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59" r:id="rId3"/>
    <p:sldId id="260" r:id="rId4"/>
    <p:sldId id="261" r:id="rId5"/>
    <p:sldId id="262" r:id="rId6"/>
    <p:sldId id="263" r:id="rId7"/>
    <p:sldId id="269" r:id="rId8"/>
    <p:sldId id="272" r:id="rId9"/>
    <p:sldId id="264" r:id="rId10"/>
    <p:sldId id="270" r:id="rId11"/>
    <p:sldId id="265" r:id="rId12"/>
    <p:sldId id="271" r:id="rId13"/>
    <p:sldId id="274" r:id="rId14"/>
    <p:sldId id="276" r:id="rId15"/>
    <p:sldId id="275" r:id="rId16"/>
    <p:sldId id="279" r:id="rId17"/>
    <p:sldId id="278" r:id="rId18"/>
    <p:sldId id="277" r:id="rId19"/>
    <p:sldId id="280" r:id="rId20"/>
    <p:sldId id="267" r:id="rId21"/>
    <p:sldId id="282" r:id="rId22"/>
    <p:sldId id="281" r:id="rId23"/>
    <p:sldId id="26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06" autoAdjust="0"/>
  </p:normalViewPr>
  <p:slideViewPr>
    <p:cSldViewPr>
      <p:cViewPr>
        <p:scale>
          <a:sx n="80" d="100"/>
          <a:sy n="80" d="100"/>
        </p:scale>
        <p:origin x="-71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75E8B5-766D-4F60-9ADF-EBD2E28468F3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3263AC9B-817F-4A89-A1F5-911E2C64154C}">
      <dgm:prSet phldrT="[Text]"/>
      <dgm:spPr/>
      <dgm:t>
        <a:bodyPr/>
        <a:lstStyle/>
        <a:p>
          <a:r>
            <a:rPr lang="en-US" dirty="0" smtClean="0"/>
            <a:t>Server</a:t>
          </a:r>
          <a:endParaRPr lang="cs-CZ" dirty="0"/>
        </a:p>
      </dgm:t>
    </dgm:pt>
    <dgm:pt modelId="{8EDB2D7B-9872-43D6-9EA3-D183578510E9}" type="parTrans" cxnId="{DE3B8E05-B283-4739-A5BE-1C438C51C025}">
      <dgm:prSet/>
      <dgm:spPr/>
      <dgm:t>
        <a:bodyPr/>
        <a:lstStyle/>
        <a:p>
          <a:endParaRPr lang="cs-CZ"/>
        </a:p>
      </dgm:t>
    </dgm:pt>
    <dgm:pt modelId="{D319CC4F-9A11-49A1-88FB-DC7A19EC1BBE}" type="sibTrans" cxnId="{DE3B8E05-B283-4739-A5BE-1C438C51C025}">
      <dgm:prSet/>
      <dgm:spPr/>
      <dgm:t>
        <a:bodyPr/>
        <a:lstStyle/>
        <a:p>
          <a:endParaRPr lang="cs-CZ"/>
        </a:p>
      </dgm:t>
    </dgm:pt>
    <dgm:pt modelId="{4F279E6F-B890-4F87-8D77-94CF30A8621D}">
      <dgm:prSet phldrT="[Text]"/>
      <dgm:spPr/>
      <dgm:t>
        <a:bodyPr/>
        <a:lstStyle/>
        <a:p>
          <a:r>
            <a:rPr lang="en-US" dirty="0" smtClean="0"/>
            <a:t>Agents</a:t>
          </a:r>
          <a:endParaRPr lang="cs-CZ" dirty="0"/>
        </a:p>
      </dgm:t>
    </dgm:pt>
    <dgm:pt modelId="{1FD8FB7C-11F1-4F84-9E33-651AEAC175A3}" type="parTrans" cxnId="{5FC0968E-2B8F-4F55-A65B-145D36BD25A9}">
      <dgm:prSet/>
      <dgm:spPr/>
      <dgm:t>
        <a:bodyPr/>
        <a:lstStyle/>
        <a:p>
          <a:endParaRPr lang="cs-CZ"/>
        </a:p>
      </dgm:t>
    </dgm:pt>
    <dgm:pt modelId="{68A4141A-C027-4CD0-B0B0-903C91E4643D}" type="sibTrans" cxnId="{5FC0968E-2B8F-4F55-A65B-145D36BD25A9}">
      <dgm:prSet/>
      <dgm:spPr/>
      <dgm:t>
        <a:bodyPr/>
        <a:lstStyle/>
        <a:p>
          <a:endParaRPr lang="cs-CZ"/>
        </a:p>
      </dgm:t>
    </dgm:pt>
    <dgm:pt modelId="{C8B0E73C-20A0-4074-AABA-5C1D8413864E}">
      <dgm:prSet phldrT="[Text]"/>
      <dgm:spPr/>
      <dgm:t>
        <a:bodyPr/>
        <a:lstStyle/>
        <a:p>
          <a:r>
            <a:rPr lang="en-US" dirty="0" smtClean="0"/>
            <a:t>Browser</a:t>
          </a:r>
          <a:endParaRPr lang="en-US" dirty="0" smtClean="0"/>
        </a:p>
      </dgm:t>
    </dgm:pt>
    <dgm:pt modelId="{738393E1-B6F6-456A-AAAB-7D9666879EFB}" type="parTrans" cxnId="{607BBFF6-D964-45AD-8ACF-12A4DC0DEB27}">
      <dgm:prSet/>
      <dgm:spPr/>
      <dgm:t>
        <a:bodyPr/>
        <a:lstStyle/>
        <a:p>
          <a:endParaRPr lang="cs-CZ"/>
        </a:p>
      </dgm:t>
    </dgm:pt>
    <dgm:pt modelId="{12B77BDD-B742-413B-ABC4-301BBB2D7FEA}" type="sibTrans" cxnId="{607BBFF6-D964-45AD-8ACF-12A4DC0DEB27}">
      <dgm:prSet/>
      <dgm:spPr/>
      <dgm:t>
        <a:bodyPr/>
        <a:lstStyle/>
        <a:p>
          <a:endParaRPr lang="cs-CZ"/>
        </a:p>
      </dgm:t>
    </dgm:pt>
    <dgm:pt modelId="{8CCF6494-C739-4537-B6CF-546D2FA82C26}">
      <dgm:prSet phldrT="[Text]"/>
      <dgm:spPr/>
      <dgm:t>
        <a:bodyPr/>
        <a:lstStyle/>
        <a:p>
          <a:r>
            <a:rPr lang="en-US" dirty="0" smtClean="0"/>
            <a:t>Client</a:t>
          </a:r>
        </a:p>
      </dgm:t>
    </dgm:pt>
    <dgm:pt modelId="{CD1506B1-086E-4887-827C-FCB4B56291CB}" type="parTrans" cxnId="{AB3AC994-951D-40D7-BD19-F5478DAF3AD6}">
      <dgm:prSet/>
      <dgm:spPr/>
      <dgm:t>
        <a:bodyPr/>
        <a:lstStyle/>
        <a:p>
          <a:endParaRPr lang="cs-CZ"/>
        </a:p>
      </dgm:t>
    </dgm:pt>
    <dgm:pt modelId="{6BB34D32-CD3D-4C2A-8812-788EF8289B40}" type="sibTrans" cxnId="{AB3AC994-951D-40D7-BD19-F5478DAF3AD6}">
      <dgm:prSet/>
      <dgm:spPr/>
      <dgm:t>
        <a:bodyPr/>
        <a:lstStyle/>
        <a:p>
          <a:endParaRPr lang="cs-CZ"/>
        </a:p>
      </dgm:t>
    </dgm:pt>
    <dgm:pt modelId="{F248BDB9-82A0-4A68-A3BE-BA4F23ABADA5}" type="pres">
      <dgm:prSet presAssocID="{B275E8B5-766D-4F60-9ADF-EBD2E28468F3}" presName="Name0" presStyleCnt="0">
        <dgm:presLayoutVars>
          <dgm:dir/>
          <dgm:resizeHandles val="exact"/>
        </dgm:presLayoutVars>
      </dgm:prSet>
      <dgm:spPr/>
    </dgm:pt>
    <dgm:pt modelId="{F905AFF5-EC47-4F9D-A9F0-99E6008F8C3F}" type="pres">
      <dgm:prSet presAssocID="{3263AC9B-817F-4A89-A1F5-911E2C64154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838EADBB-6BAC-4B21-807C-EBB898994BD6}" type="pres">
      <dgm:prSet presAssocID="{D319CC4F-9A11-49A1-88FB-DC7A19EC1BBE}" presName="sibTrans" presStyleLbl="sibTrans2D1" presStyleIdx="0" presStyleCnt="3"/>
      <dgm:spPr/>
      <dgm:t>
        <a:bodyPr/>
        <a:lstStyle/>
        <a:p>
          <a:endParaRPr lang="cs-CZ"/>
        </a:p>
      </dgm:t>
    </dgm:pt>
    <dgm:pt modelId="{604F690F-93D6-4E51-861F-91F40C9B8471}" type="pres">
      <dgm:prSet presAssocID="{D319CC4F-9A11-49A1-88FB-DC7A19EC1BBE}" presName="connectorText" presStyleLbl="sibTrans2D1" presStyleIdx="0" presStyleCnt="3"/>
      <dgm:spPr/>
      <dgm:t>
        <a:bodyPr/>
        <a:lstStyle/>
        <a:p>
          <a:endParaRPr lang="cs-CZ"/>
        </a:p>
      </dgm:t>
    </dgm:pt>
    <dgm:pt modelId="{0B902BC9-DA40-4411-9B2C-A4690B0D0288}" type="pres">
      <dgm:prSet presAssocID="{4F279E6F-B890-4F87-8D77-94CF30A8621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407CE7B4-166E-4B80-B390-7EAF1DA22DC4}" type="pres">
      <dgm:prSet presAssocID="{68A4141A-C027-4CD0-B0B0-903C91E4643D}" presName="sibTrans" presStyleLbl="sibTrans2D1" presStyleIdx="1" presStyleCnt="3"/>
      <dgm:spPr/>
      <dgm:t>
        <a:bodyPr/>
        <a:lstStyle/>
        <a:p>
          <a:endParaRPr lang="cs-CZ"/>
        </a:p>
      </dgm:t>
    </dgm:pt>
    <dgm:pt modelId="{6DF4BE7D-FD8A-4943-9E77-903035636231}" type="pres">
      <dgm:prSet presAssocID="{68A4141A-C027-4CD0-B0B0-903C91E4643D}" presName="connectorText" presStyleLbl="sibTrans2D1" presStyleIdx="1" presStyleCnt="3"/>
      <dgm:spPr/>
      <dgm:t>
        <a:bodyPr/>
        <a:lstStyle/>
        <a:p>
          <a:endParaRPr lang="cs-CZ"/>
        </a:p>
      </dgm:t>
    </dgm:pt>
    <dgm:pt modelId="{B3928438-BC98-4A83-A815-7EA12CCDE11E}" type="pres">
      <dgm:prSet presAssocID="{C8B0E73C-20A0-4074-AABA-5C1D8413864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40CD1C1C-1301-4F3E-B7B1-A21B2536D140}" type="pres">
      <dgm:prSet presAssocID="{12B77BDD-B742-413B-ABC4-301BBB2D7FEA}" presName="sibTrans" presStyleLbl="sibTrans2D1" presStyleIdx="2" presStyleCnt="3"/>
      <dgm:spPr/>
      <dgm:t>
        <a:bodyPr/>
        <a:lstStyle/>
        <a:p>
          <a:endParaRPr lang="cs-CZ"/>
        </a:p>
      </dgm:t>
    </dgm:pt>
    <dgm:pt modelId="{43FC363B-2190-4495-800B-CF5687A795CD}" type="pres">
      <dgm:prSet presAssocID="{12B77BDD-B742-413B-ABC4-301BBB2D7FEA}" presName="connectorText" presStyleLbl="sibTrans2D1" presStyleIdx="2" presStyleCnt="3"/>
      <dgm:spPr/>
      <dgm:t>
        <a:bodyPr/>
        <a:lstStyle/>
        <a:p>
          <a:endParaRPr lang="cs-CZ"/>
        </a:p>
      </dgm:t>
    </dgm:pt>
    <dgm:pt modelId="{D2B85FAF-E52D-4B73-B15C-B758E5F1A635}" type="pres">
      <dgm:prSet presAssocID="{8CCF6494-C739-4537-B6CF-546D2FA82C2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FB2E06A0-4846-4879-8429-46ABB896C373}" type="presOf" srcId="{D319CC4F-9A11-49A1-88FB-DC7A19EC1BBE}" destId="{604F690F-93D6-4E51-861F-91F40C9B8471}" srcOrd="1" destOrd="0" presId="urn:microsoft.com/office/officeart/2005/8/layout/process1"/>
    <dgm:cxn modelId="{92AFAF03-8B20-43FA-958F-C7E3D5602AE5}" type="presOf" srcId="{8CCF6494-C739-4537-B6CF-546D2FA82C26}" destId="{D2B85FAF-E52D-4B73-B15C-B758E5F1A635}" srcOrd="0" destOrd="0" presId="urn:microsoft.com/office/officeart/2005/8/layout/process1"/>
    <dgm:cxn modelId="{CFCEC41A-B030-4C15-AC26-A0D03AB90994}" type="presOf" srcId="{4F279E6F-B890-4F87-8D77-94CF30A8621D}" destId="{0B902BC9-DA40-4411-9B2C-A4690B0D0288}" srcOrd="0" destOrd="0" presId="urn:microsoft.com/office/officeart/2005/8/layout/process1"/>
    <dgm:cxn modelId="{B8197CFC-A6B6-45B6-A5B4-530B5B63772E}" type="presOf" srcId="{3263AC9B-817F-4A89-A1F5-911E2C64154C}" destId="{F905AFF5-EC47-4F9D-A9F0-99E6008F8C3F}" srcOrd="0" destOrd="0" presId="urn:microsoft.com/office/officeart/2005/8/layout/process1"/>
    <dgm:cxn modelId="{9E033C0E-99C3-4A5F-907D-4E4010CAE57C}" type="presOf" srcId="{68A4141A-C027-4CD0-B0B0-903C91E4643D}" destId="{6DF4BE7D-FD8A-4943-9E77-903035636231}" srcOrd="1" destOrd="0" presId="urn:microsoft.com/office/officeart/2005/8/layout/process1"/>
    <dgm:cxn modelId="{607BBFF6-D964-45AD-8ACF-12A4DC0DEB27}" srcId="{B275E8B5-766D-4F60-9ADF-EBD2E28468F3}" destId="{C8B0E73C-20A0-4074-AABA-5C1D8413864E}" srcOrd="2" destOrd="0" parTransId="{738393E1-B6F6-456A-AAAB-7D9666879EFB}" sibTransId="{12B77BDD-B742-413B-ABC4-301BBB2D7FEA}"/>
    <dgm:cxn modelId="{BB0066D8-F3E4-4878-BA4C-B46D82B154EB}" type="presOf" srcId="{C8B0E73C-20A0-4074-AABA-5C1D8413864E}" destId="{B3928438-BC98-4A83-A815-7EA12CCDE11E}" srcOrd="0" destOrd="0" presId="urn:microsoft.com/office/officeart/2005/8/layout/process1"/>
    <dgm:cxn modelId="{5FC0968E-2B8F-4F55-A65B-145D36BD25A9}" srcId="{B275E8B5-766D-4F60-9ADF-EBD2E28468F3}" destId="{4F279E6F-B890-4F87-8D77-94CF30A8621D}" srcOrd="1" destOrd="0" parTransId="{1FD8FB7C-11F1-4F84-9E33-651AEAC175A3}" sibTransId="{68A4141A-C027-4CD0-B0B0-903C91E4643D}"/>
    <dgm:cxn modelId="{98F23727-2B45-4305-AEF5-5419C614962B}" type="presOf" srcId="{D319CC4F-9A11-49A1-88FB-DC7A19EC1BBE}" destId="{838EADBB-6BAC-4B21-807C-EBB898994BD6}" srcOrd="0" destOrd="0" presId="urn:microsoft.com/office/officeart/2005/8/layout/process1"/>
    <dgm:cxn modelId="{A4ADEC55-4630-4BFA-BF52-04D7AEB91CDC}" type="presOf" srcId="{12B77BDD-B742-413B-ABC4-301BBB2D7FEA}" destId="{43FC363B-2190-4495-800B-CF5687A795CD}" srcOrd="1" destOrd="0" presId="urn:microsoft.com/office/officeart/2005/8/layout/process1"/>
    <dgm:cxn modelId="{18559AE8-37DC-4589-8C8B-0D211A769668}" type="presOf" srcId="{B275E8B5-766D-4F60-9ADF-EBD2E28468F3}" destId="{F248BDB9-82A0-4A68-A3BE-BA4F23ABADA5}" srcOrd="0" destOrd="0" presId="urn:microsoft.com/office/officeart/2005/8/layout/process1"/>
    <dgm:cxn modelId="{AB3AC994-951D-40D7-BD19-F5478DAF3AD6}" srcId="{B275E8B5-766D-4F60-9ADF-EBD2E28468F3}" destId="{8CCF6494-C739-4537-B6CF-546D2FA82C26}" srcOrd="3" destOrd="0" parTransId="{CD1506B1-086E-4887-827C-FCB4B56291CB}" sibTransId="{6BB34D32-CD3D-4C2A-8812-788EF8289B40}"/>
    <dgm:cxn modelId="{DE3B8E05-B283-4739-A5BE-1C438C51C025}" srcId="{B275E8B5-766D-4F60-9ADF-EBD2E28468F3}" destId="{3263AC9B-817F-4A89-A1F5-911E2C64154C}" srcOrd="0" destOrd="0" parTransId="{8EDB2D7B-9872-43D6-9EA3-D183578510E9}" sibTransId="{D319CC4F-9A11-49A1-88FB-DC7A19EC1BBE}"/>
    <dgm:cxn modelId="{2BCEEAF2-A6BF-41B3-98DF-DB94DB4EFA42}" type="presOf" srcId="{12B77BDD-B742-413B-ABC4-301BBB2D7FEA}" destId="{40CD1C1C-1301-4F3E-B7B1-A21B2536D140}" srcOrd="0" destOrd="0" presId="urn:microsoft.com/office/officeart/2005/8/layout/process1"/>
    <dgm:cxn modelId="{D603851C-1D34-402B-AF8A-5D1101134499}" type="presOf" srcId="{68A4141A-C027-4CD0-B0B0-903C91E4643D}" destId="{407CE7B4-166E-4B80-B390-7EAF1DA22DC4}" srcOrd="0" destOrd="0" presId="urn:microsoft.com/office/officeart/2005/8/layout/process1"/>
    <dgm:cxn modelId="{653493F4-E439-48DE-BD7A-C8DE3BFF47C9}" type="presParOf" srcId="{F248BDB9-82A0-4A68-A3BE-BA4F23ABADA5}" destId="{F905AFF5-EC47-4F9D-A9F0-99E6008F8C3F}" srcOrd="0" destOrd="0" presId="urn:microsoft.com/office/officeart/2005/8/layout/process1"/>
    <dgm:cxn modelId="{254F1A19-D0C3-48AC-BD3B-1F4B9867CD3E}" type="presParOf" srcId="{F248BDB9-82A0-4A68-A3BE-BA4F23ABADA5}" destId="{838EADBB-6BAC-4B21-807C-EBB898994BD6}" srcOrd="1" destOrd="0" presId="urn:microsoft.com/office/officeart/2005/8/layout/process1"/>
    <dgm:cxn modelId="{5203FDF1-D12C-4FCD-942A-CA04F6FCDF31}" type="presParOf" srcId="{838EADBB-6BAC-4B21-807C-EBB898994BD6}" destId="{604F690F-93D6-4E51-861F-91F40C9B8471}" srcOrd="0" destOrd="0" presId="urn:microsoft.com/office/officeart/2005/8/layout/process1"/>
    <dgm:cxn modelId="{FFC77485-E561-450A-965D-C00D29EE35E3}" type="presParOf" srcId="{F248BDB9-82A0-4A68-A3BE-BA4F23ABADA5}" destId="{0B902BC9-DA40-4411-9B2C-A4690B0D0288}" srcOrd="2" destOrd="0" presId="urn:microsoft.com/office/officeart/2005/8/layout/process1"/>
    <dgm:cxn modelId="{488EE36A-C531-40F1-8183-65929341E49D}" type="presParOf" srcId="{F248BDB9-82A0-4A68-A3BE-BA4F23ABADA5}" destId="{407CE7B4-166E-4B80-B390-7EAF1DA22DC4}" srcOrd="3" destOrd="0" presId="urn:microsoft.com/office/officeart/2005/8/layout/process1"/>
    <dgm:cxn modelId="{8C9ACF4B-154B-4ECF-BB4F-44BE676CD8EC}" type="presParOf" srcId="{407CE7B4-166E-4B80-B390-7EAF1DA22DC4}" destId="{6DF4BE7D-FD8A-4943-9E77-903035636231}" srcOrd="0" destOrd="0" presId="urn:microsoft.com/office/officeart/2005/8/layout/process1"/>
    <dgm:cxn modelId="{014C65AC-73A3-40D6-B35C-5CABADEC2611}" type="presParOf" srcId="{F248BDB9-82A0-4A68-A3BE-BA4F23ABADA5}" destId="{B3928438-BC98-4A83-A815-7EA12CCDE11E}" srcOrd="4" destOrd="0" presId="urn:microsoft.com/office/officeart/2005/8/layout/process1"/>
    <dgm:cxn modelId="{9326AF21-5ADB-456B-AB5E-F9650B9D19BF}" type="presParOf" srcId="{F248BDB9-82A0-4A68-A3BE-BA4F23ABADA5}" destId="{40CD1C1C-1301-4F3E-B7B1-A21B2536D140}" srcOrd="5" destOrd="0" presId="urn:microsoft.com/office/officeart/2005/8/layout/process1"/>
    <dgm:cxn modelId="{4BAE38C7-B10F-41A9-BD4B-6D22BAD5B9DF}" type="presParOf" srcId="{40CD1C1C-1301-4F3E-B7B1-A21B2536D140}" destId="{43FC363B-2190-4495-800B-CF5687A795CD}" srcOrd="0" destOrd="0" presId="urn:microsoft.com/office/officeart/2005/8/layout/process1"/>
    <dgm:cxn modelId="{F625EE52-F239-4402-B148-04C50F7A822B}" type="presParOf" srcId="{F248BDB9-82A0-4A68-A3BE-BA4F23ABADA5}" destId="{D2B85FAF-E52D-4B73-B15C-B758E5F1A6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5AFF5-EC47-4F9D-A9F0-99E6008F8C3F}">
      <dsp:nvSpPr>
        <dsp:cNvPr id="0" name=""/>
        <dsp:cNvSpPr/>
      </dsp:nvSpPr>
      <dsp:spPr>
        <a:xfrm>
          <a:off x="3147" y="349124"/>
          <a:ext cx="1376250" cy="8257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Server</a:t>
          </a:r>
          <a:endParaRPr lang="cs-CZ" sz="2600" kern="1200" dirty="0"/>
        </a:p>
      </dsp:txBody>
      <dsp:txXfrm>
        <a:off x="27332" y="373309"/>
        <a:ext cx="1327880" cy="777380"/>
      </dsp:txXfrm>
    </dsp:sp>
    <dsp:sp modelId="{838EADBB-6BAC-4B21-807C-EBB898994BD6}">
      <dsp:nvSpPr>
        <dsp:cNvPr id="0" name=""/>
        <dsp:cNvSpPr/>
      </dsp:nvSpPr>
      <dsp:spPr>
        <a:xfrm>
          <a:off x="1517023" y="591344"/>
          <a:ext cx="291765" cy="3413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1400" kern="1200"/>
        </a:p>
      </dsp:txBody>
      <dsp:txXfrm>
        <a:off x="1517023" y="659606"/>
        <a:ext cx="204236" cy="204786"/>
      </dsp:txXfrm>
    </dsp:sp>
    <dsp:sp modelId="{0B902BC9-DA40-4411-9B2C-A4690B0D0288}">
      <dsp:nvSpPr>
        <dsp:cNvPr id="0" name=""/>
        <dsp:cNvSpPr/>
      </dsp:nvSpPr>
      <dsp:spPr>
        <a:xfrm>
          <a:off x="1929898" y="349124"/>
          <a:ext cx="1376250" cy="825750"/>
        </a:xfrm>
        <a:prstGeom prst="roundRect">
          <a:avLst>
            <a:gd name="adj" fmla="val 10000"/>
          </a:avLst>
        </a:prstGeom>
        <a:solidFill>
          <a:schemeClr val="accent3">
            <a:hueOff val="3769180"/>
            <a:satOff val="-9127"/>
            <a:lumOff val="65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Agents</a:t>
          </a:r>
          <a:endParaRPr lang="cs-CZ" sz="2600" kern="1200" dirty="0"/>
        </a:p>
      </dsp:txBody>
      <dsp:txXfrm>
        <a:off x="1954083" y="373309"/>
        <a:ext cx="1327880" cy="777380"/>
      </dsp:txXfrm>
    </dsp:sp>
    <dsp:sp modelId="{407CE7B4-166E-4B80-B390-7EAF1DA22DC4}">
      <dsp:nvSpPr>
        <dsp:cNvPr id="0" name=""/>
        <dsp:cNvSpPr/>
      </dsp:nvSpPr>
      <dsp:spPr>
        <a:xfrm>
          <a:off x="3443774" y="591344"/>
          <a:ext cx="291765" cy="3413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5653770"/>
            <a:satOff val="-13690"/>
            <a:lumOff val="9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1400" kern="1200"/>
        </a:p>
      </dsp:txBody>
      <dsp:txXfrm>
        <a:off x="3443774" y="659606"/>
        <a:ext cx="204236" cy="204786"/>
      </dsp:txXfrm>
    </dsp:sp>
    <dsp:sp modelId="{B3928438-BC98-4A83-A815-7EA12CCDE11E}">
      <dsp:nvSpPr>
        <dsp:cNvPr id="0" name=""/>
        <dsp:cNvSpPr/>
      </dsp:nvSpPr>
      <dsp:spPr>
        <a:xfrm>
          <a:off x="3856650" y="349124"/>
          <a:ext cx="1376250" cy="825750"/>
        </a:xfrm>
        <a:prstGeom prst="roundRect">
          <a:avLst>
            <a:gd name="adj" fmla="val 10000"/>
          </a:avLst>
        </a:prstGeom>
        <a:solidFill>
          <a:schemeClr val="accent3">
            <a:hueOff val="7538361"/>
            <a:satOff val="-18253"/>
            <a:lumOff val="13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Browser</a:t>
          </a:r>
          <a:endParaRPr lang="en-US" sz="2600" kern="1200" dirty="0" smtClean="0"/>
        </a:p>
      </dsp:txBody>
      <dsp:txXfrm>
        <a:off x="3880835" y="373309"/>
        <a:ext cx="1327880" cy="777380"/>
      </dsp:txXfrm>
    </dsp:sp>
    <dsp:sp modelId="{40CD1C1C-1301-4F3E-B7B1-A21B2536D140}">
      <dsp:nvSpPr>
        <dsp:cNvPr id="0" name=""/>
        <dsp:cNvSpPr/>
      </dsp:nvSpPr>
      <dsp:spPr>
        <a:xfrm>
          <a:off x="5370526" y="591344"/>
          <a:ext cx="291765" cy="3413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1307541"/>
            <a:satOff val="-27380"/>
            <a:lumOff val="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1400" kern="1200"/>
        </a:p>
      </dsp:txBody>
      <dsp:txXfrm>
        <a:off x="5370526" y="659606"/>
        <a:ext cx="204236" cy="204786"/>
      </dsp:txXfrm>
    </dsp:sp>
    <dsp:sp modelId="{D2B85FAF-E52D-4B73-B15C-B758E5F1A635}">
      <dsp:nvSpPr>
        <dsp:cNvPr id="0" name=""/>
        <dsp:cNvSpPr/>
      </dsp:nvSpPr>
      <dsp:spPr>
        <a:xfrm>
          <a:off x="5783401" y="349124"/>
          <a:ext cx="1376250" cy="825750"/>
        </a:xfrm>
        <a:prstGeom prst="roundRect">
          <a:avLst>
            <a:gd name="adj" fmla="val 10000"/>
          </a:avLst>
        </a:prstGeom>
        <a:solidFill>
          <a:schemeClr val="accent3">
            <a:hueOff val="11307541"/>
            <a:satOff val="-27380"/>
            <a:lumOff val="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Client</a:t>
          </a:r>
        </a:p>
      </dsp:txBody>
      <dsp:txXfrm>
        <a:off x="5807586" y="373309"/>
        <a:ext cx="1327880" cy="777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CE038-53B5-499C-B0E0-E312DCF7E711}" type="datetimeFigureOut">
              <a:rPr lang="cs-CZ" smtClean="0"/>
              <a:t>9.3.2012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B8AFC-D6B3-4ABA-9EA9-FDE095F210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06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3383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3383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3383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3383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338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0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3/8/2012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7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9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>
            <a:lvl1pPr marL="0" indent="0">
              <a:spcBef>
                <a:spcPts val="2400"/>
              </a:spcBef>
              <a:spcAft>
                <a:spcPts val="1200"/>
              </a:spcAft>
              <a:buFontTx/>
              <a:buNone/>
              <a:defRPr sz="3400">
                <a:solidFill>
                  <a:schemeClr val="tx1"/>
                </a:solidFill>
              </a:defRPr>
            </a:lvl1pPr>
            <a:lvl2pPr marL="360000" indent="0">
              <a:spcBef>
                <a:spcPts val="300"/>
              </a:spcBef>
              <a:buFontTx/>
              <a:buNone/>
              <a:defRPr sz="30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/>
          <a:lstStyle>
            <a:lvl1pPr marL="0" indent="0">
              <a:spcBef>
                <a:spcPts val="1800"/>
              </a:spcBef>
              <a:buFontTx/>
              <a:buNone/>
              <a:defRPr sz="3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274320">
              <a:spcBef>
                <a:spcPts val="300"/>
              </a:spcBef>
              <a:buFont typeface="Wingdings" pitchFamily="2" charset="2"/>
              <a:buChar char="§"/>
              <a:defRPr sz="2600"/>
            </a:lvl2pPr>
            <a:lvl3pPr marL="685800" indent="0">
              <a:buFontTx/>
              <a:buNone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3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3/8/2012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3/8/2012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3/8/2012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3/8/2012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3/8/2012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6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3689-EA21-4870-97E4-1E93FA434258}" type="datetimeFigureOut">
              <a:rPr lang="en-US" smtClean="0"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60985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Asynchronous </a:t>
            </a:r>
            <a:r>
              <a:rPr lang="en-US" dirty="0"/>
              <a:t>programming on the </a:t>
            </a:r>
            <a:r>
              <a:rPr lang="en-US" b="1" dirty="0">
                <a:solidFill>
                  <a:schemeClr val="accent3"/>
                </a:solidFill>
              </a:rPr>
              <a:t>server</a:t>
            </a:r>
            <a:r>
              <a:rPr lang="en-US" dirty="0"/>
              <a:t> and the </a:t>
            </a:r>
            <a:r>
              <a:rPr lang="en-US" b="1" dirty="0">
                <a:solidFill>
                  <a:schemeClr val="accent3"/>
                </a:solidFill>
              </a:rPr>
              <a:t>client</a:t>
            </a:r>
            <a:r>
              <a:rPr lang="en-US" dirty="0"/>
              <a:t> in </a:t>
            </a:r>
            <a:r>
              <a:rPr lang="en-US" b="1" dirty="0">
                <a:solidFill>
                  <a:schemeClr val="accent1"/>
                </a:solidFill>
              </a:rPr>
              <a:t>F</a:t>
            </a:r>
            <a:r>
              <a:rPr lang="en-US" b="1" dirty="0" smtClean="0">
                <a:solidFill>
                  <a:schemeClr val="accent1"/>
                </a:solidFill>
              </a:rPr>
              <a:t>#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399"/>
            <a:ext cx="6400800" cy="144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Tomas Petricek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 smtClean="0">
                <a:solidFill>
                  <a:schemeClr val="accent1"/>
                </a:solidFill>
              </a:rPr>
              <a:t>@</a:t>
            </a:r>
            <a:r>
              <a:rPr lang="en-US" sz="2800" dirty="0" err="1" smtClean="0">
                <a:solidFill>
                  <a:schemeClr val="accent1"/>
                </a:solidFill>
              </a:rPr>
              <a:t>tomaspetricek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376" y="5953125"/>
            <a:ext cx="24479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0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 step</a:t>
            </a:r>
          </a:p>
          <a:p>
            <a:pPr lvl="1"/>
            <a:r>
              <a:rPr lang="en-US" dirty="0" smtClean="0"/>
              <a:t>F# script files</a:t>
            </a:r>
          </a:p>
          <a:p>
            <a:pPr lvl="1"/>
            <a:r>
              <a:rPr lang="en-US" dirty="0" smtClean="0"/>
              <a:t>Writing agents</a:t>
            </a:r>
          </a:p>
          <a:p>
            <a:pPr lvl="1"/>
            <a:r>
              <a:rPr lang="en-US" dirty="0" smtClean="0"/>
              <a:t>Agent-based server</a:t>
            </a:r>
          </a:p>
        </p:txBody>
      </p:sp>
    </p:spTree>
    <p:extLst>
      <p:ext uri="{BB962C8B-B14F-4D97-AF65-F5344CB8AC3E}">
        <p14:creationId xmlns:p14="http://schemas.microsoft.com/office/powerpoint/2010/main" val="3265727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and the Browser</a:t>
            </a:r>
            <a:endParaRPr lang="cs-CZ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F# and Silverlight</a:t>
            </a:r>
          </a:p>
          <a:p>
            <a:pPr lvl="1"/>
            <a:r>
              <a:rPr lang="en-US" dirty="0" smtClean="0"/>
              <a:t>Both </a:t>
            </a:r>
            <a:r>
              <a:rPr lang="en-US" b="1" dirty="0" smtClean="0">
                <a:solidFill>
                  <a:schemeClr val="accent3"/>
                </a:solidFill>
              </a:rPr>
              <a:t>compiler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3"/>
                </a:solidFill>
              </a:rPr>
              <a:t>libraries</a:t>
            </a:r>
          </a:p>
          <a:p>
            <a:pPr lvl="1"/>
            <a:r>
              <a:rPr lang="en-US" dirty="0" smtClean="0"/>
              <a:t>Interactive </a:t>
            </a:r>
            <a:r>
              <a:rPr lang="en-US" b="1" dirty="0" smtClean="0">
                <a:solidFill>
                  <a:schemeClr val="accent1"/>
                </a:solidFill>
              </a:rPr>
              <a:t>Try F# </a:t>
            </a:r>
          </a:p>
          <a:p>
            <a:r>
              <a:rPr lang="en-US" dirty="0" smtClean="0"/>
              <a:t>F# and JavaScript</a:t>
            </a:r>
          </a:p>
          <a:p>
            <a:pPr lvl="1"/>
            <a:r>
              <a:rPr lang="en-US" dirty="0" smtClean="0"/>
              <a:t>Translating since 2006!</a:t>
            </a:r>
          </a:p>
          <a:p>
            <a:pPr lvl="1"/>
            <a:r>
              <a:rPr lang="en-US" dirty="0" smtClean="0"/>
              <a:t>Open-source </a:t>
            </a:r>
            <a:r>
              <a:rPr lang="en-US" b="1" dirty="0" smtClean="0">
                <a:solidFill>
                  <a:schemeClr val="accent1"/>
                </a:solidFill>
              </a:rPr>
              <a:t>Pit</a:t>
            </a:r>
            <a:r>
              <a:rPr lang="en-US" dirty="0" smtClean="0"/>
              <a:t>, commercial </a:t>
            </a:r>
            <a:r>
              <a:rPr lang="en-US" b="1" dirty="0" err="1" smtClean="0">
                <a:solidFill>
                  <a:schemeClr val="accent3"/>
                </a:solidFill>
              </a:rPr>
              <a:t>WebSharper</a:t>
            </a:r>
            <a:endParaRPr lang="cs-CZ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5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Third step</a:t>
            </a:r>
          </a:p>
          <a:p>
            <a:pPr lvl="1"/>
            <a:r>
              <a:rPr lang="en-US" dirty="0" smtClean="0"/>
              <a:t>Running F# as JavaScript</a:t>
            </a:r>
          </a:p>
          <a:p>
            <a:pPr lvl="1"/>
            <a:r>
              <a:rPr lang="en-US" dirty="0" smtClean="0"/>
              <a:t>Simple event handling</a:t>
            </a:r>
          </a:p>
          <a:p>
            <a:pPr lvl="1"/>
            <a:r>
              <a:rPr lang="en-US" dirty="0" smtClean="0"/>
              <a:t>Using AJAX + JSON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18036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fun!</a:t>
            </a:r>
            <a:endParaRPr lang="cs-CZ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3"/>
                </a:solidFill>
              </a:rPr>
              <a:t/>
            </a:r>
            <a:br>
              <a:rPr lang="en-US" sz="4000" b="1" dirty="0" smtClean="0">
                <a:solidFill>
                  <a:schemeClr val="accent3"/>
                </a:solidFill>
              </a:rPr>
            </a:br>
            <a:r>
              <a:rPr lang="en-US" sz="4000" b="1" dirty="0" smtClean="0">
                <a:solidFill>
                  <a:schemeClr val="accent3"/>
                </a:solidFill>
              </a:rPr>
              <a:t/>
            </a:r>
            <a:br>
              <a:rPr lang="en-US" sz="4000" b="1" dirty="0" smtClean="0">
                <a:solidFill>
                  <a:schemeClr val="accent3"/>
                </a:solidFill>
              </a:rPr>
            </a:br>
            <a:r>
              <a:rPr lang="en-US" sz="4600" b="1" dirty="0" smtClean="0">
                <a:solidFill>
                  <a:schemeClr val="accent1"/>
                </a:solidFill>
              </a:rPr>
              <a:t>http://tomasp.net/sd</a:t>
            </a:r>
          </a:p>
        </p:txBody>
      </p:sp>
    </p:spTree>
    <p:extLst>
      <p:ext uri="{BB962C8B-B14F-4D97-AF65-F5344CB8AC3E}">
        <p14:creationId xmlns:p14="http://schemas.microsoft.com/office/powerpoint/2010/main" val="355870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handling in F#</a:t>
            </a:r>
            <a:endParaRPr lang="cs-CZ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3"/>
                </a:solidFill>
              </a:rPr>
              <a:t/>
            </a:r>
            <a:br>
              <a:rPr lang="en-US" sz="4000" b="1" dirty="0" smtClean="0">
                <a:solidFill>
                  <a:schemeClr val="accent3"/>
                </a:solidFill>
              </a:rPr>
            </a:br>
            <a:r>
              <a:rPr lang="en-US" sz="4000" b="1" dirty="0" smtClean="0">
                <a:solidFill>
                  <a:schemeClr val="accent3"/>
                </a:solidFill>
              </a:rPr>
              <a:t/>
            </a:r>
            <a:br>
              <a:rPr lang="en-US" sz="4000" b="1" dirty="0" smtClean="0">
                <a:solidFill>
                  <a:schemeClr val="accent3"/>
                </a:solidFill>
              </a:rPr>
            </a:br>
            <a:r>
              <a:rPr lang="en-US" sz="4200" b="1" dirty="0" smtClean="0">
                <a:solidFill>
                  <a:schemeClr val="accent3"/>
                </a:solidFill>
              </a:rPr>
              <a:t>Data flow</a:t>
            </a:r>
            <a:r>
              <a:rPr lang="en-US" sz="4200" dirty="0" smtClean="0">
                <a:solidFill>
                  <a:schemeClr val="accent3"/>
                </a:solidFill>
              </a:rPr>
              <a:t> </a:t>
            </a:r>
            <a:r>
              <a:rPr lang="en-US" sz="4200" dirty="0" smtClean="0"/>
              <a:t>using </a:t>
            </a:r>
            <a:r>
              <a:rPr lang="en-US" sz="4200" dirty="0" err="1" smtClean="0"/>
              <a:t>combinators</a:t>
            </a:r>
            <a:r>
              <a:rPr lang="en-US" sz="4200" dirty="0" smtClean="0"/>
              <a:t> </a:t>
            </a:r>
            <a:br>
              <a:rPr lang="en-US" sz="4200" dirty="0" smtClean="0"/>
            </a:br>
            <a:r>
              <a:rPr lang="en-US" sz="4200" dirty="0" smtClean="0"/>
              <a:t>and </a:t>
            </a:r>
            <a:r>
              <a:rPr lang="en-US" sz="4200" b="1" dirty="0" smtClean="0">
                <a:solidFill>
                  <a:schemeClr val="accent1"/>
                </a:solidFill>
              </a:rPr>
              <a:t>control flow</a:t>
            </a:r>
            <a:r>
              <a:rPr lang="en-US" sz="4200" dirty="0"/>
              <a:t> using </a:t>
            </a:r>
            <a:r>
              <a:rPr lang="en-US" sz="4200" dirty="0" err="1" smtClean="0"/>
              <a:t>async</a:t>
            </a:r>
            <a:endParaRPr lang="en-US" sz="42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2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GUI</a:t>
            </a:r>
            <a:endParaRPr lang="cs-CZ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3"/>
                </a:solidFill>
              </a:rPr>
              <a:t/>
            </a:r>
            <a:br>
              <a:rPr lang="en-US" sz="4000" b="1" dirty="0" smtClean="0">
                <a:solidFill>
                  <a:schemeClr val="accent3"/>
                </a:solidFill>
              </a:rPr>
            </a:br>
            <a:r>
              <a:rPr lang="en-US" sz="4000" b="1" dirty="0" smtClean="0">
                <a:solidFill>
                  <a:schemeClr val="accent3"/>
                </a:solidFill>
              </a:rPr>
              <a:t/>
            </a:r>
            <a:br>
              <a:rPr lang="en-US" sz="4000" b="1" dirty="0" smtClean="0">
                <a:solidFill>
                  <a:schemeClr val="accent3"/>
                </a:solidFill>
              </a:rPr>
            </a:br>
            <a:r>
              <a:rPr lang="en-US" sz="4200" b="1" dirty="0" smtClean="0">
                <a:solidFill>
                  <a:schemeClr val="accent3"/>
                </a:solidFill>
              </a:rPr>
              <a:t>User interactions</a:t>
            </a:r>
            <a:r>
              <a:rPr lang="en-US" sz="4200" dirty="0" smtClean="0">
                <a:solidFill>
                  <a:schemeClr val="accent3"/>
                </a:solidFill>
              </a:rPr>
              <a:t> </a:t>
            </a:r>
            <a:r>
              <a:rPr lang="en-US" sz="4200" dirty="0" smtClean="0"/>
              <a:t>= </a:t>
            </a:r>
            <a:r>
              <a:rPr lang="en-US" sz="4200" b="1" dirty="0" smtClean="0">
                <a:solidFill>
                  <a:schemeClr val="accent1"/>
                </a:solidFill>
              </a:rPr>
              <a:t>State machines</a:t>
            </a:r>
          </a:p>
        </p:txBody>
      </p:sp>
    </p:spTree>
    <p:extLst>
      <p:ext uri="{BB962C8B-B14F-4D97-AF65-F5344CB8AC3E}">
        <p14:creationId xmlns:p14="http://schemas.microsoft.com/office/powerpoint/2010/main" val="419687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GUI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837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Updating </a:t>
            </a:r>
            <a:r>
              <a:rPr lang="en-US" dirty="0" smtClean="0"/>
              <a:t>rectangles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874837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Drawing </a:t>
            </a:r>
            <a:r>
              <a:rPr lang="en-US" dirty="0" smtClean="0"/>
              <a:t>rectangles</a:t>
            </a:r>
            <a:endParaRPr lang="cs-CZ" dirty="0"/>
          </a:p>
        </p:txBody>
      </p:sp>
      <p:sp>
        <p:nvSpPr>
          <p:cNvPr id="5" name="Oval 4"/>
          <p:cNvSpPr/>
          <p:nvPr/>
        </p:nvSpPr>
        <p:spPr>
          <a:xfrm>
            <a:off x="1787730" y="389513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Box 5"/>
          <p:cNvSpPr txBox="1"/>
          <p:nvPr/>
        </p:nvSpPr>
        <p:spPr>
          <a:xfrm>
            <a:off x="1474024" y="33528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waiting</a:t>
            </a:r>
            <a:endParaRPr lang="cs-CZ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495746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after 500ms</a:t>
            </a:r>
            <a:endParaRPr lang="cs-CZ" sz="2400" dirty="0"/>
          </a:p>
        </p:txBody>
      </p:sp>
      <p:cxnSp>
        <p:nvCxnSpPr>
          <p:cNvPr id="11" name="Curved Connector 10"/>
          <p:cNvCxnSpPr>
            <a:stCxn id="5" idx="6"/>
            <a:endCxn id="5" idx="2"/>
          </p:cNvCxnSpPr>
          <p:nvPr/>
        </p:nvCxnSpPr>
        <p:spPr>
          <a:xfrm flipH="1">
            <a:off x="1787730" y="4123730"/>
            <a:ext cx="457200" cy="12700"/>
          </a:xfrm>
          <a:prstGeom prst="curvedConnector5">
            <a:avLst>
              <a:gd name="adj1" fmla="val -91558"/>
              <a:gd name="adj2" fmla="val 5283118"/>
              <a:gd name="adj3" fmla="val 196753"/>
            </a:avLst>
          </a:prstGeom>
          <a:ln w="25400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902530" y="3285530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TextBox 26"/>
          <p:cNvSpPr txBox="1"/>
          <p:nvPr/>
        </p:nvSpPr>
        <p:spPr>
          <a:xfrm>
            <a:off x="5588824" y="27432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waiting</a:t>
            </a:r>
            <a:endParaRPr lang="cs-CZ" sz="2400" b="1" dirty="0"/>
          </a:p>
        </p:txBody>
      </p:sp>
      <p:cxnSp>
        <p:nvCxnSpPr>
          <p:cNvPr id="29" name="Curved Connector 28"/>
          <p:cNvCxnSpPr>
            <a:stCxn id="26" idx="6"/>
            <a:endCxn id="30" idx="6"/>
          </p:cNvCxnSpPr>
          <p:nvPr/>
        </p:nvCxnSpPr>
        <p:spPr>
          <a:xfrm>
            <a:off x="6359730" y="3514130"/>
            <a:ext cx="12700" cy="1293167"/>
          </a:xfrm>
          <a:prstGeom prst="curvedConnector3">
            <a:avLst>
              <a:gd name="adj1" fmla="val 3857142"/>
            </a:avLst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902530" y="4578697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33" name="Curved Connector 32"/>
          <p:cNvCxnSpPr>
            <a:stCxn id="30" idx="2"/>
            <a:endCxn id="26" idx="2"/>
          </p:cNvCxnSpPr>
          <p:nvPr/>
        </p:nvCxnSpPr>
        <p:spPr>
          <a:xfrm rot="10800000">
            <a:off x="5902530" y="3514131"/>
            <a:ext cx="12700" cy="1293167"/>
          </a:xfrm>
          <a:prstGeom prst="curvedConnector3">
            <a:avLst>
              <a:gd name="adj1" fmla="val 4137661"/>
            </a:avLst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62600" y="50247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drawing</a:t>
            </a:r>
            <a:endParaRPr lang="cs-CZ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934200" y="38817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down</a:t>
            </a:r>
            <a:endParaRPr lang="cs-CZ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4876800" y="38862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28478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6" grpId="0" animBg="1"/>
      <p:bldP spid="27" grpId="0"/>
      <p:bldP spid="30" grpId="0" animBg="1"/>
      <p:bldP spid="37" grpId="0"/>
      <p:bldP spid="38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Fourth step</a:t>
            </a:r>
          </a:p>
          <a:p>
            <a:pPr lvl="1"/>
            <a:r>
              <a:rPr lang="en-US" dirty="0" smtClean="0"/>
              <a:t>Explain update loop</a:t>
            </a:r>
          </a:p>
          <a:p>
            <a:pPr lvl="1"/>
            <a:r>
              <a:rPr lang="en-US" dirty="0" smtClean="0"/>
              <a:t>Implement simple down/up drawing </a:t>
            </a:r>
          </a:p>
          <a:p>
            <a:pPr lvl="1"/>
            <a:r>
              <a:rPr lang="en-US" dirty="0" smtClean="0"/>
              <a:t>Using loops or recursion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25737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GUI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837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Updating </a:t>
            </a:r>
            <a:r>
              <a:rPr lang="en-US" dirty="0" smtClean="0"/>
              <a:t>rectangles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874837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Drawing </a:t>
            </a:r>
            <a:r>
              <a:rPr lang="en-US" dirty="0" smtClean="0"/>
              <a:t>rectangles</a:t>
            </a:r>
            <a:endParaRPr lang="cs-CZ" dirty="0"/>
          </a:p>
        </p:txBody>
      </p:sp>
      <p:sp>
        <p:nvSpPr>
          <p:cNvPr id="5" name="Oval 4"/>
          <p:cNvSpPr/>
          <p:nvPr/>
        </p:nvSpPr>
        <p:spPr>
          <a:xfrm>
            <a:off x="1787730" y="389513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Box 5"/>
          <p:cNvSpPr txBox="1"/>
          <p:nvPr/>
        </p:nvSpPr>
        <p:spPr>
          <a:xfrm>
            <a:off x="1474024" y="33528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waiting</a:t>
            </a:r>
            <a:endParaRPr lang="cs-CZ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495746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after 500ms</a:t>
            </a:r>
            <a:endParaRPr lang="cs-CZ" sz="2400" dirty="0"/>
          </a:p>
        </p:txBody>
      </p:sp>
      <p:cxnSp>
        <p:nvCxnSpPr>
          <p:cNvPr id="11" name="Curved Connector 10"/>
          <p:cNvCxnSpPr>
            <a:stCxn id="5" idx="6"/>
            <a:endCxn id="5" idx="2"/>
          </p:cNvCxnSpPr>
          <p:nvPr/>
        </p:nvCxnSpPr>
        <p:spPr>
          <a:xfrm flipH="1">
            <a:off x="1787730" y="4123730"/>
            <a:ext cx="457200" cy="12700"/>
          </a:xfrm>
          <a:prstGeom prst="curvedConnector5">
            <a:avLst>
              <a:gd name="adj1" fmla="val -91558"/>
              <a:gd name="adj2" fmla="val 5283118"/>
              <a:gd name="adj3" fmla="val 196753"/>
            </a:avLst>
          </a:prstGeom>
          <a:ln w="25400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902530" y="3285530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TextBox 26"/>
          <p:cNvSpPr txBox="1"/>
          <p:nvPr/>
        </p:nvSpPr>
        <p:spPr>
          <a:xfrm>
            <a:off x="5588824" y="27432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waiting</a:t>
            </a:r>
            <a:endParaRPr lang="cs-CZ" sz="2400" b="1" dirty="0"/>
          </a:p>
        </p:txBody>
      </p:sp>
      <p:cxnSp>
        <p:nvCxnSpPr>
          <p:cNvPr id="29" name="Curved Connector 28"/>
          <p:cNvCxnSpPr>
            <a:stCxn id="26" idx="6"/>
            <a:endCxn id="30" idx="6"/>
          </p:cNvCxnSpPr>
          <p:nvPr/>
        </p:nvCxnSpPr>
        <p:spPr>
          <a:xfrm>
            <a:off x="6359730" y="3514130"/>
            <a:ext cx="12700" cy="1293167"/>
          </a:xfrm>
          <a:prstGeom prst="curvedConnector3">
            <a:avLst>
              <a:gd name="adj1" fmla="val 3857142"/>
            </a:avLst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902530" y="4578697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33" name="Curved Connector 32"/>
          <p:cNvCxnSpPr>
            <a:stCxn id="30" idx="2"/>
            <a:endCxn id="26" idx="2"/>
          </p:cNvCxnSpPr>
          <p:nvPr/>
        </p:nvCxnSpPr>
        <p:spPr>
          <a:xfrm rot="10800000">
            <a:off x="5902530" y="3514131"/>
            <a:ext cx="12700" cy="1293167"/>
          </a:xfrm>
          <a:prstGeom prst="curvedConnector3">
            <a:avLst>
              <a:gd name="adj1" fmla="val 4137661"/>
            </a:avLst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62600" y="50247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drawing</a:t>
            </a:r>
            <a:endParaRPr lang="cs-CZ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934200" y="38817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down</a:t>
            </a:r>
            <a:endParaRPr lang="cs-CZ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4876800" y="38862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</a:t>
            </a:r>
            <a:endParaRPr lang="cs-CZ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5638800" y="57150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move</a:t>
            </a:r>
            <a:endParaRPr lang="cs-CZ" sz="2400" dirty="0"/>
          </a:p>
        </p:txBody>
      </p:sp>
      <p:cxnSp>
        <p:nvCxnSpPr>
          <p:cNvPr id="41" name="Curved Connector 40"/>
          <p:cNvCxnSpPr>
            <a:stCxn id="30" idx="6"/>
            <a:endCxn id="30" idx="2"/>
          </p:cNvCxnSpPr>
          <p:nvPr/>
        </p:nvCxnSpPr>
        <p:spPr>
          <a:xfrm flipH="1">
            <a:off x="5902530" y="4807297"/>
            <a:ext cx="457200" cy="12700"/>
          </a:xfrm>
          <a:prstGeom prst="curvedConnector5">
            <a:avLst>
              <a:gd name="adj1" fmla="val -104545"/>
              <a:gd name="adj2" fmla="val 7153252"/>
              <a:gd name="adj3" fmla="val 212338"/>
            </a:avLst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99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Fourth step (2)</a:t>
            </a:r>
          </a:p>
          <a:p>
            <a:pPr lvl="1"/>
            <a:r>
              <a:rPr lang="en-US" dirty="0" smtClean="0"/>
              <a:t>Better drawing of rectangles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62226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2050" name="Picture 2" descr="C:\Tomas\Writing\Functional\cover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444" y="1219200"/>
            <a:ext cx="3337956" cy="41863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84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is there?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F# Interactive in your web browser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www.tryfsharp.org</a:t>
            </a:r>
          </a:p>
          <a:p>
            <a:r>
              <a:rPr lang="en-US" dirty="0" smtClean="0"/>
              <a:t>Type providers in F# 3.0</a:t>
            </a:r>
          </a:p>
          <a:p>
            <a:pPr lvl="1"/>
            <a:r>
              <a:rPr lang="en-US" dirty="0" smtClean="0"/>
              <a:t>Integrating </a:t>
            </a:r>
            <a:r>
              <a:rPr lang="en-US" b="1" dirty="0" smtClean="0">
                <a:solidFill>
                  <a:schemeClr val="accent3"/>
                </a:solidFill>
              </a:rPr>
              <a:t>data </a:t>
            </a:r>
            <a:r>
              <a:rPr lang="en-US" dirty="0" smtClean="0"/>
              <a:t>in the </a:t>
            </a:r>
            <a:r>
              <a:rPr lang="en-US" b="1" dirty="0" smtClean="0">
                <a:solidFill>
                  <a:schemeClr val="accent1"/>
                </a:solidFill>
              </a:rPr>
              <a:t>language</a:t>
            </a:r>
          </a:p>
          <a:p>
            <a:r>
              <a:rPr lang="en-US" dirty="0"/>
              <a:t>Bridges an important mismatch</a:t>
            </a:r>
          </a:p>
          <a:p>
            <a:pPr lvl="1"/>
            <a:r>
              <a:rPr lang="en-US" dirty="0"/>
              <a:t>Data and services use </a:t>
            </a:r>
            <a:r>
              <a:rPr lang="en-US" b="1" dirty="0">
                <a:solidFill>
                  <a:schemeClr val="accent1"/>
                </a:solidFill>
              </a:rPr>
              <a:t>REST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</a:rPr>
              <a:t>XML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Languages use </a:t>
            </a:r>
            <a:r>
              <a:rPr lang="en-US" b="1" dirty="0">
                <a:solidFill>
                  <a:schemeClr val="accent3"/>
                </a:solidFill>
              </a:rPr>
              <a:t>types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smtClean="0">
                <a:solidFill>
                  <a:schemeClr val="accent3"/>
                </a:solidFill>
              </a:rPr>
              <a:t>objects</a:t>
            </a:r>
            <a:endParaRPr lang="cs-CZ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30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providers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5" name="Picture 2" descr="http://stkarnick.com/culture/wp-content/uploads/2010/08/Babel-fi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10103" r="6641" b="13309"/>
          <a:stretch>
            <a:fillRect/>
          </a:stretch>
        </p:blipFill>
        <p:spPr bwMode="auto">
          <a:xfrm>
            <a:off x="1447800" y="1828800"/>
            <a:ext cx="63119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488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learn more?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and F</a:t>
            </a:r>
            <a:r>
              <a:rPr lang="en-US" dirty="0"/>
              <a:t># </a:t>
            </a:r>
            <a:r>
              <a:rPr lang="en-US" dirty="0" smtClean="0"/>
              <a:t>trainings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http://functional-programming.net</a:t>
            </a:r>
            <a:endParaRPr lang="cs-CZ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In London and New York</a:t>
            </a:r>
          </a:p>
          <a:p>
            <a:r>
              <a:rPr lang="en-US" dirty="0" smtClean="0"/>
              <a:t>Functional Programming </a:t>
            </a:r>
            <a:r>
              <a:rPr lang="en-US" dirty="0" err="1" smtClean="0"/>
              <a:t>eXchange</a:t>
            </a:r>
            <a:endParaRPr lang="en-US" dirty="0" smtClean="0"/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http://skillsmatter.com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Next Friday (March 16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410200"/>
            <a:ext cx="2639703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305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programming</a:t>
            </a:r>
          </a:p>
          <a:p>
            <a:pPr lvl="1"/>
            <a:r>
              <a:rPr lang="en-US" dirty="0" smtClean="0"/>
              <a:t>Writing </a:t>
            </a:r>
            <a:r>
              <a:rPr lang="en-US" b="1" dirty="0" smtClean="0">
                <a:solidFill>
                  <a:schemeClr val="accent3"/>
                </a:solidFill>
              </a:rPr>
              <a:t>non-blocking </a:t>
            </a:r>
            <a:r>
              <a:rPr lang="en-US" dirty="0" smtClean="0"/>
              <a:t>code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Without </a:t>
            </a:r>
            <a:r>
              <a:rPr lang="en-US" dirty="0" smtClean="0"/>
              <a:t>the inversion of control</a:t>
            </a:r>
          </a:p>
          <a:p>
            <a:r>
              <a:rPr lang="en-US" dirty="0" smtClean="0"/>
              <a:t>Application areas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Server-side </a:t>
            </a:r>
            <a:r>
              <a:rPr lang="en-US" dirty="0" smtClean="0"/>
              <a:t>– reactive request processing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Client-side</a:t>
            </a:r>
            <a:r>
              <a:rPr lang="en-US" dirty="0" smtClean="0"/>
              <a:t> – encoding state machines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7792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="1" dirty="0" smtClean="0">
                <a:solidFill>
                  <a:schemeClr val="accent1"/>
                </a:solidFill>
              </a:rPr>
              <a:t>Visual Studio </a:t>
            </a:r>
            <a:r>
              <a:rPr lang="en-US" dirty="0" smtClean="0"/>
              <a:t>since 2010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3074" name="Picture 2" descr="http://research.microsoft.com/en-us/um/cambridge/projects/fsharp/images/Vis_F_blue_Lo-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82" y="2857500"/>
            <a:ext cx="45085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70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51037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On the </a:t>
            </a:r>
            <a:r>
              <a:rPr lang="en-US" b="1" dirty="0" smtClean="0">
                <a:solidFill>
                  <a:schemeClr val="accent3"/>
                </a:solidFill>
              </a:rPr>
              <a:t>server side</a:t>
            </a:r>
            <a:endParaRPr lang="cs-CZ" b="1" dirty="0">
              <a:solidFill>
                <a:schemeClr val="accent3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00600" y="1951037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On the </a:t>
            </a:r>
            <a:r>
              <a:rPr lang="en-US" b="1" dirty="0" smtClean="0">
                <a:solidFill>
                  <a:schemeClr val="accent1"/>
                </a:solidFill>
              </a:rPr>
              <a:t>client side</a:t>
            </a:r>
            <a:endParaRPr lang="cs-CZ" b="1" dirty="0">
              <a:solidFill>
                <a:schemeClr val="accent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12322"/>
            <a:ext cx="3048000" cy="2643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 descr="http://www.elakiri.com/forum/picture.php?albumid=1561&amp;pictureid=63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48026"/>
            <a:ext cx="348615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88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Demo:</a:t>
            </a:r>
            <a:r>
              <a:rPr lang="en-US" dirty="0" smtClean="0"/>
              <a:t> Social drawing app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4000"/>
            <a:ext cx="4114800" cy="464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69911577"/>
              </p:ext>
            </p:extLst>
          </p:nvPr>
        </p:nvGraphicFramePr>
        <p:xfrm>
          <a:off x="1066800" y="5029200"/>
          <a:ext cx="71628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126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" fill="hold"/>
                                        <p:tgtEl>
                                          <p:spTgt spid="512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0444E-6 L -3.33333E-6 -0.11656 " pathEditMode="relative" rAng="0" ptsTypes="AA">
                                      <p:cBhvr>
                                        <p:cTn id="8" dur="1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on the Server</a:t>
            </a:r>
            <a:endParaRPr lang="cs-CZ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0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accent3"/>
                </a:solidFill>
              </a:rPr>
              <a:t>Reactive programming</a:t>
            </a:r>
            <a:r>
              <a:rPr lang="en-US" sz="4000" dirty="0" smtClean="0">
                <a:solidFill>
                  <a:schemeClr val="accent3"/>
                </a:solidFill>
              </a:rPr>
              <a:t> </a:t>
            </a:r>
            <a:r>
              <a:rPr lang="en-US" sz="4000" dirty="0" smtClean="0"/>
              <a:t>without </a:t>
            </a:r>
            <a:br>
              <a:rPr lang="en-US" sz="4000" dirty="0" smtClean="0"/>
            </a:br>
            <a:r>
              <a:rPr lang="en-US" sz="4000" dirty="0" smtClean="0"/>
              <a:t>the </a:t>
            </a:r>
            <a:r>
              <a:rPr lang="en-US" sz="4000" b="1" dirty="0" smtClean="0">
                <a:solidFill>
                  <a:schemeClr val="accent1"/>
                </a:solidFill>
              </a:rPr>
              <a:t>inversion of control</a:t>
            </a:r>
          </a:p>
        </p:txBody>
      </p:sp>
    </p:spTree>
    <p:extLst>
      <p:ext uri="{BB962C8B-B14F-4D97-AF65-F5344CB8AC3E}">
        <p14:creationId xmlns:p14="http://schemas.microsoft.com/office/powerpoint/2010/main" val="287261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step</a:t>
            </a:r>
          </a:p>
          <a:p>
            <a:pPr lvl="1"/>
            <a:r>
              <a:rPr lang="en-US" dirty="0" smtClean="0"/>
              <a:t>Synchronous to asynchronous</a:t>
            </a:r>
          </a:p>
          <a:p>
            <a:pPr lvl="1"/>
            <a:r>
              <a:rPr lang="en-US" dirty="0" smtClean="0"/>
              <a:t>Start processing in thread pool</a:t>
            </a:r>
          </a:p>
          <a:p>
            <a:pPr lvl="1"/>
            <a:r>
              <a:rPr lang="en-US" dirty="0" smtClean="0"/>
              <a:t>Exception handling in workflows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70934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on the Server</a:t>
            </a:r>
            <a:endParaRPr lang="cs-CZ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Reactive model is important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Node.js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3"/>
                </a:solidFill>
              </a:rPr>
              <a:t>C# 5.0</a:t>
            </a:r>
            <a:endParaRPr lang="en-US" b="1" dirty="0" smtClean="0">
              <a:solidFill>
                <a:schemeClr val="accent3"/>
              </a:solidFill>
            </a:endParaRPr>
          </a:p>
          <a:p>
            <a:r>
              <a:rPr lang="en-US" dirty="0" smtClean="0"/>
              <a:t>F# asynchronous workflows</a:t>
            </a:r>
          </a:p>
          <a:p>
            <a:pPr lvl="1"/>
            <a:r>
              <a:rPr lang="en-US" dirty="0" smtClean="0"/>
              <a:t>Keep standard </a:t>
            </a:r>
            <a:r>
              <a:rPr lang="en-US" b="1" dirty="0" smtClean="0">
                <a:solidFill>
                  <a:schemeClr val="accent1"/>
                </a:solidFill>
              </a:rPr>
              <a:t>programming model</a:t>
            </a:r>
          </a:p>
          <a:p>
            <a:pPr lvl="1"/>
            <a:r>
              <a:rPr lang="en-US" dirty="0" smtClean="0"/>
              <a:t>Standard </a:t>
            </a:r>
            <a:r>
              <a:rPr lang="en-US" b="1" dirty="0" smtClean="0">
                <a:solidFill>
                  <a:schemeClr val="accent3"/>
                </a:solidFill>
              </a:rPr>
              <a:t>exception handling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3"/>
                </a:solidFill>
              </a:rPr>
              <a:t>loops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Sequential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1"/>
                </a:solidFill>
              </a:rPr>
              <a:t>parallel</a:t>
            </a:r>
            <a:r>
              <a:rPr lang="en-US" dirty="0"/>
              <a:t> </a:t>
            </a:r>
            <a:r>
              <a:rPr lang="en-US" dirty="0" smtClean="0"/>
              <a:t>composition</a:t>
            </a:r>
            <a:endParaRPr lang="cs-CZ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98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Agents and message-passing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b="1" dirty="0" smtClean="0">
                <a:solidFill>
                  <a:schemeClr val="accent3"/>
                </a:solidFill>
              </a:rPr>
              <a:t>Protected </a:t>
            </a:r>
            <a:r>
              <a:rPr lang="en-US" sz="4400" dirty="0" smtClean="0"/>
              <a:t>* ( </a:t>
            </a:r>
            <a:r>
              <a:rPr lang="en-US" sz="4400" b="1" dirty="0" err="1" smtClean="0">
                <a:solidFill>
                  <a:schemeClr val="accent1"/>
                </a:solidFill>
              </a:rPr>
              <a:t>Behaviour</a:t>
            </a:r>
            <a:r>
              <a:rPr lang="en-US" sz="4400" b="1" dirty="0" smtClean="0">
                <a:solidFill>
                  <a:schemeClr val="accent1"/>
                </a:solidFill>
              </a:rPr>
              <a:t> </a:t>
            </a:r>
            <a:r>
              <a:rPr lang="en-US" sz="4400" dirty="0" smtClean="0"/>
              <a:t>+ </a:t>
            </a:r>
            <a:r>
              <a:rPr lang="en-US" sz="4400" b="1" dirty="0" smtClean="0">
                <a:solidFill>
                  <a:schemeClr val="accent3"/>
                </a:solidFill>
              </a:rPr>
              <a:t>State </a:t>
            </a:r>
            <a:r>
              <a:rPr lang="en-US" sz="4400" dirty="0" smtClean="0"/>
              <a:t>)</a:t>
            </a:r>
            <a:endParaRPr lang="cs-CZ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06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QCo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06CB6"/>
      </a:accent1>
      <a:accent2>
        <a:srgbClr val="C0504D"/>
      </a:accent2>
      <a:accent3>
        <a:srgbClr val="97C03C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2389</TotalTime>
  <Words>315</Words>
  <Application>Microsoft Office PowerPoint</Application>
  <PresentationFormat>On-screen Show (4:3)</PresentationFormat>
  <Paragraphs>110</Paragraphs>
  <Slides>23</Slides>
  <Notes>5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Asynchronous programming on the server and the client in F#</vt:lpstr>
      <vt:lpstr> </vt:lpstr>
      <vt:lpstr>In Visual Studio since 2010</vt:lpstr>
      <vt:lpstr>Asynchronous programming</vt:lpstr>
      <vt:lpstr>Demo: Social drawing app</vt:lpstr>
      <vt:lpstr>Async on the Server</vt:lpstr>
      <vt:lpstr>DEMO</vt:lpstr>
      <vt:lpstr>Async on the Server</vt:lpstr>
      <vt:lpstr>Agents and message-passing</vt:lpstr>
      <vt:lpstr>DEMO</vt:lpstr>
      <vt:lpstr>F# and the Browser</vt:lpstr>
      <vt:lpstr>DEMO</vt:lpstr>
      <vt:lpstr>Have fun!</vt:lpstr>
      <vt:lpstr>Event handling in F#</vt:lpstr>
      <vt:lpstr>Asynchronous GUI</vt:lpstr>
      <vt:lpstr>Asynchronous GUI</vt:lpstr>
      <vt:lpstr>DEMO</vt:lpstr>
      <vt:lpstr>Asynchronous GUI</vt:lpstr>
      <vt:lpstr>DEMO</vt:lpstr>
      <vt:lpstr>What else is there?</vt:lpstr>
      <vt:lpstr>Type providers</vt:lpstr>
      <vt:lpstr>Where to learn more?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75</cp:revision>
  <dcterms:created xsi:type="dcterms:W3CDTF">2012-02-29T16:21:29Z</dcterms:created>
  <dcterms:modified xsi:type="dcterms:W3CDTF">2012-03-09T15:41:03Z</dcterms:modified>
</cp:coreProperties>
</file>