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303" r:id="rId3"/>
    <p:sldId id="362" r:id="rId4"/>
    <p:sldId id="361" r:id="rId5"/>
    <p:sldId id="319" r:id="rId6"/>
    <p:sldId id="346" r:id="rId7"/>
    <p:sldId id="347" r:id="rId8"/>
    <p:sldId id="348" r:id="rId9"/>
    <p:sldId id="349" r:id="rId10"/>
    <p:sldId id="350" r:id="rId11"/>
    <p:sldId id="320" r:id="rId12"/>
    <p:sldId id="363" r:id="rId13"/>
    <p:sldId id="370" r:id="rId14"/>
    <p:sldId id="365" r:id="rId15"/>
    <p:sldId id="368" r:id="rId16"/>
    <p:sldId id="367" r:id="rId17"/>
    <p:sldId id="359" r:id="rId18"/>
    <p:sldId id="352" r:id="rId19"/>
    <p:sldId id="3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4F7DCEA-876D-45C3-B3F6-18BE1F560A28}">
          <p14:sldIdLst>
            <p14:sldId id="256"/>
            <p14:sldId id="303"/>
            <p14:sldId id="362"/>
            <p14:sldId id="361"/>
            <p14:sldId id="319"/>
            <p14:sldId id="346"/>
            <p14:sldId id="347"/>
            <p14:sldId id="348"/>
            <p14:sldId id="349"/>
            <p14:sldId id="350"/>
            <p14:sldId id="320"/>
          </p14:sldIdLst>
        </p14:section>
        <p14:section name="Demos" id="{4EEE4961-28CD-40C6-91EE-ED10D9B1D338}">
          <p14:sldIdLst>
            <p14:sldId id="363"/>
            <p14:sldId id="370"/>
            <p14:sldId id="365"/>
            <p14:sldId id="368"/>
            <p14:sldId id="367"/>
            <p14:sldId id="359"/>
          </p14:sldIdLst>
        </p14:section>
        <p14:section name="Conclusions" id="{1D746C59-0DE0-47DC-8188-B7739B595A16}">
          <p14:sldIdLst>
            <p14:sldId id="352"/>
            <p14:sldId id="3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06" autoAdjust="0"/>
  </p:normalViewPr>
  <p:slideViewPr>
    <p:cSldViewPr>
      <p:cViewPr varScale="1">
        <p:scale>
          <a:sx n="83" d="100"/>
          <a:sy n="83" d="100"/>
        </p:scale>
        <p:origin x="145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CE038-53B5-499C-B0E0-E312DCF7E711}" type="datetimeFigureOut">
              <a:rPr lang="cs-CZ" smtClean="0"/>
              <a:t>24. 11. 2013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B8AFC-D6B3-4ABA-9EA9-FDE095F210E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06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B8AFC-D6B3-4ABA-9EA9-FDE095F210EC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606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0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5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7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9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>
            <a:lvl1pPr marL="0" indent="0">
              <a:spcBef>
                <a:spcPts val="2400"/>
              </a:spcBef>
              <a:spcAft>
                <a:spcPts val="1200"/>
              </a:spcAft>
              <a:buFontTx/>
              <a:buNone/>
              <a:defRPr sz="3400">
                <a:solidFill>
                  <a:schemeClr val="tx1"/>
                </a:solidFill>
              </a:defRPr>
            </a:lvl1pPr>
            <a:lvl2pPr marL="360000" indent="0">
              <a:spcBef>
                <a:spcPts val="300"/>
              </a:spcBef>
              <a:buFontTx/>
              <a:buNone/>
              <a:defRPr sz="3000">
                <a:solidFill>
                  <a:schemeClr val="tx1"/>
                </a:solidFill>
              </a:defRPr>
            </a:lvl2pPr>
            <a:lvl3pPr marL="685800" indent="0">
              <a:buFontTx/>
              <a:buNone/>
              <a:defRPr sz="20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2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/>
          <a:lstStyle>
            <a:lvl1pPr marL="0" indent="0">
              <a:spcBef>
                <a:spcPts val="1800"/>
              </a:spcBef>
              <a:buFontTx/>
              <a:buNone/>
              <a:defRPr sz="3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-274320">
              <a:spcBef>
                <a:spcPts val="300"/>
              </a:spcBef>
              <a:buFont typeface="Wingdings" pitchFamily="2" charset="2"/>
              <a:buChar char="§"/>
              <a:defRPr sz="2600"/>
            </a:lvl2pPr>
            <a:lvl3pPr marL="685800" indent="0">
              <a:buFontTx/>
              <a:buNone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5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3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1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3689-EA21-4870-97E4-1E93FA434258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6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3689-EA21-4870-97E4-1E93FA434258}" type="datetimeFigureOut">
              <a:rPr lang="en-US" smtClean="0"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E838F-EDFC-42D8-984B-53FE13EC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3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luemountaincapital.github.io/FSharpRProvide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slab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tomas@tomasp.net" TargetMode="External"/><Relationship Id="rId2" Type="http://schemas.openxmlformats.org/officeDocument/2006/relationships/hyperlink" Target="http://www.skillsmatter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bluemountaincapital.github.io/Deedl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470025"/>
          </a:xfrm>
        </p:spPr>
        <p:txBody>
          <a:bodyPr/>
          <a:lstStyle/>
          <a:p>
            <a:r>
              <a:rPr lang="en-US" b="1" dirty="0"/>
              <a:t>F# and Financial </a:t>
            </a:r>
            <a:r>
              <a:rPr lang="en-US" b="1" dirty="0" smtClean="0"/>
              <a:t>Data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Making </a:t>
            </a:r>
            <a:r>
              <a:rPr lang="en-US" dirty="0"/>
              <a:t>Data Analysis </a:t>
            </a:r>
            <a:r>
              <a:rPr lang="en-US" dirty="0" smtClean="0"/>
              <a:t>Simple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81000" y="4800600"/>
            <a:ext cx="8458200" cy="1905000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Tomas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Petricek, </a:t>
            </a:r>
            <a:r>
              <a:rPr lang="en-US" sz="2600" dirty="0" smtClean="0">
                <a:solidFill>
                  <a:schemeClr val="accent3"/>
                </a:solidFill>
              </a:rPr>
              <a:t>@</a:t>
            </a:r>
            <a:r>
              <a:rPr lang="en-US" sz="2600" dirty="0" err="1" smtClean="0">
                <a:solidFill>
                  <a:schemeClr val="accent3"/>
                </a:solidFill>
              </a:rPr>
              <a:t>tomaspetricek</a:t>
            </a:r>
            <a:endParaRPr lang="en-US" sz="2600" dirty="0" smtClean="0">
              <a:solidFill>
                <a:schemeClr val="accent3"/>
              </a:solidFill>
            </a:endParaRPr>
          </a:p>
          <a:p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Formerly at </a:t>
            </a:r>
            <a:r>
              <a:rPr lang="en-US" sz="2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BlueMountain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Capital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803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8000"/>
                </a:solidFill>
              </a:rPr>
              <a:t>Deedle</a:t>
            </a:r>
            <a:r>
              <a:rPr lang="en-US" b="1" dirty="0" smtClean="0">
                <a:solidFill>
                  <a:srgbClr val="008000"/>
                </a:solidFill>
              </a:rPr>
              <a:t> Concepts</a:t>
            </a:r>
            <a:endParaRPr lang="cs-CZ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09600"/>
            <a:ext cx="609600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5400" y="1828800"/>
            <a:ext cx="61722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8000"/>
                </a:solidFill>
              </a:rPr>
              <a:t>Frame</a:t>
            </a:r>
          </a:p>
          <a:p>
            <a:pPr algn="ctr"/>
            <a:r>
              <a:rPr lang="en-US" sz="3000" dirty="0" smtClean="0"/>
              <a:t>(</a:t>
            </a:r>
            <a:r>
              <a:rPr lang="en-US" sz="3000" dirty="0" err="1" smtClean="0"/>
              <a:t>RowKey</a:t>
            </a:r>
            <a:r>
              <a:rPr lang="en-US" sz="3000" dirty="0" smtClean="0"/>
              <a:t>, </a:t>
            </a:r>
            <a:r>
              <a:rPr lang="en-US" sz="3000" dirty="0" err="1" smtClean="0"/>
              <a:t>ColKey</a:t>
            </a:r>
            <a:r>
              <a:rPr lang="en-US" sz="3000" dirty="0" smtClean="0"/>
              <a:t>)-&gt;Value</a:t>
            </a:r>
          </a:p>
          <a:p>
            <a:pPr algn="ctr"/>
            <a:r>
              <a:rPr lang="en-US" sz="3000" dirty="0" err="1" smtClean="0"/>
              <a:t>RowKey</a:t>
            </a:r>
            <a:r>
              <a:rPr lang="en-US" sz="3000" dirty="0" smtClean="0"/>
              <a:t> is often date/time</a:t>
            </a:r>
          </a:p>
          <a:p>
            <a:pPr algn="ctr"/>
            <a:r>
              <a:rPr lang="en-US" sz="3000" dirty="0" err="1" smtClean="0"/>
              <a:t>ColKey</a:t>
            </a:r>
            <a:r>
              <a:rPr lang="en-US" sz="3000" dirty="0" smtClean="0"/>
              <a:t> is often string</a:t>
            </a:r>
          </a:p>
          <a:p>
            <a:pPr algn="ctr"/>
            <a:r>
              <a:rPr lang="en-US" sz="3000" dirty="0" smtClean="0"/>
              <a:t>Heterogeneous Values </a:t>
            </a:r>
          </a:p>
          <a:p>
            <a:pPr algn="ctr"/>
            <a:r>
              <a:rPr lang="en-US" sz="3000" dirty="0" smtClean="0"/>
              <a:t>Column-wise mutable</a:t>
            </a:r>
          </a:p>
          <a:p>
            <a:pPr algn="ctr"/>
            <a:r>
              <a:rPr lang="en-US" sz="3000" dirty="0" smtClean="0"/>
              <a:t>Data alignment</a:t>
            </a:r>
          </a:p>
          <a:p>
            <a:pPr algn="ctr"/>
            <a:r>
              <a:rPr lang="en-US" sz="3000" dirty="0" smtClean="0"/>
              <a:t>Hierarchical indexing</a:t>
            </a:r>
          </a:p>
          <a:p>
            <a:pPr algn="ctr"/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54587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F# </a:t>
            </a:r>
            <a:r>
              <a:rPr lang="en-US" b="1" dirty="0" err="1" smtClean="0">
                <a:solidFill>
                  <a:schemeClr val="accent3"/>
                </a:solidFill>
              </a:rPr>
              <a:t>RProvider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0972" y="5562600"/>
            <a:ext cx="7355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hlinkClick r:id="rId3"/>
              </a:rPr>
              <a:t>http://</a:t>
            </a:r>
            <a:r>
              <a:rPr lang="en-US" sz="2400" b="1" dirty="0" err="1">
                <a:hlinkClick r:id="rId3"/>
              </a:rPr>
              <a:t>bluemountaincapital.github.io</a:t>
            </a:r>
            <a:r>
              <a:rPr lang="en-US" sz="2400" b="1" dirty="0">
                <a:hlinkClick r:id="rId3"/>
              </a:rPr>
              <a:t>/</a:t>
            </a:r>
            <a:r>
              <a:rPr lang="en-US" sz="2400" b="1" dirty="0" err="1">
                <a:hlinkClick r:id="rId3"/>
              </a:rPr>
              <a:t>FSharpRProvider</a:t>
            </a:r>
            <a:r>
              <a:rPr lang="en-US" sz="2400" b="1" dirty="0">
                <a:hlinkClick r:id="rId3"/>
              </a:rPr>
              <a:t>/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1656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DEMO </a:t>
            </a:r>
            <a:r>
              <a:rPr lang="en-US" b="1" dirty="0" smtClean="0"/>
              <a:t>#1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Understanding the world</a:t>
            </a:r>
            <a:endParaRPr lang="cs-CZ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605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828800"/>
            <a:ext cx="61722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 err="1" smtClean="0">
                <a:solidFill>
                  <a:srgbClr val="008000"/>
                </a:solidFill>
              </a:rPr>
              <a:t>Deedle</a:t>
            </a:r>
            <a:r>
              <a:rPr lang="en-US" sz="3200" b="1" dirty="0" smtClean="0">
                <a:solidFill>
                  <a:srgbClr val="008000"/>
                </a:solidFill>
              </a:rPr>
              <a:t> data frame</a:t>
            </a:r>
          </a:p>
          <a:p>
            <a:pPr lvl="0" algn="ctr"/>
            <a:r>
              <a:rPr lang="en-US" sz="3000" dirty="0" smtClean="0">
                <a:solidFill>
                  <a:srgbClr val="000000"/>
                </a:solidFill>
              </a:rPr>
              <a:t>Data exploration</a:t>
            </a:r>
          </a:p>
          <a:p>
            <a:pPr lvl="0" algn="ctr"/>
            <a:r>
              <a:rPr lang="en-US" sz="3000" dirty="0" smtClean="0">
                <a:solidFill>
                  <a:srgbClr val="000000"/>
                </a:solidFill>
              </a:rPr>
              <a:t>Alignment &amp; </a:t>
            </a:r>
            <a:r>
              <a:rPr lang="en-US" sz="3000" dirty="0" smtClean="0">
                <a:solidFill>
                  <a:srgbClr val="000000"/>
                </a:solidFill>
              </a:rPr>
              <a:t>aggregation</a:t>
            </a:r>
            <a:endParaRPr lang="en-US" sz="3000" dirty="0">
              <a:solidFill>
                <a:srgbClr val="000000"/>
              </a:solidFill>
            </a:endParaRPr>
          </a:p>
          <a:p>
            <a:pPr algn="ctr"/>
            <a:endParaRPr lang="en-US" sz="4000" b="1" dirty="0" smtClean="0">
              <a:solidFill>
                <a:srgbClr val="008000"/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</a:rPr>
              <a:t>R type provider</a:t>
            </a:r>
          </a:p>
          <a:p>
            <a:pPr algn="ctr"/>
            <a:r>
              <a:rPr lang="en-US" sz="3000" dirty="0" err="1" smtClean="0"/>
              <a:t>Deedle</a:t>
            </a:r>
            <a:r>
              <a:rPr lang="en-US" sz="3000" dirty="0" smtClean="0"/>
              <a:t> frame </a:t>
            </a:r>
            <a:r>
              <a:rPr lang="en-US" sz="3000" dirty="0" err="1" smtClean="0"/>
              <a:t>interop</a:t>
            </a:r>
            <a:endParaRPr lang="en-US" sz="3000" dirty="0" smtClean="0"/>
          </a:p>
          <a:p>
            <a:pPr algn="ctr"/>
            <a:r>
              <a:rPr lang="en-US" sz="3000" dirty="0" smtClean="0"/>
              <a:t>Time series </a:t>
            </a:r>
            <a:r>
              <a:rPr lang="en-US" sz="3000" dirty="0" err="1" smtClean="0"/>
              <a:t>interop</a:t>
            </a:r>
            <a:r>
              <a:rPr lang="en-US" sz="3000" dirty="0" smtClean="0"/>
              <a:t> (zoo)</a:t>
            </a:r>
          </a:p>
          <a:p>
            <a:pPr algn="ctr"/>
            <a:r>
              <a:rPr lang="en-US" sz="3000" dirty="0" smtClean="0"/>
              <a:t>Professional packages </a:t>
            </a:r>
          </a:p>
          <a:p>
            <a:pPr algn="ctr"/>
            <a:r>
              <a:rPr lang="en-US" sz="3000" dirty="0" smtClean="0"/>
              <a:t>(ggplot2, etc.)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Understanding the world</a:t>
            </a:r>
            <a:endParaRPr lang="cs-C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962134"/>
            <a:ext cx="838466" cy="8384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04734"/>
            <a:ext cx="838466" cy="83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9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DEMO </a:t>
            </a:r>
            <a:r>
              <a:rPr lang="en-US" b="1" dirty="0" smtClean="0"/>
              <a:t>#2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Working with time series</a:t>
            </a:r>
            <a:endParaRPr lang="cs-CZ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242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828800"/>
            <a:ext cx="61722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# Charting library</a:t>
            </a:r>
          </a:p>
          <a:p>
            <a:pPr algn="ctr"/>
            <a:r>
              <a:rPr lang="en-US" sz="3200" dirty="0"/>
              <a:t>Simple visualization</a:t>
            </a:r>
          </a:p>
          <a:p>
            <a:pPr algn="ctr"/>
            <a:r>
              <a:rPr lang="en-US" sz="3200" dirty="0"/>
              <a:t>F# interactive support</a:t>
            </a:r>
          </a:p>
          <a:p>
            <a:pPr algn="ctr"/>
            <a:r>
              <a:rPr lang="en-US" sz="3200" dirty="0"/>
              <a:t>Composable charts</a:t>
            </a:r>
          </a:p>
          <a:p>
            <a:pPr algn="ctr"/>
            <a:endParaRPr lang="en-US" sz="3200" dirty="0"/>
          </a:p>
          <a:p>
            <a:pPr algn="ctr"/>
            <a:r>
              <a:rPr lang="en-US" sz="3200" b="1" dirty="0" err="1" smtClean="0">
                <a:solidFill>
                  <a:srgbClr val="008000"/>
                </a:solidFill>
              </a:rPr>
              <a:t>Deedle</a:t>
            </a:r>
            <a:r>
              <a:rPr lang="en-US" sz="3200" b="1" dirty="0" smtClean="0">
                <a:solidFill>
                  <a:srgbClr val="008000"/>
                </a:solidFill>
              </a:rPr>
              <a:t> time series</a:t>
            </a:r>
            <a:endParaRPr lang="en-US" sz="3200" b="1" dirty="0">
              <a:solidFill>
                <a:srgbClr val="008000"/>
              </a:solidFill>
            </a:endParaRPr>
          </a:p>
          <a:p>
            <a:pPr algn="ctr"/>
            <a:r>
              <a:rPr lang="en-US" sz="3200" dirty="0"/>
              <a:t>Standard statistics</a:t>
            </a:r>
          </a:p>
          <a:p>
            <a:pPr algn="ctr"/>
            <a:r>
              <a:rPr lang="en-US" sz="3200" dirty="0" smtClean="0"/>
              <a:t>Hierarchical indexing</a:t>
            </a:r>
            <a:endParaRPr lang="en-US" sz="3200" dirty="0"/>
          </a:p>
          <a:p>
            <a:pPr algn="ctr"/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Working with </a:t>
            </a:r>
            <a:r>
              <a:rPr lang="en-US" b="1" dirty="0" smtClean="0"/>
              <a:t>time series</a:t>
            </a:r>
            <a:endParaRPr lang="cs-CZ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419334"/>
            <a:ext cx="838466" cy="8384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33418"/>
            <a:ext cx="838466" cy="83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9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DEMO </a:t>
            </a:r>
            <a:r>
              <a:rPr lang="en-US" b="1" dirty="0" smtClean="0"/>
              <a:t>#3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Understanding US debt</a:t>
            </a:r>
            <a:endParaRPr lang="cs-CZ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97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828800"/>
            <a:ext cx="6172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rgbClr val="008000"/>
                </a:solidFill>
              </a:rPr>
              <a:t>Deedle</a:t>
            </a:r>
            <a:r>
              <a:rPr lang="en-US" sz="3200" b="1" dirty="0" smtClean="0">
                <a:solidFill>
                  <a:srgbClr val="008000"/>
                </a:solidFill>
              </a:rPr>
              <a:t> data frame</a:t>
            </a:r>
          </a:p>
          <a:p>
            <a:pPr algn="ctr"/>
            <a:r>
              <a:rPr lang="en-US" sz="3000" dirty="0" smtClean="0"/>
              <a:t>Exploring data</a:t>
            </a:r>
          </a:p>
          <a:p>
            <a:pPr algn="ctr"/>
            <a:r>
              <a:rPr lang="en-US" sz="3000" dirty="0" smtClean="0"/>
              <a:t>Data alignment</a:t>
            </a:r>
          </a:p>
          <a:p>
            <a:pPr algn="ctr"/>
            <a:endParaRPr lang="en-US" sz="3000" dirty="0" smtClean="0"/>
          </a:p>
          <a:p>
            <a:pPr algn="ctr"/>
            <a:r>
              <a:rPr lang="en-US" sz="3000" b="1" dirty="0" smtClean="0">
                <a:solidFill>
                  <a:srgbClr val="990099"/>
                </a:solidFill>
              </a:rPr>
              <a:t>Vega visualizations</a:t>
            </a:r>
          </a:p>
          <a:p>
            <a:pPr algn="ctr"/>
            <a:r>
              <a:rPr lang="en-US" sz="3000" dirty="0" smtClean="0"/>
              <a:t>Pre-alpha stage</a:t>
            </a:r>
          </a:p>
          <a:p>
            <a:pPr algn="ctr"/>
            <a:r>
              <a:rPr lang="en-US" sz="3000" dirty="0" smtClean="0"/>
              <a:t>Wraps JS Vega library</a:t>
            </a:r>
            <a:endParaRPr lang="en-US" sz="3000" dirty="0"/>
          </a:p>
          <a:p>
            <a:pPr algn="ctr"/>
            <a:endParaRPr lang="en-US" sz="3000" dirty="0" smtClean="0"/>
          </a:p>
          <a:p>
            <a:pPr algn="ctr"/>
            <a:endParaRPr lang="en-US" sz="3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Understanding </a:t>
            </a:r>
            <a:r>
              <a:rPr lang="en-US" b="1" dirty="0" smtClean="0"/>
              <a:t>US debt</a:t>
            </a:r>
            <a:endParaRPr lang="cs-C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57134"/>
            <a:ext cx="838466" cy="8384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68604"/>
            <a:ext cx="838466" cy="83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1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FsLab</a:t>
            </a:r>
            <a:r>
              <a:rPr lang="en-US" b="1" dirty="0" smtClean="0"/>
              <a:t> needs you   </a:t>
            </a:r>
            <a:r>
              <a:rPr lang="en-US" dirty="0" smtClean="0"/>
              <a:t>&amp;</a:t>
            </a:r>
            <a:r>
              <a:rPr lang="en-US" b="1" dirty="0" smtClean="0"/>
              <a:t>   you need </a:t>
            </a:r>
            <a:r>
              <a:rPr lang="en-US" b="1" dirty="0" err="1" smtClean="0"/>
              <a:t>FsLab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304636" y="1567220"/>
            <a:ext cx="61722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3"/>
                </a:solidFill>
              </a:rPr>
              <a:t>Ready to use </a:t>
            </a:r>
          </a:p>
          <a:p>
            <a:pPr lvl="0" algn="ctr"/>
            <a:r>
              <a:rPr lang="en-US" sz="3000" dirty="0" smtClean="0">
                <a:solidFill>
                  <a:srgbClr val="000000"/>
                </a:solidFill>
              </a:rPr>
              <a:t>Used &amp; well tested</a:t>
            </a:r>
          </a:p>
          <a:p>
            <a:pPr lvl="0" algn="ctr"/>
            <a:r>
              <a:rPr lang="en-US" sz="3000" dirty="0" smtClean="0">
                <a:solidFill>
                  <a:srgbClr val="000000"/>
                </a:solidFill>
              </a:rPr>
              <a:t>Created by experts</a:t>
            </a:r>
            <a:endParaRPr lang="en-US" sz="3000" dirty="0">
              <a:solidFill>
                <a:srgbClr val="000000"/>
              </a:solidFill>
            </a:endParaRPr>
          </a:p>
          <a:p>
            <a:pPr algn="ctr"/>
            <a:endParaRPr lang="en-US" sz="36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3600" b="1" dirty="0" smtClean="0">
                <a:solidFill>
                  <a:schemeClr val="accent3"/>
                </a:solidFill>
              </a:rPr>
              <a:t>Contribute</a:t>
            </a:r>
            <a:endParaRPr lang="en-US" sz="3600" b="1" dirty="0" smtClean="0">
              <a:solidFill>
                <a:schemeClr val="accent3"/>
              </a:solidFill>
            </a:endParaRPr>
          </a:p>
          <a:p>
            <a:pPr algn="ctr"/>
            <a:r>
              <a:rPr lang="en-US" sz="3000" dirty="0" smtClean="0"/>
              <a:t>Try it </a:t>
            </a:r>
            <a:r>
              <a:rPr lang="en-US" sz="3000" dirty="0" smtClean="0"/>
              <a:t>out &amp; send feedback</a:t>
            </a:r>
            <a:endParaRPr lang="en-US" sz="3000" dirty="0" smtClean="0"/>
          </a:p>
          <a:p>
            <a:pPr algn="ctr"/>
            <a:r>
              <a:rPr lang="en-US" sz="3000" dirty="0" smtClean="0"/>
              <a:t>Fig bugs &amp; add features </a:t>
            </a:r>
            <a:endParaRPr lang="en-US" sz="3000" dirty="0" smtClean="0"/>
          </a:p>
          <a:p>
            <a:pPr algn="ctr"/>
            <a:r>
              <a:rPr lang="en-US" sz="3000" dirty="0" smtClean="0"/>
              <a:t>Integrate with other </a:t>
            </a:r>
            <a:r>
              <a:rPr lang="en-US" sz="3000" dirty="0" smtClean="0"/>
              <a:t>packages</a:t>
            </a:r>
            <a:endParaRPr lang="en-US" sz="3000" dirty="0" smtClean="0"/>
          </a:p>
          <a:p>
            <a:pPr algn="ctr"/>
            <a:endParaRPr lang="en-US" sz="3000" dirty="0" smtClean="0">
              <a:hlinkClick r:id="rId2"/>
            </a:endParaRPr>
          </a:p>
          <a:p>
            <a:pPr algn="ctr"/>
            <a:r>
              <a:rPr lang="en-US" sz="3000" dirty="0" smtClean="0">
                <a:hlinkClick r:id="rId2"/>
              </a:rPr>
              <a:t>http://www.fslab.org</a:t>
            </a:r>
            <a:endParaRPr lang="en-US" sz="3000" dirty="0"/>
          </a:p>
          <a:p>
            <a:pPr algn="ctr"/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73348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learn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3000" b="1" dirty="0" smtClean="0">
                <a:solidFill>
                  <a:schemeClr val="accent3"/>
                </a:solidFill>
              </a:rPr>
              <a:t>Public F# Trainings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3000" dirty="0" smtClean="0"/>
              <a:t>10% off with </a:t>
            </a:r>
            <a:r>
              <a:rPr lang="en-US" sz="3000" b="1" dirty="0" smtClean="0"/>
              <a:t>SM2615-624680-TC1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3000" dirty="0" smtClean="0">
                <a:hlinkClick r:id="rId2"/>
              </a:rPr>
              <a:t>www.skillsmatter.com</a:t>
            </a:r>
            <a:r>
              <a:rPr lang="en-US" sz="3000" dirty="0" smtClean="0"/>
              <a:t> </a:t>
            </a:r>
            <a:r>
              <a:rPr lang="en-US" sz="3000" dirty="0"/>
              <a:t/>
            </a:r>
            <a:br>
              <a:rPr lang="en-US" sz="3000" dirty="0"/>
            </a:br>
            <a:endParaRPr lang="en-US" sz="3000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3000" b="1" dirty="0" smtClean="0">
                <a:solidFill>
                  <a:schemeClr val="accent3"/>
                </a:solidFill>
              </a:rPr>
              <a:t>Custom trainings &amp; consulting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3000" dirty="0" smtClean="0"/>
              <a:t>Get in touch!</a:t>
            </a:r>
            <a:endParaRPr lang="en-US" sz="3000" dirty="0" smtClean="0">
              <a:hlinkClick r:id="rId3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3000" dirty="0" smtClean="0">
                <a:hlinkClick r:id="rId3"/>
              </a:rPr>
              <a:t>tomas@tomasp.net</a:t>
            </a:r>
            <a:r>
              <a:rPr lang="en-US" sz="3000" dirty="0" smtClean="0"/>
              <a:t> </a:t>
            </a:r>
            <a:endParaRPr lang="en-US" sz="3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10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362200"/>
            <a:ext cx="6705600" cy="1600200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en-US" sz="5000" b="1" dirty="0" smtClean="0">
                <a:solidFill>
                  <a:schemeClr val="accent3"/>
                </a:solidFill>
                <a:latin typeface="+mj-lt"/>
              </a:rPr>
              <a:t>F#</a:t>
            </a:r>
            <a:r>
              <a:rPr lang="en-US" sz="5000" b="1" dirty="0" smtClean="0">
                <a:latin typeface="+mj-lt"/>
              </a:rPr>
              <a:t> </a:t>
            </a:r>
            <a:r>
              <a:rPr lang="en-US" sz="5000" b="1" dirty="0" smtClean="0">
                <a:solidFill>
                  <a:schemeClr val="accent3"/>
                </a:solidFill>
                <a:latin typeface="+mj-lt"/>
              </a:rPr>
              <a:t>Software Foundation</a:t>
            </a:r>
            <a:br>
              <a:rPr lang="en-US" sz="5000" b="1" dirty="0" smtClean="0">
                <a:solidFill>
                  <a:schemeClr val="accent3"/>
                </a:solidFill>
                <a:latin typeface="+mj-lt"/>
              </a:rPr>
            </a:br>
            <a:endParaRPr lang="en-US" sz="5000" b="1" dirty="0" smtClean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cs-CZ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3000" y="3581400"/>
            <a:ext cx="73152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1" dirty="0" smtClean="0">
                <a:solidFill>
                  <a:schemeClr val="accent5"/>
                </a:solidFill>
                <a:latin typeface="+mj-lt"/>
              </a:rPr>
              <a:t>http://www.fsharp.org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1" y="1066800"/>
            <a:ext cx="77724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</a:rPr>
              <a:t>software stacks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trainings 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teaching F#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>  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user groups  </a:t>
            </a:r>
            <a:r>
              <a:rPr lang="en-US" sz="1500" dirty="0" smtClean="0">
                <a:solidFill>
                  <a:schemeClr val="tx1">
                    <a:lumMod val="50000"/>
                  </a:schemeClr>
                </a:solidFill>
              </a:rPr>
              <a:t>snippets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>mac and </a:t>
            </a:r>
            <a:r>
              <a:rPr lang="en-US" sz="2300" dirty="0" err="1" smtClean="0">
                <a:solidFill>
                  <a:schemeClr val="tx1">
                    <a:lumMod val="50000"/>
                  </a:schemeClr>
                </a:solidFill>
              </a:rPr>
              <a:t>linux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  </a:t>
            </a: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</a:rPr>
              <a:t>cross-platform </a:t>
            </a: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tutorials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25138" y="3048000"/>
            <a:ext cx="7385462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</a:rPr>
              <a:t>F# community  </a:t>
            </a: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</a:rPr>
              <a:t>open-source </a:t>
            </a:r>
            <a:r>
              <a:rPr lang="en-US" sz="2500" dirty="0" err="1" smtClean="0">
                <a:solidFill>
                  <a:schemeClr val="tx1">
                    <a:lumMod val="50000"/>
                  </a:schemeClr>
                </a:solidFill>
              </a:rPr>
              <a:t>MonoDevelop</a:t>
            </a: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28800" y="4343400"/>
            <a:ext cx="5715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/>
              <a:t>contributions </a:t>
            </a:r>
            <a:r>
              <a:rPr lang="en-US" sz="2000" dirty="0" smtClean="0"/>
              <a:t>research</a:t>
            </a:r>
            <a:r>
              <a:rPr lang="en-US" sz="3000" dirty="0"/>
              <a:t> </a:t>
            </a:r>
            <a:r>
              <a:rPr lang="en-US" sz="3000" dirty="0" smtClean="0"/>
              <a:t>support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consultancy</a:t>
            </a:r>
            <a:r>
              <a:rPr lang="en-US" sz="2500" dirty="0" smtClean="0"/>
              <a:t> mailing list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12276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Tomas &amp; </a:t>
            </a:r>
            <a:r>
              <a:rPr lang="en-US" dirty="0" err="1" smtClean="0"/>
              <a:t>BlueMountain</a:t>
            </a:r>
            <a:r>
              <a:rPr lang="en-US" dirty="0" smtClean="0"/>
              <a:t> Capital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Tomas Petricek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Long-time </a:t>
            </a:r>
            <a:r>
              <a:rPr lang="en-US" b="1" dirty="0" smtClean="0">
                <a:solidFill>
                  <a:schemeClr val="accent3"/>
                </a:solidFill>
              </a:rPr>
              <a:t>F# contributor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Real-World Functional Programming </a:t>
            </a:r>
            <a:r>
              <a:rPr lang="en-US" dirty="0" smtClean="0"/>
              <a:t>author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b="1" dirty="0" smtClean="0">
                <a:solidFill>
                  <a:schemeClr val="accent3"/>
                </a:solidFill>
              </a:rPr>
              <a:t>F# trainings </a:t>
            </a:r>
            <a:r>
              <a:rPr lang="en-US" dirty="0" smtClean="0"/>
              <a:t>in London &amp; NYC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Worked at BMC for 3 months on </a:t>
            </a:r>
            <a:r>
              <a:rPr lang="en-US" b="1" dirty="0" smtClean="0">
                <a:solidFill>
                  <a:schemeClr val="accent5"/>
                </a:solidFill>
              </a:rPr>
              <a:t>data science libraries 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BlueMountain</a:t>
            </a:r>
            <a:r>
              <a:rPr lang="en-US" dirty="0" smtClean="0"/>
              <a:t> Capital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5"/>
                </a:solidFill>
              </a:rPr>
              <a:t>New York</a:t>
            </a:r>
            <a:r>
              <a:rPr lang="en-US" dirty="0" smtClean="0"/>
              <a:t> &amp; </a:t>
            </a:r>
            <a:r>
              <a:rPr lang="en-US" b="1" dirty="0" smtClean="0">
                <a:solidFill>
                  <a:schemeClr val="accent5"/>
                </a:solidFill>
              </a:rPr>
              <a:t>London</a:t>
            </a:r>
            <a:r>
              <a:rPr lang="en-US" dirty="0" smtClean="0"/>
              <a:t> offices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Uses F# </a:t>
            </a:r>
            <a:r>
              <a:rPr lang="en-US" dirty="0"/>
              <a:t>for </a:t>
            </a:r>
            <a:r>
              <a:rPr lang="en-US" b="1" i="1" dirty="0" smtClean="0">
                <a:solidFill>
                  <a:schemeClr val="accent3"/>
                </a:solidFill>
              </a:rPr>
              <a:t>implementing </a:t>
            </a:r>
            <a:r>
              <a:rPr lang="en-US" b="1" i="1" dirty="0">
                <a:solidFill>
                  <a:schemeClr val="accent3"/>
                </a:solidFill>
              </a:rPr>
              <a:t>systematic trading strategies and for computing signals that researchers and portfolio managers look at to inform investment decisions</a:t>
            </a:r>
            <a:r>
              <a:rPr lang="en-US" b="1" i="1" dirty="0" smtClean="0">
                <a:solidFill>
                  <a:schemeClr val="accent3"/>
                </a:solidFill>
              </a:rPr>
              <a:t>.</a:t>
            </a:r>
            <a:endParaRPr lang="en-US" b="1" i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9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276600"/>
            <a:ext cx="83058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</a:schemeClr>
                </a:solidFill>
              </a:rPr>
              <a:t>kaggle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3500" dirty="0" err="1" smtClean="0">
                <a:solidFill>
                  <a:prstClr val="white">
                    <a:lumMod val="50000"/>
                  </a:prstClr>
                </a:solidFill>
                <a:latin typeface="Cabin Condensed"/>
              </a:rPr>
              <a:t>vega</a:t>
            </a:r>
            <a:r>
              <a:rPr lang="en-US" sz="3500" dirty="0" smtClean="0">
                <a:solidFill>
                  <a:prstClr val="white">
                    <a:lumMod val="50000"/>
                  </a:prstClr>
                </a:solidFill>
                <a:latin typeface="Cabin Condensed"/>
              </a:rPr>
              <a:t> grammar  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data sources   </a:t>
            </a:r>
            <a:r>
              <a:rPr lang="en-US" sz="27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presentation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35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R provider </a:t>
            </a: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</a:rPr>
              <a:t>                                  </a:t>
            </a: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</a:rPr>
              <a:t>visualization</a:t>
            </a:r>
            <a:endParaRPr lang="en-US" sz="2500" dirty="0">
              <a:solidFill>
                <a:schemeClr val="tx1">
                  <a:lumMod val="50000"/>
                </a:schemeClr>
              </a:solidFill>
            </a:endParaRPr>
          </a:p>
          <a:p>
            <a:pPr algn="ctr">
              <a:spcAft>
                <a:spcPts val="0"/>
              </a:spcAft>
            </a:pPr>
            <a:endParaRPr lang="en-US" sz="2500" dirty="0" smtClean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14600"/>
            <a:ext cx="7391400" cy="1600200"/>
          </a:xfrm>
        </p:spPr>
        <p:txBody>
          <a:bodyPr anchor="ctr">
            <a:normAutofit fontScale="92500"/>
          </a:bodyPr>
          <a:lstStyle/>
          <a:p>
            <a:pPr algn="ctr"/>
            <a:r>
              <a:rPr lang="en-US" sz="5000" b="1" dirty="0" smtClean="0">
                <a:solidFill>
                  <a:schemeClr val="accent3"/>
                </a:solidFill>
                <a:latin typeface="+mj-lt"/>
              </a:rPr>
              <a:t>F# Data Science Working Group</a:t>
            </a:r>
            <a:br>
              <a:rPr lang="en-US" sz="5000" b="1" dirty="0" smtClean="0">
                <a:solidFill>
                  <a:schemeClr val="accent3"/>
                </a:solidFill>
                <a:latin typeface="+mj-lt"/>
              </a:rPr>
            </a:br>
            <a:endParaRPr lang="en-US" sz="5000" b="1" dirty="0" smtClean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27038"/>
            <a:ext cx="8229600" cy="1143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3810000"/>
            <a:ext cx="7620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>
                <a:solidFill>
                  <a:schemeClr val="accent5"/>
                </a:solidFill>
                <a:latin typeface="+mj-lt"/>
              </a:rPr>
              <a:t>www.fslab.org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143000"/>
            <a:ext cx="77724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spcAft>
                <a:spcPts val="2400"/>
              </a:spcAft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d</a:t>
            </a:r>
            <a:r>
              <a:rPr lang="en-US" sz="22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ata acquisition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/>
            </a:r>
            <a:b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en-US" sz="25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statistics    </a:t>
            </a:r>
            <a:r>
              <a:rPr lang="en-US" sz="3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data cleaning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machine learning</a:t>
            </a: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/>
            </a:r>
            <a:br>
              <a:rPr lang="en-US" sz="23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data transformation    </a:t>
            </a: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visualization  </a:t>
            </a:r>
            <a:r>
              <a:rPr lang="en-US" sz="2800" dirty="0" smtClean="0">
                <a:solidFill>
                  <a:prstClr val="white">
                    <a:lumMod val="50000"/>
                  </a:prstClr>
                </a:solidFill>
                <a:latin typeface="Cabin Condensed"/>
              </a:rPr>
              <a:t>type providers</a:t>
            </a:r>
            <a:endParaRPr lang="en-US" sz="2500" dirty="0" smtClean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47800" y="4419600"/>
            <a:ext cx="6096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400"/>
              </a:spcBef>
              <a:spcAft>
                <a:spcPts val="1200"/>
              </a:spcAft>
              <a:buFontTx/>
              <a:buNone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spcBef>
                <a:spcPts val="30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t</a:t>
            </a:r>
            <a:r>
              <a:rPr lang="en-US" sz="35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ime-series   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data aggregation</a:t>
            </a:r>
          </a:p>
        </p:txBody>
      </p:sp>
    </p:spTree>
    <p:extLst>
      <p:ext uri="{BB962C8B-B14F-4D97-AF65-F5344CB8AC3E}">
        <p14:creationId xmlns:p14="http://schemas.microsoft.com/office/powerpoint/2010/main" val="327501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www.fslab.org</a:t>
            </a:r>
            <a:endParaRPr lang="cs-CZ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cs-C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600200"/>
            <a:ext cx="3525928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5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8000"/>
                </a:solidFill>
              </a:rPr>
              <a:t>Deedle</a:t>
            </a:r>
            <a:endParaRPr lang="cs-CZ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1561876" y="5486400"/>
            <a:ext cx="7048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hlinkClick r:id="rId2"/>
              </a:rPr>
              <a:t>http://bluemountaincapital.github.io/Deedle/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8000"/>
                </a:solidFill>
              </a:rPr>
              <a:t>Deedle</a:t>
            </a:r>
            <a:r>
              <a:rPr lang="en-US" b="1" dirty="0" smtClean="0">
                <a:solidFill>
                  <a:srgbClr val="008000"/>
                </a:solidFill>
              </a:rPr>
              <a:t> is for…</a:t>
            </a:r>
            <a:endParaRPr lang="cs-CZ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09600"/>
            <a:ext cx="609600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5400" y="2133600"/>
            <a:ext cx="6629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(Exploratory) Data Analysis</a:t>
            </a:r>
          </a:p>
          <a:p>
            <a:pPr algn="ctr"/>
            <a:r>
              <a:rPr lang="en-US" sz="3000" dirty="0"/>
              <a:t>Time-Series Analysis</a:t>
            </a:r>
          </a:p>
          <a:p>
            <a:pPr algn="ctr"/>
            <a:r>
              <a:rPr lang="en-US" sz="3000" dirty="0"/>
              <a:t>Data Processing / Transformation</a:t>
            </a:r>
          </a:p>
          <a:p>
            <a:pPr algn="ctr"/>
            <a:r>
              <a:rPr lang="en-US" sz="3000" dirty="0" smtClean="0"/>
              <a:t>Data Cleaning</a:t>
            </a:r>
          </a:p>
          <a:p>
            <a:pPr algn="ctr"/>
            <a:r>
              <a:rPr lang="en-US" sz="3000" dirty="0" smtClean="0"/>
              <a:t>Statistics and Visualization, </a:t>
            </a:r>
            <a:br>
              <a:rPr lang="en-US" sz="3000" dirty="0" smtClean="0"/>
            </a:br>
            <a:r>
              <a:rPr lang="en-US" sz="3000" dirty="0" smtClean="0"/>
              <a:t>via other packages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3673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8000"/>
                </a:solidFill>
              </a:rPr>
              <a:t>Deedle</a:t>
            </a:r>
            <a:r>
              <a:rPr lang="en-US" b="1" dirty="0" smtClean="0">
                <a:solidFill>
                  <a:srgbClr val="008000"/>
                </a:solidFill>
              </a:rPr>
              <a:t> is…</a:t>
            </a:r>
            <a:endParaRPr lang="cs-CZ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09600"/>
            <a:ext cx="609600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5400" y="2133600"/>
            <a:ext cx="617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Our third iteration</a:t>
            </a:r>
          </a:p>
          <a:p>
            <a:pPr algn="ctr"/>
            <a:r>
              <a:rPr lang="en-US" sz="3000" dirty="0" smtClean="0"/>
              <a:t>Easy-to-use from C# and F#</a:t>
            </a:r>
          </a:p>
          <a:p>
            <a:pPr algn="ctr"/>
            <a:r>
              <a:rPr lang="en-US" sz="3000" dirty="0" smtClean="0"/>
              <a:t>Well documented</a:t>
            </a:r>
          </a:p>
          <a:p>
            <a:pPr algn="ctr"/>
            <a:r>
              <a:rPr lang="en-US" sz="3000" dirty="0" smtClean="0"/>
              <a:t>Open Source</a:t>
            </a:r>
          </a:p>
          <a:p>
            <a:pPr algn="ctr"/>
            <a:r>
              <a:rPr lang="en-US" sz="3000" dirty="0" smtClean="0"/>
              <a:t>Ready for you to contribute</a:t>
            </a:r>
          </a:p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5722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8000"/>
                </a:solidFill>
              </a:rPr>
              <a:t>Deedle</a:t>
            </a:r>
            <a:r>
              <a:rPr lang="en-US" b="1" dirty="0" smtClean="0">
                <a:solidFill>
                  <a:srgbClr val="008000"/>
                </a:solidFill>
              </a:rPr>
              <a:t> Concepts</a:t>
            </a:r>
            <a:endParaRPr lang="cs-CZ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cs-CZ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09600"/>
            <a:ext cx="609600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5400" y="2133600"/>
            <a:ext cx="61722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8000"/>
                </a:solidFill>
              </a:rPr>
              <a:t>Series</a:t>
            </a:r>
          </a:p>
          <a:p>
            <a:pPr algn="ctr"/>
            <a:r>
              <a:rPr lang="en-US" sz="3000" dirty="0" smtClean="0"/>
              <a:t>Key-&gt;Value mapping</a:t>
            </a:r>
          </a:p>
          <a:p>
            <a:pPr algn="ctr"/>
            <a:r>
              <a:rPr lang="en-US" sz="3000" dirty="0" smtClean="0"/>
              <a:t>Key is often date/time</a:t>
            </a:r>
          </a:p>
          <a:p>
            <a:pPr algn="ctr"/>
            <a:r>
              <a:rPr lang="en-US" sz="3000" dirty="0" smtClean="0"/>
              <a:t>Immutable</a:t>
            </a:r>
          </a:p>
          <a:p>
            <a:pPr algn="ctr"/>
            <a:r>
              <a:rPr lang="en-US" sz="3000" dirty="0" smtClean="0"/>
              <a:t>Supports missing values</a:t>
            </a:r>
          </a:p>
          <a:p>
            <a:pPr algn="ctr"/>
            <a:r>
              <a:rPr lang="en-US" sz="3000" dirty="0" smtClean="0"/>
              <a:t>LINQ-friendly</a:t>
            </a:r>
          </a:p>
          <a:p>
            <a:pPr algn="ctr"/>
            <a:endParaRPr lang="en-US" sz="3000" dirty="0" smtClean="0"/>
          </a:p>
          <a:p>
            <a:pPr algn="ctr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5488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Custom 1">
      <a:majorFont>
        <a:latin typeface="Cabin Condense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7439</TotalTime>
  <Words>299</Words>
  <Application>Microsoft Office PowerPoint</Application>
  <PresentationFormat>On-screen Show (4:3)</PresentationFormat>
  <Paragraphs>113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Cabin Condensed</vt:lpstr>
      <vt:lpstr>Calibri</vt:lpstr>
      <vt:lpstr>Wingdings</vt:lpstr>
      <vt:lpstr>Office Theme</vt:lpstr>
      <vt:lpstr>F# and Financial Data  Making Data Analysis Simple</vt:lpstr>
      <vt:lpstr> </vt:lpstr>
      <vt:lpstr>Tomas &amp; BlueMountain Capital</vt:lpstr>
      <vt:lpstr> </vt:lpstr>
      <vt:lpstr>www.fslab.org</vt:lpstr>
      <vt:lpstr>Deedle</vt:lpstr>
      <vt:lpstr>Deedle is for…</vt:lpstr>
      <vt:lpstr>Deedle is…</vt:lpstr>
      <vt:lpstr>Deedle Concepts</vt:lpstr>
      <vt:lpstr>Deedle Concepts</vt:lpstr>
      <vt:lpstr>F# RProvider</vt:lpstr>
      <vt:lpstr>DEMO #1 Understanding the world</vt:lpstr>
      <vt:lpstr>Understanding the world</vt:lpstr>
      <vt:lpstr>DEMO #2 Working with time series</vt:lpstr>
      <vt:lpstr>Working with time series</vt:lpstr>
      <vt:lpstr>DEMO #3 Understanding US debt</vt:lpstr>
      <vt:lpstr>Understanding US debt</vt:lpstr>
      <vt:lpstr>FsLab needs you   &amp;   you need FsLab</vt:lpstr>
      <vt:lpstr>Want to learn more?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215</cp:revision>
  <dcterms:created xsi:type="dcterms:W3CDTF">2012-02-29T16:21:29Z</dcterms:created>
  <dcterms:modified xsi:type="dcterms:W3CDTF">2013-11-25T04:48:43Z</dcterms:modified>
</cp:coreProperties>
</file>