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299" r:id="rId2"/>
    <p:sldId id="479" r:id="rId3"/>
    <p:sldId id="490" r:id="rId4"/>
    <p:sldId id="500" r:id="rId5"/>
    <p:sldId id="501" r:id="rId6"/>
    <p:sldId id="499" r:id="rId7"/>
    <p:sldId id="502" r:id="rId8"/>
    <p:sldId id="503" r:id="rId9"/>
    <p:sldId id="506" r:id="rId10"/>
    <p:sldId id="505" r:id="rId11"/>
    <p:sldId id="492" r:id="rId12"/>
    <p:sldId id="494" r:id="rId13"/>
    <p:sldId id="508" r:id="rId14"/>
    <p:sldId id="497" r:id="rId15"/>
    <p:sldId id="509" r:id="rId16"/>
    <p:sldId id="510" r:id="rId17"/>
    <p:sldId id="520" r:id="rId18"/>
    <p:sldId id="514" r:id="rId19"/>
    <p:sldId id="515" r:id="rId20"/>
    <p:sldId id="516" r:id="rId21"/>
    <p:sldId id="519" r:id="rId22"/>
    <p:sldId id="517" r:id="rId23"/>
    <p:sldId id="518" r:id="rId24"/>
    <p:sldId id="485" r:id="rId25"/>
    <p:sldId id="486" r:id="rId2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2A06038-A73B-4D5E-893E-6A855FF9611A}">
          <p14:sldIdLst>
            <p14:sldId id="299"/>
            <p14:sldId id="479"/>
          </p14:sldIdLst>
        </p14:section>
        <p14:section name="Data Processing (Tomas)" id="{4B25875F-2376-426E-AAEA-C340988741E7}">
          <p14:sldIdLst>
            <p14:sldId id="490"/>
            <p14:sldId id="500"/>
            <p14:sldId id="501"/>
            <p14:sldId id="499"/>
            <p14:sldId id="502"/>
            <p14:sldId id="503"/>
            <p14:sldId id="506"/>
            <p14:sldId id="505"/>
            <p14:sldId id="492"/>
            <p14:sldId id="494"/>
            <p14:sldId id="508"/>
            <p14:sldId id="497"/>
            <p14:sldId id="509"/>
            <p14:sldId id="510"/>
          </p14:sldIdLst>
        </p14:section>
        <p14:section name="Tesco Async (Tomas)" id="{C8F96A62-F6D0-4208-8ADA-804411120C86}">
          <p14:sldIdLst>
            <p14:sldId id="520"/>
            <p14:sldId id="514"/>
            <p14:sldId id="515"/>
            <p14:sldId id="516"/>
            <p14:sldId id="519"/>
            <p14:sldId id="517"/>
            <p14:sldId id="518"/>
            <p14:sldId id="485"/>
            <p14:sldId id="4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3300"/>
    <a:srgbClr val="FF6600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436" autoAdjust="0"/>
  </p:normalViewPr>
  <p:slideViewPr>
    <p:cSldViewPr>
      <p:cViewPr>
        <p:scale>
          <a:sx n="75" d="100"/>
          <a:sy n="75" d="100"/>
        </p:scale>
        <p:origin x="-1416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8304F-64C1-4D43-9FC1-43A63A0B25F6}" type="datetimeFigureOut">
              <a:rPr lang="cs-CZ" smtClean="0"/>
              <a:pPr/>
              <a:t>17.10.2011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0AA5-99EA-40B9-9CD4-384A7E92BE5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69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355BA-FA73-4E1B-B5F5-B9E87059B916}" type="datetimeFigureOut">
              <a:rPr lang="cs-CZ" smtClean="0"/>
              <a:pPr/>
              <a:t>17.10.2011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03DC-E94A-48B3-BD45-D3061F74CBD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03DC-E94A-48B3-BD45-D3061F74CBD5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104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C8CE8-5891-484E-A099-5519C292B7C9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7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794" y="1357298"/>
            <a:ext cx="6529406" cy="1470025"/>
          </a:xfrm>
        </p:spPr>
        <p:txBody>
          <a:bodyPr/>
          <a:lstStyle>
            <a:lvl1pPr algn="ctr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232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Klepnutím lze upravit styl předlohy podnadpisů.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4"/>
            <a:ext cx="8243918" cy="8382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43918" cy="5048272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500" b="0" cap="none" baseline="0">
                <a:solidFill>
                  <a:schemeClr val="tx1"/>
                </a:solidFill>
              </a:defRPr>
            </a:lvl1pPr>
          </a:lstStyle>
          <a:p>
            <a:r>
              <a:rPr lang="cs-CZ" sz="3000" dirty="0" err="1" smtClean="0"/>
              <a:t>Click</a:t>
            </a:r>
            <a:r>
              <a:rPr lang="cs-CZ" sz="3000" dirty="0" smtClean="0"/>
              <a:t> to </a:t>
            </a:r>
            <a:r>
              <a:rPr lang="cs-CZ" sz="3000" dirty="0" err="1" smtClean="0"/>
              <a:t>edit</a:t>
            </a:r>
            <a:r>
              <a:rPr lang="cs-CZ" sz="3000" dirty="0" smtClean="0"/>
              <a:t> </a:t>
            </a:r>
            <a:r>
              <a:rPr lang="cs-CZ" sz="3000" dirty="0" err="1" smtClean="0"/>
              <a:t>subtitle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5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5119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19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II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71FA20-2216-4E76-9206-04F7B2E48E2F}" type="datetimeFigureOut">
              <a:rPr lang="de-DE" smtClean="0"/>
              <a:pPr/>
              <a:t>17.10.2011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019328" cy="365125"/>
          </a:xfrm>
          <a:prstGeom prst="rect">
            <a:avLst/>
          </a:prstGeom>
        </p:spPr>
        <p:txBody>
          <a:bodyPr/>
          <a:lstStyle/>
          <a:p>
            <a:fld id="{D84B08D0-BD44-4CAA-B3D5-789401B28100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14348" y="1571617"/>
            <a:ext cx="7500938" cy="71437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643042" y="2285992"/>
            <a:ext cx="6572296" cy="3500462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142852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dirty="0" smtClean="0"/>
              <a:t>Nadpis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524000"/>
            <a:ext cx="82439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Klepnutím </a:t>
            </a:r>
            <a:r>
              <a:rPr lang="en-US" dirty="0" err="1" smtClean="0"/>
              <a:t>lze</a:t>
            </a:r>
            <a:r>
              <a:rPr lang="en-US" dirty="0" smtClean="0"/>
              <a:t> </a:t>
            </a:r>
            <a:r>
              <a:rPr lang="en-US" dirty="0" err="1" smtClean="0"/>
              <a:t>upravit</a:t>
            </a:r>
            <a:r>
              <a:rPr lang="en-US" dirty="0" smtClean="0"/>
              <a:t> </a:t>
            </a:r>
            <a:r>
              <a:rPr lang="en-US" dirty="0" err="1" smtClean="0"/>
              <a:t>styly</a:t>
            </a:r>
            <a:r>
              <a:rPr lang="en-US" dirty="0" smtClean="0"/>
              <a:t> </a:t>
            </a:r>
            <a:r>
              <a:rPr lang="en-US" dirty="0" err="1" smtClean="0"/>
              <a:t>předlohy</a:t>
            </a:r>
            <a:r>
              <a:rPr lang="en-US" dirty="0" smtClean="0"/>
              <a:t> </a:t>
            </a:r>
            <a:r>
              <a:rPr lang="en-US" dirty="0" err="1" smtClean="0"/>
              <a:t>textu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Druhá</a:t>
            </a:r>
            <a:r>
              <a:rPr lang="en-US" dirty="0" smtClean="0"/>
              <a:t> </a:t>
            </a:r>
            <a:r>
              <a:rPr lang="en-US" dirty="0" err="1" smtClean="0"/>
              <a:t>úroveň</a:t>
            </a:r>
            <a:endParaRPr lang="en-US" dirty="0" smtClean="0"/>
          </a:p>
          <a:p>
            <a:pPr lvl="2"/>
            <a:r>
              <a:rPr lang="en-US" dirty="0" err="1" smtClean="0"/>
              <a:t>Třetí</a:t>
            </a:r>
            <a:r>
              <a:rPr lang="en-US" dirty="0" smtClean="0"/>
              <a:t> </a:t>
            </a:r>
            <a:r>
              <a:rPr lang="en-US" dirty="0" err="1" smtClean="0"/>
              <a:t>úroveň</a:t>
            </a:r>
            <a:endParaRPr lang="en-US" dirty="0" smtClean="0"/>
          </a:p>
          <a:p>
            <a:pPr lvl="3"/>
            <a:r>
              <a:rPr lang="en-US" dirty="0" err="1" smtClean="0"/>
              <a:t>Čtvrtá</a:t>
            </a:r>
            <a:r>
              <a:rPr lang="en-US" dirty="0" smtClean="0"/>
              <a:t> </a:t>
            </a:r>
            <a:r>
              <a:rPr lang="en-US" dirty="0" err="1" smtClean="0"/>
              <a:t>úroveň</a:t>
            </a:r>
            <a:endParaRPr lang="en-US" dirty="0" smtClean="0"/>
          </a:p>
          <a:p>
            <a:pPr lvl="4"/>
            <a:r>
              <a:rPr lang="en-US" dirty="0" err="1" smtClean="0"/>
              <a:t>Pátá</a:t>
            </a:r>
            <a:r>
              <a:rPr lang="en-US" dirty="0" smtClean="0"/>
              <a:t> </a:t>
            </a:r>
            <a:r>
              <a:rPr lang="en-US" dirty="0" err="1" smtClean="0"/>
              <a:t>úroveň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1" r:id="rId5"/>
    <p:sldLayoutId id="2147483672" r:id="rId6"/>
    <p:sldLayoutId id="2147483674" r:id="rId7"/>
  </p:sldLayoutIdLst>
  <p:transition/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mbria" pitchFamily="18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Cambria" pitchFamily="18" charset="0"/>
        <a:buChar char="»"/>
        <a:defRPr sz="26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Arial" pitchFamily="34" charset="0"/>
        <a:buChar char="•"/>
        <a:defRPr sz="2200">
          <a:solidFill>
            <a:schemeClr val="tx1"/>
          </a:solidFill>
          <a:latin typeface="Cambria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2000">
          <a:solidFill>
            <a:schemeClr val="tx1"/>
          </a:solidFill>
          <a:latin typeface="Cambria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Cambria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400">
          <a:solidFill>
            <a:schemeClr val="tx1"/>
          </a:solidFill>
          <a:latin typeface="Cambria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snip.net/categories/Sequen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functional-programming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fpday.zi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1907704" y="530215"/>
            <a:ext cx="6529406" cy="1470025"/>
          </a:xfrm>
        </p:spPr>
        <p:txBody>
          <a:bodyPr/>
          <a:lstStyle/>
          <a:p>
            <a:r>
              <a:rPr lang="en-US" b="1" dirty="0" smtClean="0"/>
              <a:t>Turning to the Functional side</a:t>
            </a:r>
            <a:br>
              <a:rPr lang="en-US" b="1" dirty="0" smtClean="0"/>
            </a:br>
            <a:r>
              <a:rPr lang="en-US" dirty="0" smtClean="0"/>
              <a:t>(Using C# and F#)</a:t>
            </a:r>
            <a:endParaRPr lang="cs-CZ" dirty="0"/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565772" y="4221088"/>
            <a:ext cx="3286148" cy="1752600"/>
          </a:xfrm>
        </p:spPr>
        <p:txBody>
          <a:bodyPr/>
          <a:lstStyle/>
          <a:p>
            <a:r>
              <a:rPr lang="en-US" b="1" dirty="0" smtClean="0"/>
              <a:t>Phil Trelford</a:t>
            </a:r>
          </a:p>
          <a:p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  <a:t>http://trelford.com/blog</a:t>
            </a:r>
            <a:b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sz="2200" u="sng" dirty="0" err="1" smtClean="0">
                <a:solidFill>
                  <a:schemeClr val="accent1">
                    <a:lumMod val="50000"/>
                  </a:schemeClr>
                </a:solidFill>
              </a:rPr>
              <a:t>ptrelford</a:t>
            </a:r>
            <a:endParaRPr lang="cs-CZ" sz="2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coverma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1831" y="1442368"/>
            <a:ext cx="1876425" cy="4171950"/>
          </a:xfrm>
          <a:prstGeom prst="rect">
            <a:avLst/>
          </a:prstGeom>
        </p:spPr>
      </p:pic>
      <p:sp>
        <p:nvSpPr>
          <p:cNvPr id="6" name="Rectangle 3"/>
          <p:cNvSpPr txBox="1">
            <a:spLocks/>
          </p:cNvSpPr>
          <p:nvPr/>
        </p:nvSpPr>
        <p:spPr bwMode="auto">
          <a:xfrm>
            <a:off x="4022156" y="4221088"/>
            <a:ext cx="314213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Cambria" pitchFamily="18" charset="0"/>
              <a:buNone/>
              <a:defRPr sz="26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/>
              <a:t>Tomas Petricek</a:t>
            </a:r>
          </a:p>
          <a:p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http://tomasp.net/blog</a:t>
            </a:r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sz="2200" u="sng" dirty="0" err="1" smtClean="0">
                <a:solidFill>
                  <a:schemeClr val="accent1">
                    <a:lumMod val="50000"/>
                  </a:schemeClr>
                </a:solidFill>
              </a:rPr>
              <a:t>tomaspetricek</a:t>
            </a:r>
            <a:endParaRPr lang="cs-CZ" sz="2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function that parses specified CSV file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#3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4189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data processing query in F#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Seq</a:t>
            </a:r>
            <a:r>
              <a:rPr lang="en-US" b="1" dirty="0" smtClean="0"/>
              <a:t> </a:t>
            </a:r>
            <a:r>
              <a:rPr lang="en-US" dirty="0" smtClean="0"/>
              <a:t>module provides functions for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pPr lvl="1"/>
            <a:r>
              <a:rPr lang="en-US" dirty="0" smtClean="0"/>
              <a:t>But some operations make only sense for arrays/lists</a:t>
            </a:r>
            <a:endParaRPr lang="cs-CZ" dirty="0" smtClean="0"/>
          </a:p>
          <a:p>
            <a:r>
              <a:rPr lang="en-US" dirty="0" smtClean="0"/>
              <a:t>Sequence expressions provide query-like 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848872" cy="1326105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StockData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MSFT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Seq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filter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stock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stock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Close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stock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Open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7.0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stock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stock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iter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printfn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"%A"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331640" y="1700808"/>
            <a:ext cx="2342020" cy="504056"/>
          </a:xfrm>
          <a:prstGeom prst="wedgeRoundRectCallout">
            <a:avLst>
              <a:gd name="adj1" fmla="val 32761"/>
              <a:gd name="adj2" fmla="val 790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Lambda function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932040" y="3140968"/>
            <a:ext cx="3384376" cy="504056"/>
          </a:xfrm>
          <a:prstGeom prst="wedgeRoundRectCallout">
            <a:avLst>
              <a:gd name="adj1" fmla="val -68896"/>
              <a:gd name="adj2" fmla="val -2937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Partial function application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727684" y="3429000"/>
            <a:ext cx="2412268" cy="432048"/>
          </a:xfrm>
          <a:prstGeom prst="wedgeRoundRectCallout">
            <a:avLst>
              <a:gd name="adj1" fmla="val -68341"/>
              <a:gd name="adj2" fmla="val -596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Custom operators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508104" y="1700808"/>
            <a:ext cx="2808312" cy="504056"/>
          </a:xfrm>
          <a:prstGeom prst="wedgeRoundRectCallout">
            <a:avLst>
              <a:gd name="adj1" fmla="val -16930"/>
              <a:gd name="adj2" fmla="val 1049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All types are inferred</a:t>
            </a:r>
            <a:endParaRPr lang="cs-C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82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 functions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</a:p>
          <a:p>
            <a:pPr lvl="1"/>
            <a:r>
              <a:rPr lang="en-US" b="1" dirty="0" err="1" smtClean="0"/>
              <a:t>Seq.filter</a:t>
            </a:r>
            <a:r>
              <a:rPr lang="en-US" b="1" dirty="0" smtClean="0"/>
              <a:t> </a:t>
            </a:r>
            <a:r>
              <a:rPr lang="en-US" dirty="0" smtClean="0"/>
              <a:t>– filter elements using predicate (aka Where)  </a:t>
            </a:r>
          </a:p>
          <a:p>
            <a:pPr lvl="1"/>
            <a:r>
              <a:rPr lang="en-US" b="1" dirty="0" err="1" smtClean="0"/>
              <a:t>Seq.map</a:t>
            </a:r>
            <a:r>
              <a:rPr lang="en-US" dirty="0" smtClean="0"/>
              <a:t> – turn values into different (aka Select)</a:t>
            </a:r>
          </a:p>
          <a:p>
            <a:r>
              <a:rPr lang="en-US" dirty="0" smtClean="0"/>
              <a:t>Aggregating </a:t>
            </a:r>
            <a:r>
              <a:rPr lang="en-US" dirty="0"/>
              <a:t>all elements of a sequence</a:t>
            </a:r>
          </a:p>
          <a:p>
            <a:pPr lvl="1"/>
            <a:r>
              <a:rPr lang="en-US" b="1" dirty="0" err="1" smtClean="0"/>
              <a:t>Seq.max</a:t>
            </a:r>
            <a:r>
              <a:rPr lang="en-US" dirty="0" smtClean="0"/>
              <a:t>, </a:t>
            </a:r>
            <a:r>
              <a:rPr lang="en-US" b="1" dirty="0" err="1"/>
              <a:t>Seq.min</a:t>
            </a:r>
            <a:r>
              <a:rPr lang="en-US" dirty="0" smtClean="0"/>
              <a:t>, </a:t>
            </a:r>
            <a:r>
              <a:rPr lang="en-US" b="1" dirty="0" err="1" smtClean="0"/>
              <a:t>Seq.averag</a:t>
            </a:r>
            <a:r>
              <a:rPr lang="en-US" dirty="0" smtClean="0"/>
              <a:t> – the obvious</a:t>
            </a:r>
          </a:p>
          <a:p>
            <a:pPr lvl="1"/>
            <a:r>
              <a:rPr lang="en-US" b="1" dirty="0" err="1" smtClean="0"/>
              <a:t>Seq.fold</a:t>
            </a:r>
            <a:r>
              <a:rPr lang="en-US" dirty="0" smtClean="0"/>
              <a:t> – general aggregation</a:t>
            </a:r>
            <a:endParaRPr lang="en-US" dirty="0"/>
          </a:p>
          <a:p>
            <a:r>
              <a:rPr lang="en-US" dirty="0" smtClean="0"/>
              <a:t>Grouping elements of a sequence</a:t>
            </a:r>
          </a:p>
          <a:p>
            <a:pPr lvl="1"/>
            <a:r>
              <a:rPr lang="en-US" b="1" dirty="0" err="1" smtClean="0"/>
              <a:t>Seq.groupBy</a:t>
            </a:r>
            <a:r>
              <a:rPr lang="en-US" dirty="0" smtClean="0"/>
              <a:t> – group using key</a:t>
            </a:r>
          </a:p>
          <a:p>
            <a:pPr lvl="1"/>
            <a:r>
              <a:rPr lang="en-US" b="1" dirty="0" err="1" smtClean="0"/>
              <a:t>Seq.pairwise</a:t>
            </a:r>
            <a:r>
              <a:rPr lang="en-US" dirty="0" smtClean="0"/>
              <a:t> – adjacent pairs</a:t>
            </a:r>
          </a:p>
          <a:p>
            <a:pPr lvl="1"/>
            <a:r>
              <a:rPr lang="en-US" b="1" dirty="0" err="1" smtClean="0"/>
              <a:t>Seq.windowed</a:t>
            </a:r>
            <a:r>
              <a:rPr lang="en-US" dirty="0"/>
              <a:t> </a:t>
            </a:r>
            <a:r>
              <a:rPr lang="en-US" dirty="0" smtClean="0"/>
              <a:t>– sliding window</a:t>
            </a:r>
          </a:p>
          <a:p>
            <a:r>
              <a:rPr lang="en-US" dirty="0" smtClean="0"/>
              <a:t>For more see: </a:t>
            </a:r>
            <a:r>
              <a:rPr lang="en-US" sz="2200" dirty="0" smtClean="0">
                <a:hlinkClick r:id="rId2"/>
              </a:rPr>
              <a:t>http://fssnip.net/categories/Sequences</a:t>
            </a:r>
            <a:r>
              <a:rPr lang="en-US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908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/>
          <a:lstStyle/>
          <a:p>
            <a:r>
              <a:rPr lang="en-US" dirty="0" smtClean="0"/>
              <a:t>Calculate standard </a:t>
            </a:r>
            <a:br>
              <a:rPr lang="en-US" dirty="0" smtClean="0"/>
            </a:br>
            <a:r>
              <a:rPr lang="en-US" dirty="0" smtClean="0"/>
              <a:t>deviation of the 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/>
          <a:lstStyle/>
          <a:p>
            <a:r>
              <a:rPr lang="en-US" dirty="0" smtClean="0"/>
              <a:t>TASK #5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35896" y="4390509"/>
                <a:ext cx="252028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𝑎𝑣𝑔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𝑐𝑜𝑢𝑛𝑡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390509"/>
                <a:ext cx="2520280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 bwMode="auto">
          <a:xfrm>
            <a:off x="755576" y="1976859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cap="none" baseline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9pPr>
          </a:lstStyle>
          <a:p>
            <a:r>
              <a:rPr lang="en-US" dirty="0" smtClean="0"/>
              <a:t>Find number of days when closing price is </a:t>
            </a:r>
            <a:br>
              <a:rPr lang="en-US" dirty="0" smtClean="0"/>
            </a:br>
            <a:r>
              <a:rPr lang="en-US" dirty="0" smtClean="0"/>
              <a:t>larger than opening price by more than $5.</a:t>
            </a:r>
            <a:br>
              <a:rPr lang="en-US" dirty="0" smtClean="0"/>
            </a:br>
            <a:endParaRPr lang="cs-CZ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55576" y="476672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Cambria" pitchFamily="18" charset="0"/>
              <a:buNone/>
              <a:defRPr sz="35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None/>
              <a:defRPr sz="1800">
                <a:solidFill>
                  <a:schemeClr val="tx1"/>
                </a:solidFill>
                <a:latin typeface="Cambria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Cambria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Cambria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Cambria" pitchFamily="18" charset="0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TASK #4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666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FSharpChart</a:t>
            </a:r>
            <a:r>
              <a:rPr lang="en-US" dirty="0" smtClean="0"/>
              <a:t> library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charting library for F#</a:t>
            </a:r>
          </a:p>
          <a:p>
            <a:pPr lvl="1"/>
            <a:r>
              <a:rPr lang="en-US" dirty="0" smtClean="0"/>
              <a:t>Based on .NET 4.0 Chart Controls (</a:t>
            </a:r>
            <a:r>
              <a:rPr lang="en-US" dirty="0" err="1" smtClean="0"/>
              <a:t>WinForms</a:t>
            </a:r>
            <a:r>
              <a:rPr lang="en-US" dirty="0" smtClean="0"/>
              <a:t>/ASP.NET)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r>
              <a:rPr lang="en-US" dirty="0" smtClean="0"/>
              <a:t>Designed to fit nicely with F#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847" y="2708920"/>
            <a:ext cx="7062298" cy="772107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latin typeface="Consolas"/>
              </a:rPr>
              <a:t>[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StockData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MSFT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Open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</a:t>
            </a:r>
          </a:p>
          <a:p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FSharpChart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259632" y="1916832"/>
            <a:ext cx="2653952" cy="648072"/>
          </a:xfrm>
          <a:prstGeom prst="wedgeRoundRectCallout">
            <a:avLst>
              <a:gd name="adj1" fmla="val 72584"/>
              <a:gd name="adj2" fmla="val 709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Light-weight syntax for projections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940152" y="2060848"/>
            <a:ext cx="2737556" cy="720080"/>
          </a:xfrm>
          <a:prstGeom prst="wedgeRoundRectCallout">
            <a:avLst>
              <a:gd name="adj1" fmla="val -62565"/>
              <a:gd name="adj2" fmla="val 496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Line chart expects </a:t>
            </a:r>
            <a:r>
              <a:rPr lang="en-US" sz="2000" b="1" dirty="0" smtClean="0">
                <a:solidFill>
                  <a:schemeClr val="tx2"/>
                </a:solidFill>
              </a:rPr>
              <a:t>value </a:t>
            </a:r>
            <a:r>
              <a:rPr lang="en-US" sz="2000" dirty="0" smtClean="0">
                <a:solidFill>
                  <a:schemeClr val="tx2"/>
                </a:solidFill>
              </a:rPr>
              <a:t>or </a:t>
            </a:r>
            <a:r>
              <a:rPr lang="en-US" sz="2000" b="1" dirty="0" smtClean="0">
                <a:solidFill>
                  <a:schemeClr val="tx2"/>
                </a:solidFill>
              </a:rPr>
              <a:t>key * value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847" y="4202160"/>
            <a:ext cx="7560840" cy="1603104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latin typeface="Consolas"/>
              </a:rPr>
              <a:t>[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StockData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MSFT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st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Open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</a:t>
            </a:r>
          </a:p>
          <a:p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FSharpChart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FSharpChart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WithTitle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(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Text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"Microsoft Stock Prices"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Font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System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Drawing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Font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"Calibri"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16.0f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3799294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88827"/>
            <a:ext cx="7772400" cy="1362075"/>
          </a:xfrm>
        </p:spPr>
        <p:txBody>
          <a:bodyPr/>
          <a:lstStyle/>
          <a:p>
            <a:r>
              <a:rPr lang="en-US" dirty="0" smtClean="0"/>
              <a:t>Create chart that shows values with 5 day average.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can be done using </a:t>
            </a:r>
            <a:r>
              <a:rPr lang="en-US" b="1" dirty="0" err="1" smtClean="0"/>
              <a:t>Seq.windowed</a:t>
            </a:r>
            <a:endParaRPr lang="en-US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8640"/>
            <a:ext cx="7772400" cy="1500187"/>
          </a:xfrm>
        </p:spPr>
        <p:txBody>
          <a:bodyPr/>
          <a:lstStyle/>
          <a:p>
            <a:r>
              <a:rPr lang="en-US" dirty="0" smtClean="0"/>
              <a:t>TASK #6</a:t>
            </a:r>
            <a:endParaRPr lang="cs-CZ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0040" y="4083149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cap="none" baseline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9pPr>
          </a:lstStyle>
          <a:p>
            <a:r>
              <a:rPr lang="en-US" dirty="0" smtClean="0"/>
              <a:t>Create chart that shows prices together with standard deviation (over 5 day window) range</a:t>
            </a:r>
            <a:endParaRPr lang="cs-CZ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60040" y="2582962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Cambria" pitchFamily="18" charset="0"/>
              <a:buNone/>
              <a:defRPr sz="35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None/>
              <a:defRPr sz="1800">
                <a:solidFill>
                  <a:schemeClr val="tx1"/>
                </a:solidFill>
                <a:latin typeface="Cambria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Cambria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Cambria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Cambria" pitchFamily="18" charset="0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TASK #7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938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838176"/>
            <a:ext cx="4100264" cy="5805534"/>
          </a:xfrm>
        </p:spPr>
        <p:txBody>
          <a:bodyPr/>
          <a:lstStyle/>
          <a:p>
            <a:r>
              <a:rPr lang="en-US" dirty="0" smtClean="0"/>
              <a:t>Observable</a:t>
            </a:r>
          </a:p>
          <a:p>
            <a:pPr lvl="1"/>
            <a:r>
              <a:rPr lang="en-US" dirty="0" smtClean="0"/>
              <a:t>Source generates data</a:t>
            </a:r>
            <a:br>
              <a:rPr lang="en-US" dirty="0" smtClean="0"/>
            </a:br>
            <a:r>
              <a:rPr lang="en-US" dirty="0" smtClean="0"/>
              <a:t>(push-based model)</a:t>
            </a:r>
          </a:p>
          <a:p>
            <a:pPr lvl="1"/>
            <a:r>
              <a:rPr lang="en-US" dirty="0" smtClean="0"/>
              <a:t>Process data on-the-fly</a:t>
            </a:r>
          </a:p>
          <a:p>
            <a:pPr lvl="1"/>
            <a:r>
              <a:rPr lang="en-US" dirty="0" smtClean="0"/>
              <a:t>F# libs and .NET Rx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838176"/>
            <a:ext cx="4464496" cy="5805534"/>
          </a:xfrm>
        </p:spPr>
        <p:txBody>
          <a:bodyPr/>
          <a:lstStyle/>
          <a:p>
            <a:r>
              <a:rPr lang="en-US" dirty="0" smtClean="0"/>
              <a:t>Parallel Sequence</a:t>
            </a:r>
          </a:p>
          <a:p>
            <a:pPr lvl="1"/>
            <a:r>
              <a:rPr lang="en-US" dirty="0" smtClean="0"/>
              <a:t>Parallel implementation</a:t>
            </a:r>
          </a:p>
          <a:p>
            <a:pPr lvl="1"/>
            <a:r>
              <a:rPr lang="en-US" dirty="0" smtClean="0"/>
              <a:t>Process large amount </a:t>
            </a:r>
            <a:br>
              <a:rPr lang="en-US" dirty="0" smtClean="0"/>
            </a:br>
            <a:r>
              <a:rPr lang="en-US" dirty="0" smtClean="0"/>
              <a:t>of in-memory data</a:t>
            </a:r>
          </a:p>
          <a:p>
            <a:pPr lvl="1"/>
            <a:r>
              <a:rPr lang="en-US" dirty="0" smtClean="0"/>
              <a:t>Available in F# PowerPack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469197"/>
            <a:ext cx="7200800" cy="1049106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20002"/>
                </a:solidFill>
                <a:latin typeface="Consolas"/>
              </a:rPr>
              <a:t>prices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windowed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100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PSeq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ordered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PSeq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averageAndSdv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817368"/>
            <a:ext cx="7200800" cy="772107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prices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Event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Observable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windowed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100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800080"/>
                </a:solidFill>
                <a:latin typeface="Consolas"/>
              </a:rPr>
              <a:t>           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Observable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averageAndSdv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6136" y="3284984"/>
            <a:ext cx="2583904" cy="668288"/>
          </a:xfrm>
          <a:prstGeom prst="wedgeRoundRectCallout">
            <a:avLst>
              <a:gd name="adj1" fmla="val -73254"/>
              <a:gd name="adj2" fmla="val 3470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In-memory, but processed in parallel</a:t>
            </a:r>
            <a:endParaRPr lang="cs-CZ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732240" y="4483224"/>
            <a:ext cx="2088232" cy="668288"/>
          </a:xfrm>
          <a:prstGeom prst="wedgeRoundRectCallout">
            <a:avLst>
              <a:gd name="adj1" fmla="val -73254"/>
              <a:gd name="adj2" fmla="val 3470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Processing live data on the fly</a:t>
            </a:r>
            <a:endParaRPr lang="cs-CZ" sz="2000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500034" y="-24"/>
            <a:ext cx="824391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 C" pitchFamily="2" charset="0"/>
              </a:defRPr>
            </a:lvl9pPr>
          </a:lstStyle>
          <a:p>
            <a:pPr algn="l"/>
            <a:r>
              <a:rPr lang="en-US" b="1" kern="0" dirty="0" smtClean="0">
                <a:solidFill>
                  <a:srgbClr val="7E97AD">
                    <a:lumMod val="50000"/>
                  </a:srgbClr>
                </a:solidFill>
              </a:rPr>
              <a:t>Processing data live and in parallel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174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 Programming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1672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Problems with I/O bound computations</a:t>
            </a:r>
          </a:p>
          <a:p>
            <a:pPr lvl="1"/>
            <a:r>
              <a:rPr lang="en-US" dirty="0" smtClean="0"/>
              <a:t>Avoid blocking user interface</a:t>
            </a:r>
          </a:p>
          <a:p>
            <a:pPr lvl="1"/>
            <a:r>
              <a:rPr lang="en-US" dirty="0" smtClean="0"/>
              <a:t>Handle many requests concurrently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needs to be done differently?</a:t>
            </a:r>
          </a:p>
          <a:p>
            <a:pPr lvl="1"/>
            <a:r>
              <a:rPr lang="en-US" dirty="0" smtClean="0"/>
              <a:t>Avoid creating and blocking too many threads</a:t>
            </a:r>
          </a:p>
          <a:p>
            <a:pPr lvl="1"/>
            <a:r>
              <a:rPr lang="en-US" dirty="0" smtClean="0"/>
              <a:t>Reliability and scalability are essential</a:t>
            </a:r>
          </a:p>
          <a:p>
            <a:pPr lvl="1"/>
            <a:r>
              <a:rPr lang="en-US" dirty="0" smtClean="0"/>
              <a:t>React to events (from I/O or even GUI)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937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Explicit Callbacks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Event-based programming model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Callback called when operation completes</a:t>
            </a:r>
          </a:p>
          <a:p>
            <a:pPr lvl="1"/>
            <a:r>
              <a:rPr lang="en-US" dirty="0" smtClean="0"/>
              <a:t>Gaining popularity (e.g. Node.js)</a:t>
            </a:r>
          </a:p>
          <a:p>
            <a:r>
              <a:rPr lang="en-US" dirty="0" smtClean="0"/>
              <a:t>Does not solve all problems</a:t>
            </a:r>
          </a:p>
          <a:p>
            <a:pPr lvl="1"/>
            <a:r>
              <a:rPr lang="en-US" dirty="0" smtClean="0"/>
              <a:t>Control structures don’t work (loops, try-catch, …)</a:t>
            </a:r>
          </a:p>
          <a:p>
            <a:pPr lvl="1"/>
            <a:r>
              <a:rPr lang="en-US" dirty="0" smtClean="0"/>
              <a:t>Difficult to work with state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598839"/>
            <a:ext cx="7416824" cy="1326105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latin typeface="Consolas"/>
              </a:rPr>
              <a:t>HttpServer.Start(</a:t>
            </a:r>
            <a:r>
              <a:rPr lang="cs-CZ" dirty="0">
                <a:solidFill>
                  <a:srgbClr val="CC3300"/>
                </a:solidFill>
                <a:latin typeface="Consolas"/>
              </a:rPr>
              <a:t>"http://localhost:808</a:t>
            </a:r>
            <a:r>
              <a:rPr lang="en-US" dirty="0">
                <a:solidFill>
                  <a:srgbClr val="CC3300"/>
                </a:solidFill>
                <a:latin typeface="Consolas"/>
              </a:rPr>
              <a:t>0</a:t>
            </a:r>
            <a:r>
              <a:rPr lang="cs-CZ" dirty="0">
                <a:solidFill>
                  <a:srgbClr val="CC3300"/>
                </a:solidFill>
                <a:latin typeface="Consolas"/>
              </a:rPr>
              <a:t>/"</a:t>
            </a:r>
            <a:r>
              <a:rPr lang="cs-CZ" dirty="0">
                <a:latin typeface="Consolas"/>
              </a:rPr>
              <a:t>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</a:t>
            </a:r>
            <a:r>
              <a:rPr lang="cs-CZ" dirty="0">
                <a:latin typeface="Consolas"/>
              </a:rPr>
              <a:t> ctx -&gt; </a:t>
            </a:r>
          </a:p>
          <a:p>
            <a:r>
              <a:rPr lang="cs-CZ" dirty="0">
                <a:latin typeface="Consolas"/>
              </a:rPr>
              <a:t>  WebClient.DownloadAsync(</a:t>
            </a:r>
            <a:r>
              <a:rPr lang="en-US" dirty="0" err="1">
                <a:latin typeface="Consolas"/>
              </a:rPr>
              <a:t>getP</a:t>
            </a:r>
            <a:r>
              <a:rPr lang="cs-CZ" dirty="0">
                <a:latin typeface="Consolas"/>
              </a:rPr>
              <a:t>roxyUrl(ctx),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 </a:t>
            </a:r>
            <a:r>
              <a:rPr lang="cs-CZ" dirty="0">
                <a:latin typeface="Consolas"/>
              </a:rPr>
              <a:t>data -&gt;</a:t>
            </a:r>
          </a:p>
          <a:p>
            <a:r>
              <a:rPr lang="cs-CZ" dirty="0">
                <a:latin typeface="Consolas"/>
              </a:rPr>
              <a:t>    ctx.ResponseStream.WriteAsync(data,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 </a:t>
            </a:r>
            <a:r>
              <a:rPr lang="cs-CZ" dirty="0">
                <a:latin typeface="Consolas"/>
              </a:rPr>
              <a:t>res -&gt;</a:t>
            </a:r>
          </a:p>
          <a:p>
            <a:r>
              <a:rPr lang="cs-CZ" dirty="0">
                <a:latin typeface="Consolas"/>
              </a:rPr>
              <a:t>      ctx.ResponseStream.Close())))</a:t>
            </a:r>
          </a:p>
        </p:txBody>
      </p:sp>
    </p:spTree>
    <p:extLst>
      <p:ext uri="{BB962C8B-B14F-4D97-AF65-F5344CB8AC3E}">
        <p14:creationId xmlns:p14="http://schemas.microsoft.com/office/powerpoint/2010/main" val="2436995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Tomas </a:t>
            </a:r>
          </a:p>
          <a:p>
            <a:pPr lvl="1"/>
            <a:r>
              <a:rPr lang="en-US" dirty="0" smtClean="0"/>
              <a:t>Author of F# book for C# programmers</a:t>
            </a:r>
          </a:p>
          <a:p>
            <a:pPr lvl="1"/>
            <a:r>
              <a:rPr lang="en-US" dirty="0" smtClean="0"/>
              <a:t>Worked with the F# team at Microsoft</a:t>
            </a:r>
          </a:p>
          <a:p>
            <a:pPr lvl="1"/>
            <a:r>
              <a:rPr lang="en-US" dirty="0" smtClean="0"/>
              <a:t>First blogged about F# in May 2006</a:t>
            </a:r>
            <a:endParaRPr lang="en-US" dirty="0"/>
          </a:p>
          <a:p>
            <a:r>
              <a:rPr lang="en-US" dirty="0" smtClean="0"/>
              <a:t>Phil</a:t>
            </a:r>
            <a:endParaRPr lang="en-US" dirty="0" smtClean="0"/>
          </a:p>
          <a:p>
            <a:pPr lvl="1"/>
            <a:r>
              <a:rPr lang="en-US" dirty="0" smtClean="0"/>
              <a:t> Software Developer and Architect</a:t>
            </a:r>
          </a:p>
          <a:p>
            <a:pPr lvl="1"/>
            <a:r>
              <a:rPr lang="en-US" dirty="0" smtClean="0"/>
              <a:t>Worked on first F# applications at Microsoft</a:t>
            </a:r>
          </a:p>
          <a:p>
            <a:pPr lvl="1"/>
            <a:r>
              <a:rPr lang="en-US" dirty="0" smtClean="0"/>
              <a:t>Co-organizer of London F# User </a:t>
            </a:r>
            <a:r>
              <a:rPr lang="en-US" dirty="0" smtClean="0"/>
              <a:t>Group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Courses at SkillsMatter</a:t>
            </a:r>
          </a:p>
          <a:p>
            <a:pPr lvl="1"/>
            <a:r>
              <a:rPr lang="en-US" dirty="0" smtClean="0">
                <a:hlinkClick r:id="rId2"/>
              </a:rPr>
              <a:t>http://functional-programming.net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780810" y="980728"/>
            <a:ext cx="1758936" cy="2232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927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to Asynchronous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33056"/>
            <a:ext cx="8243918" cy="5048272"/>
          </a:xfrm>
        </p:spPr>
        <p:txBody>
          <a:bodyPr/>
          <a:lstStyle/>
          <a:p>
            <a:r>
              <a:rPr lang="en-US" dirty="0" smtClean="0"/>
              <a:t>What would we want to write?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Turning synchronous to asynchronous</a:t>
            </a:r>
          </a:p>
          <a:p>
            <a:pPr lvl="1"/>
            <a:r>
              <a:rPr lang="en-US" dirty="0" smtClean="0"/>
              <a:t>Wrap body in an async block</a:t>
            </a:r>
          </a:p>
          <a:p>
            <a:pPr lvl="1"/>
            <a:r>
              <a:rPr lang="en-US" dirty="0" smtClean="0"/>
              <a:t>Asynchronous calls using do! and let! </a:t>
            </a:r>
          </a:p>
          <a:p>
            <a:pPr lvl="1"/>
            <a:r>
              <a:rPr lang="en-US" dirty="0" smtClean="0"/>
              <a:t>Supports all F# control flow constructs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948078"/>
            <a:ext cx="7416824" cy="188010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/>
              </a:rPr>
              <a:t>let </a:t>
            </a:r>
            <a:r>
              <a:rPr lang="en-US" dirty="0" err="1">
                <a:latin typeface="Consolas"/>
              </a:rPr>
              <a:t>copyPageTo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outputStream</a:t>
            </a:r>
            <a:r>
              <a:rPr lang="en-US" dirty="0">
                <a:latin typeface="Consolas"/>
              </a:rPr>
              <a:t> =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 try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   l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et </a:t>
            </a:r>
            <a:r>
              <a:rPr lang="cs-CZ" dirty="0">
                <a:latin typeface="Consolas"/>
              </a:rPr>
              <a:t>html = </a:t>
            </a:r>
            <a:r>
              <a:rPr lang="en-US" dirty="0" err="1">
                <a:latin typeface="Consolas"/>
              </a:rPr>
              <a:t>WebClient</a:t>
            </a:r>
            <a:r>
              <a:rPr lang="cs-CZ" dirty="0">
                <a:latin typeface="Consolas"/>
              </a:rPr>
              <a:t>.AsyncDownload(</a:t>
            </a:r>
            <a:r>
              <a:rPr lang="en-US" dirty="0" err="1">
                <a:latin typeface="Consolas"/>
              </a:rPr>
              <a:t>url</a:t>
            </a:r>
            <a:r>
              <a:rPr lang="cs-CZ" dirty="0">
                <a:latin typeface="Consolas"/>
              </a:rPr>
              <a:t>)</a:t>
            </a: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err="1" smtClean="0">
                <a:latin typeface="Consolas"/>
              </a:rPr>
              <a:t>outputStream</a:t>
            </a:r>
            <a:r>
              <a:rPr lang="cs-CZ" dirty="0">
                <a:latin typeface="Consolas"/>
              </a:rPr>
              <a:t>.Async</a:t>
            </a:r>
            <a:r>
              <a:rPr lang="en-US" dirty="0">
                <a:latin typeface="Consolas"/>
              </a:rPr>
              <a:t>Write</a:t>
            </a:r>
            <a:r>
              <a:rPr lang="cs-CZ" dirty="0">
                <a:latin typeface="Consolas"/>
              </a:rPr>
              <a:t>(html) 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</a:t>
            </a:r>
            <a:r>
              <a:rPr lang="en-US" dirty="0">
                <a:solidFill>
                  <a:srgbClr val="000099"/>
                </a:solidFill>
                <a:latin typeface="Consolas"/>
              </a:rPr>
              <a:t>finally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   </a:t>
            </a:r>
            <a:r>
              <a:rPr lang="cs-CZ" dirty="0">
                <a:latin typeface="Consolas"/>
              </a:rPr>
              <a:t>ctx.ResponseStream.Close</a:t>
            </a:r>
            <a:r>
              <a:rPr lang="cs-CZ" dirty="0" smtClean="0">
                <a:latin typeface="Consolas"/>
              </a:rPr>
              <a:t>()</a:t>
            </a:r>
            <a:endParaRPr lang="cs-CZ" dirty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512" y="1948077"/>
            <a:ext cx="7416824" cy="188010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/>
              </a:rPr>
              <a:t>let </a:t>
            </a:r>
            <a:r>
              <a:rPr lang="en-US" dirty="0" err="1">
                <a:latin typeface="Consolas"/>
              </a:rPr>
              <a:t>copyPageTo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outputStream</a:t>
            </a:r>
            <a:r>
              <a:rPr lang="en-US" dirty="0">
                <a:latin typeface="Consolas"/>
              </a:rPr>
              <a:t> = </a:t>
            </a:r>
            <a:r>
              <a:rPr lang="cs-CZ" dirty="0">
                <a:latin typeface="Consolas"/>
              </a:rPr>
              <a:t>async {</a:t>
            </a:r>
            <a:r>
              <a:rPr lang="en-US" dirty="0"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 try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   l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et! </a:t>
            </a:r>
            <a:r>
              <a:rPr lang="cs-CZ" dirty="0">
                <a:latin typeface="Consolas"/>
              </a:rPr>
              <a:t>html = </a:t>
            </a:r>
            <a:r>
              <a:rPr lang="en-US" dirty="0" err="1">
                <a:latin typeface="Consolas"/>
              </a:rPr>
              <a:t>WebClient</a:t>
            </a:r>
            <a:r>
              <a:rPr lang="cs-CZ" dirty="0">
                <a:latin typeface="Consolas"/>
              </a:rPr>
              <a:t>.AsyncDownload(</a:t>
            </a:r>
            <a:r>
              <a:rPr lang="en-US" dirty="0" err="1">
                <a:latin typeface="Consolas"/>
              </a:rPr>
              <a:t>url</a:t>
            </a:r>
            <a:r>
              <a:rPr lang="cs-CZ" dirty="0"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do! </a:t>
            </a:r>
            <a:r>
              <a:rPr lang="en-US" dirty="0" err="1">
                <a:latin typeface="Consolas"/>
              </a:rPr>
              <a:t>outputStream</a:t>
            </a:r>
            <a:r>
              <a:rPr lang="cs-CZ" dirty="0">
                <a:latin typeface="Consolas"/>
              </a:rPr>
              <a:t>.Async</a:t>
            </a:r>
            <a:r>
              <a:rPr lang="en-US" dirty="0">
                <a:latin typeface="Consolas"/>
              </a:rPr>
              <a:t>Write</a:t>
            </a:r>
            <a:r>
              <a:rPr lang="cs-CZ" dirty="0">
                <a:latin typeface="Consolas"/>
              </a:rPr>
              <a:t>(html) 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</a:t>
            </a:r>
            <a:r>
              <a:rPr lang="en-US" dirty="0">
                <a:solidFill>
                  <a:srgbClr val="000099"/>
                </a:solidFill>
                <a:latin typeface="Consolas"/>
              </a:rPr>
              <a:t>finally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   </a:t>
            </a:r>
            <a:r>
              <a:rPr lang="cs-CZ" dirty="0">
                <a:latin typeface="Consolas"/>
              </a:rPr>
              <a:t>ctx.ResponseStream.Close()</a:t>
            </a:r>
            <a:r>
              <a:rPr lang="en-US" dirty="0">
                <a:latin typeface="Consolas"/>
              </a:rPr>
              <a:t> </a:t>
            </a:r>
            <a:r>
              <a:rPr lang="cs-CZ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45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 User Interfaces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0247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GUI programming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5001" y="1196752"/>
            <a:ext cx="8089900" cy="4336252"/>
          </a:xfrm>
        </p:spPr>
        <p:txBody>
          <a:bodyPr/>
          <a:lstStyle/>
          <a:p>
            <a:r>
              <a:rPr lang="en-US" dirty="0" smtClean="0"/>
              <a:t>Controlling semaphore light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dirty="0" smtClean="0"/>
              <a:t>to keep current state?</a:t>
            </a:r>
          </a:p>
          <a:p>
            <a:pPr lvl="1"/>
            <a:r>
              <a:rPr lang="en-US" dirty="0" smtClean="0"/>
              <a:t>Difficult to read – what does state represent?</a:t>
            </a:r>
          </a:p>
          <a:p>
            <a:r>
              <a:rPr lang="en-US" dirty="0" smtClean="0"/>
              <a:t>Better approach – asynchronous waiting</a:t>
            </a:r>
          </a:p>
          <a:p>
            <a:pPr lvl="1"/>
            <a:r>
              <a:rPr lang="en-US" dirty="0" smtClean="0"/>
              <a:t>Loop switches between state</a:t>
            </a:r>
          </a:p>
          <a:p>
            <a:pPr lvl="1"/>
            <a:r>
              <a:rPr lang="en-US" dirty="0" smtClean="0"/>
              <a:t>Asynchronous waiting for events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4184" r="82672" b="24719"/>
          <a:stretch/>
        </p:blipFill>
        <p:spPr bwMode="auto">
          <a:xfrm>
            <a:off x="7912324" y="1904738"/>
            <a:ext cx="614264" cy="2000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63385"/>
              </p:ext>
            </p:extLst>
          </p:nvPr>
        </p:nvGraphicFramePr>
        <p:xfrm>
          <a:off x="1429708" y="4293096"/>
          <a:ext cx="4279041" cy="93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4" imgW="2101950" imgH="459626" progId="Visio.Drawing.11">
                  <p:embed/>
                </p:oleObj>
              </mc:Choice>
              <mc:Fallback>
                <p:oleObj name="Visio" r:id="rId4" imgW="2101950" imgH="4596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9708" y="4293096"/>
                        <a:ext cx="4279041" cy="93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2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loops using workflows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standard language constructs</a:t>
            </a:r>
            <a:endParaRPr lang="cs-CZ" dirty="0" smtClean="0"/>
          </a:p>
          <a:p>
            <a:pPr lvl="6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Key idea – asynchronous waiting</a:t>
            </a:r>
          </a:p>
          <a:p>
            <a:pPr lvl="1"/>
            <a:r>
              <a:rPr lang="en-US" dirty="0" smtClean="0"/>
              <a:t>F# events are first class values</a:t>
            </a:r>
          </a:p>
          <a:p>
            <a:pPr lvl="1"/>
            <a:r>
              <a:rPr lang="en-US" dirty="0" smtClean="0"/>
              <a:t>Can use functional &amp; imperative style</a:t>
            </a:r>
            <a:endParaRPr lang="cs-CZ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2" y="1846782"/>
            <a:ext cx="7086598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semaphoreStates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green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orange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Await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Event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this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MouseDown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display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19168" y="1706130"/>
            <a:ext cx="2088232" cy="498109"/>
          </a:xfrm>
          <a:prstGeom prst="wedgeRoundRectCallout">
            <a:avLst>
              <a:gd name="adj1" fmla="val -78461"/>
              <a:gd name="adj2" fmla="val 665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Infinite loop!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698581" y="3362939"/>
            <a:ext cx="2088232" cy="498109"/>
          </a:xfrm>
          <a:prstGeom prst="wedgeRoundRectCallout">
            <a:avLst>
              <a:gd name="adj1" fmla="val -40146"/>
              <a:gd name="adj2" fmla="val -940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Wait for click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Checkout application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of a simple while loop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146" name="Picture 2" descr="http://www.istockphoto.com/file_thumbview_approve/4709103/2/istockphoto_4709103-checkout-counter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419" y="908720"/>
            <a:ext cx="2821053" cy="28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94993"/>
              </p:ext>
            </p:extLst>
          </p:nvPr>
        </p:nvGraphicFramePr>
        <p:xfrm>
          <a:off x="1187624" y="1700808"/>
          <a:ext cx="449262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Visio" r:id="rId4" imgW="4493340" imgH="2307836" progId="Visio.Drawing.11">
                  <p:embed/>
                </p:oleObj>
              </mc:Choice>
              <mc:Fallback>
                <p:oleObj name="Visio" r:id="rId4" imgW="4493340" imgH="230783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700808"/>
                        <a:ext cx="4492625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49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and concurrent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GUI in Checkout example</a:t>
            </a:r>
          </a:p>
          <a:p>
            <a:pPr lvl="1"/>
            <a:r>
              <a:rPr lang="en-US" dirty="0" smtClean="0"/>
              <a:t>Single-threaded thanks to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Async.StartImmediate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Easy way to encode control flow</a:t>
            </a:r>
          </a:p>
          <a:p>
            <a:pPr lvl="3"/>
            <a:endParaRPr lang="en-US" dirty="0" smtClean="0"/>
          </a:p>
          <a:p>
            <a:r>
              <a:rPr lang="en-US" dirty="0"/>
              <a:t>Parallel programming</a:t>
            </a:r>
          </a:p>
          <a:p>
            <a:pPr lvl="1"/>
            <a:r>
              <a:rPr lang="en-US" dirty="0"/>
              <a:t>Workflows are non-blocking computations</a:t>
            </a:r>
          </a:p>
          <a:p>
            <a:pPr lvl="1"/>
            <a:r>
              <a:rPr lang="en-US" dirty="0"/>
              <a:t>Run workflows in parallel with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Async.Parallel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3"/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Concurrent programming</a:t>
            </a:r>
          </a:p>
          <a:p>
            <a:pPr lvl="1"/>
            <a:r>
              <a:rPr lang="en-US" dirty="0" smtClean="0"/>
              <a:t>Compose application from (thousands of) agents</a:t>
            </a:r>
          </a:p>
          <a:p>
            <a:pPr lvl="1"/>
            <a:r>
              <a:rPr lang="en-US" dirty="0" smtClean="0"/>
              <a:t>Agents communicate using messages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8488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tomasp.net/fpday.zip</a:t>
            </a:r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 Stock Prices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9147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Stock Prices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08720"/>
            <a:ext cx="8243918" cy="5048272"/>
          </a:xfrm>
        </p:spPr>
        <p:txBody>
          <a:bodyPr/>
          <a:lstStyle/>
          <a:p>
            <a:r>
              <a:rPr lang="en-US" dirty="0" smtClean="0"/>
              <a:t>Data stored in a CSV file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 and print all data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200800" cy="1326105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latin typeface="Consolas"/>
              </a:rPr>
              <a:t>Date,Open,High,Low,Close,Volume,Adj Close</a:t>
            </a:r>
          </a:p>
          <a:p>
            <a:r>
              <a:rPr lang="cs-CZ" dirty="0">
                <a:latin typeface="Consolas"/>
              </a:rPr>
              <a:t>2011-10-12,407.34,409.25,400.14,402.19,22206600,402.19</a:t>
            </a:r>
          </a:p>
          <a:p>
            <a:r>
              <a:rPr lang="cs-CZ" dirty="0">
                <a:latin typeface="Consolas"/>
              </a:rPr>
              <a:t>2011-10-11,392.57,403.18,391.50,400.29,21609800,400.29</a:t>
            </a:r>
          </a:p>
          <a:p>
            <a:r>
              <a:rPr lang="cs-CZ" dirty="0" smtClean="0">
                <a:latin typeface="Consolas"/>
              </a:rPr>
              <a:t>2011-10-10,379.09,388.81,378.21,388.81,15769200,388.81</a:t>
            </a:r>
            <a:endParaRPr lang="cs-CZ" dirty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734818"/>
            <a:ext cx="7056784" cy="188010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open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System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IO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SOURCE_DIRECTORY__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00"/>
                </a:solidFill>
                <a:latin typeface="Consolas"/>
              </a:rPr>
              <a:t>"\\data\\aapl.csv"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lines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File</a:t>
            </a:r>
            <a:r>
              <a:rPr lang="en-US" dirty="0" err="1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ReadAllLines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lines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20002"/>
                </a:solidFill>
                <a:latin typeface="Consolas"/>
              </a:rPr>
              <a:t>   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printfn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"%s"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47487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CSV data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some data for testing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arrays in F#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Converting strings to numbers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200800" cy="772107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line1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head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line2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lines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Seq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skip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Seq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head</a:t>
            </a:r>
            <a:endParaRPr lang="en-US" dirty="0">
              <a:solidFill>
                <a:srgbClr val="020002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160949"/>
            <a:ext cx="7200800" cy="772107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arr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str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Split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([|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','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|])</a:t>
            </a:r>
          </a:p>
          <a:p>
            <a:r>
              <a:rPr lang="cs-CZ" dirty="0">
                <a:solidFill>
                  <a:srgbClr val="020002"/>
                </a:solidFill>
                <a:latin typeface="Consolas"/>
              </a:rPr>
              <a:t>arr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[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0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]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52" y="4869160"/>
            <a:ext cx="7200800" cy="772107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"12.34"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Parse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"1985-05-02"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431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lines, parse CSV and print date &amp; price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#1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636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data using imperative loops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Can be turned into a sequence expression…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Result has a type </a:t>
            </a:r>
            <a:r>
              <a:rPr lang="en-US" dirty="0" err="1" smtClean="0"/>
              <a:t>seq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 * float&gt; (</a:t>
            </a:r>
            <a:r>
              <a:rPr lang="en-US" dirty="0" err="1" smtClean="0"/>
              <a:t>IEnumerable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Brackets: [| … |] for arrays, [ … ] for lists,  set [ … ] for sets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515798"/>
            <a:ext cx="7062298" cy="1049106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year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yearlyAverages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25.0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then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printfn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00"/>
                </a:solidFill>
                <a:latin typeface="Consolas"/>
              </a:rPr>
              <a:t>"%d (only %f)"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year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3284984"/>
            <a:ext cx="7062298" cy="1326105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badYears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seq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year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yearlyAverages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25.0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then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year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3213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the parsing into a sequence expression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#2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0342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Source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Libraries</a:t>
            </a:r>
          </a:p>
          <a:p>
            <a:pPr lvl="1"/>
            <a:r>
              <a:rPr lang="en-US" dirty="0" smtClean="0"/>
              <a:t>Allow C# users call F# code</a:t>
            </a:r>
          </a:p>
          <a:p>
            <a:pPr lvl="1"/>
            <a:r>
              <a:rPr lang="en-US" dirty="0" smtClean="0"/>
              <a:t>Encapsulate (complete) functionality</a:t>
            </a:r>
          </a:p>
          <a:p>
            <a:r>
              <a:rPr lang="en-US" dirty="0" smtClean="0"/>
              <a:t>F# Script Files</a:t>
            </a:r>
          </a:p>
          <a:p>
            <a:pPr lvl="1"/>
            <a:r>
              <a:rPr lang="en-US" dirty="0" smtClean="0"/>
              <a:t>Great for explorative programming</a:t>
            </a:r>
          </a:p>
          <a:p>
            <a:pPr lvl="1"/>
            <a:r>
              <a:rPr lang="en-US" dirty="0" smtClean="0"/>
              <a:t>Script can load some other files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3914128"/>
            <a:ext cx="3600400" cy="1603104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8000"/>
                </a:solidFill>
                <a:latin typeface="Consolas"/>
              </a:rPr>
              <a:t>// File1.fsx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</a:rPr>
              <a:t>module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StockData</a:t>
            </a:r>
            <a:endParaRPr lang="en-US" dirty="0" smtClean="0">
              <a:solidFill>
                <a:srgbClr val="020002"/>
              </a:solidFill>
              <a:latin typeface="Consolas"/>
            </a:endParaRPr>
          </a:p>
          <a:p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getData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99.0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3914128"/>
            <a:ext cx="3600400" cy="1603104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File2.fsx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</a:rPr>
              <a:t>#load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"File1.fsx"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</a:rPr>
              <a:t>open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StockData</a:t>
            </a:r>
            <a:endParaRPr lang="en-US" dirty="0" smtClean="0">
              <a:solidFill>
                <a:srgbClr val="020002"/>
              </a:solidFill>
              <a:latin typeface="Consolas"/>
            </a:endParaRPr>
          </a:p>
          <a:p>
            <a:endParaRPr lang="en-US" dirty="0">
              <a:solidFill>
                <a:srgbClr val="020002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getData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8080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808000"/>
                </a:solidFill>
                <a:latin typeface="Consolas"/>
              </a:rPr>
              <a:t>MSFT</a:t>
            </a:r>
            <a:r>
              <a:rPr lang="cs-CZ" dirty="0" smtClean="0">
                <a:solidFill>
                  <a:srgbClr val="808000"/>
                </a:solidFill>
                <a:latin typeface="Consolas"/>
              </a:rPr>
              <a:t>"</a:t>
            </a:r>
            <a:endParaRPr lang="cs-CZ" dirty="0">
              <a:solidFill>
                <a:srgbClr val="02000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7451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e_blu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prezentace_blue">
      <a:majorFont>
        <a:latin typeface="Tahoma C"/>
        <a:ea typeface=""/>
        <a:cs typeface=""/>
      </a:majorFont>
      <a:minorFont>
        <a:latin typeface="Tahoma 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zentace_bl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zentace_bl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1067</Words>
  <Application>Microsoft Office PowerPoint</Application>
  <PresentationFormat>On-screen Show (4:3)</PresentationFormat>
  <Paragraphs>261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prezentace_blue</vt:lpstr>
      <vt:lpstr>Visio</vt:lpstr>
      <vt:lpstr>Turning to the Functional side (Using C# and F#)</vt:lpstr>
      <vt:lpstr>About Us</vt:lpstr>
      <vt:lpstr>http://tomasp.net/fpday.zip </vt:lpstr>
      <vt:lpstr>Yahoo Stock Prices</vt:lpstr>
      <vt:lpstr>Parsing CSV data</vt:lpstr>
      <vt:lpstr>Iterate over lines, parse CSV and print date &amp; price</vt:lpstr>
      <vt:lpstr>Sequence expressions</vt:lpstr>
      <vt:lpstr>Turn the parsing into a sequence expression</vt:lpstr>
      <vt:lpstr>Organizing Source Code</vt:lpstr>
      <vt:lpstr>Write function that parses specified CSV file</vt:lpstr>
      <vt:lpstr>Processing Data in F#</vt:lpstr>
      <vt:lpstr>Useful functions</vt:lpstr>
      <vt:lpstr>Calculate standard  deviation of the data  </vt:lpstr>
      <vt:lpstr>FSharpChart library</vt:lpstr>
      <vt:lpstr>Create chart that shows values with 5 day average. This can be done using Seq.windowed</vt:lpstr>
      <vt:lpstr>PowerPoint Presentation</vt:lpstr>
      <vt:lpstr>PowerPoint Presentation</vt:lpstr>
      <vt:lpstr>The Problem</vt:lpstr>
      <vt:lpstr>Using Explicit Callbacks</vt:lpstr>
      <vt:lpstr>Synchronous to Asynchronous</vt:lpstr>
      <vt:lpstr>PowerPoint Presentation</vt:lpstr>
      <vt:lpstr>Async GUI programming</vt:lpstr>
      <vt:lpstr>Writing loops using workflows</vt:lpstr>
      <vt:lpstr>Checkout application workflow</vt:lpstr>
      <vt:lpstr>Asynchronous and concurrent programming</vt:lpstr>
    </vt:vector>
  </TitlesOfParts>
  <Company>Gopas, a.s.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Student</dc:creator>
  <cp:lastModifiedBy>Tomas Petricek</cp:lastModifiedBy>
  <cp:revision>453</cp:revision>
  <dcterms:created xsi:type="dcterms:W3CDTF">2008-04-04T07:38:48Z</dcterms:created>
  <dcterms:modified xsi:type="dcterms:W3CDTF">2011-10-17T23:01:05Z</dcterms:modified>
</cp:coreProperties>
</file>