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28"/>
  </p:notesMasterIdLst>
  <p:sldIdLst>
    <p:sldId id="353" r:id="rId2"/>
    <p:sldId id="335" r:id="rId3"/>
    <p:sldId id="331" r:id="rId4"/>
    <p:sldId id="330" r:id="rId5"/>
    <p:sldId id="332" r:id="rId6"/>
    <p:sldId id="333" r:id="rId7"/>
    <p:sldId id="334" r:id="rId8"/>
    <p:sldId id="336" r:id="rId9"/>
    <p:sldId id="341" r:id="rId10"/>
    <p:sldId id="342" r:id="rId11"/>
    <p:sldId id="345" r:id="rId12"/>
    <p:sldId id="338" r:id="rId13"/>
    <p:sldId id="339" r:id="rId14"/>
    <p:sldId id="349" r:id="rId15"/>
    <p:sldId id="352" r:id="rId16"/>
    <p:sldId id="351" r:id="rId17"/>
    <p:sldId id="337" r:id="rId18"/>
    <p:sldId id="348" r:id="rId19"/>
    <p:sldId id="347" r:id="rId20"/>
    <p:sldId id="346" r:id="rId21"/>
    <p:sldId id="340" r:id="rId22"/>
    <p:sldId id="324" r:id="rId23"/>
    <p:sldId id="325" r:id="rId24"/>
    <p:sldId id="326" r:id="rId25"/>
    <p:sldId id="327" r:id="rId26"/>
    <p:sldId id="32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7" autoAdjust="0"/>
  </p:normalViewPr>
  <p:slideViewPr>
    <p:cSldViewPr snapToGrid="0" snapToObjects="1">
      <p:cViewPr varScale="1">
        <p:scale>
          <a:sx n="75" d="100"/>
          <a:sy n="75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E4BD35-90AA-4A2E-A879-65FBDD28A1C9}">
      <dgm:prSet phldrT="[Text]"/>
      <dgm:spPr>
        <a:solidFill>
          <a:schemeClr val="accent1">
            <a:lumMod val="75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smtClean="0"/>
            <a:t>Asynchronous programming</a:t>
          </a:r>
          <a:endParaRPr lang="cs-CZ" b="0" dirty="0"/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D2976D1B-07EE-4813-B554-19F0ABD25FF1}">
      <dgm:prSet phldrT="[Text]"/>
      <dgm:spPr>
        <a:solidFill>
          <a:schemeClr val="accent1">
            <a:lumMod val="75000"/>
            <a:alpha val="70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smtClean="0"/>
            <a:t>Asynchronous patterns in F#</a:t>
          </a:r>
          <a:endParaRPr lang="cs-CZ" b="0" dirty="0"/>
        </a:p>
      </dgm:t>
    </dgm:pt>
    <dgm:pt modelId="{FA0EE8E2-4F8E-41F0-9E6A-942765988A52}" type="parTrans" cxnId="{66B17281-FA36-4B8E-9740-23DADE9226CC}">
      <dgm:prSet/>
      <dgm:spPr/>
      <dgm:t>
        <a:bodyPr/>
        <a:lstStyle/>
        <a:p>
          <a:endParaRPr lang="cs-CZ"/>
        </a:p>
      </dgm:t>
    </dgm:pt>
    <dgm:pt modelId="{95ED05FF-5C67-42CC-9AD3-7D0E06D7BD3A}" type="sibTrans" cxnId="{66B17281-FA36-4B8E-9740-23DADE9226CC}">
      <dgm:prSet/>
      <dgm:spPr/>
      <dgm:t>
        <a:bodyPr/>
        <a:lstStyle/>
        <a:p>
          <a:endParaRPr lang="cs-CZ"/>
        </a:p>
      </dgm:t>
    </dgm:pt>
    <dgm:pt modelId="{D7313574-64B1-41F9-8648-D85F25555382}">
      <dgm:prSet phldrT="[Text]"/>
      <dgm:spPr>
        <a:solidFill>
          <a:schemeClr val="accent1">
            <a:lumMod val="75000"/>
            <a:alpha val="70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err="1" smtClean="0"/>
            <a:t>Async</a:t>
          </a:r>
          <a:r>
            <a:rPr lang="en-US" b="0" dirty="0" smtClean="0"/>
            <a:t> design choices</a:t>
          </a:r>
          <a:endParaRPr lang="cs-CZ" b="0" dirty="0"/>
        </a:p>
      </dgm:t>
    </dgm:pt>
    <dgm:pt modelId="{97139CEF-B729-4383-92AF-B33C75C89328}" type="parTrans" cxnId="{D4151438-7743-4B1A-B42D-3798158A9EB3}">
      <dgm:prSet/>
      <dgm:spPr/>
      <dgm:t>
        <a:bodyPr/>
        <a:lstStyle/>
        <a:p>
          <a:endParaRPr lang="cs-CZ"/>
        </a:p>
      </dgm:t>
    </dgm:pt>
    <dgm:pt modelId="{B7C225B3-35B1-447E-8CDD-7ACC39FC8A12}" type="sibTrans" cxnId="{D4151438-7743-4B1A-B42D-3798158A9EB3}">
      <dgm:prSet/>
      <dgm:spPr/>
      <dgm:t>
        <a:bodyPr/>
        <a:lstStyle/>
        <a:p>
          <a:endParaRPr lang="cs-CZ"/>
        </a:p>
      </dgm:t>
    </dgm:pt>
    <dgm:pt modelId="{77CA03DD-F49C-47BF-9ED0-417AADD34995}">
      <dgm:prSet phldrT="[Text]"/>
      <dgm:spPr>
        <a:solidFill>
          <a:schemeClr val="accent1">
            <a:lumMod val="75000"/>
            <a:alpha val="70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smtClean="0"/>
            <a:t>Research Extensions</a:t>
          </a:r>
          <a:endParaRPr lang="cs-CZ" b="0" dirty="0"/>
        </a:p>
      </dgm:t>
    </dgm:pt>
    <dgm:pt modelId="{835815BA-38C9-44B8-9120-34DD57699276}" type="parTrans" cxnId="{DAEC4DFF-D1DC-4A86-B55C-40EB9657FB88}">
      <dgm:prSet/>
      <dgm:spPr/>
    </dgm:pt>
    <dgm:pt modelId="{149A0750-652D-4CC5-80AE-C577E9F3C1FA}" type="sibTrans" cxnId="{DAEC4DFF-D1DC-4A86-B55C-40EB9657FB88}">
      <dgm:prSet/>
      <dgm:spPr/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1CBF15E1-E406-4EBB-9BA6-1158F61B6DEF}" type="pres">
      <dgm:prSet presAssocID="{D2976D1B-07EE-4813-B554-19F0ABD25FF1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BD73C1E-9868-4E22-803D-5E36DF1292B0}" type="pres">
      <dgm:prSet presAssocID="{95ED05FF-5C67-42CC-9AD3-7D0E06D7BD3A}" presName="sibTrans" presStyleCnt="0"/>
      <dgm:spPr/>
    </dgm:pt>
    <dgm:pt modelId="{75604919-C3D9-4D9D-9EA9-08462F38D4BB}" type="pres">
      <dgm:prSet presAssocID="{D7313574-64B1-41F9-8648-D85F2555538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297263E7-330F-4ECB-8429-AB3513149563}" type="pres">
      <dgm:prSet presAssocID="{B7C225B3-35B1-447E-8CDD-7ACC39FC8A12}" presName="sibTrans" presStyleCnt="0"/>
      <dgm:spPr/>
    </dgm:pt>
    <dgm:pt modelId="{5EF00BE7-1B2B-48B1-A4BA-0794997125F2}" type="pres">
      <dgm:prSet presAssocID="{77CA03DD-F49C-47BF-9ED0-417AADD3499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E42487CD-65D2-42C1-898D-E0D604A84003}" type="presOf" srcId="{77CA03DD-F49C-47BF-9ED0-417AADD34995}" destId="{5EF00BE7-1B2B-48B1-A4BA-0794997125F2}" srcOrd="0" destOrd="0" presId="urn:microsoft.com/office/officeart/2005/8/layout/hProcess9"/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6BD165FA-E86F-4D5D-B59B-7257099FC422}" type="presOf" srcId="{D2976D1B-07EE-4813-B554-19F0ABD25FF1}" destId="{1CBF15E1-E406-4EBB-9BA6-1158F61B6DEF}" srcOrd="0" destOrd="0" presId="urn:microsoft.com/office/officeart/2005/8/layout/hProcess9"/>
    <dgm:cxn modelId="{DAEC4DFF-D1DC-4A86-B55C-40EB9657FB88}" srcId="{282B60CE-6BD1-44E4-8F00-1C817E897139}" destId="{77CA03DD-F49C-47BF-9ED0-417AADD34995}" srcOrd="3" destOrd="0" parTransId="{835815BA-38C9-44B8-9120-34DD57699276}" sibTransId="{149A0750-652D-4CC5-80AE-C577E9F3C1FA}"/>
    <dgm:cxn modelId="{66B17281-FA36-4B8E-9740-23DADE9226CC}" srcId="{282B60CE-6BD1-44E4-8F00-1C817E897139}" destId="{D2976D1B-07EE-4813-B554-19F0ABD25FF1}" srcOrd="1" destOrd="0" parTransId="{FA0EE8E2-4F8E-41F0-9E6A-942765988A52}" sibTransId="{95ED05FF-5C67-42CC-9AD3-7D0E06D7BD3A}"/>
    <dgm:cxn modelId="{54EB0286-95AA-4F83-8F50-9240F1502B58}" type="presOf" srcId="{282B60CE-6BD1-44E4-8F00-1C817E897139}" destId="{A178B05F-5E3C-492E-B66A-6B51DC6AE1F8}" srcOrd="0" destOrd="0" presId="urn:microsoft.com/office/officeart/2005/8/layout/hProcess9"/>
    <dgm:cxn modelId="{D4151438-7743-4B1A-B42D-3798158A9EB3}" srcId="{282B60CE-6BD1-44E4-8F00-1C817E897139}" destId="{D7313574-64B1-41F9-8648-D85F25555382}" srcOrd="2" destOrd="0" parTransId="{97139CEF-B729-4383-92AF-B33C75C89328}" sibTransId="{B7C225B3-35B1-447E-8CDD-7ACC39FC8A12}"/>
    <dgm:cxn modelId="{793E01B3-3F54-4DAF-BA5A-043EB56E61E1}" type="presOf" srcId="{99E4BD35-90AA-4A2E-A879-65FBDD28A1C9}" destId="{8E8AC173-C9FA-4ED9-AF29-25DD21EB30DD}" srcOrd="0" destOrd="0" presId="urn:microsoft.com/office/officeart/2005/8/layout/hProcess9"/>
    <dgm:cxn modelId="{9169491C-55CD-4770-9B88-010B162E6909}" type="presOf" srcId="{D7313574-64B1-41F9-8648-D85F25555382}" destId="{75604919-C3D9-4D9D-9EA9-08462F38D4BB}" srcOrd="0" destOrd="0" presId="urn:microsoft.com/office/officeart/2005/8/layout/hProcess9"/>
    <dgm:cxn modelId="{7936DC33-4E7A-4E82-AED5-85E36F81096D}" type="presParOf" srcId="{A178B05F-5E3C-492E-B66A-6B51DC6AE1F8}" destId="{674248D7-22F4-42A4-85D9-DF439431AD77}" srcOrd="0" destOrd="0" presId="urn:microsoft.com/office/officeart/2005/8/layout/hProcess9"/>
    <dgm:cxn modelId="{A5F809A1-774B-4DDA-BF85-D3939F2817DE}" type="presParOf" srcId="{A178B05F-5E3C-492E-B66A-6B51DC6AE1F8}" destId="{F39248ED-778C-4807-91B2-CFD3AF62C0D1}" srcOrd="1" destOrd="0" presId="urn:microsoft.com/office/officeart/2005/8/layout/hProcess9"/>
    <dgm:cxn modelId="{B7E1F453-EA6E-4B5A-BC7A-3977C1223963}" type="presParOf" srcId="{F39248ED-778C-4807-91B2-CFD3AF62C0D1}" destId="{8E8AC173-C9FA-4ED9-AF29-25DD21EB30DD}" srcOrd="0" destOrd="0" presId="urn:microsoft.com/office/officeart/2005/8/layout/hProcess9"/>
    <dgm:cxn modelId="{D3C46A0E-B84F-469D-A77E-70FB122EFE52}" type="presParOf" srcId="{F39248ED-778C-4807-91B2-CFD3AF62C0D1}" destId="{C093F290-F27A-4342-B3A7-7A773CB7370C}" srcOrd="1" destOrd="0" presId="urn:microsoft.com/office/officeart/2005/8/layout/hProcess9"/>
    <dgm:cxn modelId="{72B31F7B-BC39-45FC-80B7-A932BBC5A818}" type="presParOf" srcId="{F39248ED-778C-4807-91B2-CFD3AF62C0D1}" destId="{1CBF15E1-E406-4EBB-9BA6-1158F61B6DEF}" srcOrd="2" destOrd="0" presId="urn:microsoft.com/office/officeart/2005/8/layout/hProcess9"/>
    <dgm:cxn modelId="{34C66183-6DC5-42F4-B108-1F83F4BFB71A}" type="presParOf" srcId="{F39248ED-778C-4807-91B2-CFD3AF62C0D1}" destId="{EBD73C1E-9868-4E22-803D-5E36DF1292B0}" srcOrd="3" destOrd="0" presId="urn:microsoft.com/office/officeart/2005/8/layout/hProcess9"/>
    <dgm:cxn modelId="{AB7FEBEC-F322-47FB-8EE9-B045319E4DF2}" type="presParOf" srcId="{F39248ED-778C-4807-91B2-CFD3AF62C0D1}" destId="{75604919-C3D9-4D9D-9EA9-08462F38D4BB}" srcOrd="4" destOrd="0" presId="urn:microsoft.com/office/officeart/2005/8/layout/hProcess9"/>
    <dgm:cxn modelId="{5F15EFEE-BD13-4DB8-941F-42032F97E77A}" type="presParOf" srcId="{F39248ED-778C-4807-91B2-CFD3AF62C0D1}" destId="{297263E7-330F-4ECB-8429-AB3513149563}" srcOrd="5" destOrd="0" presId="urn:microsoft.com/office/officeart/2005/8/layout/hProcess9"/>
    <dgm:cxn modelId="{C954E85E-B9FF-41E4-A6FC-AE3C8B03BB35}" type="presParOf" srcId="{F39248ED-778C-4807-91B2-CFD3AF62C0D1}" destId="{5EF00BE7-1B2B-48B1-A4BA-0794997125F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E4BD35-90AA-4A2E-A879-65FBDD28A1C9}">
      <dgm:prSet phldrT="[Text]"/>
      <dgm:spPr>
        <a:solidFill>
          <a:schemeClr val="accent1">
            <a:lumMod val="75000"/>
            <a:alpha val="70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smtClean="0"/>
            <a:t>Asynchronous programming</a:t>
          </a:r>
          <a:endParaRPr lang="cs-CZ" b="0" dirty="0"/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D2976D1B-07EE-4813-B554-19F0ABD25FF1}">
      <dgm:prSet phldrT="[Text]"/>
      <dgm:spPr>
        <a:solidFill>
          <a:schemeClr val="accent1">
            <a:lumMod val="75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smtClean="0"/>
            <a:t>Asynchronous patterns in F#</a:t>
          </a:r>
          <a:endParaRPr lang="cs-CZ" b="0" dirty="0"/>
        </a:p>
      </dgm:t>
    </dgm:pt>
    <dgm:pt modelId="{FA0EE8E2-4F8E-41F0-9E6A-942765988A52}" type="parTrans" cxnId="{66B17281-FA36-4B8E-9740-23DADE9226CC}">
      <dgm:prSet/>
      <dgm:spPr/>
      <dgm:t>
        <a:bodyPr/>
        <a:lstStyle/>
        <a:p>
          <a:endParaRPr lang="cs-CZ"/>
        </a:p>
      </dgm:t>
    </dgm:pt>
    <dgm:pt modelId="{95ED05FF-5C67-42CC-9AD3-7D0E06D7BD3A}" type="sibTrans" cxnId="{66B17281-FA36-4B8E-9740-23DADE9226CC}">
      <dgm:prSet/>
      <dgm:spPr/>
      <dgm:t>
        <a:bodyPr/>
        <a:lstStyle/>
        <a:p>
          <a:endParaRPr lang="cs-CZ"/>
        </a:p>
      </dgm:t>
    </dgm:pt>
    <dgm:pt modelId="{D7313574-64B1-41F9-8648-D85F25555382}">
      <dgm:prSet phldrT="[Text]"/>
      <dgm:spPr>
        <a:solidFill>
          <a:schemeClr val="accent1">
            <a:lumMod val="75000"/>
            <a:alpha val="70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err="1" smtClean="0"/>
            <a:t>Async</a:t>
          </a:r>
          <a:r>
            <a:rPr lang="en-US" b="0" dirty="0" smtClean="0"/>
            <a:t> design choices</a:t>
          </a:r>
          <a:endParaRPr lang="cs-CZ" b="0" dirty="0"/>
        </a:p>
      </dgm:t>
    </dgm:pt>
    <dgm:pt modelId="{97139CEF-B729-4383-92AF-B33C75C89328}" type="parTrans" cxnId="{D4151438-7743-4B1A-B42D-3798158A9EB3}">
      <dgm:prSet/>
      <dgm:spPr/>
      <dgm:t>
        <a:bodyPr/>
        <a:lstStyle/>
        <a:p>
          <a:endParaRPr lang="cs-CZ"/>
        </a:p>
      </dgm:t>
    </dgm:pt>
    <dgm:pt modelId="{B7C225B3-35B1-447E-8CDD-7ACC39FC8A12}" type="sibTrans" cxnId="{D4151438-7743-4B1A-B42D-3798158A9EB3}">
      <dgm:prSet/>
      <dgm:spPr/>
      <dgm:t>
        <a:bodyPr/>
        <a:lstStyle/>
        <a:p>
          <a:endParaRPr lang="cs-CZ"/>
        </a:p>
      </dgm:t>
    </dgm:pt>
    <dgm:pt modelId="{A09681DD-05D2-418D-865D-FDF24D0769A5}">
      <dgm:prSet phldrT="[Text]"/>
      <dgm:spPr>
        <a:solidFill>
          <a:schemeClr val="accent1">
            <a:lumMod val="75000"/>
            <a:alpha val="70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smtClean="0"/>
            <a:t>Research Extensions</a:t>
          </a:r>
          <a:endParaRPr lang="cs-CZ" b="0" dirty="0"/>
        </a:p>
      </dgm:t>
    </dgm:pt>
    <dgm:pt modelId="{5FC0DBD3-5692-4156-B853-59394B325728}" type="parTrans" cxnId="{A7D2DE95-4EEC-40C2-9A04-9183BBA7397A}">
      <dgm:prSet/>
      <dgm:spPr/>
    </dgm:pt>
    <dgm:pt modelId="{8C06D3E1-AD9E-46E6-8241-F53977874548}" type="sibTrans" cxnId="{A7D2DE95-4EEC-40C2-9A04-9183BBA7397A}">
      <dgm:prSet/>
      <dgm:spPr/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1CBF15E1-E406-4EBB-9BA6-1158F61B6DEF}" type="pres">
      <dgm:prSet presAssocID="{D2976D1B-07EE-4813-B554-19F0ABD25FF1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BD73C1E-9868-4E22-803D-5E36DF1292B0}" type="pres">
      <dgm:prSet presAssocID="{95ED05FF-5C67-42CC-9AD3-7D0E06D7BD3A}" presName="sibTrans" presStyleCnt="0"/>
      <dgm:spPr/>
    </dgm:pt>
    <dgm:pt modelId="{75604919-C3D9-4D9D-9EA9-08462F38D4BB}" type="pres">
      <dgm:prSet presAssocID="{D7313574-64B1-41F9-8648-D85F2555538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1DBB4FF9-0F08-41E3-82ED-9BA87426B0B2}" type="pres">
      <dgm:prSet presAssocID="{B7C225B3-35B1-447E-8CDD-7ACC39FC8A12}" presName="sibTrans" presStyleCnt="0"/>
      <dgm:spPr/>
    </dgm:pt>
    <dgm:pt modelId="{13A7ECFD-8BE1-46DE-A50F-56AEA4108226}" type="pres">
      <dgm:prSet presAssocID="{A09681DD-05D2-418D-865D-FDF24D0769A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4084B2A8-3A07-45E1-A5CD-B766BB48644A}" type="presOf" srcId="{D7313574-64B1-41F9-8648-D85F25555382}" destId="{75604919-C3D9-4D9D-9EA9-08462F38D4BB}" srcOrd="0" destOrd="0" presId="urn:microsoft.com/office/officeart/2005/8/layout/hProcess9"/>
    <dgm:cxn modelId="{6ADE2E36-AE78-4D1F-A0DB-EC60AF7288DE}" type="presOf" srcId="{99E4BD35-90AA-4A2E-A879-65FBDD28A1C9}" destId="{8E8AC173-C9FA-4ED9-AF29-25DD21EB30DD}" srcOrd="0" destOrd="0" presId="urn:microsoft.com/office/officeart/2005/8/layout/hProcess9"/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9485BB2A-3983-49CB-B915-173DE23C1AA4}" type="presOf" srcId="{A09681DD-05D2-418D-865D-FDF24D0769A5}" destId="{13A7ECFD-8BE1-46DE-A50F-56AEA4108226}" srcOrd="0" destOrd="0" presId="urn:microsoft.com/office/officeart/2005/8/layout/hProcess9"/>
    <dgm:cxn modelId="{66B17281-FA36-4B8E-9740-23DADE9226CC}" srcId="{282B60CE-6BD1-44E4-8F00-1C817E897139}" destId="{D2976D1B-07EE-4813-B554-19F0ABD25FF1}" srcOrd="1" destOrd="0" parTransId="{FA0EE8E2-4F8E-41F0-9E6A-942765988A52}" sibTransId="{95ED05FF-5C67-42CC-9AD3-7D0E06D7BD3A}"/>
    <dgm:cxn modelId="{396B050A-20A6-4ED2-9EEC-16BCD29FB165}" type="presOf" srcId="{282B60CE-6BD1-44E4-8F00-1C817E897139}" destId="{A178B05F-5E3C-492E-B66A-6B51DC6AE1F8}" srcOrd="0" destOrd="0" presId="urn:microsoft.com/office/officeart/2005/8/layout/hProcess9"/>
    <dgm:cxn modelId="{A7D2DE95-4EEC-40C2-9A04-9183BBA7397A}" srcId="{282B60CE-6BD1-44E4-8F00-1C817E897139}" destId="{A09681DD-05D2-418D-865D-FDF24D0769A5}" srcOrd="3" destOrd="0" parTransId="{5FC0DBD3-5692-4156-B853-59394B325728}" sibTransId="{8C06D3E1-AD9E-46E6-8241-F53977874548}"/>
    <dgm:cxn modelId="{899A3331-C234-40A8-B6E0-2EC639A4EF87}" type="presOf" srcId="{D2976D1B-07EE-4813-B554-19F0ABD25FF1}" destId="{1CBF15E1-E406-4EBB-9BA6-1158F61B6DEF}" srcOrd="0" destOrd="0" presId="urn:microsoft.com/office/officeart/2005/8/layout/hProcess9"/>
    <dgm:cxn modelId="{D4151438-7743-4B1A-B42D-3798158A9EB3}" srcId="{282B60CE-6BD1-44E4-8F00-1C817E897139}" destId="{D7313574-64B1-41F9-8648-D85F25555382}" srcOrd="2" destOrd="0" parTransId="{97139CEF-B729-4383-92AF-B33C75C89328}" sibTransId="{B7C225B3-35B1-447E-8CDD-7ACC39FC8A12}"/>
    <dgm:cxn modelId="{656DBD24-E1B5-4E62-8E3B-D7F1DD4430DD}" type="presParOf" srcId="{A178B05F-5E3C-492E-B66A-6B51DC6AE1F8}" destId="{674248D7-22F4-42A4-85D9-DF439431AD77}" srcOrd="0" destOrd="0" presId="urn:microsoft.com/office/officeart/2005/8/layout/hProcess9"/>
    <dgm:cxn modelId="{A2E7BE5D-20B2-4B46-87B1-7A6C389BE4A7}" type="presParOf" srcId="{A178B05F-5E3C-492E-B66A-6B51DC6AE1F8}" destId="{F39248ED-778C-4807-91B2-CFD3AF62C0D1}" srcOrd="1" destOrd="0" presId="urn:microsoft.com/office/officeart/2005/8/layout/hProcess9"/>
    <dgm:cxn modelId="{5DF7EB1C-979C-4E5D-B5DF-9F9C106EEC11}" type="presParOf" srcId="{F39248ED-778C-4807-91B2-CFD3AF62C0D1}" destId="{8E8AC173-C9FA-4ED9-AF29-25DD21EB30DD}" srcOrd="0" destOrd="0" presId="urn:microsoft.com/office/officeart/2005/8/layout/hProcess9"/>
    <dgm:cxn modelId="{9FBD9300-85D5-4A72-A7C8-64D6C56FE102}" type="presParOf" srcId="{F39248ED-778C-4807-91B2-CFD3AF62C0D1}" destId="{C093F290-F27A-4342-B3A7-7A773CB7370C}" srcOrd="1" destOrd="0" presId="urn:microsoft.com/office/officeart/2005/8/layout/hProcess9"/>
    <dgm:cxn modelId="{6E6FCC71-60FE-460B-9AFD-FF3AADF93414}" type="presParOf" srcId="{F39248ED-778C-4807-91B2-CFD3AF62C0D1}" destId="{1CBF15E1-E406-4EBB-9BA6-1158F61B6DEF}" srcOrd="2" destOrd="0" presId="urn:microsoft.com/office/officeart/2005/8/layout/hProcess9"/>
    <dgm:cxn modelId="{4D6D9878-0B3D-488D-AA53-0327E88761E4}" type="presParOf" srcId="{F39248ED-778C-4807-91B2-CFD3AF62C0D1}" destId="{EBD73C1E-9868-4E22-803D-5E36DF1292B0}" srcOrd="3" destOrd="0" presId="urn:microsoft.com/office/officeart/2005/8/layout/hProcess9"/>
    <dgm:cxn modelId="{49F37F23-7425-4F80-8382-9A0DA10B9979}" type="presParOf" srcId="{F39248ED-778C-4807-91B2-CFD3AF62C0D1}" destId="{75604919-C3D9-4D9D-9EA9-08462F38D4BB}" srcOrd="4" destOrd="0" presId="urn:microsoft.com/office/officeart/2005/8/layout/hProcess9"/>
    <dgm:cxn modelId="{CAA85FAC-1610-4406-A681-7A0F5285EE3D}" type="presParOf" srcId="{F39248ED-778C-4807-91B2-CFD3AF62C0D1}" destId="{1DBB4FF9-0F08-41E3-82ED-9BA87426B0B2}" srcOrd="5" destOrd="0" presId="urn:microsoft.com/office/officeart/2005/8/layout/hProcess9"/>
    <dgm:cxn modelId="{9529013D-E126-41DC-8BC1-317BC8D14A6D}" type="presParOf" srcId="{F39248ED-778C-4807-91B2-CFD3AF62C0D1}" destId="{13A7ECFD-8BE1-46DE-A50F-56AEA410822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E4BD35-90AA-4A2E-A879-65FBDD28A1C9}">
      <dgm:prSet phldrT="[Text]"/>
      <dgm:spPr>
        <a:solidFill>
          <a:schemeClr val="accent1">
            <a:lumMod val="75000"/>
            <a:alpha val="70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smtClean="0"/>
            <a:t>Asynchronous programming</a:t>
          </a:r>
          <a:endParaRPr lang="cs-CZ" b="0" dirty="0"/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D2976D1B-07EE-4813-B554-19F0ABD25FF1}">
      <dgm:prSet phldrT="[Text]"/>
      <dgm:spPr>
        <a:solidFill>
          <a:schemeClr val="accent1">
            <a:lumMod val="75000"/>
            <a:alpha val="70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smtClean="0"/>
            <a:t>Asynchronous patterns in F#</a:t>
          </a:r>
          <a:endParaRPr lang="cs-CZ" b="0" dirty="0"/>
        </a:p>
      </dgm:t>
    </dgm:pt>
    <dgm:pt modelId="{FA0EE8E2-4F8E-41F0-9E6A-942765988A52}" type="parTrans" cxnId="{66B17281-FA36-4B8E-9740-23DADE9226CC}">
      <dgm:prSet/>
      <dgm:spPr/>
      <dgm:t>
        <a:bodyPr/>
        <a:lstStyle/>
        <a:p>
          <a:endParaRPr lang="cs-CZ"/>
        </a:p>
      </dgm:t>
    </dgm:pt>
    <dgm:pt modelId="{95ED05FF-5C67-42CC-9AD3-7D0E06D7BD3A}" type="sibTrans" cxnId="{66B17281-FA36-4B8E-9740-23DADE9226CC}">
      <dgm:prSet/>
      <dgm:spPr/>
      <dgm:t>
        <a:bodyPr/>
        <a:lstStyle/>
        <a:p>
          <a:endParaRPr lang="cs-CZ"/>
        </a:p>
      </dgm:t>
    </dgm:pt>
    <dgm:pt modelId="{D7313574-64B1-41F9-8648-D85F25555382}">
      <dgm:prSet phldrT="[Text]"/>
      <dgm:spPr>
        <a:solidFill>
          <a:schemeClr val="accent1">
            <a:lumMod val="75000"/>
            <a:alpha val="70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smtClean="0"/>
            <a:t>Research Extensions</a:t>
          </a:r>
          <a:endParaRPr lang="cs-CZ" b="0" dirty="0"/>
        </a:p>
      </dgm:t>
    </dgm:pt>
    <dgm:pt modelId="{97139CEF-B729-4383-92AF-B33C75C89328}" type="parTrans" cxnId="{D4151438-7743-4B1A-B42D-3798158A9EB3}">
      <dgm:prSet/>
      <dgm:spPr/>
      <dgm:t>
        <a:bodyPr/>
        <a:lstStyle/>
        <a:p>
          <a:endParaRPr lang="cs-CZ"/>
        </a:p>
      </dgm:t>
    </dgm:pt>
    <dgm:pt modelId="{B7C225B3-35B1-447E-8CDD-7ACC39FC8A12}" type="sibTrans" cxnId="{D4151438-7743-4B1A-B42D-3798158A9EB3}">
      <dgm:prSet/>
      <dgm:spPr/>
      <dgm:t>
        <a:bodyPr/>
        <a:lstStyle/>
        <a:p>
          <a:endParaRPr lang="cs-CZ"/>
        </a:p>
      </dgm:t>
    </dgm:pt>
    <dgm:pt modelId="{09F3E5E3-5714-4D81-888B-A1FB2D6A1D3C}">
      <dgm:prSet phldrT="[Text]"/>
      <dgm:spPr>
        <a:solidFill>
          <a:schemeClr val="accent1">
            <a:lumMod val="75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err="1" smtClean="0"/>
            <a:t>Async</a:t>
          </a:r>
          <a:r>
            <a:rPr lang="en-US" b="0" dirty="0" smtClean="0"/>
            <a:t> design choices</a:t>
          </a:r>
          <a:endParaRPr lang="cs-CZ" b="0" dirty="0"/>
        </a:p>
      </dgm:t>
    </dgm:pt>
    <dgm:pt modelId="{0D9EF421-B24F-493D-934A-ACDDB5C5AF4C}" type="parTrans" cxnId="{1E60C14A-2977-4F70-B569-C9975188FFC2}">
      <dgm:prSet/>
      <dgm:spPr/>
    </dgm:pt>
    <dgm:pt modelId="{D2C4030D-B6AF-4702-AED5-A5F0C9F01B3F}" type="sibTrans" cxnId="{1E60C14A-2977-4F70-B569-C9975188FFC2}">
      <dgm:prSet/>
      <dgm:spPr/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1CBF15E1-E406-4EBB-9BA6-1158F61B6DEF}" type="pres">
      <dgm:prSet presAssocID="{D2976D1B-07EE-4813-B554-19F0ABD25FF1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BD73C1E-9868-4E22-803D-5E36DF1292B0}" type="pres">
      <dgm:prSet presAssocID="{95ED05FF-5C67-42CC-9AD3-7D0E06D7BD3A}" presName="sibTrans" presStyleCnt="0"/>
      <dgm:spPr/>
    </dgm:pt>
    <dgm:pt modelId="{CF16C365-D606-49E2-9926-0D60A9C78C03}" type="pres">
      <dgm:prSet presAssocID="{09F3E5E3-5714-4D81-888B-A1FB2D6A1D3C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D7CF5C0D-6F88-4721-BC93-C6A245486B17}" type="pres">
      <dgm:prSet presAssocID="{D2C4030D-B6AF-4702-AED5-A5F0C9F01B3F}" presName="sibTrans" presStyleCnt="0"/>
      <dgm:spPr/>
    </dgm:pt>
    <dgm:pt modelId="{75604919-C3D9-4D9D-9EA9-08462F38D4BB}" type="pres">
      <dgm:prSet presAssocID="{D7313574-64B1-41F9-8648-D85F25555382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1E60C14A-2977-4F70-B569-C9975188FFC2}" srcId="{282B60CE-6BD1-44E4-8F00-1C817E897139}" destId="{09F3E5E3-5714-4D81-888B-A1FB2D6A1D3C}" srcOrd="2" destOrd="0" parTransId="{0D9EF421-B24F-493D-934A-ACDDB5C5AF4C}" sibTransId="{D2C4030D-B6AF-4702-AED5-A5F0C9F01B3F}"/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E5F8B253-27B8-48F3-9D36-848817687A6E}" type="presOf" srcId="{09F3E5E3-5714-4D81-888B-A1FB2D6A1D3C}" destId="{CF16C365-D606-49E2-9926-0D60A9C78C03}" srcOrd="0" destOrd="0" presId="urn:microsoft.com/office/officeart/2005/8/layout/hProcess9"/>
    <dgm:cxn modelId="{66B17281-FA36-4B8E-9740-23DADE9226CC}" srcId="{282B60CE-6BD1-44E4-8F00-1C817E897139}" destId="{D2976D1B-07EE-4813-B554-19F0ABD25FF1}" srcOrd="1" destOrd="0" parTransId="{FA0EE8E2-4F8E-41F0-9E6A-942765988A52}" sibTransId="{95ED05FF-5C67-42CC-9AD3-7D0E06D7BD3A}"/>
    <dgm:cxn modelId="{545E34A3-3D96-48B8-8CCF-365C2CD416CF}" type="presOf" srcId="{D2976D1B-07EE-4813-B554-19F0ABD25FF1}" destId="{1CBF15E1-E406-4EBB-9BA6-1158F61B6DEF}" srcOrd="0" destOrd="0" presId="urn:microsoft.com/office/officeart/2005/8/layout/hProcess9"/>
    <dgm:cxn modelId="{840B300D-EC31-4658-B14C-4C2C6111FA68}" type="presOf" srcId="{D7313574-64B1-41F9-8648-D85F25555382}" destId="{75604919-C3D9-4D9D-9EA9-08462F38D4BB}" srcOrd="0" destOrd="0" presId="urn:microsoft.com/office/officeart/2005/8/layout/hProcess9"/>
    <dgm:cxn modelId="{7BB2DE33-34EE-487E-B1AA-2BA2262FC258}" type="presOf" srcId="{282B60CE-6BD1-44E4-8F00-1C817E897139}" destId="{A178B05F-5E3C-492E-B66A-6B51DC6AE1F8}" srcOrd="0" destOrd="0" presId="urn:microsoft.com/office/officeart/2005/8/layout/hProcess9"/>
    <dgm:cxn modelId="{D4151438-7743-4B1A-B42D-3798158A9EB3}" srcId="{282B60CE-6BD1-44E4-8F00-1C817E897139}" destId="{D7313574-64B1-41F9-8648-D85F25555382}" srcOrd="3" destOrd="0" parTransId="{97139CEF-B729-4383-92AF-B33C75C89328}" sibTransId="{B7C225B3-35B1-447E-8CDD-7ACC39FC8A12}"/>
    <dgm:cxn modelId="{94ABE12E-C192-45EB-B106-C4BF6DAAA23D}" type="presOf" srcId="{99E4BD35-90AA-4A2E-A879-65FBDD28A1C9}" destId="{8E8AC173-C9FA-4ED9-AF29-25DD21EB30DD}" srcOrd="0" destOrd="0" presId="urn:microsoft.com/office/officeart/2005/8/layout/hProcess9"/>
    <dgm:cxn modelId="{5914F48B-F478-4FD0-85AD-C51612598162}" type="presParOf" srcId="{A178B05F-5E3C-492E-B66A-6B51DC6AE1F8}" destId="{674248D7-22F4-42A4-85D9-DF439431AD77}" srcOrd="0" destOrd="0" presId="urn:microsoft.com/office/officeart/2005/8/layout/hProcess9"/>
    <dgm:cxn modelId="{C7D89DD6-4AEB-41D9-BC9D-75718A823E53}" type="presParOf" srcId="{A178B05F-5E3C-492E-B66A-6B51DC6AE1F8}" destId="{F39248ED-778C-4807-91B2-CFD3AF62C0D1}" srcOrd="1" destOrd="0" presId="urn:microsoft.com/office/officeart/2005/8/layout/hProcess9"/>
    <dgm:cxn modelId="{5A8D1810-B6E7-4E67-A29E-28467940488C}" type="presParOf" srcId="{F39248ED-778C-4807-91B2-CFD3AF62C0D1}" destId="{8E8AC173-C9FA-4ED9-AF29-25DD21EB30DD}" srcOrd="0" destOrd="0" presId="urn:microsoft.com/office/officeart/2005/8/layout/hProcess9"/>
    <dgm:cxn modelId="{53E78BB8-857B-4E6D-9D85-1F70603C251C}" type="presParOf" srcId="{F39248ED-778C-4807-91B2-CFD3AF62C0D1}" destId="{C093F290-F27A-4342-B3A7-7A773CB7370C}" srcOrd="1" destOrd="0" presId="urn:microsoft.com/office/officeart/2005/8/layout/hProcess9"/>
    <dgm:cxn modelId="{59C3AB40-CF17-4E66-AEDB-2156B4963E80}" type="presParOf" srcId="{F39248ED-778C-4807-91B2-CFD3AF62C0D1}" destId="{1CBF15E1-E406-4EBB-9BA6-1158F61B6DEF}" srcOrd="2" destOrd="0" presId="urn:microsoft.com/office/officeart/2005/8/layout/hProcess9"/>
    <dgm:cxn modelId="{11518FAE-BE88-46DD-9395-6AE7B2CA386B}" type="presParOf" srcId="{F39248ED-778C-4807-91B2-CFD3AF62C0D1}" destId="{EBD73C1E-9868-4E22-803D-5E36DF1292B0}" srcOrd="3" destOrd="0" presId="urn:microsoft.com/office/officeart/2005/8/layout/hProcess9"/>
    <dgm:cxn modelId="{26CFC5E3-9029-4A6C-AE94-86D59F52E2C4}" type="presParOf" srcId="{F39248ED-778C-4807-91B2-CFD3AF62C0D1}" destId="{CF16C365-D606-49E2-9926-0D60A9C78C03}" srcOrd="4" destOrd="0" presId="urn:microsoft.com/office/officeart/2005/8/layout/hProcess9"/>
    <dgm:cxn modelId="{FFCFFB30-51E5-4363-A652-4520ADCCDBBC}" type="presParOf" srcId="{F39248ED-778C-4807-91B2-CFD3AF62C0D1}" destId="{D7CF5C0D-6F88-4721-BC93-C6A245486B17}" srcOrd="5" destOrd="0" presId="urn:microsoft.com/office/officeart/2005/8/layout/hProcess9"/>
    <dgm:cxn modelId="{3C2BAF91-EACF-42C7-8645-4C4D25FE677C}" type="presParOf" srcId="{F39248ED-778C-4807-91B2-CFD3AF62C0D1}" destId="{75604919-C3D9-4D9D-9EA9-08462F38D4B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2B60CE-6BD1-44E4-8F00-1C817E89713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E4BD35-90AA-4A2E-A879-65FBDD28A1C9}">
      <dgm:prSet phldrT="[Text]"/>
      <dgm:spPr>
        <a:solidFill>
          <a:schemeClr val="accent1">
            <a:lumMod val="75000"/>
            <a:alpha val="70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smtClean="0"/>
            <a:t>Asynchronous programming</a:t>
          </a:r>
          <a:endParaRPr lang="cs-CZ" b="0" dirty="0"/>
        </a:p>
      </dgm:t>
    </dgm:pt>
    <dgm:pt modelId="{5C423689-189A-40E4-92D2-D5295101C6C5}" type="parTrans" cxnId="{FFFA80E2-BD4A-49D8-A0F5-9AE35F38972A}">
      <dgm:prSet/>
      <dgm:spPr/>
      <dgm:t>
        <a:bodyPr/>
        <a:lstStyle/>
        <a:p>
          <a:endParaRPr lang="cs-CZ"/>
        </a:p>
      </dgm:t>
    </dgm:pt>
    <dgm:pt modelId="{31235AE3-84D6-4431-8683-AC313326260E}" type="sibTrans" cxnId="{FFFA80E2-BD4A-49D8-A0F5-9AE35F38972A}">
      <dgm:prSet/>
      <dgm:spPr/>
      <dgm:t>
        <a:bodyPr/>
        <a:lstStyle/>
        <a:p>
          <a:endParaRPr lang="cs-CZ"/>
        </a:p>
      </dgm:t>
    </dgm:pt>
    <dgm:pt modelId="{D2976D1B-07EE-4813-B554-19F0ABD25FF1}">
      <dgm:prSet phldrT="[Text]"/>
      <dgm:spPr>
        <a:solidFill>
          <a:schemeClr val="accent1">
            <a:lumMod val="75000"/>
            <a:alpha val="70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smtClean="0"/>
            <a:t>Asynchronous patterns in F#</a:t>
          </a:r>
          <a:endParaRPr lang="cs-CZ" b="0" dirty="0"/>
        </a:p>
      </dgm:t>
    </dgm:pt>
    <dgm:pt modelId="{FA0EE8E2-4F8E-41F0-9E6A-942765988A52}" type="parTrans" cxnId="{66B17281-FA36-4B8E-9740-23DADE9226CC}">
      <dgm:prSet/>
      <dgm:spPr/>
      <dgm:t>
        <a:bodyPr/>
        <a:lstStyle/>
        <a:p>
          <a:endParaRPr lang="cs-CZ"/>
        </a:p>
      </dgm:t>
    </dgm:pt>
    <dgm:pt modelId="{95ED05FF-5C67-42CC-9AD3-7D0E06D7BD3A}" type="sibTrans" cxnId="{66B17281-FA36-4B8E-9740-23DADE9226CC}">
      <dgm:prSet/>
      <dgm:spPr/>
      <dgm:t>
        <a:bodyPr/>
        <a:lstStyle/>
        <a:p>
          <a:endParaRPr lang="cs-CZ"/>
        </a:p>
      </dgm:t>
    </dgm:pt>
    <dgm:pt modelId="{D7313574-64B1-41F9-8648-D85F25555382}">
      <dgm:prSet phldrT="[Text]"/>
      <dgm:spPr>
        <a:solidFill>
          <a:schemeClr val="accent1">
            <a:lumMod val="75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smtClean="0"/>
            <a:t>Research Extensions</a:t>
          </a:r>
          <a:endParaRPr lang="cs-CZ" b="0" dirty="0"/>
        </a:p>
      </dgm:t>
    </dgm:pt>
    <dgm:pt modelId="{97139CEF-B729-4383-92AF-B33C75C89328}" type="parTrans" cxnId="{D4151438-7743-4B1A-B42D-3798158A9EB3}">
      <dgm:prSet/>
      <dgm:spPr/>
      <dgm:t>
        <a:bodyPr/>
        <a:lstStyle/>
        <a:p>
          <a:endParaRPr lang="cs-CZ"/>
        </a:p>
      </dgm:t>
    </dgm:pt>
    <dgm:pt modelId="{B7C225B3-35B1-447E-8CDD-7ACC39FC8A12}" type="sibTrans" cxnId="{D4151438-7743-4B1A-B42D-3798158A9EB3}">
      <dgm:prSet/>
      <dgm:spPr/>
      <dgm:t>
        <a:bodyPr/>
        <a:lstStyle/>
        <a:p>
          <a:endParaRPr lang="cs-CZ"/>
        </a:p>
      </dgm:t>
    </dgm:pt>
    <dgm:pt modelId="{09F3E5E3-5714-4D81-888B-A1FB2D6A1D3C}">
      <dgm:prSet phldrT="[Text]"/>
      <dgm:spPr>
        <a:solidFill>
          <a:schemeClr val="accent1">
            <a:lumMod val="75000"/>
            <a:alpha val="70000"/>
          </a:schemeClr>
        </a:solidFill>
        <a:ln w="50800">
          <a:solidFill>
            <a:schemeClr val="bg1"/>
          </a:solidFill>
        </a:ln>
      </dgm:spPr>
      <dgm:t>
        <a:bodyPr/>
        <a:lstStyle/>
        <a:p>
          <a:r>
            <a:rPr lang="en-US" b="0" dirty="0" err="1" smtClean="0"/>
            <a:t>Async</a:t>
          </a:r>
          <a:r>
            <a:rPr lang="en-US" b="0" dirty="0" smtClean="0"/>
            <a:t> design choices</a:t>
          </a:r>
          <a:endParaRPr lang="cs-CZ" b="0" dirty="0"/>
        </a:p>
      </dgm:t>
    </dgm:pt>
    <dgm:pt modelId="{0D9EF421-B24F-493D-934A-ACDDB5C5AF4C}" type="parTrans" cxnId="{1E60C14A-2977-4F70-B569-C9975188FFC2}">
      <dgm:prSet/>
      <dgm:spPr/>
    </dgm:pt>
    <dgm:pt modelId="{D2C4030D-B6AF-4702-AED5-A5F0C9F01B3F}" type="sibTrans" cxnId="{1E60C14A-2977-4F70-B569-C9975188FFC2}">
      <dgm:prSet/>
      <dgm:spPr/>
    </dgm:pt>
    <dgm:pt modelId="{A178B05F-5E3C-492E-B66A-6B51DC6AE1F8}" type="pres">
      <dgm:prSet presAssocID="{282B60CE-6BD1-44E4-8F00-1C817E897139}" presName="CompostProcess" presStyleCnt="0">
        <dgm:presLayoutVars>
          <dgm:dir/>
          <dgm:resizeHandles val="exact"/>
        </dgm:presLayoutVars>
      </dgm:prSet>
      <dgm:spPr/>
    </dgm:pt>
    <dgm:pt modelId="{674248D7-22F4-42A4-85D9-DF439431AD77}" type="pres">
      <dgm:prSet presAssocID="{282B60CE-6BD1-44E4-8F00-1C817E897139}" presName="arrow" presStyleLbl="bgShp" presStyleIdx="0" presStyleCnt="1"/>
      <dgm:spPr/>
    </dgm:pt>
    <dgm:pt modelId="{F39248ED-778C-4807-91B2-CFD3AF62C0D1}" type="pres">
      <dgm:prSet presAssocID="{282B60CE-6BD1-44E4-8F00-1C817E897139}" presName="linearProcess" presStyleCnt="0"/>
      <dgm:spPr/>
    </dgm:pt>
    <dgm:pt modelId="{8E8AC173-C9FA-4ED9-AF29-25DD21EB30DD}" type="pres">
      <dgm:prSet presAssocID="{99E4BD35-90AA-4A2E-A879-65FBDD28A1C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093F290-F27A-4342-B3A7-7A773CB7370C}" type="pres">
      <dgm:prSet presAssocID="{31235AE3-84D6-4431-8683-AC313326260E}" presName="sibTrans" presStyleCnt="0"/>
      <dgm:spPr/>
    </dgm:pt>
    <dgm:pt modelId="{1CBF15E1-E406-4EBB-9BA6-1158F61B6DEF}" type="pres">
      <dgm:prSet presAssocID="{D2976D1B-07EE-4813-B554-19F0ABD25FF1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BD73C1E-9868-4E22-803D-5E36DF1292B0}" type="pres">
      <dgm:prSet presAssocID="{95ED05FF-5C67-42CC-9AD3-7D0E06D7BD3A}" presName="sibTrans" presStyleCnt="0"/>
      <dgm:spPr/>
    </dgm:pt>
    <dgm:pt modelId="{CF16C365-D606-49E2-9926-0D60A9C78C03}" type="pres">
      <dgm:prSet presAssocID="{09F3E5E3-5714-4D81-888B-A1FB2D6A1D3C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D7CF5C0D-6F88-4721-BC93-C6A245486B17}" type="pres">
      <dgm:prSet presAssocID="{D2C4030D-B6AF-4702-AED5-A5F0C9F01B3F}" presName="sibTrans" presStyleCnt="0"/>
      <dgm:spPr/>
    </dgm:pt>
    <dgm:pt modelId="{75604919-C3D9-4D9D-9EA9-08462F38D4BB}" type="pres">
      <dgm:prSet presAssocID="{D7313574-64B1-41F9-8648-D85F25555382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FFA80E2-BD4A-49D8-A0F5-9AE35F38972A}" srcId="{282B60CE-6BD1-44E4-8F00-1C817E897139}" destId="{99E4BD35-90AA-4A2E-A879-65FBDD28A1C9}" srcOrd="0" destOrd="0" parTransId="{5C423689-189A-40E4-92D2-D5295101C6C5}" sibTransId="{31235AE3-84D6-4431-8683-AC313326260E}"/>
    <dgm:cxn modelId="{F93CB601-FCB7-4579-B15F-212176C6A5C1}" type="presOf" srcId="{09F3E5E3-5714-4D81-888B-A1FB2D6A1D3C}" destId="{CF16C365-D606-49E2-9926-0D60A9C78C03}" srcOrd="0" destOrd="0" presId="urn:microsoft.com/office/officeart/2005/8/layout/hProcess9"/>
    <dgm:cxn modelId="{411B0B1F-4959-4F5B-BC6C-425D4F8A49C5}" type="presOf" srcId="{D7313574-64B1-41F9-8648-D85F25555382}" destId="{75604919-C3D9-4D9D-9EA9-08462F38D4BB}" srcOrd="0" destOrd="0" presId="urn:microsoft.com/office/officeart/2005/8/layout/hProcess9"/>
    <dgm:cxn modelId="{62ED9459-31FD-4AE6-AA05-1990504135AF}" type="presOf" srcId="{282B60CE-6BD1-44E4-8F00-1C817E897139}" destId="{A178B05F-5E3C-492E-B66A-6B51DC6AE1F8}" srcOrd="0" destOrd="0" presId="urn:microsoft.com/office/officeart/2005/8/layout/hProcess9"/>
    <dgm:cxn modelId="{47712739-FD9D-4413-A89A-7CAC78FE3A03}" type="presOf" srcId="{99E4BD35-90AA-4A2E-A879-65FBDD28A1C9}" destId="{8E8AC173-C9FA-4ED9-AF29-25DD21EB30DD}" srcOrd="0" destOrd="0" presId="urn:microsoft.com/office/officeart/2005/8/layout/hProcess9"/>
    <dgm:cxn modelId="{59FB0413-ADCF-4DBE-A14D-70CCF5B92B58}" type="presOf" srcId="{D2976D1B-07EE-4813-B554-19F0ABD25FF1}" destId="{1CBF15E1-E406-4EBB-9BA6-1158F61B6DEF}" srcOrd="0" destOrd="0" presId="urn:microsoft.com/office/officeart/2005/8/layout/hProcess9"/>
    <dgm:cxn modelId="{66B17281-FA36-4B8E-9740-23DADE9226CC}" srcId="{282B60CE-6BD1-44E4-8F00-1C817E897139}" destId="{D2976D1B-07EE-4813-B554-19F0ABD25FF1}" srcOrd="1" destOrd="0" parTransId="{FA0EE8E2-4F8E-41F0-9E6A-942765988A52}" sibTransId="{95ED05FF-5C67-42CC-9AD3-7D0E06D7BD3A}"/>
    <dgm:cxn modelId="{1E60C14A-2977-4F70-B569-C9975188FFC2}" srcId="{282B60CE-6BD1-44E4-8F00-1C817E897139}" destId="{09F3E5E3-5714-4D81-888B-A1FB2D6A1D3C}" srcOrd="2" destOrd="0" parTransId="{0D9EF421-B24F-493D-934A-ACDDB5C5AF4C}" sibTransId="{D2C4030D-B6AF-4702-AED5-A5F0C9F01B3F}"/>
    <dgm:cxn modelId="{D4151438-7743-4B1A-B42D-3798158A9EB3}" srcId="{282B60CE-6BD1-44E4-8F00-1C817E897139}" destId="{D7313574-64B1-41F9-8648-D85F25555382}" srcOrd="3" destOrd="0" parTransId="{97139CEF-B729-4383-92AF-B33C75C89328}" sibTransId="{B7C225B3-35B1-447E-8CDD-7ACC39FC8A12}"/>
    <dgm:cxn modelId="{700DEBBD-F945-4D4C-913B-098C1230E445}" type="presParOf" srcId="{A178B05F-5E3C-492E-B66A-6B51DC6AE1F8}" destId="{674248D7-22F4-42A4-85D9-DF439431AD77}" srcOrd="0" destOrd="0" presId="urn:microsoft.com/office/officeart/2005/8/layout/hProcess9"/>
    <dgm:cxn modelId="{EBCE4D3F-B52A-410F-A9F0-D75AF8164E88}" type="presParOf" srcId="{A178B05F-5E3C-492E-B66A-6B51DC6AE1F8}" destId="{F39248ED-778C-4807-91B2-CFD3AF62C0D1}" srcOrd="1" destOrd="0" presId="urn:microsoft.com/office/officeart/2005/8/layout/hProcess9"/>
    <dgm:cxn modelId="{A0C5317D-ED13-4248-93B4-D5A5ECD4E4B7}" type="presParOf" srcId="{F39248ED-778C-4807-91B2-CFD3AF62C0D1}" destId="{8E8AC173-C9FA-4ED9-AF29-25DD21EB30DD}" srcOrd="0" destOrd="0" presId="urn:microsoft.com/office/officeart/2005/8/layout/hProcess9"/>
    <dgm:cxn modelId="{BF0348B0-0624-4DBC-AD07-C2816C399AA5}" type="presParOf" srcId="{F39248ED-778C-4807-91B2-CFD3AF62C0D1}" destId="{C093F290-F27A-4342-B3A7-7A773CB7370C}" srcOrd="1" destOrd="0" presId="urn:microsoft.com/office/officeart/2005/8/layout/hProcess9"/>
    <dgm:cxn modelId="{E6E9B963-2016-495F-931D-E98B8406CDEF}" type="presParOf" srcId="{F39248ED-778C-4807-91B2-CFD3AF62C0D1}" destId="{1CBF15E1-E406-4EBB-9BA6-1158F61B6DEF}" srcOrd="2" destOrd="0" presId="urn:microsoft.com/office/officeart/2005/8/layout/hProcess9"/>
    <dgm:cxn modelId="{977093D2-8C35-4007-9948-56B266F75540}" type="presParOf" srcId="{F39248ED-778C-4807-91B2-CFD3AF62C0D1}" destId="{EBD73C1E-9868-4E22-803D-5E36DF1292B0}" srcOrd="3" destOrd="0" presId="urn:microsoft.com/office/officeart/2005/8/layout/hProcess9"/>
    <dgm:cxn modelId="{F419B8A8-27BB-4261-AF88-A78BD4A05636}" type="presParOf" srcId="{F39248ED-778C-4807-91B2-CFD3AF62C0D1}" destId="{CF16C365-D606-49E2-9926-0D60A9C78C03}" srcOrd="4" destOrd="0" presId="urn:microsoft.com/office/officeart/2005/8/layout/hProcess9"/>
    <dgm:cxn modelId="{E70CE118-15E7-4A1F-9D2C-FA9473CD7A38}" type="presParOf" srcId="{F39248ED-778C-4807-91B2-CFD3AF62C0D1}" destId="{D7CF5C0D-6F88-4721-BC93-C6A245486B17}" srcOrd="5" destOrd="0" presId="urn:microsoft.com/office/officeart/2005/8/layout/hProcess9"/>
    <dgm:cxn modelId="{8E14AA2A-F02B-4192-ADE9-A004160F65B5}" type="presParOf" srcId="{F39248ED-778C-4807-91B2-CFD3AF62C0D1}" destId="{75604919-C3D9-4D9D-9EA9-08462F38D4B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4049" y="1300638"/>
          <a:ext cx="1947588" cy="1734185"/>
        </a:xfrm>
        <a:prstGeom prst="roundRect">
          <a:avLst/>
        </a:prstGeom>
        <a:solidFill>
          <a:schemeClr val="accent1">
            <a:lumMod val="75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Asynchronous programming</a:t>
          </a:r>
          <a:endParaRPr lang="cs-CZ" sz="1900" b="0" kern="1200" dirty="0"/>
        </a:p>
      </dsp:txBody>
      <dsp:txXfrm>
        <a:off x="88705" y="1385294"/>
        <a:ext cx="1778276" cy="1564873"/>
      </dsp:txXfrm>
    </dsp:sp>
    <dsp:sp modelId="{1CBF15E1-E406-4EBB-9BA6-1158F61B6DEF}">
      <dsp:nvSpPr>
        <dsp:cNvPr id="0" name=""/>
        <dsp:cNvSpPr/>
      </dsp:nvSpPr>
      <dsp:spPr>
        <a:xfrm>
          <a:off x="2049017" y="1300638"/>
          <a:ext cx="1947588" cy="1734185"/>
        </a:xfrm>
        <a:prstGeom prst="roundRect">
          <a:avLst/>
        </a:prstGeom>
        <a:solidFill>
          <a:schemeClr val="accent1">
            <a:lumMod val="75000"/>
            <a:alpha val="70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Asynchronous patterns in F#</a:t>
          </a:r>
          <a:endParaRPr lang="cs-CZ" sz="1900" b="0" kern="1200" dirty="0"/>
        </a:p>
      </dsp:txBody>
      <dsp:txXfrm>
        <a:off x="2133673" y="1385294"/>
        <a:ext cx="1778276" cy="1564873"/>
      </dsp:txXfrm>
    </dsp:sp>
    <dsp:sp modelId="{75604919-C3D9-4D9D-9EA9-08462F38D4BB}">
      <dsp:nvSpPr>
        <dsp:cNvPr id="0" name=""/>
        <dsp:cNvSpPr/>
      </dsp:nvSpPr>
      <dsp:spPr>
        <a:xfrm>
          <a:off x="4093985" y="1300638"/>
          <a:ext cx="1947588" cy="1734185"/>
        </a:xfrm>
        <a:prstGeom prst="roundRect">
          <a:avLst/>
        </a:prstGeom>
        <a:solidFill>
          <a:schemeClr val="accent1">
            <a:lumMod val="75000"/>
            <a:alpha val="70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err="1" smtClean="0"/>
            <a:t>Async</a:t>
          </a:r>
          <a:r>
            <a:rPr lang="en-US" sz="1900" b="0" kern="1200" dirty="0" smtClean="0"/>
            <a:t> design choices</a:t>
          </a:r>
          <a:endParaRPr lang="cs-CZ" sz="1900" b="0" kern="1200" dirty="0"/>
        </a:p>
      </dsp:txBody>
      <dsp:txXfrm>
        <a:off x="4178641" y="1385294"/>
        <a:ext cx="1778276" cy="1564873"/>
      </dsp:txXfrm>
    </dsp:sp>
    <dsp:sp modelId="{5EF00BE7-1B2B-48B1-A4BA-0794997125F2}">
      <dsp:nvSpPr>
        <dsp:cNvPr id="0" name=""/>
        <dsp:cNvSpPr/>
      </dsp:nvSpPr>
      <dsp:spPr>
        <a:xfrm>
          <a:off x="6138953" y="1300638"/>
          <a:ext cx="1947588" cy="1734185"/>
        </a:xfrm>
        <a:prstGeom prst="roundRect">
          <a:avLst/>
        </a:prstGeom>
        <a:solidFill>
          <a:schemeClr val="accent1">
            <a:lumMod val="75000"/>
            <a:alpha val="70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Research Extensions</a:t>
          </a:r>
          <a:endParaRPr lang="cs-CZ" sz="1900" b="0" kern="1200" dirty="0"/>
        </a:p>
      </dsp:txBody>
      <dsp:txXfrm>
        <a:off x="6223609" y="1385294"/>
        <a:ext cx="1778276" cy="1564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4049" y="1300638"/>
          <a:ext cx="1947588" cy="1734185"/>
        </a:xfrm>
        <a:prstGeom prst="roundRect">
          <a:avLst/>
        </a:prstGeom>
        <a:solidFill>
          <a:schemeClr val="accent1">
            <a:lumMod val="75000"/>
            <a:alpha val="70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Asynchronous programming</a:t>
          </a:r>
          <a:endParaRPr lang="cs-CZ" sz="1900" b="0" kern="1200" dirty="0"/>
        </a:p>
      </dsp:txBody>
      <dsp:txXfrm>
        <a:off x="88705" y="1385294"/>
        <a:ext cx="1778276" cy="1564873"/>
      </dsp:txXfrm>
    </dsp:sp>
    <dsp:sp modelId="{1CBF15E1-E406-4EBB-9BA6-1158F61B6DEF}">
      <dsp:nvSpPr>
        <dsp:cNvPr id="0" name=""/>
        <dsp:cNvSpPr/>
      </dsp:nvSpPr>
      <dsp:spPr>
        <a:xfrm>
          <a:off x="2049017" y="1300638"/>
          <a:ext cx="1947588" cy="1734185"/>
        </a:xfrm>
        <a:prstGeom prst="roundRect">
          <a:avLst/>
        </a:prstGeom>
        <a:solidFill>
          <a:schemeClr val="accent1">
            <a:lumMod val="75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Asynchronous patterns in F#</a:t>
          </a:r>
          <a:endParaRPr lang="cs-CZ" sz="1900" b="0" kern="1200" dirty="0"/>
        </a:p>
      </dsp:txBody>
      <dsp:txXfrm>
        <a:off x="2133673" y="1385294"/>
        <a:ext cx="1778276" cy="1564873"/>
      </dsp:txXfrm>
    </dsp:sp>
    <dsp:sp modelId="{75604919-C3D9-4D9D-9EA9-08462F38D4BB}">
      <dsp:nvSpPr>
        <dsp:cNvPr id="0" name=""/>
        <dsp:cNvSpPr/>
      </dsp:nvSpPr>
      <dsp:spPr>
        <a:xfrm>
          <a:off x="4093985" y="1300638"/>
          <a:ext cx="1947588" cy="1734185"/>
        </a:xfrm>
        <a:prstGeom prst="roundRect">
          <a:avLst/>
        </a:prstGeom>
        <a:solidFill>
          <a:schemeClr val="accent1">
            <a:lumMod val="75000"/>
            <a:alpha val="70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err="1" smtClean="0"/>
            <a:t>Async</a:t>
          </a:r>
          <a:r>
            <a:rPr lang="en-US" sz="1900" b="0" kern="1200" dirty="0" smtClean="0"/>
            <a:t> design choices</a:t>
          </a:r>
          <a:endParaRPr lang="cs-CZ" sz="1900" b="0" kern="1200" dirty="0"/>
        </a:p>
      </dsp:txBody>
      <dsp:txXfrm>
        <a:off x="4178641" y="1385294"/>
        <a:ext cx="1778276" cy="1564873"/>
      </dsp:txXfrm>
    </dsp:sp>
    <dsp:sp modelId="{13A7ECFD-8BE1-46DE-A50F-56AEA4108226}">
      <dsp:nvSpPr>
        <dsp:cNvPr id="0" name=""/>
        <dsp:cNvSpPr/>
      </dsp:nvSpPr>
      <dsp:spPr>
        <a:xfrm>
          <a:off x="6138953" y="1300638"/>
          <a:ext cx="1947588" cy="1734185"/>
        </a:xfrm>
        <a:prstGeom prst="roundRect">
          <a:avLst/>
        </a:prstGeom>
        <a:solidFill>
          <a:schemeClr val="accent1">
            <a:lumMod val="75000"/>
            <a:alpha val="70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Research Extensions</a:t>
          </a:r>
          <a:endParaRPr lang="cs-CZ" sz="1900" b="0" kern="1200" dirty="0"/>
        </a:p>
      </dsp:txBody>
      <dsp:txXfrm>
        <a:off x="6223609" y="1385294"/>
        <a:ext cx="1778276" cy="1564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4049" y="1300638"/>
          <a:ext cx="1947588" cy="1734185"/>
        </a:xfrm>
        <a:prstGeom prst="roundRect">
          <a:avLst/>
        </a:prstGeom>
        <a:solidFill>
          <a:schemeClr val="accent1">
            <a:lumMod val="75000"/>
            <a:alpha val="70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Asynchronous programming</a:t>
          </a:r>
          <a:endParaRPr lang="cs-CZ" sz="1900" b="0" kern="1200" dirty="0"/>
        </a:p>
      </dsp:txBody>
      <dsp:txXfrm>
        <a:off x="88705" y="1385294"/>
        <a:ext cx="1778276" cy="1564873"/>
      </dsp:txXfrm>
    </dsp:sp>
    <dsp:sp modelId="{1CBF15E1-E406-4EBB-9BA6-1158F61B6DEF}">
      <dsp:nvSpPr>
        <dsp:cNvPr id="0" name=""/>
        <dsp:cNvSpPr/>
      </dsp:nvSpPr>
      <dsp:spPr>
        <a:xfrm>
          <a:off x="2049017" y="1300638"/>
          <a:ext cx="1947588" cy="1734185"/>
        </a:xfrm>
        <a:prstGeom prst="roundRect">
          <a:avLst/>
        </a:prstGeom>
        <a:solidFill>
          <a:schemeClr val="accent1">
            <a:lumMod val="75000"/>
            <a:alpha val="70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Asynchronous patterns in F#</a:t>
          </a:r>
          <a:endParaRPr lang="cs-CZ" sz="1900" b="0" kern="1200" dirty="0"/>
        </a:p>
      </dsp:txBody>
      <dsp:txXfrm>
        <a:off x="2133673" y="1385294"/>
        <a:ext cx="1778276" cy="1564873"/>
      </dsp:txXfrm>
    </dsp:sp>
    <dsp:sp modelId="{CF16C365-D606-49E2-9926-0D60A9C78C03}">
      <dsp:nvSpPr>
        <dsp:cNvPr id="0" name=""/>
        <dsp:cNvSpPr/>
      </dsp:nvSpPr>
      <dsp:spPr>
        <a:xfrm>
          <a:off x="4093985" y="1300638"/>
          <a:ext cx="1947588" cy="1734185"/>
        </a:xfrm>
        <a:prstGeom prst="roundRect">
          <a:avLst/>
        </a:prstGeom>
        <a:solidFill>
          <a:schemeClr val="accent1">
            <a:lumMod val="75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err="1" smtClean="0"/>
            <a:t>Async</a:t>
          </a:r>
          <a:r>
            <a:rPr lang="en-US" sz="1900" b="0" kern="1200" dirty="0" smtClean="0"/>
            <a:t> design choices</a:t>
          </a:r>
          <a:endParaRPr lang="cs-CZ" sz="1900" b="0" kern="1200" dirty="0"/>
        </a:p>
      </dsp:txBody>
      <dsp:txXfrm>
        <a:off x="4178641" y="1385294"/>
        <a:ext cx="1778276" cy="1564873"/>
      </dsp:txXfrm>
    </dsp:sp>
    <dsp:sp modelId="{75604919-C3D9-4D9D-9EA9-08462F38D4BB}">
      <dsp:nvSpPr>
        <dsp:cNvPr id="0" name=""/>
        <dsp:cNvSpPr/>
      </dsp:nvSpPr>
      <dsp:spPr>
        <a:xfrm>
          <a:off x="6138953" y="1300638"/>
          <a:ext cx="1947588" cy="1734185"/>
        </a:xfrm>
        <a:prstGeom prst="roundRect">
          <a:avLst/>
        </a:prstGeom>
        <a:solidFill>
          <a:schemeClr val="accent1">
            <a:lumMod val="75000"/>
            <a:alpha val="70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Research Extensions</a:t>
          </a:r>
          <a:endParaRPr lang="cs-CZ" sz="1900" b="0" kern="1200" dirty="0"/>
        </a:p>
      </dsp:txBody>
      <dsp:txXfrm>
        <a:off x="6223609" y="1385294"/>
        <a:ext cx="1778276" cy="15648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48D7-22F4-42A4-85D9-DF439431AD77}">
      <dsp:nvSpPr>
        <dsp:cNvPr id="0" name=""/>
        <dsp:cNvSpPr/>
      </dsp:nvSpPr>
      <dsp:spPr>
        <a:xfrm>
          <a:off x="606794" y="0"/>
          <a:ext cx="6877003" cy="43354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C173-C9FA-4ED9-AF29-25DD21EB30DD}">
      <dsp:nvSpPr>
        <dsp:cNvPr id="0" name=""/>
        <dsp:cNvSpPr/>
      </dsp:nvSpPr>
      <dsp:spPr>
        <a:xfrm>
          <a:off x="4049" y="1300638"/>
          <a:ext cx="1947588" cy="1734185"/>
        </a:xfrm>
        <a:prstGeom prst="roundRect">
          <a:avLst/>
        </a:prstGeom>
        <a:solidFill>
          <a:schemeClr val="accent1">
            <a:lumMod val="75000"/>
            <a:alpha val="70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Asynchronous programming</a:t>
          </a:r>
          <a:endParaRPr lang="cs-CZ" sz="1900" b="0" kern="1200" dirty="0"/>
        </a:p>
      </dsp:txBody>
      <dsp:txXfrm>
        <a:off x="88705" y="1385294"/>
        <a:ext cx="1778276" cy="1564873"/>
      </dsp:txXfrm>
    </dsp:sp>
    <dsp:sp modelId="{1CBF15E1-E406-4EBB-9BA6-1158F61B6DEF}">
      <dsp:nvSpPr>
        <dsp:cNvPr id="0" name=""/>
        <dsp:cNvSpPr/>
      </dsp:nvSpPr>
      <dsp:spPr>
        <a:xfrm>
          <a:off x="2049017" y="1300638"/>
          <a:ext cx="1947588" cy="1734185"/>
        </a:xfrm>
        <a:prstGeom prst="roundRect">
          <a:avLst/>
        </a:prstGeom>
        <a:solidFill>
          <a:schemeClr val="accent1">
            <a:lumMod val="75000"/>
            <a:alpha val="70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Asynchronous patterns in F#</a:t>
          </a:r>
          <a:endParaRPr lang="cs-CZ" sz="1900" b="0" kern="1200" dirty="0"/>
        </a:p>
      </dsp:txBody>
      <dsp:txXfrm>
        <a:off x="2133673" y="1385294"/>
        <a:ext cx="1778276" cy="1564873"/>
      </dsp:txXfrm>
    </dsp:sp>
    <dsp:sp modelId="{CF16C365-D606-49E2-9926-0D60A9C78C03}">
      <dsp:nvSpPr>
        <dsp:cNvPr id="0" name=""/>
        <dsp:cNvSpPr/>
      </dsp:nvSpPr>
      <dsp:spPr>
        <a:xfrm>
          <a:off x="4093985" y="1300638"/>
          <a:ext cx="1947588" cy="1734185"/>
        </a:xfrm>
        <a:prstGeom prst="roundRect">
          <a:avLst/>
        </a:prstGeom>
        <a:solidFill>
          <a:schemeClr val="accent1">
            <a:lumMod val="75000"/>
            <a:alpha val="70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err="1" smtClean="0"/>
            <a:t>Async</a:t>
          </a:r>
          <a:r>
            <a:rPr lang="en-US" sz="1900" b="0" kern="1200" dirty="0" smtClean="0"/>
            <a:t> design choices</a:t>
          </a:r>
          <a:endParaRPr lang="cs-CZ" sz="1900" b="0" kern="1200" dirty="0"/>
        </a:p>
      </dsp:txBody>
      <dsp:txXfrm>
        <a:off x="4178641" y="1385294"/>
        <a:ext cx="1778276" cy="1564873"/>
      </dsp:txXfrm>
    </dsp:sp>
    <dsp:sp modelId="{75604919-C3D9-4D9D-9EA9-08462F38D4BB}">
      <dsp:nvSpPr>
        <dsp:cNvPr id="0" name=""/>
        <dsp:cNvSpPr/>
      </dsp:nvSpPr>
      <dsp:spPr>
        <a:xfrm>
          <a:off x="6138953" y="1300638"/>
          <a:ext cx="1947588" cy="1734185"/>
        </a:xfrm>
        <a:prstGeom prst="roundRect">
          <a:avLst/>
        </a:prstGeom>
        <a:solidFill>
          <a:schemeClr val="accent1">
            <a:lumMod val="75000"/>
          </a:schemeClr>
        </a:soli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/>
            <a:t>Research Extensions</a:t>
          </a:r>
          <a:endParaRPr lang="cs-CZ" sz="1900" b="0" kern="1200" dirty="0"/>
        </a:p>
      </dsp:txBody>
      <dsp:txXfrm>
        <a:off x="6223609" y="1385294"/>
        <a:ext cx="1778276" cy="1564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C6885-51AA-488E-9655-D43E36650D17}" type="datetimeFigureOut">
              <a:rPr lang="cs-CZ" smtClean="0"/>
              <a:t>13.4.2011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1FC4-24EC-43AB-9502-A1F251FD1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52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725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699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256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Agents are lightweight and have some</a:t>
            </a:r>
            <a:r>
              <a:rPr lang="en-US" baseline="0" dirty="0" smtClean="0"/>
              <a:t> body running inside them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778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smtClean="0"/>
              <a:t>garbage collection too</a:t>
            </a:r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9023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1FC4-24EC-43AB-9502-A1F251FD133B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689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1743089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43488"/>
            <a:ext cx="8001000" cy="1318359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708" y="1752283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014" y="1746886"/>
            <a:ext cx="3566160" cy="3681412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1pPr>
            <a:lvl2pPr marL="6732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 sz="1800"/>
            </a:lvl2pPr>
            <a:lvl3pPr marL="10350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3pPr>
            <a:lvl4pPr marL="1371600" marR="0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 sz="1800"/>
            </a:lvl4pPr>
            <a:lvl5pPr marL="1720850" marR="0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673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>
                  <a:lumMod val="50000"/>
                </a:srgb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20850" marR="0" lvl="4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2C816"/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551064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015" y="1930077"/>
            <a:ext cx="7703885" cy="433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C8D5CC-2F9C-0A43-BA5F-4305E198EAE7}" type="datetimeFigureOut">
              <a:rPr lang="en-US" smtClean="0"/>
              <a:t>4/13/2011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B9D4AB-A503-6A47-A8F5-4C11906C8E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11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spcAft>
          <a:spcPts val="600"/>
        </a:spcAft>
        <a:buClr>
          <a:schemeClr val="accent1"/>
        </a:buClr>
        <a:buFont typeface="Wingdings 2" pitchFamily="18" charset="2"/>
        <a:buChar char=""/>
        <a:defRPr sz="2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7320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Tx/>
        <a:buNone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blog" TargetMode="External"/><Relationship Id="rId2" Type="http://schemas.openxmlformats.org/officeDocument/2006/relationships/hyperlink" Target="mailto:tomas.petricek@cl.cam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Asynchronous Programming in F#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200" dirty="0" smtClean="0"/>
          </a:p>
          <a:p>
            <a:endParaRPr lang="en-US" sz="3000" b="1" dirty="0" smtClean="0"/>
          </a:p>
          <a:p>
            <a:endParaRPr lang="en-US" sz="3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        T</a:t>
            </a:r>
            <a:r>
              <a:rPr lang="cs-CZ" sz="3000" b="1" dirty="0" smtClean="0">
                <a:latin typeface="Calibri" pitchFamily="34" charset="0"/>
                <a:cs typeface="Calibri" pitchFamily="34" charset="0"/>
              </a:rPr>
              <a:t>omáš Petříček</a:t>
            </a:r>
            <a:endParaRPr lang="en-US" sz="3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000" dirty="0" smtClean="0">
                <a:latin typeface="Calibri" pitchFamily="34" charset="0"/>
                <a:cs typeface="Calibri" pitchFamily="34" charset="0"/>
              </a:rPr>
              <a:t>PhD Student, University of Cambridge</a:t>
            </a:r>
            <a:br>
              <a:rPr lang="en-US" sz="3000" dirty="0" smtClean="0">
                <a:latin typeface="Calibri" pitchFamily="34" charset="0"/>
                <a:cs typeface="Calibri" pitchFamily="34" charset="0"/>
              </a:rPr>
            </a:br>
            <a:r>
              <a:rPr lang="en-US" sz="2800" dirty="0" smtClean="0">
                <a:latin typeface="Calibri" pitchFamily="34" charset="0"/>
                <a:cs typeface="Calibri" pitchFamily="34" charset="0"/>
                <a:hlinkClick r:id="rId2"/>
              </a:rPr>
              <a:t>tomas.petricek@cl.cam.ac.uk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| </a:t>
            </a:r>
            <a:r>
              <a:rPr lang="cs-CZ" sz="2800" dirty="0" smtClean="0">
                <a:latin typeface="Calibri" pitchFamily="34" charset="0"/>
                <a:cs typeface="Calibri" pitchFamily="34" charset="0"/>
                <a:hlinkClick r:id="rId3"/>
              </a:rPr>
              <a:t>http</a:t>
            </a:r>
            <a:r>
              <a:rPr lang="cs-CZ" sz="2800" dirty="0">
                <a:latin typeface="Calibri" pitchFamily="34" charset="0"/>
                <a:cs typeface="Calibri" pitchFamily="34" charset="0"/>
                <a:hlinkClick r:id="rId3"/>
              </a:rPr>
              <a:t>://</a:t>
            </a:r>
            <a:r>
              <a:rPr lang="cs-CZ" sz="2800" dirty="0" smtClean="0">
                <a:latin typeface="Calibri" pitchFamily="34" charset="0"/>
                <a:cs typeface="Calibri" pitchFamily="34" charset="0"/>
                <a:hlinkClick r:id="rId3"/>
              </a:rPr>
              <a:t>tomasp.net/blog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727" y="5185429"/>
            <a:ext cx="323870" cy="298680"/>
          </a:xfrm>
          <a:prstGeom prst="rect">
            <a:avLst/>
          </a:prstGeom>
          <a:noFill/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9130" y="2444153"/>
            <a:ext cx="323870" cy="298680"/>
          </a:xfrm>
          <a:prstGeom prst="rect">
            <a:avLst/>
          </a:prstGeom>
          <a:noFill/>
          <a:ln w="114300">
            <a:solidFill>
              <a:schemeClr val="bg2">
                <a:lumMod val="60000"/>
                <a:lumOff val="40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Fork/Join parallelism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1" y="1803400"/>
            <a:ext cx="8293100" cy="4724400"/>
          </a:xfrm>
        </p:spPr>
        <p:txBody>
          <a:bodyPr/>
          <a:lstStyle/>
          <a:p>
            <a:r>
              <a:rPr lang="en-US" dirty="0" smtClean="0"/>
              <a:t>Spawn workflows in parallel</a:t>
            </a:r>
          </a:p>
          <a:p>
            <a:endParaRPr lang="en-US" dirty="0" smtClean="0"/>
          </a:p>
          <a:p>
            <a:r>
              <a:rPr lang="en-US" dirty="0" smtClean="0"/>
              <a:t>Parallel CPU computations</a:t>
            </a:r>
          </a:p>
          <a:p>
            <a:endParaRPr lang="en-US" dirty="0" smtClean="0"/>
          </a:p>
          <a:p>
            <a:r>
              <a:rPr lang="en-US" dirty="0" smtClean="0"/>
              <a:t>Parallel I/O requests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7172" y="2463364"/>
            <a:ext cx="6264727" cy="495108"/>
          </a:xfrm>
          <a:prstGeom prst="rect">
            <a:avLst/>
          </a:prstGeom>
          <a:noFill/>
          <a:ln w="79375" cap="rnd" cmpd="sng">
            <a:solidFill>
              <a:schemeClr val="accent2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latin typeface="Consolas"/>
              </a:rPr>
              <a:t>Async.Parallel </a:t>
            </a:r>
            <a:r>
              <a:rPr lang="en-US" dirty="0" smtClean="0">
                <a:latin typeface="Consolas"/>
              </a:rPr>
              <a:t>: </a:t>
            </a:r>
            <a:r>
              <a:rPr lang="en-US" dirty="0" err="1" smtClean="0">
                <a:latin typeface="Consolas"/>
              </a:rPr>
              <a:t>Async</a:t>
            </a:r>
            <a:r>
              <a:rPr lang="en-US" dirty="0" smtClean="0">
                <a:latin typeface="Consolas"/>
              </a:rPr>
              <a:t>&lt;'T&gt;[] -&gt; </a:t>
            </a:r>
            <a:r>
              <a:rPr lang="en-US" dirty="0" err="1" smtClean="0">
                <a:latin typeface="Consolas"/>
              </a:rPr>
              <a:t>Async</a:t>
            </a:r>
            <a:r>
              <a:rPr lang="en-US" dirty="0" smtClean="0">
                <a:latin typeface="Consolas"/>
              </a:rPr>
              <a:t>&lt;'T[]&gt;</a:t>
            </a:r>
            <a:endParaRPr lang="cs-CZ" dirty="0"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7171" y="5600264"/>
            <a:ext cx="6264727" cy="772107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err="1" smtClean="0">
                <a:latin typeface="Consolas"/>
              </a:rPr>
              <a:t>Async.Parallel</a:t>
            </a:r>
            <a:r>
              <a:rPr lang="en-US" dirty="0" smtClean="0">
                <a:latin typeface="Consolas"/>
              </a:rPr>
              <a:t> 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   [ </a:t>
            </a:r>
            <a:r>
              <a:rPr lang="en-US" dirty="0">
                <a:solidFill>
                  <a:srgbClr val="000099"/>
                </a:solidFill>
                <a:latin typeface="Consolas"/>
              </a:rPr>
              <a:t>for </a:t>
            </a:r>
            <a:r>
              <a:rPr lang="en-US" dirty="0" err="1" smtClean="0">
                <a:latin typeface="Consolas"/>
              </a:rPr>
              <a:t>url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solidFill>
                  <a:srgbClr val="000099"/>
                </a:solidFill>
                <a:latin typeface="Consolas"/>
              </a:rPr>
              <a:t>in </a:t>
            </a:r>
            <a:r>
              <a:rPr lang="en-US" dirty="0" smtClean="0">
                <a:latin typeface="Consolas"/>
              </a:rPr>
              <a:t>links -&gt; </a:t>
            </a:r>
            <a:r>
              <a:rPr lang="en-US" dirty="0" err="1" smtClean="0">
                <a:latin typeface="Consolas"/>
              </a:rPr>
              <a:t>downloadPage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url</a:t>
            </a:r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7172" y="4022871"/>
            <a:ext cx="6264727" cy="772107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latin typeface="Consolas"/>
              </a:rPr>
              <a:t>Async.Parallel </a:t>
            </a:r>
            <a:r>
              <a:rPr lang="cs-CZ" dirty="0">
                <a:latin typeface="Consolas"/>
              </a:rPr>
              <a:t>[ async { 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return</a:t>
            </a:r>
            <a:r>
              <a:rPr lang="cs-CZ" dirty="0">
                <a:latin typeface="Consolas"/>
              </a:rPr>
              <a:t> (fib 39) };</a:t>
            </a:r>
          </a:p>
          <a:p>
            <a:r>
              <a:rPr lang="cs-CZ" dirty="0">
                <a:latin typeface="Consolas"/>
              </a:rPr>
              <a:t>                 async { 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return </a:t>
            </a:r>
            <a:r>
              <a:rPr lang="cs-CZ" dirty="0">
                <a:latin typeface="Consolas"/>
              </a:rPr>
              <a:t>(fib 40) </a:t>
            </a:r>
            <a:r>
              <a:rPr lang="cs-CZ" dirty="0" smtClean="0">
                <a:latin typeface="Consolas"/>
              </a:rPr>
              <a:t>} ]</a:t>
            </a:r>
            <a:endParaRPr lang="cs-CZ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956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with futures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1" y="1803400"/>
            <a:ext cx="8293100" cy="4724400"/>
          </a:xfrm>
        </p:spPr>
        <p:txBody>
          <a:bodyPr/>
          <a:lstStyle/>
          <a:p>
            <a:r>
              <a:rPr lang="en-US" dirty="0" smtClean="0"/>
              <a:t>Start workflow as a background task</a:t>
            </a:r>
          </a:p>
          <a:p>
            <a:endParaRPr lang="en-US" dirty="0" smtClean="0"/>
          </a:p>
          <a:p>
            <a:r>
              <a:rPr lang="en-US" dirty="0" smtClean="0"/>
              <a:t>Parallel CPU computations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17172" y="2463364"/>
            <a:ext cx="6836228" cy="495108"/>
          </a:xfrm>
          <a:prstGeom prst="rect">
            <a:avLst/>
          </a:prstGeom>
          <a:noFill/>
          <a:ln w="79375" cap="rnd" cmpd="sng">
            <a:solidFill>
              <a:schemeClr val="accent2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latin typeface="Consolas"/>
              </a:rPr>
              <a:t>Async.</a:t>
            </a:r>
            <a:r>
              <a:rPr lang="en-US" dirty="0" err="1" smtClean="0">
                <a:latin typeface="Consolas"/>
              </a:rPr>
              <a:t>StartChild</a:t>
            </a:r>
            <a:r>
              <a:rPr lang="cs-CZ" dirty="0" smtClean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: </a:t>
            </a:r>
            <a:r>
              <a:rPr lang="en-US" dirty="0" err="1" smtClean="0">
                <a:latin typeface="Consolas"/>
              </a:rPr>
              <a:t>Async</a:t>
            </a:r>
            <a:r>
              <a:rPr lang="en-US" dirty="0" smtClean="0">
                <a:latin typeface="Consolas"/>
              </a:rPr>
              <a:t>&lt;'T&gt; -&gt; </a:t>
            </a:r>
            <a:r>
              <a:rPr lang="en-US" dirty="0" err="1" smtClean="0">
                <a:latin typeface="Consolas"/>
              </a:rPr>
              <a:t>Async</a:t>
            </a:r>
            <a:r>
              <a:rPr lang="en-US" dirty="0" smtClean="0">
                <a:latin typeface="Consolas"/>
              </a:rPr>
              <a:t>&lt;</a:t>
            </a:r>
            <a:r>
              <a:rPr lang="en-US" dirty="0" err="1" smtClean="0">
                <a:latin typeface="Consolas"/>
              </a:rPr>
              <a:t>Async</a:t>
            </a:r>
            <a:r>
              <a:rPr lang="en-US" dirty="0" smtClean="0">
                <a:latin typeface="Consolas"/>
              </a:rPr>
              <a:t>&lt;'T&gt;&gt;</a:t>
            </a:r>
            <a:endParaRPr lang="cs-CZ" dirty="0"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7100" y="4022871"/>
            <a:ext cx="7785100" cy="1603104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err="1">
                <a:latin typeface="Consolas"/>
              </a:rPr>
              <a:t>a</a:t>
            </a:r>
            <a:r>
              <a:rPr lang="en-US" dirty="0" err="1" smtClean="0">
                <a:latin typeface="Consolas"/>
              </a:rPr>
              <a:t>sync</a:t>
            </a:r>
            <a:r>
              <a:rPr lang="en-US" dirty="0" smtClean="0">
                <a:latin typeface="Consolas"/>
              </a:rPr>
              <a:t> {</a:t>
            </a: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let!</a:t>
            </a:r>
            <a:r>
              <a:rPr lang="cs-CZ" dirty="0" smtClean="0">
                <a:solidFill>
                  <a:srgbClr val="000099"/>
                </a:solidFill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token = </a:t>
            </a:r>
            <a:r>
              <a:rPr lang="en-US" dirty="0" err="1" smtClean="0">
                <a:latin typeface="Consolas"/>
              </a:rPr>
              <a:t>Async.StartChild</a:t>
            </a:r>
            <a:r>
              <a:rPr lang="en-US" dirty="0" smtClean="0">
                <a:latin typeface="Consolas"/>
              </a:rPr>
              <a:t> (a</a:t>
            </a:r>
            <a:r>
              <a:rPr lang="cs-CZ" dirty="0" smtClean="0">
                <a:latin typeface="Consolas"/>
              </a:rPr>
              <a:t>sync </a:t>
            </a:r>
            <a:r>
              <a:rPr lang="cs-CZ" dirty="0">
                <a:latin typeface="Consolas"/>
              </a:rPr>
              <a:t>{ 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return</a:t>
            </a:r>
            <a:r>
              <a:rPr lang="cs-CZ" dirty="0">
                <a:latin typeface="Consolas"/>
              </a:rPr>
              <a:t> (fib </a:t>
            </a:r>
            <a:r>
              <a:rPr lang="cs-CZ" dirty="0" smtClean="0">
                <a:latin typeface="Consolas"/>
              </a:rPr>
              <a:t>3</a:t>
            </a:r>
            <a:r>
              <a:rPr lang="en-US" dirty="0" smtClean="0">
                <a:latin typeface="Consolas"/>
              </a:rPr>
              <a:t>7</a:t>
            </a:r>
            <a:r>
              <a:rPr lang="cs-CZ" dirty="0" smtClean="0">
                <a:latin typeface="Consolas"/>
              </a:rPr>
              <a:t>) }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 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let</a:t>
            </a:r>
            <a:r>
              <a:rPr lang="en-US" dirty="0" smtClean="0">
                <a:latin typeface="Consolas"/>
              </a:rPr>
              <a:t> fib38</a:t>
            </a:r>
            <a:r>
              <a:rPr lang="cs-CZ" dirty="0" smtClean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= fib 38</a:t>
            </a:r>
          </a:p>
          <a:p>
            <a:r>
              <a:rPr lang="en-US" dirty="0">
                <a:latin typeface="Consolas"/>
              </a:rPr>
              <a:t>  </a:t>
            </a:r>
            <a:r>
              <a:rPr lang="en-US" dirty="0">
                <a:solidFill>
                  <a:srgbClr val="000099"/>
                </a:solidFill>
                <a:latin typeface="Consolas"/>
              </a:rPr>
              <a:t>let!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fib37 </a:t>
            </a:r>
            <a:r>
              <a:rPr lang="en-US" dirty="0">
                <a:latin typeface="Consolas"/>
              </a:rPr>
              <a:t>= </a:t>
            </a:r>
            <a:r>
              <a:rPr lang="en-US" dirty="0" smtClean="0">
                <a:latin typeface="Consolas"/>
              </a:rPr>
              <a:t>token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cs-CZ" dirty="0" smtClean="0">
                <a:latin typeface="Consolas"/>
              </a:rPr>
              <a:t> 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return </a:t>
            </a:r>
            <a:r>
              <a:rPr lang="cs-CZ" dirty="0" smtClean="0">
                <a:latin typeface="Consolas"/>
              </a:rPr>
              <a:t>fib</a:t>
            </a:r>
            <a:r>
              <a:rPr lang="en-US" dirty="0" smtClean="0">
                <a:latin typeface="Consolas"/>
              </a:rPr>
              <a:t>37 + fib38 </a:t>
            </a:r>
            <a:r>
              <a:rPr lang="cs-CZ" dirty="0" smtClean="0">
                <a:latin typeface="Consolas"/>
              </a:rPr>
              <a:t>}</a:t>
            </a:r>
            <a:endParaRPr lang="cs-CZ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88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Agent-based programming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15" y="1930076"/>
            <a:ext cx="7703885" cy="4648523"/>
          </a:xfrm>
        </p:spPr>
        <p:txBody>
          <a:bodyPr>
            <a:normAutofit/>
          </a:bodyPr>
          <a:lstStyle/>
          <a:p>
            <a:r>
              <a:rPr lang="en-US" dirty="0" smtClean="0"/>
              <a:t>Program consists of agents (processes)</a:t>
            </a:r>
          </a:p>
          <a:p>
            <a:pPr lvl="1"/>
            <a:r>
              <a:rPr lang="en-US" b="1" dirty="0" smtClean="0"/>
              <a:t>Lightweight </a:t>
            </a:r>
            <a:r>
              <a:rPr lang="en-US" dirty="0" smtClean="0"/>
              <a:t>and </a:t>
            </a:r>
            <a:r>
              <a:rPr lang="en-US" b="1" dirty="0" smtClean="0"/>
              <a:t>asynchronous</a:t>
            </a:r>
          </a:p>
          <a:p>
            <a:r>
              <a:rPr lang="en-US" dirty="0" smtClean="0"/>
              <a:t>Agents communicate via messages</a:t>
            </a:r>
          </a:p>
          <a:p>
            <a:pPr lvl="1"/>
            <a:r>
              <a:rPr lang="en-US" b="1" dirty="0" smtClean="0"/>
              <a:t>Thread-safe </a:t>
            </a:r>
            <a:r>
              <a:rPr lang="en-US" dirty="0" smtClean="0"/>
              <a:t>and </a:t>
            </a:r>
            <a:r>
              <a:rPr lang="en-US" b="1" dirty="0" smtClean="0"/>
              <a:t>queued</a:t>
            </a:r>
          </a:p>
          <a:p>
            <a:r>
              <a:rPr lang="en-US" dirty="0" smtClean="0"/>
              <a:t>Enables parallelism</a:t>
            </a:r>
          </a:p>
          <a:p>
            <a:pPr lvl="1"/>
            <a:r>
              <a:rPr lang="en-US" b="1" dirty="0" smtClean="0"/>
              <a:t>Different agents</a:t>
            </a:r>
            <a:r>
              <a:rPr lang="en-US" dirty="0" smtClean="0"/>
              <a:t> vs. </a:t>
            </a:r>
            <a:r>
              <a:rPr lang="en-US" b="1" dirty="0" smtClean="0"/>
              <a:t>multiple instances</a:t>
            </a:r>
          </a:p>
          <a:p>
            <a:pPr lvl="1"/>
            <a:endParaRPr lang="en-US" b="1" dirty="0" smtClean="0"/>
          </a:p>
          <a:p>
            <a:pPr>
              <a:buClr>
                <a:schemeClr val="accent2"/>
              </a:buClr>
            </a:pPr>
            <a:r>
              <a:rPr lang="en-US" dirty="0" smtClean="0"/>
              <a:t>Related to agents/actors in Erlang/Scala</a:t>
            </a:r>
          </a:p>
        </p:txBody>
      </p:sp>
    </p:spTree>
    <p:extLst>
      <p:ext uri="{BB962C8B-B14F-4D97-AF65-F5344CB8AC3E}">
        <p14:creationId xmlns:p14="http://schemas.microsoft.com/office/powerpoint/2010/main" val="100188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agent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1" y="1803400"/>
            <a:ext cx="8293100" cy="4724400"/>
          </a:xfrm>
        </p:spPr>
        <p:txBody>
          <a:bodyPr/>
          <a:lstStyle/>
          <a:p>
            <a:r>
              <a:rPr lang="en-US" dirty="0" smtClean="0"/>
              <a:t>Send Hello to the caller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Waiting for message is asynchronous</a:t>
            </a:r>
          </a:p>
          <a:p>
            <a:pPr lvl="1"/>
            <a:r>
              <a:rPr lang="en-US" dirty="0" smtClean="0"/>
              <a:t>Can perform long-running I/O before replying</a:t>
            </a:r>
            <a:endParaRPr lang="en-US" dirty="0"/>
          </a:p>
          <a:p>
            <a:r>
              <a:rPr lang="en-US" dirty="0" smtClean="0"/>
              <a:t>Calling agent asynchronously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71173" y="2463364"/>
            <a:ext cx="6264727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  <a:latin typeface="Consolas"/>
              </a:rPr>
              <a:t>l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et</a:t>
            </a:r>
            <a:r>
              <a:rPr lang="cs-CZ" dirty="0" smtClean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echo </a:t>
            </a:r>
            <a:r>
              <a:rPr lang="cs-CZ" dirty="0" smtClean="0">
                <a:latin typeface="Consolas"/>
              </a:rPr>
              <a:t>= Agent.Start(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fun</a:t>
            </a:r>
            <a:r>
              <a:rPr lang="cs-CZ" dirty="0" smtClean="0">
                <a:latin typeface="Consolas"/>
              </a:rPr>
              <a:t> agent </a:t>
            </a:r>
            <a:r>
              <a:rPr lang="cs-CZ" dirty="0">
                <a:latin typeface="Consolas"/>
              </a:rPr>
              <a:t>-&gt; async {</a:t>
            </a:r>
          </a:p>
          <a:p>
            <a:r>
              <a:rPr lang="en-US" dirty="0">
                <a:solidFill>
                  <a:srgbClr val="000099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 while true do</a:t>
            </a:r>
            <a:endParaRPr lang="cs-CZ" dirty="0">
              <a:latin typeface="Consolas"/>
            </a:endParaRPr>
          </a:p>
          <a:p>
            <a:r>
              <a:rPr lang="cs-CZ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let!</a:t>
            </a:r>
            <a:r>
              <a:rPr lang="cs-CZ" dirty="0" smtClean="0">
                <a:solidFill>
                  <a:srgbClr val="000099"/>
                </a:solidFill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name, </a:t>
            </a:r>
            <a:r>
              <a:rPr lang="en-US" dirty="0" err="1" smtClean="0">
                <a:latin typeface="Consolas"/>
              </a:rPr>
              <a:t>rchan</a:t>
            </a:r>
            <a:r>
              <a:rPr lang="cs-CZ" dirty="0" smtClean="0">
                <a:latin typeface="Consolas"/>
              </a:rPr>
              <a:t> </a:t>
            </a:r>
            <a:r>
              <a:rPr lang="cs-CZ" dirty="0">
                <a:latin typeface="Consolas"/>
              </a:rPr>
              <a:t>= agent.Receive</a:t>
            </a:r>
            <a:r>
              <a:rPr lang="cs-CZ" dirty="0" smtClean="0">
                <a:latin typeface="Consolas"/>
              </a:rPr>
              <a:t>()</a:t>
            </a:r>
            <a:endParaRPr lang="en-US" dirty="0" smtClean="0"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</a:t>
            </a:r>
            <a:r>
              <a:rPr lang="en-US" dirty="0" err="1" smtClean="0">
                <a:latin typeface="Consolas"/>
              </a:rPr>
              <a:t>rchan.Reply</a:t>
            </a:r>
            <a:r>
              <a:rPr lang="en-US" dirty="0" smtClean="0">
                <a:latin typeface="Consolas"/>
              </a:rPr>
              <a:t>(</a:t>
            </a:r>
            <a:r>
              <a:rPr lang="cs-CZ" dirty="0" smtClean="0">
                <a:solidFill>
                  <a:srgbClr val="CC3300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CC3300"/>
                </a:solidFill>
                <a:latin typeface="Consolas"/>
              </a:rPr>
              <a:t>Hello </a:t>
            </a:r>
            <a:r>
              <a:rPr lang="cs-CZ" dirty="0" smtClean="0">
                <a:solidFill>
                  <a:srgbClr val="CC3300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CC3300"/>
                </a:solidFill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+ name) })</a:t>
            </a:r>
            <a:endParaRPr lang="cs-CZ" dirty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7473" y="5745385"/>
            <a:ext cx="7353299" cy="495108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  <a:latin typeface="Consolas"/>
              </a:rPr>
              <a:t>l</a:t>
            </a:r>
            <a:r>
              <a:rPr lang="cs-CZ" dirty="0" smtClean="0">
                <a:solidFill>
                  <a:srgbClr val="000099"/>
                </a:solidFill>
                <a:latin typeface="Consolas"/>
              </a:rPr>
              <a:t>et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!</a:t>
            </a:r>
            <a:r>
              <a:rPr lang="cs-CZ" dirty="0" smtClean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str</a:t>
            </a:r>
            <a:r>
              <a:rPr lang="en-US" dirty="0" smtClean="0">
                <a:latin typeface="Consolas"/>
              </a:rPr>
              <a:t> = </a:t>
            </a:r>
            <a:r>
              <a:rPr lang="en-US" dirty="0" err="1" smtClean="0">
                <a:latin typeface="Consolas"/>
              </a:rPr>
              <a:t>echo.PostAndAsyncReply</a:t>
            </a:r>
            <a:r>
              <a:rPr lang="en-US" dirty="0" smtClean="0">
                <a:latin typeface="Consolas"/>
              </a:rPr>
              <a:t>(</a:t>
            </a:r>
            <a:r>
              <a:rPr lang="cs-CZ" dirty="0" smtClean="0">
                <a:solidFill>
                  <a:srgbClr val="000099"/>
                </a:solidFill>
                <a:latin typeface="Consolas"/>
              </a:rPr>
              <a:t>fun</a:t>
            </a:r>
            <a:r>
              <a:rPr lang="cs-CZ" dirty="0" smtClean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ch</a:t>
            </a:r>
            <a:r>
              <a:rPr lang="en-US" dirty="0" smtClean="0">
                <a:latin typeface="Consolas"/>
              </a:rPr>
              <a:t> </a:t>
            </a:r>
            <a:r>
              <a:rPr lang="cs-CZ" dirty="0" smtClean="0">
                <a:latin typeface="Consolas"/>
              </a:rPr>
              <a:t>-&gt; </a:t>
            </a:r>
            <a:r>
              <a:rPr lang="cs-CZ" dirty="0" smtClean="0">
                <a:solidFill>
                  <a:srgbClr val="CC3300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CC3300"/>
                </a:solidFill>
                <a:latin typeface="Consolas"/>
              </a:rPr>
              <a:t>Tomas</a:t>
            </a:r>
            <a:r>
              <a:rPr lang="cs-CZ" dirty="0" smtClean="0">
                <a:solidFill>
                  <a:srgbClr val="CC3300"/>
                </a:solidFill>
                <a:latin typeface="Consolas"/>
              </a:rPr>
              <a:t>"</a:t>
            </a:r>
            <a:r>
              <a:rPr lang="en-US" dirty="0" smtClean="0">
                <a:latin typeface="Consolas"/>
              </a:rPr>
              <a:t>, </a:t>
            </a:r>
            <a:r>
              <a:rPr lang="en-US" dirty="0" err="1" smtClean="0">
                <a:latin typeface="Consolas"/>
              </a:rPr>
              <a:t>ch</a:t>
            </a:r>
            <a:r>
              <a:rPr lang="en-US" dirty="0" smtClean="0">
                <a:latin typeface="Consolas"/>
              </a:rPr>
              <a:t>)</a:t>
            </a:r>
            <a:endParaRPr lang="cs-CZ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8288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 programming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1" y="1803400"/>
            <a:ext cx="8293100" cy="47244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17172" y="4113980"/>
            <a:ext cx="6836228" cy="495108"/>
          </a:xfrm>
          <a:prstGeom prst="rect">
            <a:avLst/>
          </a:prstGeom>
          <a:noFill/>
          <a:ln w="79375" cap="rnd" cmpd="sng">
            <a:solidFill>
              <a:schemeClr val="accent2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latin typeface="Consolas"/>
              </a:rPr>
              <a:t>Async.</a:t>
            </a:r>
            <a:r>
              <a:rPr lang="en-US" dirty="0" err="1" smtClean="0">
                <a:latin typeface="Consolas"/>
              </a:rPr>
              <a:t>AwaitObservable</a:t>
            </a:r>
            <a:r>
              <a:rPr lang="cs-CZ" dirty="0" smtClean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: </a:t>
            </a:r>
            <a:r>
              <a:rPr lang="en-US" dirty="0" err="1" smtClean="0">
                <a:latin typeface="Consolas"/>
              </a:rPr>
              <a:t>IObservable</a:t>
            </a:r>
            <a:r>
              <a:rPr lang="en-US" dirty="0" smtClean="0">
                <a:latin typeface="Consolas"/>
              </a:rPr>
              <a:t>&lt;'T&gt; -&gt; </a:t>
            </a:r>
            <a:r>
              <a:rPr lang="en-US" dirty="0" err="1" smtClean="0">
                <a:latin typeface="Consolas"/>
              </a:rPr>
              <a:t>Async</a:t>
            </a:r>
            <a:r>
              <a:rPr lang="en-US" dirty="0" smtClean="0">
                <a:latin typeface="Consolas"/>
              </a:rPr>
              <a:t>&lt;'T&gt;</a:t>
            </a:r>
            <a:endParaRPr lang="cs-CZ" dirty="0"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9954" y="2491426"/>
            <a:ext cx="7310664" cy="1049106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nextCoordinates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()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l</a:t>
            </a:r>
            <a:r>
              <a:rPr lang="cs-CZ" dirty="0" smtClean="0">
                <a:solidFill>
                  <a:srgbClr val="0000FF"/>
                </a:solidFill>
                <a:latin typeface="Consolas"/>
              </a:rPr>
              <a:t>et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AwaitObservable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this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MouseButtonDown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md.X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20002"/>
                </a:solidFill>
                <a:latin typeface="Consolas"/>
              </a:rPr>
              <a:t>md.Y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semaphore light</a:t>
            </a:r>
            <a:endParaRPr lang="cs-CZ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5601" y="1765300"/>
            <a:ext cx="8369300" cy="4501029"/>
          </a:xfrm>
        </p:spPr>
        <p:txBody>
          <a:bodyPr>
            <a:normAutofit/>
          </a:bodyPr>
          <a:lstStyle/>
          <a:p>
            <a:r>
              <a:rPr lang="en-US" dirty="0" smtClean="0"/>
              <a:t>Imperative approach (using mutable state)</a:t>
            </a:r>
            <a:endParaRPr lang="en-US" dirty="0"/>
          </a:p>
          <a:p>
            <a:pPr lvl="1"/>
            <a:r>
              <a:rPr lang="en-US" dirty="0" smtClean="0"/>
              <a:t>Difficult </a:t>
            </a:r>
            <a:r>
              <a:rPr lang="en-US" dirty="0"/>
              <a:t>to read – what does state represent?</a:t>
            </a:r>
          </a:p>
          <a:p>
            <a:pPr lvl="1"/>
            <a:r>
              <a:rPr lang="en-US" dirty="0"/>
              <a:t>It is hard to see what the transitions are!</a:t>
            </a:r>
          </a:p>
          <a:p>
            <a:r>
              <a:rPr lang="en-US" dirty="0"/>
              <a:t>Better approach – write workflow that </a:t>
            </a:r>
            <a:br>
              <a:rPr lang="en-US" dirty="0"/>
            </a:br>
            <a:r>
              <a:rPr lang="en-US" dirty="0"/>
              <a:t>loops between states (points in code)</a:t>
            </a:r>
          </a:p>
          <a:p>
            <a:pPr lvl="1"/>
            <a:r>
              <a:rPr lang="en-US" dirty="0"/>
              <a:t>Asynchronous waiting on events causes transitions</a:t>
            </a:r>
            <a:br>
              <a:rPr lang="en-US" dirty="0"/>
            </a:br>
            <a:endParaRPr lang="cs-CZ" dirty="0"/>
          </a:p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24184" r="82672" b="24719"/>
          <a:stretch/>
        </p:blipFill>
        <p:spPr bwMode="auto">
          <a:xfrm>
            <a:off x="8166324" y="1904738"/>
            <a:ext cx="614264" cy="2000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02442"/>
              </p:ext>
            </p:extLst>
          </p:nvPr>
        </p:nvGraphicFramePr>
        <p:xfrm>
          <a:off x="1264608" y="5016612"/>
          <a:ext cx="4279041" cy="93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4" imgW="2101950" imgH="459626" progId="Visio.Drawing.11">
                  <p:embed/>
                </p:oleObj>
              </mc:Choice>
              <mc:Fallback>
                <p:oleObj name="Visio" r:id="rId4" imgW="2101950" imgH="45962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4608" y="5016612"/>
                        <a:ext cx="4279041" cy="937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836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loops using workflows</a:t>
            </a:r>
            <a:endParaRPr lang="cs-CZ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42901" y="1714500"/>
            <a:ext cx="8570912" cy="4551829"/>
          </a:xfrm>
        </p:spPr>
        <p:txBody>
          <a:bodyPr/>
          <a:lstStyle/>
          <a:p>
            <a:r>
              <a:rPr lang="en-US" dirty="0" smtClean="0"/>
              <a:t>Using looping constructs like while and for</a:t>
            </a:r>
            <a:endParaRPr lang="cs-CZ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Functional style – using tail-call (return!)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Using looping constructs like while and for</a:t>
            </a:r>
            <a:endParaRPr lang="cs-CZ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Functional style – using recursion</a:t>
            </a:r>
            <a:endParaRPr lang="cs-CZ" dirty="0"/>
          </a:p>
        </p:txBody>
      </p:sp>
      <p:sp>
        <p:nvSpPr>
          <p:cNvPr id="8" name="TextBox 7"/>
          <p:cNvSpPr txBox="1"/>
          <p:nvPr/>
        </p:nvSpPr>
        <p:spPr>
          <a:xfrm>
            <a:off x="818705" y="2330040"/>
            <a:ext cx="7906195" cy="1603104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semaphoreStates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()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current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green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orange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red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]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AwaitObservable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this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MouseButtonDown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display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current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705" y="4732665"/>
            <a:ext cx="7906195" cy="1603104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rec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semaphoreStates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current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green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orange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red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]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AwaitObservable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this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MouseButtonDown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display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current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cs-CZ" dirty="0" smtClean="0">
                <a:solidFill>
                  <a:srgbClr val="0000FF"/>
                </a:solidFill>
                <a:latin typeface="Consolas"/>
              </a:rPr>
              <a:t>!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semaphoreStates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 }</a:t>
            </a:r>
          </a:p>
        </p:txBody>
      </p:sp>
    </p:spTree>
    <p:extLst>
      <p:ext uri="{BB962C8B-B14F-4D97-AF65-F5344CB8AC3E}">
        <p14:creationId xmlns:p14="http://schemas.microsoft.com/office/powerpoint/2010/main" val="1995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 in F#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988124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for </a:t>
            </a:r>
            <a:r>
              <a:rPr lang="en-US" dirty="0" err="1" smtClean="0"/>
              <a:t>async</a:t>
            </a:r>
            <a:r>
              <a:rPr lang="en-US" dirty="0" smtClean="0"/>
              <a:t> workflows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syntax extension (F# ‘</a:t>
            </a:r>
            <a:r>
              <a:rPr lang="en-US" dirty="0" err="1" smtClean="0"/>
              <a:t>async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Generally useful transformation (continuations)</a:t>
            </a:r>
          </a:p>
          <a:p>
            <a:pPr lvl="1"/>
            <a:r>
              <a:rPr lang="en-US" dirty="0" smtClean="0"/>
              <a:t>Used for a wide-range of purposes</a:t>
            </a:r>
          </a:p>
          <a:p>
            <a:pPr lvl="1"/>
            <a:r>
              <a:rPr lang="en-US" dirty="0" smtClean="0"/>
              <a:t>Places burden on the library</a:t>
            </a:r>
            <a:br>
              <a:rPr lang="en-US" dirty="0" smtClean="0"/>
            </a:br>
            <a:r>
              <a:rPr lang="en-US" dirty="0" smtClean="0"/>
              <a:t>(e.g. F# </a:t>
            </a:r>
            <a:r>
              <a:rPr lang="en-US" dirty="0" err="1" smtClean="0"/>
              <a:t>async</a:t>
            </a:r>
            <a:r>
              <a:rPr lang="en-US" dirty="0" smtClean="0"/>
              <a:t> supports cancellation)</a:t>
            </a:r>
          </a:p>
          <a:p>
            <a:r>
              <a:rPr lang="en-US" dirty="0" smtClean="0"/>
              <a:t>Single-purpose syntax (C# ‘</a:t>
            </a:r>
            <a:r>
              <a:rPr lang="en-US" dirty="0" err="1" smtClean="0"/>
              <a:t>async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Allows more efficient translation (state machine)</a:t>
            </a:r>
          </a:p>
          <a:p>
            <a:pPr lvl="1"/>
            <a:r>
              <a:rPr lang="en-US" dirty="0" smtClean="0"/>
              <a:t>Places burden on the compiler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32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en-US" dirty="0"/>
              <a:t>c</a:t>
            </a:r>
            <a:r>
              <a:rPr lang="en-US" dirty="0" smtClean="0"/>
              <a:t>omputation expressions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1" y="1638300"/>
            <a:ext cx="8356600" cy="45645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Computation expression syntax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Notation </a:t>
            </a:r>
            <a:r>
              <a:rPr lang="en-US" dirty="0"/>
              <a:t>for writing </a:t>
            </a:r>
            <a:r>
              <a:rPr lang="en-US" dirty="0" smtClean="0"/>
              <a:t>computations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/>
              <a:t>Translates to primitive function calls</a:t>
            </a:r>
          </a:p>
          <a:p>
            <a:pPr marL="377100" lvl="1" indent="0" defTabSz="18000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  <a:t>bind				:	M&lt;a&gt;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/>
                <a:ea typeface="Cambria Math"/>
                <a:cs typeface="Consolas" pitchFamily="49" charset="0"/>
              </a:rPr>
              <a:t>→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  <a:t>(a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/>
                <a:ea typeface="Cambria Math"/>
                <a:cs typeface="Consolas" pitchFamily="49" charset="0"/>
              </a:rPr>
              <a:t>→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  <a:t> M&lt;b&gt;)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/>
                <a:ea typeface="Cambria Math"/>
                <a:cs typeface="Consolas" pitchFamily="49" charset="0"/>
              </a:rPr>
              <a:t>→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  <a:t> M&lt;b&gt;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  <a:t/>
            </a:r>
            <a:b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</a:b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  <a:t>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  <a:t>	return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  <a:t>	:	a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/>
                <a:ea typeface="Cambria Math"/>
                <a:cs typeface="Consolas" pitchFamily="49" charset="0"/>
              </a:rPr>
              <a:t>→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  <a:t> M&lt;a&gt;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  <a:t/>
            </a:r>
            <a:b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</a:b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  <a:t>		combine		:	M&lt;a&gt;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ambria Math"/>
                <a:ea typeface="Cambria Math"/>
                <a:cs typeface="Consolas" pitchFamily="49" charset="0"/>
              </a:rPr>
              <a:t>→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Consolas" pitchFamily="49" charset="0"/>
              </a:rPr>
              <a:t> M&lt;a&gt;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ambria Math"/>
                <a:ea typeface="Cambria Math"/>
                <a:cs typeface="Consolas" pitchFamily="49" charset="0"/>
              </a:rPr>
              <a:t>→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cs typeface="Consolas" pitchFamily="49" charset="0"/>
              </a:rPr>
              <a:t> M&lt;a&gt;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6347" y="2225668"/>
            <a:ext cx="78688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60000">
              <a:spcAft>
                <a:spcPts val="0"/>
              </a:spcAft>
            </a:pPr>
            <a:r>
              <a:rPr lang="en-US" sz="2000" i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cexpr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	=	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let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pat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 = </a:t>
            </a:r>
            <a:r>
              <a:rPr lang="en-US" sz="2000" i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expr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in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sz="2000" i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cexpr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Binding value</a:t>
            </a:r>
            <a:endParaRPr lang="cs-CZ" sz="2000" dirty="0" smtClean="0">
              <a:solidFill>
                <a:schemeClr val="accent5">
                  <a:lumMod val="75000"/>
                </a:schemeClr>
              </a:solidFill>
              <a:latin typeface="+mj-lt"/>
              <a:ea typeface="Calibri"/>
              <a:cs typeface="Times New Roman"/>
            </a:endParaRPr>
          </a:p>
          <a:p>
            <a:pPr indent="198120" algn="just" defTabSz="360000">
              <a:spcAft>
                <a:spcPts val="0"/>
              </a:spcAft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		| 	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let!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pat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 = </a:t>
            </a:r>
            <a:r>
              <a:rPr lang="en-US" sz="2000" i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expr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in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sz="2000" i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cexpr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Binding computation</a:t>
            </a:r>
            <a:endParaRPr lang="cs-CZ" sz="2000" dirty="0" smtClean="0">
              <a:solidFill>
                <a:schemeClr val="accent5">
                  <a:lumMod val="75000"/>
                </a:schemeClr>
              </a:solidFill>
              <a:latin typeface="+mj-lt"/>
              <a:ea typeface="Calibri"/>
              <a:cs typeface="Times New Roman"/>
            </a:endParaRPr>
          </a:p>
          <a:p>
            <a:pPr indent="198120" algn="just" defTabSz="360000">
              <a:spcAft>
                <a:spcPts val="0"/>
              </a:spcAft>
            </a:pP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	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|	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return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sz="2000" i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expr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				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Returning value</a:t>
            </a:r>
            <a:endParaRPr lang="cs-CZ" sz="2000" dirty="0" smtClean="0">
              <a:solidFill>
                <a:schemeClr val="accent5">
                  <a:lumMod val="75000"/>
                </a:schemeClr>
              </a:solidFill>
              <a:latin typeface="+mj-lt"/>
              <a:ea typeface="Calibri"/>
              <a:cs typeface="Times New Roman"/>
            </a:endParaRPr>
          </a:p>
          <a:p>
            <a:pPr indent="198120" algn="just" defTabSz="360000">
              <a:spcAft>
                <a:spcPts val="0"/>
              </a:spcAft>
            </a:pP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	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|	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return!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sz="2000" i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expr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			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ea typeface="Calibri"/>
                <a:cs typeface="Times New Roman"/>
              </a:rPr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Tail-call return</a:t>
            </a:r>
            <a:endParaRPr lang="cs-CZ" sz="2000" dirty="0" smtClean="0">
              <a:solidFill>
                <a:schemeClr val="accent5">
                  <a:lumMod val="75000"/>
                </a:schemeClr>
              </a:solidFill>
              <a:latin typeface="+mj-lt"/>
              <a:ea typeface="Calibri"/>
              <a:cs typeface="Times New Roman"/>
            </a:endParaRPr>
          </a:p>
          <a:p>
            <a:pPr algn="just" defTabSz="360000">
              <a:spcAft>
                <a:spcPts val="0"/>
              </a:spcAft>
            </a:pP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	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|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	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match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sz="2000" i="1" dirty="0" err="1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expr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-list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with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 …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Pattern matching on values</a:t>
            </a:r>
          </a:p>
          <a:p>
            <a:pPr algn="just" defTabSz="360000">
              <a:spcAft>
                <a:spcPts val="0"/>
              </a:spcAft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Calibri"/>
                <a:cs typeface="Times New Roman"/>
              </a:rPr>
              <a:t>		|	…								Exceptions, etc.</a:t>
            </a:r>
            <a:endParaRPr lang="cs-CZ" sz="2000" dirty="0" smtClean="0">
              <a:solidFill>
                <a:schemeClr val="accent5">
                  <a:lumMod val="75000"/>
                </a:schemeClr>
              </a:solidFill>
              <a:latin typeface="+mj-lt"/>
              <a:ea typeface="Calibri"/>
              <a:cs typeface="Times New Roman"/>
            </a:endParaRPr>
          </a:p>
          <a:p>
            <a:pPr defTabSz="360000"/>
            <a:endParaRPr lang="cs-CZ" sz="2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02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 in F#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646787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8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model options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Cold tasks</a:t>
            </a:r>
          </a:p>
          <a:p>
            <a:pPr lvl="1"/>
            <a:r>
              <a:rPr lang="en-US" dirty="0" smtClean="0"/>
              <a:t>Returns task that can be started (once)</a:t>
            </a:r>
          </a:p>
          <a:p>
            <a:r>
              <a:rPr lang="en-US" dirty="0" smtClean="0"/>
              <a:t>Hot tasks (C# ‘</a:t>
            </a:r>
            <a:r>
              <a:rPr lang="en-US" dirty="0" err="1" smtClean="0"/>
              <a:t>async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Returns task that is already running</a:t>
            </a:r>
          </a:p>
          <a:p>
            <a:r>
              <a:rPr lang="en-US" dirty="0" smtClean="0"/>
              <a:t>Computation builder (F# ‘</a:t>
            </a:r>
            <a:r>
              <a:rPr lang="en-US" dirty="0" err="1" smtClean="0"/>
              <a:t>async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Returns function that builds a task</a:t>
            </a:r>
          </a:p>
          <a:p>
            <a:pPr lvl="1"/>
            <a:r>
              <a:rPr lang="en-US" dirty="0" smtClean="0"/>
              <a:t>Matches functional/compositional style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19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 in F#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066315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207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Reactive, concurrent and parallel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1" y="1767840"/>
            <a:ext cx="8206740" cy="4905103"/>
          </a:xfrm>
        </p:spPr>
        <p:txBody>
          <a:bodyPr>
            <a:normAutofit/>
          </a:bodyPr>
          <a:lstStyle/>
          <a:p>
            <a:r>
              <a:rPr lang="en-US" dirty="0" smtClean="0"/>
              <a:t>Many useful programming models</a:t>
            </a:r>
          </a:p>
          <a:p>
            <a:pPr lvl="1"/>
            <a:r>
              <a:rPr lang="en-US" dirty="0" smtClean="0"/>
              <a:t>Programming with futures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</a:rPr>
              <a:t>(e.g. 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</a:rPr>
              <a:t>Fluet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et al.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</a:rPr>
              <a:t>2008)</a:t>
            </a:r>
            <a:endParaRPr lang="en-US" sz="15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Event-based programming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</a:rPr>
              <a:t>(Elliott 2000)</a:t>
            </a:r>
            <a:endParaRPr lang="en-US" sz="1500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Join-calculus</a:t>
            </a:r>
            <a:r>
              <a:rPr 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</a:rPr>
              <a:t>Fournet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</a:rPr>
              <a:t>Gonthier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</a:rPr>
              <a:t>1996)</a:t>
            </a:r>
            <a:endParaRPr lang="en-US" sz="15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How to bring them to practice?</a:t>
            </a:r>
          </a:p>
          <a:p>
            <a:pPr lvl="1"/>
            <a:r>
              <a:rPr lang="en-US" dirty="0" smtClean="0"/>
              <a:t>Language support</a:t>
            </a:r>
          </a:p>
          <a:p>
            <a:pPr lvl="1"/>
            <a:r>
              <a:rPr lang="en-US" dirty="0" smtClean="0"/>
              <a:t>Library-based approach</a:t>
            </a:r>
          </a:p>
          <a:p>
            <a:r>
              <a:rPr lang="en-US" dirty="0" smtClean="0"/>
              <a:t>Reusable language extension!</a:t>
            </a:r>
            <a:endParaRPr lang="en-US" dirty="0"/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2" descr="C:\Users\Tomas\AppData\Local\Microsoft\Windows\Temporary Internet Files\Content.IE5\39YZLJIE\MC900365856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656" y="4060371"/>
            <a:ext cx="1768788" cy="171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65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future values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15" y="1930077"/>
            <a:ext cx="7703885" cy="4336252"/>
          </a:xfrm>
        </p:spPr>
        <p:txBody>
          <a:bodyPr/>
          <a:lstStyle/>
          <a:p>
            <a:r>
              <a:rPr lang="en-US" dirty="0" smtClean="0"/>
              <a:t>Future values</a:t>
            </a:r>
          </a:p>
          <a:p>
            <a:pPr lvl="1"/>
            <a:r>
              <a:rPr lang="en-US" dirty="0" smtClean="0"/>
              <a:t>Compute result</a:t>
            </a:r>
            <a:br>
              <a:rPr lang="en-US" dirty="0" smtClean="0"/>
            </a:br>
            <a:r>
              <a:rPr lang="en-US" dirty="0" smtClean="0"/>
              <a:t>in background</a:t>
            </a:r>
          </a:p>
          <a:p>
            <a:r>
              <a:rPr lang="en-US" dirty="0" smtClean="0"/>
              <a:t>Pattern matching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“!a”</a:t>
            </a:r>
            <a:r>
              <a:rPr lang="en-US" dirty="0" smtClean="0"/>
              <a:t> waits for a value</a:t>
            </a:r>
            <a:endParaRPr lang="cs-CZ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29735" y="4893131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29735" y="5378906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24972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5129735" y="5855155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03616" y="5045532"/>
            <a:ext cx="0" cy="1952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98853" y="5721805"/>
            <a:ext cx="1059657" cy="28575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698853" y="5526543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68085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163322" y="5045532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05995" y="4757398"/>
            <a:ext cx="1059657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Rectangle 25"/>
          <p:cNvSpPr/>
          <p:nvPr/>
        </p:nvSpPr>
        <p:spPr>
          <a:xfrm>
            <a:off x="5705995" y="4757399"/>
            <a:ext cx="1459709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Rectangle 28"/>
          <p:cNvSpPr/>
          <p:nvPr/>
        </p:nvSpPr>
        <p:spPr>
          <a:xfrm>
            <a:off x="6720409" y="4690726"/>
            <a:ext cx="54768" cy="442912"/>
          </a:xfrm>
          <a:prstGeom prst="rect">
            <a:avLst/>
          </a:prstGeom>
          <a:gradFill flip="none" rotWithShape="1">
            <a:gsLst>
              <a:gs pos="95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Box 40"/>
          <p:cNvSpPr txBox="1"/>
          <p:nvPr/>
        </p:nvSpPr>
        <p:spPr>
          <a:xfrm>
            <a:off x="4452606" y="2318668"/>
            <a:ext cx="3995057" cy="104910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f1 f2 = future {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match!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f1,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f2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| !a, !b -&gt;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} 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760889" y="5519840"/>
            <a:ext cx="0" cy="214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/>
          <p:cNvSpPr/>
          <p:nvPr/>
        </p:nvSpPr>
        <p:spPr>
          <a:xfrm>
            <a:off x="4452605" y="1785261"/>
            <a:ext cx="1539143" cy="424560"/>
          </a:xfrm>
          <a:prstGeom prst="wedgeRoundRectCallout">
            <a:avLst>
              <a:gd name="adj1" fmla="val -10432"/>
              <a:gd name="adj2" fmla="val 125372"/>
              <a:gd name="adj3" fmla="val 16667"/>
            </a:avLst>
          </a:prstGeom>
          <a:solidFill>
            <a:srgbClr val="80281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Consolas" pitchFamily="49" charset="0"/>
              </a:rPr>
              <a:t>Run futures</a:t>
            </a:r>
            <a:endParaRPr lang="cs-CZ" sz="1600" dirty="0">
              <a:latin typeface="+mj-lt"/>
              <a:cs typeface="Consolas" pitchFamily="49" charset="0"/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6503544" y="3499773"/>
            <a:ext cx="1238422" cy="424560"/>
          </a:xfrm>
          <a:prstGeom prst="wedgeRoundRectCallout">
            <a:avLst>
              <a:gd name="adj1" fmla="val -16070"/>
              <a:gd name="adj2" fmla="val -100260"/>
              <a:gd name="adj3" fmla="val 16667"/>
            </a:avLst>
          </a:prstGeom>
          <a:solidFill>
            <a:srgbClr val="80281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onsolas" pitchFamily="49" charset="0"/>
              </a:rPr>
              <a:t>R</a:t>
            </a:r>
            <a:r>
              <a:rPr lang="en-US" sz="1600" dirty="0" smtClean="0">
                <a:latin typeface="+mj-lt"/>
                <a:cs typeface="Consolas" pitchFamily="49" charset="0"/>
              </a:rPr>
              <a:t>un body</a:t>
            </a:r>
            <a:endParaRPr lang="cs-CZ" sz="1600" dirty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4" grpId="0" animBg="1"/>
      <p:bldP spid="28" grpId="0" animBg="1"/>
      <p:bldP spid="26" grpId="0" animBg="1"/>
      <p:bldP spid="29" grpId="0" animBg="1"/>
      <p:bldP spid="45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future values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315" y="1930077"/>
            <a:ext cx="7703885" cy="4336252"/>
          </a:xfrm>
        </p:spPr>
        <p:txBody>
          <a:bodyPr/>
          <a:lstStyle/>
          <a:p>
            <a:r>
              <a:rPr lang="en-US" dirty="0"/>
              <a:t>Future values</a:t>
            </a:r>
          </a:p>
          <a:p>
            <a:pPr lvl="1"/>
            <a:r>
              <a:rPr lang="en-US" dirty="0"/>
              <a:t>Compute result</a:t>
            </a:r>
            <a:br>
              <a:rPr lang="en-US" dirty="0"/>
            </a:br>
            <a:r>
              <a:rPr lang="en-US" dirty="0"/>
              <a:t>in background</a:t>
            </a:r>
          </a:p>
          <a:p>
            <a:r>
              <a:rPr lang="en-US" dirty="0"/>
              <a:t>Pattern matching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“!a”</a:t>
            </a:r>
            <a:r>
              <a:rPr lang="en-US" dirty="0" smtClean="0"/>
              <a:t> </a:t>
            </a:r>
            <a:r>
              <a:rPr lang="en-US" dirty="0"/>
              <a:t>waits for a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“_”</a:t>
            </a:r>
            <a:r>
              <a:rPr lang="en-US" dirty="0" smtClean="0"/>
              <a:t> matches when</a:t>
            </a:r>
            <a:br>
              <a:rPr lang="en-US" dirty="0" smtClean="0"/>
            </a:br>
            <a:r>
              <a:rPr lang="en-US" dirty="0" smtClean="0"/>
              <a:t>value is not available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“!&lt;pat&gt;” </a:t>
            </a:r>
            <a:r>
              <a:rPr lang="en-US" dirty="0" smtClean="0"/>
              <a:t>waits for a</a:t>
            </a:r>
            <a:br>
              <a:rPr lang="en-US" dirty="0" smtClean="0"/>
            </a:br>
            <a:r>
              <a:rPr lang="en-US" dirty="0" smtClean="0"/>
              <a:t>value matching pattern</a:t>
            </a:r>
            <a:endParaRPr lang="cs-CZ" dirty="0"/>
          </a:p>
          <a:p>
            <a:endParaRPr lang="cs-CZ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29735" y="4893131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29735" y="5378906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24972" y="5240793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5129735" y="5855155"/>
            <a:ext cx="2790825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03616" y="5045532"/>
            <a:ext cx="0" cy="1952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98853" y="5721805"/>
            <a:ext cx="1059657" cy="28575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698853" y="5526543"/>
            <a:ext cx="4763" cy="1952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760892" y="5521781"/>
            <a:ext cx="4760" cy="200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70414" y="5236031"/>
            <a:ext cx="573881" cy="285750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Rectangle 27"/>
          <p:cNvSpPr/>
          <p:nvPr/>
        </p:nvSpPr>
        <p:spPr>
          <a:xfrm>
            <a:off x="5705995" y="4757398"/>
            <a:ext cx="1059657" cy="28575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/>
              </a:gs>
            </a:gsLst>
            <a:lin ang="5400000" scaled="0"/>
          </a:gradFill>
          <a:ln>
            <a:solidFill>
              <a:schemeClr val="tx1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Rectangle 28"/>
          <p:cNvSpPr/>
          <p:nvPr/>
        </p:nvSpPr>
        <p:spPr>
          <a:xfrm>
            <a:off x="6725172" y="4690726"/>
            <a:ext cx="54768" cy="442912"/>
          </a:xfrm>
          <a:prstGeom prst="rect">
            <a:avLst/>
          </a:prstGeom>
          <a:gradFill flip="none" rotWithShape="1">
            <a:gsLst>
              <a:gs pos="95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Box 40"/>
          <p:cNvSpPr txBox="1"/>
          <p:nvPr/>
        </p:nvSpPr>
        <p:spPr>
          <a:xfrm>
            <a:off x="4452606" y="2318668"/>
            <a:ext cx="3995057" cy="160310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 f1 f2 = future {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match!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f1, f2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| !a, !b -&gt;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b 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| !0, _  -&gt;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| _,  !0 -&gt;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 } 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4452605" y="1785261"/>
            <a:ext cx="1539143" cy="424560"/>
          </a:xfrm>
          <a:prstGeom prst="wedgeRoundRectCallout">
            <a:avLst>
              <a:gd name="adj1" fmla="val -10432"/>
              <a:gd name="adj2" fmla="val 125372"/>
              <a:gd name="adj3" fmla="val 16667"/>
            </a:avLst>
          </a:prstGeom>
          <a:solidFill>
            <a:srgbClr val="80281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Consolas" pitchFamily="49" charset="0"/>
              </a:rPr>
              <a:t>Run futures</a:t>
            </a:r>
            <a:endParaRPr lang="cs-CZ" sz="1600" dirty="0">
              <a:latin typeface="+mj-lt"/>
              <a:cs typeface="Consolas" pitchFamily="49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6525147" y="4054943"/>
            <a:ext cx="1238422" cy="424560"/>
          </a:xfrm>
          <a:prstGeom prst="wedgeRoundRectCallout">
            <a:avLst>
              <a:gd name="adj1" fmla="val -25739"/>
              <a:gd name="adj2" fmla="val -107952"/>
              <a:gd name="adj3" fmla="val 16667"/>
            </a:avLst>
          </a:prstGeom>
          <a:solidFill>
            <a:srgbClr val="80281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  <a:cs typeface="Consolas" pitchFamily="49" charset="0"/>
              </a:rPr>
              <a:t>R</a:t>
            </a:r>
            <a:r>
              <a:rPr lang="en-US" sz="1600" dirty="0" smtClean="0">
                <a:latin typeface="+mj-lt"/>
                <a:cs typeface="Consolas" pitchFamily="49" charset="0"/>
              </a:rPr>
              <a:t>un body</a:t>
            </a:r>
            <a:endParaRPr lang="cs-CZ" sz="1600" dirty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63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4" grpId="0" animBg="1"/>
      <p:bldP spid="28" grpId="0" animBg="1"/>
      <p:bldP spid="19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buffer using joins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315" y="1930077"/>
            <a:ext cx="7703885" cy="4336252"/>
          </a:xfrm>
        </p:spPr>
        <p:txBody>
          <a:bodyPr/>
          <a:lstStyle/>
          <a:p>
            <a:r>
              <a:rPr lang="en-US" dirty="0" smtClean="0"/>
              <a:t>Join calculus</a:t>
            </a:r>
          </a:p>
          <a:p>
            <a:pPr lvl="1"/>
            <a:r>
              <a:rPr lang="en-US" dirty="0" smtClean="0"/>
              <a:t>Channels </a:t>
            </a:r>
            <a:br>
              <a:rPr lang="en-US" dirty="0" smtClean="0"/>
            </a:br>
            <a:r>
              <a:rPr lang="en-US" dirty="0" smtClean="0"/>
              <a:t>store values</a:t>
            </a:r>
          </a:p>
          <a:p>
            <a:pPr lvl="1"/>
            <a:r>
              <a:rPr lang="en-US" dirty="0" smtClean="0"/>
              <a:t>Joins specify</a:t>
            </a:r>
            <a:br>
              <a:rPr lang="en-US" dirty="0" smtClean="0"/>
            </a:br>
            <a:r>
              <a:rPr lang="en-US" dirty="0" smtClean="0"/>
              <a:t>reactions</a:t>
            </a:r>
          </a:p>
          <a:p>
            <a:r>
              <a:rPr lang="en-US" dirty="0" smtClean="0"/>
              <a:t>Pattern matching</a:t>
            </a:r>
          </a:p>
          <a:p>
            <a:pPr lvl="1"/>
            <a:r>
              <a:rPr lang="en-US" dirty="0" smtClean="0"/>
              <a:t>Use clauses to </a:t>
            </a:r>
            <a:br>
              <a:rPr lang="en-US" dirty="0" smtClean="0"/>
            </a:br>
            <a:r>
              <a:rPr lang="en-US" dirty="0" smtClean="0"/>
              <a:t>encode joins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3615666" y="1868262"/>
            <a:ext cx="5055227" cy="1880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buffer() = join {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match!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print,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putInt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putString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|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!(),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!n, _ -&gt; </a:t>
            </a: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%d"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|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!(),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_, !s -&gt;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String: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%s"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07404" y="4893131"/>
            <a:ext cx="3522731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07404" y="5378906"/>
            <a:ext cx="3522731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07404" y="5855155"/>
            <a:ext cx="3522731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7" idx="4"/>
          </p:cNvCxnSpPr>
          <p:nvPr/>
        </p:nvCxnSpPr>
        <p:spPr>
          <a:xfrm>
            <a:off x="5543551" y="5015716"/>
            <a:ext cx="0" cy="1166810"/>
          </a:xfrm>
          <a:prstGeom prst="straightConnector1">
            <a:avLst/>
          </a:prstGeom>
          <a:ln w="19050">
            <a:solidFill>
              <a:srgbClr val="481F67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83429" y="4690726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putInt</a:t>
            </a:r>
            <a:endParaRPr lang="cs-CZ" dirty="0"/>
          </a:p>
        </p:txBody>
      </p:sp>
      <p:sp>
        <p:nvSpPr>
          <p:cNvPr id="25" name="TextBox 24"/>
          <p:cNvSpPr txBox="1"/>
          <p:nvPr/>
        </p:nvSpPr>
        <p:spPr>
          <a:xfrm>
            <a:off x="3483428" y="5199002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putString</a:t>
            </a:r>
            <a:endParaRPr lang="cs-CZ" dirty="0"/>
          </a:p>
        </p:txBody>
      </p:sp>
      <p:sp>
        <p:nvSpPr>
          <p:cNvPr id="26" name="TextBox 25"/>
          <p:cNvSpPr txBox="1"/>
          <p:nvPr/>
        </p:nvSpPr>
        <p:spPr>
          <a:xfrm>
            <a:off x="3483427" y="5680014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get</a:t>
            </a:r>
            <a:endParaRPr lang="cs-CZ" dirty="0"/>
          </a:p>
        </p:txBody>
      </p:sp>
      <p:sp>
        <p:nvSpPr>
          <p:cNvPr id="27" name="Oval 26"/>
          <p:cNvSpPr/>
          <p:nvPr/>
        </p:nvSpPr>
        <p:spPr>
          <a:xfrm>
            <a:off x="5419726" y="4770546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val 27"/>
          <p:cNvSpPr/>
          <p:nvPr/>
        </p:nvSpPr>
        <p:spPr>
          <a:xfrm>
            <a:off x="5934076" y="5261083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4">
                  <a:lumMod val="75000"/>
                </a:schemeClr>
              </a:gs>
              <a:gs pos="0">
                <a:schemeClr val="accent4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val 28"/>
          <p:cNvSpPr/>
          <p:nvPr/>
        </p:nvSpPr>
        <p:spPr>
          <a:xfrm>
            <a:off x="5014914" y="5737332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Oval 29"/>
          <p:cNvSpPr/>
          <p:nvPr/>
        </p:nvSpPr>
        <p:spPr>
          <a:xfrm>
            <a:off x="6744983" y="5261083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4">
                  <a:lumMod val="75000"/>
                </a:schemeClr>
              </a:gs>
              <a:gs pos="0">
                <a:schemeClr val="accent4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val 30"/>
          <p:cNvSpPr/>
          <p:nvPr/>
        </p:nvSpPr>
        <p:spPr>
          <a:xfrm>
            <a:off x="6996114" y="5737333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val 31"/>
          <p:cNvSpPr/>
          <p:nvPr/>
        </p:nvSpPr>
        <p:spPr>
          <a:xfrm>
            <a:off x="7415214" y="5737333"/>
            <a:ext cx="247650" cy="245170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6" name="Straight Arrow Connector 35"/>
          <p:cNvCxnSpPr>
            <a:endCxn id="29" idx="7"/>
          </p:cNvCxnSpPr>
          <p:nvPr/>
        </p:nvCxnSpPr>
        <p:spPr>
          <a:xfrm flipH="1">
            <a:off x="5226296" y="5021281"/>
            <a:ext cx="307731" cy="751955"/>
          </a:xfrm>
          <a:prstGeom prst="straightConnector1">
            <a:avLst/>
          </a:prstGeom>
          <a:ln w="19050">
            <a:solidFill>
              <a:srgbClr val="481F67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1"/>
          </p:cNvCxnSpPr>
          <p:nvPr/>
        </p:nvCxnSpPr>
        <p:spPr>
          <a:xfrm flipH="1" flipV="1">
            <a:off x="6181726" y="5427974"/>
            <a:ext cx="850656" cy="345263"/>
          </a:xfrm>
          <a:prstGeom prst="straightConnector1">
            <a:avLst/>
          </a:prstGeom>
          <a:ln w="19050">
            <a:solidFill>
              <a:srgbClr val="481F67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</p:cNvCxnSpPr>
          <p:nvPr/>
        </p:nvCxnSpPr>
        <p:spPr>
          <a:xfrm>
            <a:off x="7119939" y="5982503"/>
            <a:ext cx="1" cy="200023"/>
          </a:xfrm>
          <a:prstGeom prst="straightConnector1">
            <a:avLst/>
          </a:prstGeom>
          <a:ln w="19050">
            <a:solidFill>
              <a:srgbClr val="481F67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539038" y="5982503"/>
            <a:ext cx="1" cy="200023"/>
          </a:xfrm>
          <a:prstGeom prst="straightConnector1">
            <a:avLst/>
          </a:prstGeom>
          <a:ln w="19050">
            <a:solidFill>
              <a:srgbClr val="481F67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0" idx="5"/>
          </p:cNvCxnSpPr>
          <p:nvPr/>
        </p:nvCxnSpPr>
        <p:spPr>
          <a:xfrm flipH="1" flipV="1">
            <a:off x="6956365" y="5470349"/>
            <a:ext cx="518564" cy="283483"/>
          </a:xfrm>
          <a:prstGeom prst="straightConnector1">
            <a:avLst/>
          </a:prstGeom>
          <a:ln w="19050">
            <a:solidFill>
              <a:srgbClr val="481F67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xplosion 1 51"/>
          <p:cNvSpPr/>
          <p:nvPr/>
        </p:nvSpPr>
        <p:spPr>
          <a:xfrm>
            <a:off x="5393533" y="6082514"/>
            <a:ext cx="280987" cy="270662"/>
          </a:xfrm>
          <a:prstGeom prst="irregularSeal1">
            <a:avLst/>
          </a:prstGeom>
          <a:solidFill>
            <a:srgbClr val="80281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Explosion 1 52"/>
          <p:cNvSpPr/>
          <p:nvPr/>
        </p:nvSpPr>
        <p:spPr>
          <a:xfrm rot="18728076">
            <a:off x="6979446" y="6082514"/>
            <a:ext cx="280987" cy="270662"/>
          </a:xfrm>
          <a:prstGeom prst="irregularSeal1">
            <a:avLst/>
          </a:prstGeom>
          <a:solidFill>
            <a:srgbClr val="80281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Explosion 1 53"/>
          <p:cNvSpPr/>
          <p:nvPr/>
        </p:nvSpPr>
        <p:spPr>
          <a:xfrm rot="2874144">
            <a:off x="7403309" y="6087277"/>
            <a:ext cx="280987" cy="270662"/>
          </a:xfrm>
          <a:prstGeom prst="irregularSeal1">
            <a:avLst/>
          </a:prstGeom>
          <a:solidFill>
            <a:srgbClr val="802810"/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Rounded Rectangular Callout 54"/>
          <p:cNvSpPr/>
          <p:nvPr/>
        </p:nvSpPr>
        <p:spPr>
          <a:xfrm>
            <a:off x="7420831" y="2596033"/>
            <a:ext cx="1539143" cy="424560"/>
          </a:xfrm>
          <a:prstGeom prst="wedgeRoundRectCallout">
            <a:avLst>
              <a:gd name="adj1" fmla="val -61797"/>
              <a:gd name="adj2" fmla="val -22700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Consolas" pitchFamily="49" charset="0"/>
              </a:rPr>
              <a:t>First clause</a:t>
            </a:r>
            <a:endParaRPr lang="cs-CZ" sz="1600" dirty="0">
              <a:latin typeface="+mj-lt"/>
              <a:cs typeface="Consolas" pitchFamily="49" charset="0"/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4859607" y="3863235"/>
            <a:ext cx="1715268" cy="424560"/>
          </a:xfrm>
          <a:prstGeom prst="wedgeRoundRectCallout">
            <a:avLst>
              <a:gd name="adj1" fmla="val -28902"/>
              <a:gd name="adj2" fmla="val -101222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Consolas" pitchFamily="49" charset="0"/>
              </a:rPr>
              <a:t>Second clause</a:t>
            </a:r>
            <a:endParaRPr lang="cs-CZ" sz="1600" dirty="0">
              <a:latin typeface="+mj-lt"/>
              <a:cs typeface="Consolas" pitchFamily="49" charset="0"/>
            </a:endParaRPr>
          </a:p>
        </p:txBody>
      </p:sp>
      <p:sp>
        <p:nvSpPr>
          <p:cNvPr id="57" name="Rounded Rectangular Callout 56"/>
          <p:cNvSpPr/>
          <p:nvPr/>
        </p:nvSpPr>
        <p:spPr>
          <a:xfrm>
            <a:off x="6744983" y="3863235"/>
            <a:ext cx="1715268" cy="424560"/>
          </a:xfrm>
          <a:prstGeom prst="wedgeRoundRectCallout">
            <a:avLst>
              <a:gd name="adj1" fmla="val -32789"/>
              <a:gd name="adj2" fmla="val -105710"/>
              <a:gd name="adj3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  <a:cs typeface="Consolas" pitchFamily="49" charset="0"/>
              </a:rPr>
              <a:t>Second clause</a:t>
            </a:r>
            <a:endParaRPr lang="cs-CZ" sz="1600" dirty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5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Joinads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1" y="1702524"/>
            <a:ext cx="7975600" cy="49014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Language extension</a:t>
            </a:r>
            <a:endParaRPr lang="en-US" dirty="0"/>
          </a:p>
          <a:p>
            <a:pPr lvl="1"/>
            <a:r>
              <a:rPr lang="en-US" dirty="0"/>
              <a:t>We add language support for concurrent,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parallel </a:t>
            </a:r>
            <a:r>
              <a:rPr lang="en-US" dirty="0"/>
              <a:t>and reactive </a:t>
            </a:r>
            <a:r>
              <a:rPr lang="en-US" dirty="0" smtClean="0"/>
              <a:t>programming patterns</a:t>
            </a:r>
            <a:endParaRPr lang="en-US" dirty="0"/>
          </a:p>
          <a:p>
            <a:r>
              <a:rPr lang="en-US" dirty="0"/>
              <a:t>Multi purpose</a:t>
            </a:r>
          </a:p>
          <a:p>
            <a:pPr lvl="1"/>
            <a:r>
              <a:rPr lang="en-US" dirty="0"/>
              <a:t>We do this without committing the language to one particular programming </a:t>
            </a:r>
            <a:r>
              <a:rPr lang="en-US" dirty="0" smtClean="0"/>
              <a:t>model</a:t>
            </a:r>
          </a:p>
          <a:p>
            <a:r>
              <a:rPr lang="en-US" dirty="0"/>
              <a:t>Unsupported research experiment</a:t>
            </a:r>
          </a:p>
          <a:p>
            <a:pPr lvl="1"/>
            <a:r>
              <a:rPr lang="en-US" dirty="0"/>
              <a:t>Based on the open-source release</a:t>
            </a:r>
          </a:p>
          <a:p>
            <a:pPr lvl="1"/>
            <a:endParaRPr lang="en-US" dirty="0"/>
          </a:p>
          <a:p>
            <a:r>
              <a:rPr lang="en-US" dirty="0" smtClean="0"/>
              <a:t>Google “Joinads” for PADL 2011 paper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8131" y="1702524"/>
            <a:ext cx="6441614" cy="302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"/>
              <a:defRPr sz="2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3429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with </a:t>
            </a:r>
            <a:r>
              <a:rPr lang="en-US" b="1" dirty="0" smtClean="0"/>
              <a:t>callbacks</a:t>
            </a:r>
          </a:p>
          <a:p>
            <a:r>
              <a:rPr lang="en-US" dirty="0" smtClean="0"/>
              <a:t>Handle many </a:t>
            </a:r>
            <a:r>
              <a:rPr lang="en-US" b="1" dirty="0" smtClean="0"/>
              <a:t>concurrent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Support many </a:t>
            </a:r>
            <a:r>
              <a:rPr lang="en-US" b="1" dirty="0" smtClean="0"/>
              <a:t>I/O bound</a:t>
            </a:r>
            <a:r>
              <a:rPr lang="en-US" dirty="0" smtClean="0"/>
              <a:t> operations</a:t>
            </a:r>
          </a:p>
          <a:p>
            <a:r>
              <a:rPr lang="en-US" b="1" dirty="0"/>
              <a:t>Reliability </a:t>
            </a:r>
            <a:r>
              <a:rPr lang="en-US" dirty="0"/>
              <a:t>and </a:t>
            </a:r>
            <a:r>
              <a:rPr lang="en-US" b="1" dirty="0"/>
              <a:t>scalability </a:t>
            </a:r>
            <a:r>
              <a:rPr lang="en-US" dirty="0"/>
              <a:t>is essential</a:t>
            </a:r>
          </a:p>
          <a:p>
            <a:pPr lvl="1"/>
            <a:endParaRPr lang="en-US" dirty="0" smtClean="0"/>
          </a:p>
          <a:p>
            <a:pPr>
              <a:buClr>
                <a:schemeClr val="accent2"/>
              </a:buClr>
            </a:pPr>
            <a:r>
              <a:rPr lang="en-US" dirty="0" smtClean="0"/>
              <a:t>Serious and relevant industry problem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310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Event-based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91" y="1930077"/>
            <a:ext cx="7703885" cy="4590466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using explicit callbacks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Solves </a:t>
            </a:r>
            <a:r>
              <a:rPr lang="en-US" dirty="0"/>
              <a:t>part of the problem</a:t>
            </a:r>
          </a:p>
          <a:p>
            <a:pPr lvl="1"/>
            <a:r>
              <a:rPr lang="en-US" dirty="0" smtClean="0"/>
              <a:t>Inherently concurrent model</a:t>
            </a:r>
          </a:p>
          <a:p>
            <a:pPr lvl="1"/>
            <a:r>
              <a:rPr lang="en-US" dirty="0" smtClean="0"/>
              <a:t>Avoids blocking of threads</a:t>
            </a:r>
            <a:endParaRPr lang="en-US" dirty="0"/>
          </a:p>
          <a:p>
            <a:r>
              <a:rPr lang="en-US" dirty="0" smtClean="0"/>
              <a:t>Gaining popularity (e.g. Node.js)</a:t>
            </a:r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132106" y="2641164"/>
            <a:ext cx="7237194" cy="1326105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 smtClean="0">
                <a:latin typeface="Consolas"/>
              </a:rPr>
              <a:t>HttpServer.Start(</a:t>
            </a:r>
            <a:r>
              <a:rPr lang="cs-CZ" dirty="0" smtClean="0">
                <a:solidFill>
                  <a:srgbClr val="CC3300"/>
                </a:solidFill>
                <a:latin typeface="Consolas"/>
              </a:rPr>
              <a:t>"</a:t>
            </a:r>
            <a:r>
              <a:rPr lang="cs-CZ" dirty="0">
                <a:solidFill>
                  <a:srgbClr val="CC3300"/>
                </a:solidFill>
                <a:latin typeface="Consolas"/>
              </a:rPr>
              <a:t>http://</a:t>
            </a:r>
            <a:r>
              <a:rPr lang="cs-CZ" dirty="0" smtClean="0">
                <a:solidFill>
                  <a:srgbClr val="CC3300"/>
                </a:solidFill>
                <a:latin typeface="Consolas"/>
              </a:rPr>
              <a:t>localhost:808</a:t>
            </a:r>
            <a:r>
              <a:rPr lang="en-US" dirty="0" smtClean="0">
                <a:solidFill>
                  <a:srgbClr val="CC3300"/>
                </a:solidFill>
                <a:latin typeface="Consolas"/>
              </a:rPr>
              <a:t>0</a:t>
            </a:r>
            <a:r>
              <a:rPr lang="cs-CZ" dirty="0" smtClean="0">
                <a:solidFill>
                  <a:srgbClr val="CC3300"/>
                </a:solidFill>
                <a:latin typeface="Consolas"/>
              </a:rPr>
              <a:t>/"</a:t>
            </a:r>
            <a:r>
              <a:rPr lang="cs-CZ" dirty="0" smtClean="0">
                <a:latin typeface="Consolas"/>
              </a:rPr>
              <a:t>, 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fun</a:t>
            </a:r>
            <a:r>
              <a:rPr lang="cs-CZ" dirty="0">
                <a:latin typeface="Consolas"/>
              </a:rPr>
              <a:t> ctx -&gt; </a:t>
            </a:r>
          </a:p>
          <a:p>
            <a:r>
              <a:rPr lang="cs-CZ" dirty="0">
                <a:latin typeface="Consolas"/>
              </a:rPr>
              <a:t>  </a:t>
            </a:r>
            <a:r>
              <a:rPr lang="cs-CZ" dirty="0" smtClean="0">
                <a:latin typeface="Consolas"/>
              </a:rPr>
              <a:t>WebClient.DownloadAsync(</a:t>
            </a:r>
            <a:r>
              <a:rPr lang="en-US" dirty="0" err="1" smtClean="0">
                <a:latin typeface="Consolas"/>
              </a:rPr>
              <a:t>getP</a:t>
            </a:r>
            <a:r>
              <a:rPr lang="cs-CZ" dirty="0" smtClean="0">
                <a:latin typeface="Consolas"/>
              </a:rPr>
              <a:t>roxyUrl(ctx</a:t>
            </a:r>
            <a:r>
              <a:rPr lang="cs-CZ" dirty="0">
                <a:latin typeface="Consolas"/>
              </a:rPr>
              <a:t>), 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fun </a:t>
            </a:r>
            <a:r>
              <a:rPr lang="cs-CZ" dirty="0">
                <a:latin typeface="Consolas"/>
              </a:rPr>
              <a:t>data -&gt;</a:t>
            </a:r>
          </a:p>
          <a:p>
            <a:r>
              <a:rPr lang="cs-CZ" dirty="0">
                <a:latin typeface="Consolas"/>
              </a:rPr>
              <a:t>    ctx.ResponseStream.WriteAsync(data, 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fun </a:t>
            </a:r>
            <a:r>
              <a:rPr lang="cs-CZ" dirty="0">
                <a:latin typeface="Consolas"/>
              </a:rPr>
              <a:t>res -&gt;</a:t>
            </a:r>
          </a:p>
          <a:p>
            <a:r>
              <a:rPr lang="cs-CZ" dirty="0">
                <a:latin typeface="Consolas"/>
              </a:rPr>
              <a:t>      ctx.ResponseStream.Close())))</a:t>
            </a:r>
          </a:p>
        </p:txBody>
      </p:sp>
    </p:spTree>
    <p:extLst>
      <p:ext uri="{BB962C8B-B14F-4D97-AF65-F5344CB8AC3E}">
        <p14:creationId xmlns:p14="http://schemas.microsoft.com/office/powerpoint/2010/main" val="25629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event-based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91" y="1930077"/>
            <a:ext cx="7703885" cy="4590466"/>
          </a:xfrm>
        </p:spPr>
        <p:txBody>
          <a:bodyPr>
            <a:normAutofit/>
          </a:bodyPr>
          <a:lstStyle/>
          <a:p>
            <a:r>
              <a:rPr lang="en-US" dirty="0" smtClean="0"/>
              <a:t>What we really wanted to write?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we really should write…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8306" y="2641164"/>
            <a:ext cx="7064837" cy="1049106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  <a:latin typeface="Consolas"/>
              </a:rPr>
              <a:t>let </a:t>
            </a:r>
            <a:r>
              <a:rPr lang="en-US" dirty="0" smtClean="0">
                <a:latin typeface="Consolas"/>
              </a:rPr>
              <a:t>data = </a:t>
            </a:r>
            <a:r>
              <a:rPr lang="cs-CZ" dirty="0" smtClean="0">
                <a:latin typeface="Consolas"/>
              </a:rPr>
              <a:t>WebClient.DownloadAsync(</a:t>
            </a:r>
            <a:r>
              <a:rPr lang="en-US" dirty="0" err="1" smtClean="0">
                <a:latin typeface="Consolas"/>
              </a:rPr>
              <a:t>getP</a:t>
            </a:r>
            <a:r>
              <a:rPr lang="cs-CZ" dirty="0" smtClean="0">
                <a:latin typeface="Consolas"/>
              </a:rPr>
              <a:t>roxyUrl(ctx)</a:t>
            </a:r>
            <a:r>
              <a:rPr lang="en-US" dirty="0" smtClean="0">
                <a:latin typeface="Consolas"/>
              </a:rPr>
              <a:t>)</a:t>
            </a:r>
            <a:endParaRPr lang="cs-CZ" dirty="0" smtClean="0">
              <a:latin typeface="Consolas"/>
            </a:endParaRPr>
          </a:p>
          <a:p>
            <a:r>
              <a:rPr lang="cs-CZ" dirty="0" smtClean="0">
                <a:latin typeface="Consolas"/>
              </a:rPr>
              <a:t>ctx.ResponseStream.WriteAsync(data</a:t>
            </a:r>
            <a:r>
              <a:rPr lang="en-US" dirty="0" smtClean="0">
                <a:latin typeface="Consolas"/>
              </a:rPr>
              <a:t>)</a:t>
            </a:r>
            <a:endParaRPr lang="cs-CZ" dirty="0">
              <a:latin typeface="Consolas"/>
            </a:endParaRPr>
          </a:p>
          <a:p>
            <a:r>
              <a:rPr lang="cs-CZ" dirty="0" smtClean="0">
                <a:latin typeface="Consolas"/>
              </a:rPr>
              <a:t>ctx.ResponseStream.Close()</a:t>
            </a:r>
            <a:endParaRPr lang="cs-CZ" dirty="0"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8305" y="4502608"/>
            <a:ext cx="7064837" cy="1603104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onsolas"/>
              </a:rPr>
              <a:t>t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ry </a:t>
            </a:r>
          </a:p>
          <a:p>
            <a:r>
              <a:rPr lang="en-US" dirty="0">
                <a:solidFill>
                  <a:srgbClr val="000099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 let </a:t>
            </a:r>
            <a:r>
              <a:rPr lang="en-US" dirty="0" smtClean="0">
                <a:latin typeface="Consolas"/>
              </a:rPr>
              <a:t>data = </a:t>
            </a:r>
            <a:r>
              <a:rPr lang="cs-CZ" dirty="0" smtClean="0">
                <a:latin typeface="Consolas"/>
              </a:rPr>
              <a:t>WebClient.DownloadAsync(</a:t>
            </a:r>
            <a:r>
              <a:rPr lang="en-US" dirty="0" err="1" smtClean="0">
                <a:latin typeface="Consolas"/>
              </a:rPr>
              <a:t>getP</a:t>
            </a:r>
            <a:r>
              <a:rPr lang="cs-CZ" dirty="0" smtClean="0">
                <a:latin typeface="Consolas"/>
              </a:rPr>
              <a:t>roxyUrl(ctx)</a:t>
            </a:r>
            <a:r>
              <a:rPr lang="en-US" dirty="0" smtClean="0">
                <a:latin typeface="Consolas"/>
              </a:rPr>
              <a:t>)</a:t>
            </a:r>
            <a:endParaRPr lang="cs-CZ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  </a:t>
            </a:r>
            <a:r>
              <a:rPr lang="cs-CZ" dirty="0" smtClean="0">
                <a:latin typeface="Consolas"/>
              </a:rPr>
              <a:t>ctx.ResponseStream.WriteAsync(data</a:t>
            </a:r>
            <a:r>
              <a:rPr lang="en-US" dirty="0" smtClean="0">
                <a:latin typeface="Consolas"/>
              </a:rPr>
              <a:t>)</a:t>
            </a:r>
            <a:endParaRPr lang="cs-CZ" dirty="0">
              <a:latin typeface="Consolas"/>
            </a:endParaRPr>
          </a:p>
          <a:p>
            <a:r>
              <a:rPr lang="en-US" dirty="0" smtClean="0">
                <a:solidFill>
                  <a:srgbClr val="000099"/>
                </a:solidFill>
                <a:latin typeface="Consolas"/>
              </a:rPr>
              <a:t>finally</a:t>
            </a:r>
            <a:endParaRPr lang="en-US" dirty="0">
              <a:solidFill>
                <a:srgbClr val="000099"/>
              </a:solidFill>
              <a:latin typeface="Consolas"/>
            </a:endParaRPr>
          </a:p>
          <a:p>
            <a:r>
              <a:rPr lang="en-US" dirty="0" smtClean="0">
                <a:latin typeface="Consolas"/>
              </a:rPr>
              <a:t>  </a:t>
            </a:r>
            <a:r>
              <a:rPr lang="cs-CZ" dirty="0">
                <a:latin typeface="Consolas"/>
              </a:rPr>
              <a:t>ctx.ResponseStream.Close</a:t>
            </a:r>
            <a:r>
              <a:rPr lang="cs-CZ" dirty="0" smtClean="0">
                <a:latin typeface="Consolas"/>
              </a:rPr>
              <a:t>()</a:t>
            </a:r>
            <a:endParaRPr lang="cs-CZ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4345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asynchronous workflows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15" y="1879276"/>
            <a:ext cx="7703885" cy="48009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usual sequential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Asynchronous calls using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let!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do!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Reuses the syntax of host </a:t>
            </a:r>
            <a:r>
              <a:rPr 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languag</a:t>
            </a:r>
            <a:endParaRPr lang="en-US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Syntax supports loops, exception handling, etc.</a:t>
            </a:r>
            <a:endParaRPr lang="en-US" sz="800" b="1" dirty="0" smtClean="0">
              <a:solidFill>
                <a:schemeClr val="accent4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cs-CZ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669473" y="2615764"/>
            <a:ext cx="8055427" cy="1880103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  <a:latin typeface="Consolas"/>
              </a:rPr>
              <a:t>let </a:t>
            </a:r>
            <a:r>
              <a:rPr lang="en-US" dirty="0" err="1" smtClean="0">
                <a:latin typeface="Consolas"/>
              </a:rPr>
              <a:t>copyPageTo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url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outputStream</a:t>
            </a:r>
            <a:r>
              <a:rPr lang="en-US" dirty="0" smtClean="0">
                <a:latin typeface="Consolas"/>
              </a:rPr>
              <a:t> = </a:t>
            </a:r>
            <a:r>
              <a:rPr lang="cs-CZ" dirty="0" smtClean="0">
                <a:latin typeface="Consolas"/>
              </a:rPr>
              <a:t>async {</a:t>
            </a:r>
            <a:r>
              <a:rPr lang="en-US" dirty="0" smtClean="0"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99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 try </a:t>
            </a:r>
          </a:p>
          <a:p>
            <a:r>
              <a:rPr lang="en-US" dirty="0" smtClean="0">
                <a:solidFill>
                  <a:srgbClr val="000099"/>
                </a:solidFill>
                <a:latin typeface="Consolas"/>
              </a:rPr>
              <a:t>    l</a:t>
            </a:r>
            <a:r>
              <a:rPr lang="cs-CZ" dirty="0" smtClean="0">
                <a:solidFill>
                  <a:srgbClr val="000099"/>
                </a:solidFill>
                <a:latin typeface="Consolas"/>
              </a:rPr>
              <a:t>et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! </a:t>
            </a:r>
            <a:r>
              <a:rPr lang="cs-CZ" dirty="0">
                <a:latin typeface="Consolas"/>
              </a:rPr>
              <a:t>html = </a:t>
            </a:r>
            <a:r>
              <a:rPr lang="en-US" dirty="0" err="1" smtClean="0">
                <a:latin typeface="Consolas"/>
              </a:rPr>
              <a:t>WebClient</a:t>
            </a:r>
            <a:r>
              <a:rPr lang="cs-CZ" dirty="0" smtClean="0">
                <a:latin typeface="Consolas"/>
              </a:rPr>
              <a:t>.AsyncDownload(</a:t>
            </a:r>
            <a:r>
              <a:rPr lang="en-US" dirty="0" err="1" smtClean="0">
                <a:latin typeface="Consolas"/>
              </a:rPr>
              <a:t>url</a:t>
            </a:r>
            <a:r>
              <a:rPr lang="cs-CZ" dirty="0" smtClean="0">
                <a:latin typeface="Consolas"/>
              </a:rPr>
              <a:t>)</a:t>
            </a:r>
            <a:endParaRPr lang="cs-CZ" dirty="0">
              <a:latin typeface="Consolas"/>
            </a:endParaRPr>
          </a:p>
          <a:p>
            <a:r>
              <a:rPr lang="en-US" dirty="0" smtClean="0">
                <a:solidFill>
                  <a:srgbClr val="000099"/>
                </a:solidFill>
                <a:latin typeface="Consolas"/>
              </a:rPr>
              <a:t>    </a:t>
            </a:r>
            <a:r>
              <a:rPr lang="cs-CZ" dirty="0" smtClean="0">
                <a:solidFill>
                  <a:srgbClr val="000099"/>
                </a:solidFill>
                <a:latin typeface="Consolas"/>
              </a:rPr>
              <a:t>do</a:t>
            </a:r>
            <a:r>
              <a:rPr lang="cs-CZ" dirty="0">
                <a:solidFill>
                  <a:srgbClr val="000099"/>
                </a:solidFill>
                <a:latin typeface="Consolas"/>
              </a:rPr>
              <a:t>! </a:t>
            </a:r>
            <a:r>
              <a:rPr lang="en-US" dirty="0" err="1" smtClean="0">
                <a:latin typeface="Consolas"/>
              </a:rPr>
              <a:t>outputStream</a:t>
            </a:r>
            <a:r>
              <a:rPr lang="cs-CZ" dirty="0" smtClean="0">
                <a:latin typeface="Consolas"/>
              </a:rPr>
              <a:t>.Async</a:t>
            </a:r>
            <a:r>
              <a:rPr lang="en-US" dirty="0" smtClean="0">
                <a:latin typeface="Consolas"/>
              </a:rPr>
              <a:t>Write</a:t>
            </a:r>
            <a:r>
              <a:rPr lang="cs-CZ" dirty="0" smtClean="0">
                <a:latin typeface="Consolas"/>
              </a:rPr>
              <a:t>(html</a:t>
            </a:r>
            <a:r>
              <a:rPr lang="cs-CZ" dirty="0">
                <a:latin typeface="Consolas"/>
              </a:rPr>
              <a:t>) 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 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finally </a:t>
            </a:r>
          </a:p>
          <a:p>
            <a:r>
              <a:rPr lang="en-US" dirty="0">
                <a:solidFill>
                  <a:srgbClr val="000099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   </a:t>
            </a:r>
            <a:r>
              <a:rPr lang="cs-CZ" dirty="0" smtClean="0">
                <a:latin typeface="Consolas"/>
              </a:rPr>
              <a:t>ctx.ResponseStream.Close()</a:t>
            </a:r>
            <a:r>
              <a:rPr lang="en-US" dirty="0" smtClean="0">
                <a:latin typeface="Consolas"/>
              </a:rPr>
              <a:t> </a:t>
            </a:r>
            <a:r>
              <a:rPr lang="cs-CZ" dirty="0" smtClean="0">
                <a:latin typeface="Consolas"/>
              </a:rPr>
              <a:t>}</a:t>
            </a:r>
            <a:endParaRPr lang="cs-CZ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330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asynchronous workflows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15" y="1930076"/>
            <a:ext cx="8173785" cy="4623123"/>
          </a:xfrm>
        </p:spPr>
        <p:txBody>
          <a:bodyPr>
            <a:normAutofit/>
          </a:bodyPr>
          <a:lstStyle/>
          <a:p>
            <a:r>
              <a:rPr lang="en-US" dirty="0" smtClean="0"/>
              <a:t>Localized CPS transformation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Looks similar to event-based programs…</a:t>
            </a:r>
          </a:p>
          <a:p>
            <a:pPr lvl="0">
              <a:buClr>
                <a:srgbClr val="E07602"/>
              </a:buClr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Related to monads/do notation in Haskell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cs-CZ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665416" y="2830715"/>
            <a:ext cx="7767384" cy="1880103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Consolas"/>
              </a:rPr>
              <a:t>let </a:t>
            </a:r>
            <a:r>
              <a:rPr lang="en-US" dirty="0" err="1">
                <a:latin typeface="Consolas"/>
              </a:rPr>
              <a:t>copyPageTo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url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outputStream</a:t>
            </a:r>
            <a:r>
              <a:rPr lang="en-US" dirty="0">
                <a:latin typeface="Consolas"/>
              </a:rPr>
              <a:t> = 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  </a:t>
            </a:r>
            <a:r>
              <a:rPr lang="cs-CZ" dirty="0" smtClean="0">
                <a:latin typeface="Consolas"/>
              </a:rPr>
              <a:t>async</a:t>
            </a:r>
            <a:r>
              <a:rPr lang="en-US" dirty="0" smtClean="0">
                <a:latin typeface="Consolas"/>
              </a:rPr>
              <a:t>.</a:t>
            </a:r>
            <a:r>
              <a:rPr lang="en-US" dirty="0" err="1" smtClean="0">
                <a:latin typeface="Consolas"/>
              </a:rPr>
              <a:t>TryFinally</a:t>
            </a:r>
            <a:r>
              <a:rPr lang="en-US" dirty="0" smtClean="0">
                <a:latin typeface="Consolas"/>
              </a:rPr>
              <a:t>(</a:t>
            </a:r>
          </a:p>
          <a:p>
            <a:r>
              <a:rPr lang="en-US" dirty="0" smtClean="0">
                <a:latin typeface="Consolas"/>
              </a:rPr>
              <a:t>    </a:t>
            </a:r>
            <a:r>
              <a:rPr lang="en-US" dirty="0" err="1" smtClean="0">
                <a:latin typeface="Consolas"/>
              </a:rPr>
              <a:t>async.Bind</a:t>
            </a:r>
            <a:r>
              <a:rPr lang="en-US" dirty="0" smtClean="0">
                <a:latin typeface="Consolas"/>
              </a:rPr>
              <a:t>(</a:t>
            </a:r>
            <a:r>
              <a:rPr lang="en-US" dirty="0" err="1" smtClean="0">
                <a:latin typeface="Consolas"/>
              </a:rPr>
              <a:t>WebClient</a:t>
            </a:r>
            <a:r>
              <a:rPr lang="cs-CZ" dirty="0" smtClean="0">
                <a:latin typeface="Consolas"/>
              </a:rPr>
              <a:t>.AsyncDownload(</a:t>
            </a:r>
            <a:r>
              <a:rPr lang="en-US" dirty="0" err="1" smtClean="0">
                <a:latin typeface="Consolas"/>
              </a:rPr>
              <a:t>url</a:t>
            </a:r>
            <a:r>
              <a:rPr lang="cs-CZ" dirty="0" smtClean="0">
                <a:latin typeface="Consolas"/>
              </a:rPr>
              <a:t>)</a:t>
            </a:r>
            <a:r>
              <a:rPr lang="en-US" dirty="0" smtClean="0">
                <a:latin typeface="Consolas"/>
              </a:rPr>
              <a:t>,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fun </a:t>
            </a:r>
            <a:r>
              <a:rPr lang="en-US" dirty="0" smtClean="0">
                <a:latin typeface="Consolas"/>
              </a:rPr>
              <a:t>html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-&gt; </a:t>
            </a:r>
          </a:p>
          <a:p>
            <a:r>
              <a:rPr lang="en-US" dirty="0" smtClean="0">
                <a:latin typeface="Consolas"/>
              </a:rPr>
              <a:t>      </a:t>
            </a:r>
            <a:r>
              <a:rPr lang="en-US" dirty="0" err="1" smtClean="0">
                <a:latin typeface="Consolas"/>
              </a:rPr>
              <a:t>async.Bind</a:t>
            </a:r>
            <a:r>
              <a:rPr lang="en-US" dirty="0" smtClean="0">
                <a:latin typeface="Consolas"/>
              </a:rPr>
              <a:t>( </a:t>
            </a:r>
            <a:r>
              <a:rPr lang="en-US" dirty="0" err="1" smtClean="0">
                <a:latin typeface="Consolas"/>
              </a:rPr>
              <a:t>outputStream</a:t>
            </a:r>
            <a:r>
              <a:rPr lang="cs-CZ" dirty="0" smtClean="0">
                <a:latin typeface="Consolas"/>
              </a:rPr>
              <a:t>.Async</a:t>
            </a:r>
            <a:r>
              <a:rPr lang="en-US" dirty="0" smtClean="0">
                <a:latin typeface="Consolas"/>
              </a:rPr>
              <a:t>Write</a:t>
            </a:r>
            <a:r>
              <a:rPr lang="cs-CZ" dirty="0" smtClean="0">
                <a:latin typeface="Consolas"/>
              </a:rPr>
              <a:t>(html)</a:t>
            </a:r>
            <a:r>
              <a:rPr lang="en-US" dirty="0" smtClean="0">
                <a:latin typeface="Consolas"/>
              </a:rPr>
              <a:t>,</a:t>
            </a:r>
          </a:p>
          <a:p>
            <a:r>
              <a:rPr lang="en-US" dirty="0" smtClean="0">
                <a:latin typeface="Consolas"/>
              </a:rPr>
              <a:t>                  </a:t>
            </a:r>
            <a:r>
              <a:rPr lang="en-US" dirty="0" err="1" smtClean="0">
                <a:latin typeface="Consolas"/>
              </a:rPr>
              <a:t>async.Zero</a:t>
            </a:r>
            <a:r>
              <a:rPr lang="en-US" dirty="0" smtClean="0">
                <a:latin typeface="Consolas"/>
              </a:rPr>
              <a:t>() )),</a:t>
            </a:r>
          </a:p>
          <a:p>
            <a:r>
              <a:rPr lang="en-US" dirty="0" smtClean="0">
                <a:latin typeface="Consolas"/>
              </a:rPr>
              <a:t>   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fun </a:t>
            </a:r>
            <a:r>
              <a:rPr lang="en-US" dirty="0" smtClean="0">
                <a:latin typeface="Consolas"/>
              </a:rPr>
              <a:t>() </a:t>
            </a:r>
            <a:r>
              <a:rPr lang="en-US" dirty="0" smtClean="0">
                <a:solidFill>
                  <a:srgbClr val="000099"/>
                </a:solidFill>
                <a:latin typeface="Consolas"/>
              </a:rPr>
              <a:t>-&gt;</a:t>
            </a:r>
            <a:r>
              <a:rPr lang="en-US" dirty="0" smtClean="0">
                <a:latin typeface="Consolas"/>
              </a:rPr>
              <a:t> </a:t>
            </a:r>
            <a:r>
              <a:rPr lang="cs-CZ" dirty="0" smtClean="0">
                <a:latin typeface="Consolas"/>
              </a:rPr>
              <a:t>ctx.ResponseStream.Close()</a:t>
            </a:r>
            <a:r>
              <a:rPr lang="en-US" dirty="0">
                <a:latin typeface="Consolas"/>
              </a:rPr>
              <a:t>)</a:t>
            </a:r>
            <a:endParaRPr lang="cs-CZ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9097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 in F#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48075"/>
              </p:ext>
            </p:extLst>
          </p:nvPr>
        </p:nvGraphicFramePr>
        <p:xfrm>
          <a:off x="552665" y="1930400"/>
          <a:ext cx="8090592" cy="433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en-US" dirty="0" err="1" smtClean="0"/>
              <a:t>async</a:t>
            </a:r>
            <a:r>
              <a:rPr lang="en-US" dirty="0" smtClean="0"/>
              <a:t> patterns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Fork/join parallelism</a:t>
            </a:r>
          </a:p>
          <a:p>
            <a:r>
              <a:rPr lang="en-US" dirty="0" smtClean="0"/>
              <a:t>Futures/promises </a:t>
            </a:r>
          </a:p>
          <a:p>
            <a:r>
              <a:rPr lang="en-US" dirty="0" smtClean="0"/>
              <a:t>Erlang style Agents</a:t>
            </a:r>
          </a:p>
          <a:p>
            <a:r>
              <a:rPr lang="en-US" dirty="0" smtClean="0"/>
              <a:t>Reactive user-interfaces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5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Custom 4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103B92"/>
      </a:hlink>
      <a:folHlink>
        <a:srgbClr val="A116E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2697</TotalTime>
  <Words>1056</Words>
  <Application>Microsoft Office PowerPoint</Application>
  <PresentationFormat>On-screen Show (4:3)</PresentationFormat>
  <Paragraphs>266</Paragraphs>
  <Slides>26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Perception</vt:lpstr>
      <vt:lpstr>Visio</vt:lpstr>
      <vt:lpstr>Asynchronous Programming in F#</vt:lpstr>
      <vt:lpstr>Asynchronous programming in F#</vt:lpstr>
      <vt:lpstr>Asynchronous programming</vt:lpstr>
      <vt:lpstr>Event-based style</vt:lpstr>
      <vt:lpstr>Limitations of event-based style</vt:lpstr>
      <vt:lpstr>F# asynchronous workflows</vt:lpstr>
      <vt:lpstr>F# asynchronous workflows</vt:lpstr>
      <vt:lpstr>Asynchronous programming in F#</vt:lpstr>
      <vt:lpstr>F# async patterns</vt:lpstr>
      <vt:lpstr>Fork/Join parallelism</vt:lpstr>
      <vt:lpstr>Programming with futures</vt:lpstr>
      <vt:lpstr>Agent-based programming</vt:lpstr>
      <vt:lpstr>Simple agent in F#</vt:lpstr>
      <vt:lpstr>Reactive programming</vt:lpstr>
      <vt:lpstr>Creating semaphore light</vt:lpstr>
      <vt:lpstr>Writing loops using workflows</vt:lpstr>
      <vt:lpstr>Asynchronous programming in F#</vt:lpstr>
      <vt:lpstr>Syntax for async workflows</vt:lpstr>
      <vt:lpstr>F# computation expressions</vt:lpstr>
      <vt:lpstr>Asynchronous model options</vt:lpstr>
      <vt:lpstr>Asynchronous programming in F#</vt:lpstr>
      <vt:lpstr>Reactive, concurrent and parallel </vt:lpstr>
      <vt:lpstr>Multiplying future values</vt:lpstr>
      <vt:lpstr>Multiplying future values</vt:lpstr>
      <vt:lpstr>Printing buffer using joins</vt:lpstr>
      <vt:lpstr>Summary of Joinads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with Agents</dc:title>
  <dc:creator>Tomas Petricek</dc:creator>
  <cp:lastModifiedBy>Tomas</cp:lastModifiedBy>
  <cp:revision>250</cp:revision>
  <dcterms:created xsi:type="dcterms:W3CDTF">2010-11-22T18:20:19Z</dcterms:created>
  <dcterms:modified xsi:type="dcterms:W3CDTF">2011-04-13T09:49:55Z</dcterms:modified>
</cp:coreProperties>
</file>