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9"/>
  </p:notesMasterIdLst>
  <p:sldIdLst>
    <p:sldId id="325" r:id="rId2"/>
    <p:sldId id="307" r:id="rId3"/>
    <p:sldId id="290" r:id="rId4"/>
    <p:sldId id="326" r:id="rId5"/>
    <p:sldId id="308" r:id="rId6"/>
    <p:sldId id="311" r:id="rId7"/>
    <p:sldId id="312" r:id="rId8"/>
    <p:sldId id="313" r:id="rId9"/>
    <p:sldId id="314" r:id="rId10"/>
    <p:sldId id="316" r:id="rId11"/>
    <p:sldId id="315" r:id="rId12"/>
    <p:sldId id="324" r:id="rId13"/>
    <p:sldId id="318" r:id="rId14"/>
    <p:sldId id="320" r:id="rId15"/>
    <p:sldId id="321" r:id="rId16"/>
    <p:sldId id="322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77" autoAdjust="0"/>
  </p:normalViewPr>
  <p:slideViewPr>
    <p:cSldViewPr snapToGrid="0" snapToObjects="1">
      <p:cViewPr varScale="1">
        <p:scale>
          <a:sx n="75" d="100"/>
          <a:sy n="75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13.4.2011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12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050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.petricek@cl.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omasp.net/blo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Teaching F# and Functional Programming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200" dirty="0" smtClean="0"/>
          </a:p>
          <a:p>
            <a:endParaRPr lang="en-US" sz="3000" b="1" dirty="0" smtClean="0"/>
          </a:p>
          <a:p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omáš Petříček</a:t>
            </a:r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  <a:cs typeface="Calibri" pitchFamily="34" charset="0"/>
              </a:rPr>
              <a:t>PhD Student, University of Cambridge</a:t>
            </a:r>
            <a:br>
              <a:rPr lang="en-US" sz="3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  <a:hlinkClick r:id="rId3"/>
              </a:rPr>
              <a:t>tomas.petricek@cl.cam.ac.uk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cs-CZ" sz="2800" dirty="0" smtClean="0">
                <a:latin typeface="Calibri" pitchFamily="34" charset="0"/>
                <a:cs typeface="Calibri" pitchFamily="34" charset="0"/>
                <a:hlinkClick r:id="rId4"/>
              </a:rPr>
              <a:t>http</a:t>
            </a:r>
            <a:r>
              <a:rPr lang="cs-CZ" sz="2800" dirty="0">
                <a:latin typeface="Calibri" pitchFamily="34" charset="0"/>
                <a:cs typeface="Calibri" pitchFamily="34" charset="0"/>
                <a:hlinkClick r:id="rId4"/>
              </a:rPr>
              <a:t>://</a:t>
            </a:r>
            <a:r>
              <a:rPr lang="cs-CZ" sz="2800" dirty="0" smtClean="0">
                <a:latin typeface="Calibri" pitchFamily="34" charset="0"/>
                <a:cs typeface="Calibri" pitchFamily="34" charset="0"/>
                <a:hlinkClick r:id="rId4"/>
              </a:rPr>
              <a:t>tomasp.net/blog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727" y="51854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sale sample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8801" y="1930077"/>
            <a:ext cx="8166100" cy="4336252"/>
          </a:xfrm>
        </p:spPr>
        <p:txBody>
          <a:bodyPr/>
          <a:lstStyle/>
          <a:p>
            <a:r>
              <a:rPr lang="en-US" dirty="0" smtClean="0"/>
              <a:t>Easy to understand sample</a:t>
            </a:r>
          </a:p>
          <a:p>
            <a:r>
              <a:rPr lang="en-US" dirty="0" smtClean="0"/>
              <a:t>Problem domain</a:t>
            </a:r>
          </a:p>
          <a:p>
            <a:pPr lvl="1"/>
            <a:r>
              <a:rPr lang="en-US" dirty="0" smtClean="0"/>
              <a:t>Describe using functional types</a:t>
            </a:r>
          </a:p>
          <a:p>
            <a:pPr lvl="1"/>
            <a:r>
              <a:rPr lang="en-US" dirty="0" smtClean="0"/>
              <a:t>Transformations between</a:t>
            </a:r>
            <a:br>
              <a:rPr lang="en-US" dirty="0" smtClean="0"/>
            </a:b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Easy to understand and test</a:t>
            </a:r>
          </a:p>
          <a:p>
            <a:r>
              <a:rPr lang="en-US" dirty="0" smtClean="0"/>
              <a:t>Reactive user interface</a:t>
            </a:r>
          </a:p>
          <a:p>
            <a:pPr lvl="1"/>
            <a:r>
              <a:rPr lang="en-US" dirty="0" smtClean="0"/>
              <a:t>Implemented using asynchronous workflows</a:t>
            </a:r>
            <a:endParaRPr lang="cs-CZ" dirty="0"/>
          </a:p>
        </p:txBody>
      </p:sp>
      <p:pic>
        <p:nvPicPr>
          <p:cNvPr id="7" name="Picture 2" descr="http://www.istockphoto.com/file_thumbview_approve/4709103/2/istockphoto_4709103-checkout-counter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1662707"/>
            <a:ext cx="2889572" cy="295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 of Sale application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40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Software Developers</a:t>
            </a:r>
          </a:p>
          <a:p>
            <a:pPr lvl="1"/>
            <a:r>
              <a:rPr lang="en-US" dirty="0" smtClean="0"/>
              <a:t>Real-World Functional Programming book</a:t>
            </a:r>
          </a:p>
          <a:p>
            <a:pPr lvl="1"/>
            <a:r>
              <a:rPr lang="en-US" dirty="0" smtClean="0"/>
              <a:t>Tutorial at </a:t>
            </a:r>
            <a:r>
              <a:rPr lang="en-US" dirty="0" err="1" smtClean="0"/>
              <a:t>QCon</a:t>
            </a:r>
            <a:r>
              <a:rPr lang="en-US" dirty="0" smtClean="0"/>
              <a:t> 2011</a:t>
            </a:r>
          </a:p>
          <a:p>
            <a:pPr lvl="1"/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b="1" dirty="0" smtClean="0"/>
              <a:t>University Students</a:t>
            </a:r>
          </a:p>
          <a:p>
            <a:pPr lvl="1"/>
            <a:r>
              <a:rPr lang="en-US" dirty="0"/>
              <a:t>Course at Charles University, Prague</a:t>
            </a:r>
            <a:endParaRPr lang="cs-CZ" dirty="0"/>
          </a:p>
          <a:p>
            <a:pPr lvl="1"/>
            <a:r>
              <a:rPr lang="en-US" dirty="0" smtClean="0"/>
              <a:t>Online talk at Community for F#</a:t>
            </a:r>
          </a:p>
        </p:txBody>
      </p:sp>
    </p:spTree>
    <p:extLst>
      <p:ext uri="{BB962C8B-B14F-4D97-AF65-F5344CB8AC3E}">
        <p14:creationId xmlns:p14="http://schemas.microsoft.com/office/powerpoint/2010/main" val="41245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F# as a first (functional) language?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 oriented language</a:t>
            </a:r>
          </a:p>
          <a:p>
            <a:pPr lvl="1"/>
            <a:r>
              <a:rPr lang="en-US" dirty="0" smtClean="0"/>
              <a:t>Supplements </a:t>
            </a:r>
            <a:r>
              <a:rPr lang="en-US" b="1" dirty="0" smtClean="0"/>
              <a:t>math and theory </a:t>
            </a:r>
            <a:r>
              <a:rPr lang="en-US" dirty="0" smtClean="0"/>
              <a:t>courses </a:t>
            </a:r>
          </a:p>
          <a:p>
            <a:pPr lvl="1"/>
            <a:r>
              <a:rPr lang="en-US" b="1" dirty="0" smtClean="0"/>
              <a:t>Eliminates differences </a:t>
            </a:r>
            <a:r>
              <a:rPr lang="en-US" dirty="0" smtClean="0"/>
              <a:t>between students</a:t>
            </a:r>
          </a:p>
          <a:p>
            <a:r>
              <a:rPr lang="en-US" dirty="0" smtClean="0"/>
              <a:t>Open-source with cross-platform support </a:t>
            </a:r>
          </a:p>
          <a:p>
            <a:pPr lvl="1"/>
            <a:r>
              <a:rPr lang="en-US" b="1" dirty="0" smtClean="0"/>
              <a:t>F# for </a:t>
            </a:r>
            <a:r>
              <a:rPr lang="en-US" b="1" dirty="0" err="1" smtClean="0"/>
              <a:t>MonoDevelop</a:t>
            </a:r>
            <a:r>
              <a:rPr lang="en-US" b="1" dirty="0" smtClean="0"/>
              <a:t> </a:t>
            </a:r>
            <a:r>
              <a:rPr lang="en-US" dirty="0" smtClean="0"/>
              <a:t>on Linux/Mac</a:t>
            </a:r>
          </a:p>
          <a:p>
            <a:r>
              <a:rPr lang="en-US" dirty="0" smtClean="0"/>
              <a:t>Practical language with some market</a:t>
            </a:r>
          </a:p>
          <a:p>
            <a:pPr lvl="1"/>
            <a:r>
              <a:rPr lang="en-US" dirty="0" smtClean="0"/>
              <a:t>.NET/Mono skills are valued by </a:t>
            </a:r>
            <a:r>
              <a:rPr lang="en-US" b="1" dirty="0" smtClean="0"/>
              <a:t>industry</a:t>
            </a:r>
          </a:p>
          <a:p>
            <a:pPr lvl="1"/>
            <a:r>
              <a:rPr lang="en-US" dirty="0" smtClean="0"/>
              <a:t>Very easy </a:t>
            </a:r>
            <a:r>
              <a:rPr lang="en-US" b="1" dirty="0" smtClean="0"/>
              <a:t>transition to C# </a:t>
            </a:r>
            <a:r>
              <a:rPr lang="en-US" dirty="0" smtClean="0"/>
              <a:t>and other languages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98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math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is like math</a:t>
            </a:r>
          </a:p>
          <a:p>
            <a:pPr lvl="1"/>
            <a:r>
              <a:rPr lang="en-US" dirty="0" smtClean="0"/>
              <a:t>Composition doesn’t break things</a:t>
            </a:r>
          </a:p>
          <a:p>
            <a:pPr lvl="1"/>
            <a:r>
              <a:rPr lang="en-US" dirty="0" smtClean="0"/>
              <a:t>Things do not change</a:t>
            </a:r>
          </a:p>
          <a:p>
            <a:r>
              <a:rPr lang="en-US" dirty="0" smtClean="0"/>
              <a:t>Math expression as the basic block</a:t>
            </a:r>
          </a:p>
          <a:p>
            <a:pPr lvl="1"/>
            <a:r>
              <a:rPr lang="en-US" dirty="0" smtClean="0"/>
              <a:t>Evaluating expressions in F# Interactive</a:t>
            </a:r>
          </a:p>
          <a:p>
            <a:pPr lvl="1"/>
            <a:r>
              <a:rPr lang="en-US" dirty="0" smtClean="0"/>
              <a:t>Expressions scale beyond numbers</a:t>
            </a:r>
          </a:p>
          <a:p>
            <a:pPr lvl="1"/>
            <a:r>
              <a:rPr lang="en-US" dirty="0" smtClean="0"/>
              <a:t>Composing graphical objects </a:t>
            </a:r>
          </a:p>
          <a:p>
            <a:pPr lvl="1"/>
            <a:r>
              <a:rPr lang="en-US" dirty="0" smtClean="0"/>
              <a:t>Composing financial contracts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45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graphics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5601" y="1930077"/>
            <a:ext cx="8369300" cy="4336252"/>
          </a:xfrm>
        </p:spPr>
        <p:txBody>
          <a:bodyPr/>
          <a:lstStyle/>
          <a:p>
            <a:r>
              <a:rPr lang="en-US" dirty="0" smtClean="0"/>
              <a:t>Expressions that have drawing as the result</a:t>
            </a:r>
          </a:p>
          <a:p>
            <a:pPr lvl="1"/>
            <a:r>
              <a:rPr lang="en-US" dirty="0" smtClean="0"/>
              <a:t>Same concepts as mathematical expressions</a:t>
            </a:r>
          </a:p>
          <a:p>
            <a:r>
              <a:rPr lang="en-US" dirty="0" smtClean="0"/>
              <a:t>Basic shapes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Functions for creating new shapes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4814168"/>
            <a:ext cx="15811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2687066"/>
            <a:ext cx="15811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9040" y="3705659"/>
            <a:ext cx="5437460" cy="772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latin typeface="Consolas"/>
              </a:rPr>
              <a:t>&gt; </a:t>
            </a:r>
            <a:r>
              <a:rPr lang="en-US" dirty="0" err="1">
                <a:latin typeface="Consolas"/>
              </a:rPr>
              <a:t>Fun.circle</a:t>
            </a:r>
            <a:r>
              <a:rPr lang="en-US" dirty="0">
                <a:latin typeface="Consolas"/>
              </a:rPr>
              <a:t> 100.0f;;</a:t>
            </a:r>
          </a:p>
          <a:p>
            <a:r>
              <a:rPr lang="en-US" i="1" dirty="0" err="1">
                <a:latin typeface="Consolas"/>
              </a:rPr>
              <a:t>val</a:t>
            </a:r>
            <a:r>
              <a:rPr lang="en-US" i="1" dirty="0">
                <a:latin typeface="Consolas"/>
              </a:rPr>
              <a:t> it : Drawing = (Drawing 100x100)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9040" y="5311965"/>
            <a:ext cx="5437460" cy="1049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latin typeface="Consolas"/>
              </a:rPr>
              <a:t>&gt; </a:t>
            </a:r>
            <a:r>
              <a:rPr lang="en-US" dirty="0" err="1">
                <a:latin typeface="Consolas"/>
              </a:rPr>
              <a:t>Fun.fillColor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Color.Goldenrod</a:t>
            </a:r>
            <a:r>
              <a:rPr lang="en-US" dirty="0">
                <a:latin typeface="Consolas"/>
              </a:rPr>
              <a:t> </a:t>
            </a:r>
          </a:p>
          <a:p>
            <a:r>
              <a:rPr lang="en-US" dirty="0">
                <a:latin typeface="Consolas"/>
              </a:rPr>
              <a:t>    (</a:t>
            </a:r>
            <a:r>
              <a:rPr lang="en-US" dirty="0" err="1">
                <a:latin typeface="Consolas"/>
              </a:rPr>
              <a:t>Fun.circle</a:t>
            </a:r>
            <a:r>
              <a:rPr lang="en-US" dirty="0">
                <a:latin typeface="Consolas"/>
              </a:rPr>
              <a:t> 100.0f);;</a:t>
            </a:r>
          </a:p>
          <a:p>
            <a:r>
              <a:rPr lang="en-US" i="1" dirty="0" err="1">
                <a:latin typeface="Consolas"/>
              </a:rPr>
              <a:t>val</a:t>
            </a:r>
            <a:r>
              <a:rPr lang="en-US" i="1" dirty="0">
                <a:latin typeface="Consolas"/>
              </a:rPr>
              <a:t> it : Drawing = (Drawing 100x100)</a:t>
            </a:r>
          </a:p>
        </p:txBody>
      </p:sp>
    </p:spTree>
    <p:extLst>
      <p:ext uri="{BB962C8B-B14F-4D97-AF65-F5344CB8AC3E}">
        <p14:creationId xmlns:p14="http://schemas.microsoft.com/office/powerpoint/2010/main" val="3171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1" y="1930077"/>
            <a:ext cx="8255000" cy="4336252"/>
          </a:xfrm>
        </p:spPr>
        <p:txBody>
          <a:bodyPr/>
          <a:lstStyle/>
          <a:p>
            <a:r>
              <a:rPr lang="en-US" dirty="0" smtClean="0"/>
              <a:t>Composing drawings ($)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Let declarations to reuse drawings</a:t>
            </a:r>
          </a:p>
          <a:p>
            <a:endParaRPr lang="en-US" dirty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shapes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70" y="1605164"/>
            <a:ext cx="1640112" cy="253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69" y="4949090"/>
            <a:ext cx="1257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64" y="5850453"/>
            <a:ext cx="1257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157192"/>
            <a:ext cx="12573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5840" y="2564073"/>
            <a:ext cx="6222630" cy="772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err="1">
                <a:latin typeface="Consolas"/>
              </a:rPr>
              <a:t>Fun.circle</a:t>
            </a:r>
            <a:r>
              <a:rPr lang="en-US" dirty="0">
                <a:latin typeface="Consolas"/>
              </a:rPr>
              <a:t> 200.0f $ </a:t>
            </a:r>
          </a:p>
          <a:p>
            <a:r>
              <a:rPr lang="en-US" dirty="0">
                <a:latin typeface="Consolas"/>
              </a:rPr>
              <a:t>  </a:t>
            </a:r>
            <a:r>
              <a:rPr lang="en-US" dirty="0" err="1">
                <a:latin typeface="Consolas"/>
              </a:rPr>
              <a:t>Fun.move</a:t>
            </a:r>
            <a:r>
              <a:rPr lang="en-US" dirty="0">
                <a:latin typeface="Consolas"/>
              </a:rPr>
              <a:t> 0.0f 150.0f (</a:t>
            </a:r>
            <a:r>
              <a:rPr lang="en-US" dirty="0" err="1">
                <a:latin typeface="Consolas"/>
              </a:rPr>
              <a:t>Fun.circle</a:t>
            </a:r>
            <a:r>
              <a:rPr lang="en-US" dirty="0">
                <a:latin typeface="Consolas"/>
              </a:rPr>
              <a:t> 100.0f)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840" y="4281452"/>
            <a:ext cx="5475560" cy="2157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latin typeface="Consolas"/>
              </a:rPr>
              <a:t>let plus = </a:t>
            </a:r>
          </a:p>
          <a:p>
            <a:r>
              <a:rPr lang="en-US" dirty="0">
                <a:latin typeface="Consolas"/>
              </a:rPr>
              <a:t>  </a:t>
            </a:r>
            <a:r>
              <a:rPr lang="en-US" dirty="0" err="1">
                <a:latin typeface="Consolas"/>
              </a:rPr>
              <a:t>Fun.lineStyle</a:t>
            </a:r>
            <a:r>
              <a:rPr lang="en-US" dirty="0">
                <a:latin typeface="Consolas"/>
              </a:rPr>
              <a:t> 2.0f </a:t>
            </a:r>
            <a:r>
              <a:rPr lang="en-US" dirty="0" err="1">
                <a:latin typeface="Consolas"/>
              </a:rPr>
              <a:t>Color.SteelBlue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 ( </a:t>
            </a:r>
            <a:r>
              <a:rPr lang="en-US" dirty="0" err="1">
                <a:latin typeface="Consolas"/>
              </a:rPr>
              <a:t>Fun.line</a:t>
            </a:r>
            <a:r>
              <a:rPr lang="en-US" dirty="0">
                <a:latin typeface="Consolas"/>
              </a:rPr>
              <a:t> -10.0f 0.0f 10.0f 0.0f $</a:t>
            </a:r>
          </a:p>
          <a:p>
            <a:r>
              <a:rPr lang="en-US" dirty="0">
                <a:latin typeface="Consolas"/>
              </a:rPr>
              <a:t>      </a:t>
            </a:r>
            <a:r>
              <a:rPr lang="en-US" dirty="0" err="1">
                <a:latin typeface="Consolas"/>
              </a:rPr>
              <a:t>Fun.line</a:t>
            </a:r>
            <a:r>
              <a:rPr lang="en-US" dirty="0">
                <a:latin typeface="Consolas"/>
              </a:rPr>
              <a:t>  0.0f -10.0f 0.0f 10.0f 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let star = plus $ (</a:t>
            </a:r>
            <a:r>
              <a:rPr lang="en-US" dirty="0" err="1">
                <a:latin typeface="Consolas"/>
              </a:rPr>
              <a:t>Fun.rotate</a:t>
            </a:r>
            <a:r>
              <a:rPr lang="en-US" dirty="0">
                <a:latin typeface="Consolas"/>
              </a:rPr>
              <a:t> 45.0f plus)</a:t>
            </a:r>
          </a:p>
          <a:p>
            <a:r>
              <a:rPr lang="en-US" dirty="0">
                <a:latin typeface="Consolas"/>
              </a:rPr>
              <a:t>let </a:t>
            </a:r>
            <a:r>
              <a:rPr lang="en-US" dirty="0" err="1">
                <a:latin typeface="Consolas"/>
              </a:rPr>
              <a:t>bigStar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Fun.scale</a:t>
            </a:r>
            <a:r>
              <a:rPr lang="en-US" dirty="0">
                <a:latin typeface="Consolas"/>
              </a:rPr>
              <a:t> 2.0f </a:t>
            </a:r>
            <a:r>
              <a:rPr lang="en-US" dirty="0" err="1">
                <a:latin typeface="Consolas"/>
              </a:rPr>
              <a:t>2.0f</a:t>
            </a:r>
            <a:r>
              <a:rPr lang="en-US" dirty="0">
                <a:latin typeface="Consolas"/>
              </a:rPr>
              <a:t> star</a:t>
            </a:r>
          </a:p>
        </p:txBody>
      </p:sp>
    </p:spTree>
    <p:extLst>
      <p:ext uri="{BB962C8B-B14F-4D97-AF65-F5344CB8AC3E}">
        <p14:creationId xmlns:p14="http://schemas.microsoft.com/office/powerpoint/2010/main" val="37564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Composing 3D graphics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51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Professional Software Developers</a:t>
            </a:r>
          </a:p>
          <a:p>
            <a:pPr lvl="1"/>
            <a:r>
              <a:rPr lang="en-US" dirty="0" smtClean="0"/>
              <a:t>Real-World Functional Programming book</a:t>
            </a:r>
          </a:p>
          <a:p>
            <a:pPr lvl="1"/>
            <a:r>
              <a:rPr lang="en-US" dirty="0" smtClean="0"/>
              <a:t>Tutorial at </a:t>
            </a:r>
            <a:r>
              <a:rPr lang="en-US" dirty="0" err="1" smtClean="0"/>
              <a:t>QCon</a:t>
            </a:r>
            <a:r>
              <a:rPr lang="en-US" dirty="0" smtClean="0"/>
              <a:t> 2011</a:t>
            </a:r>
          </a:p>
          <a:p>
            <a:pPr lvl="1"/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smtClean="0"/>
              <a:t>University Students</a:t>
            </a:r>
          </a:p>
          <a:p>
            <a:pPr lvl="1"/>
            <a:r>
              <a:rPr lang="en-US" dirty="0"/>
              <a:t>Course at Charles University, Prague</a:t>
            </a:r>
            <a:endParaRPr lang="cs-CZ" dirty="0"/>
          </a:p>
          <a:p>
            <a:pPr lvl="1"/>
            <a:r>
              <a:rPr lang="en-US" dirty="0" smtClean="0"/>
              <a:t>Online talk at Community for F#</a:t>
            </a:r>
          </a:p>
        </p:txBody>
      </p:sp>
    </p:spTree>
    <p:extLst>
      <p:ext uri="{BB962C8B-B14F-4D97-AF65-F5344CB8AC3E}">
        <p14:creationId xmlns:p14="http://schemas.microsoft.com/office/powerpoint/2010/main" val="20690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Real-World Functional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05" y="1930077"/>
            <a:ext cx="7703885" cy="4677552"/>
          </a:xfrm>
        </p:spPr>
        <p:txBody>
          <a:bodyPr>
            <a:normAutofit/>
          </a:bodyPr>
          <a:lstStyle/>
          <a:p>
            <a:r>
              <a:rPr lang="en-US" dirty="0" smtClean="0"/>
              <a:t>First Part</a:t>
            </a:r>
          </a:p>
          <a:p>
            <a:pPr lvl="1"/>
            <a:r>
              <a:rPr lang="en-US" dirty="0" smtClean="0"/>
              <a:t>Introduce idea in C# and then show </a:t>
            </a:r>
            <a:br>
              <a:rPr lang="en-US" dirty="0" smtClean="0"/>
            </a:br>
            <a:r>
              <a:rPr lang="en-US" dirty="0" smtClean="0"/>
              <a:t>the F# equivalent (e.g. list type)</a:t>
            </a:r>
          </a:p>
          <a:p>
            <a:r>
              <a:rPr lang="en-US" dirty="0" smtClean="0"/>
              <a:t>Second Part</a:t>
            </a:r>
          </a:p>
          <a:p>
            <a:pPr lvl="1"/>
            <a:r>
              <a:rPr lang="en-US" dirty="0" smtClean="0"/>
              <a:t>Relate C# and F# concepts (e.g. class</a:t>
            </a:r>
            <a:br>
              <a:rPr lang="en-US" dirty="0" smtClean="0"/>
            </a:br>
            <a:r>
              <a:rPr lang="en-US" dirty="0" smtClean="0"/>
              <a:t>hierarchy and discriminated unions)</a:t>
            </a:r>
          </a:p>
          <a:p>
            <a:r>
              <a:rPr lang="en-US" dirty="0" smtClean="0"/>
              <a:t>Third Part</a:t>
            </a:r>
          </a:p>
          <a:p>
            <a:pPr lvl="1"/>
            <a:r>
              <a:rPr lang="en-US" dirty="0" smtClean="0"/>
              <a:t>Use functional ideas in practice</a:t>
            </a:r>
          </a:p>
          <a:p>
            <a:pPr lvl="1"/>
            <a:r>
              <a:rPr lang="en-US" dirty="0" smtClean="0"/>
              <a:t>F# examples (with C# version where applicable)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540500" y="1919607"/>
            <a:ext cx="2237016" cy="283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event schedule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2600" y="1752283"/>
            <a:ext cx="4021268" cy="3681412"/>
          </a:xfrm>
        </p:spPr>
        <p:txBody>
          <a:bodyPr>
            <a:noAutofit/>
          </a:bodyPr>
          <a:lstStyle/>
          <a:p>
            <a:r>
              <a:rPr lang="en-US" sz="2200" dirty="0" smtClean="0"/>
              <a:t>Object-oriented way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Easy to add new cases</a:t>
            </a:r>
          </a:p>
          <a:p>
            <a:r>
              <a:rPr lang="en-US" sz="2200" dirty="0" smtClean="0"/>
              <a:t>Hard to add new functions</a:t>
            </a:r>
            <a:endParaRPr lang="cs-CZ" sz="2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4016786" cy="3681412"/>
          </a:xfrm>
        </p:spPr>
        <p:txBody>
          <a:bodyPr>
            <a:noAutofit/>
          </a:bodyPr>
          <a:lstStyle/>
          <a:p>
            <a:r>
              <a:rPr lang="en-US" sz="2200" dirty="0" smtClean="0"/>
              <a:t>Functional way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 lvl="0"/>
            <a:r>
              <a:rPr lang="en-US" sz="2200" dirty="0" smtClean="0"/>
              <a:t>Easy to add new functions</a:t>
            </a:r>
          </a:p>
          <a:p>
            <a:pPr lvl="0"/>
            <a:r>
              <a:rPr lang="en-US" sz="2200" dirty="0" smtClean="0"/>
              <a:t>Hard to add new cases</a:t>
            </a:r>
            <a:endParaRPr lang="cs-CZ" sz="2200" dirty="0" smtClean="0"/>
          </a:p>
          <a:p>
            <a:endParaRPr lang="en-US" sz="22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674924"/>
              </p:ext>
            </p:extLst>
          </p:nvPr>
        </p:nvGraphicFramePr>
        <p:xfrm>
          <a:off x="450776" y="2500908"/>
          <a:ext cx="3583900" cy="156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2233710" imgH="977211" progId="Visio.Drawing.11">
                  <p:embed/>
                </p:oleObj>
              </mc:Choice>
              <mc:Fallback>
                <p:oleObj name="Visio" r:id="rId3" imgW="2233710" imgH="97721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776" y="2500908"/>
                        <a:ext cx="3583900" cy="1569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54796"/>
              </p:ext>
            </p:extLst>
          </p:nvPr>
        </p:nvGraphicFramePr>
        <p:xfrm>
          <a:off x="4699248" y="2500908"/>
          <a:ext cx="3600400" cy="155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5" imgW="2269620" imgH="977211" progId="Visio.Drawing.11">
                  <p:embed/>
                </p:oleObj>
              </mc:Choice>
              <mc:Fallback>
                <p:oleObj name="Visio" r:id="rId5" imgW="2269620" imgH="97721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248" y="2500908"/>
                        <a:ext cx="3600400" cy="1550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6"/>
          <p:cNvSpPr txBox="1">
            <a:spLocks/>
          </p:cNvSpPr>
          <p:nvPr/>
        </p:nvSpPr>
        <p:spPr>
          <a:xfrm>
            <a:off x="488876" y="5968683"/>
            <a:ext cx="7708900" cy="457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200" dirty="0" smtClean="0"/>
              <a:t>Mixed functional/OO languages give you both options!</a:t>
            </a:r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213140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Functional Data Structures in C#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79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FP hits mainstream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99" y="1689100"/>
            <a:ext cx="7848601" cy="4577229"/>
          </a:xfrm>
        </p:spPr>
        <p:txBody>
          <a:bodyPr/>
          <a:lstStyle/>
          <a:p>
            <a:r>
              <a:rPr lang="en-GB" dirty="0" smtClean="0"/>
              <a:t>Visual Studio gets F#</a:t>
            </a:r>
          </a:p>
          <a:p>
            <a:r>
              <a:rPr lang="en-GB" dirty="0" smtClean="0"/>
              <a:t>C# gets LINQ, lambdas, etc</a:t>
            </a:r>
          </a:p>
          <a:p>
            <a:r>
              <a:rPr lang="en-GB" dirty="0" smtClean="0"/>
              <a:t>C++ gets lambdas</a:t>
            </a:r>
          </a:p>
          <a:p>
            <a:r>
              <a:rPr lang="en-GB" dirty="0" smtClean="0"/>
              <a:t>JVM gets </a:t>
            </a:r>
            <a:r>
              <a:rPr lang="en-GB" dirty="0" err="1" smtClean="0"/>
              <a:t>Clojure</a:t>
            </a:r>
            <a:r>
              <a:rPr lang="en-GB" dirty="0" smtClean="0"/>
              <a:t> &amp; </a:t>
            </a:r>
            <a:r>
              <a:rPr lang="en-GB" dirty="0" err="1" smtClean="0"/>
              <a:t>Scala</a:t>
            </a:r>
            <a:endParaRPr lang="en-GB" dirty="0"/>
          </a:p>
        </p:txBody>
      </p:sp>
      <p:pic>
        <p:nvPicPr>
          <p:cNvPr id="5" name="Content Placeholder 3" descr="VisualFSharpLogo_thumb[1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2297" y="4931638"/>
            <a:ext cx="2423216" cy="146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LINQ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77195" y="1821181"/>
            <a:ext cx="1300170" cy="214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http://www.artima.com/images/PinSCover500x5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60" y="4347008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74" y="4853707"/>
            <a:ext cx="1350369" cy="16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queries with 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Query syntax supported in C# 3.0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Functional programming concepts</a:t>
            </a:r>
          </a:p>
          <a:p>
            <a:pPr lvl="1"/>
            <a:r>
              <a:rPr lang="en-GB" b="1" dirty="0" smtClean="0"/>
              <a:t>Declaratively</a:t>
            </a:r>
            <a:r>
              <a:rPr lang="en-GB" dirty="0" smtClean="0"/>
              <a:t> describes “what” not “how”</a:t>
            </a:r>
          </a:p>
          <a:p>
            <a:pPr lvl="1"/>
            <a:r>
              <a:rPr lang="en-GB" dirty="0" smtClean="0"/>
              <a:t>Written as </a:t>
            </a:r>
            <a:r>
              <a:rPr lang="en-GB" b="1" dirty="0" smtClean="0"/>
              <a:t>single expression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69740" y="2619400"/>
            <a:ext cx="6480720" cy="1756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q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db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Products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UnitPrice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8000"/>
                </a:solidFill>
                <a:latin typeface="Consolas"/>
              </a:rPr>
              <a:t>75.0M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00"/>
                </a:solidFill>
                <a:latin typeface="Consolas"/>
              </a:rPr>
              <a:t>String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Format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808000"/>
                </a:solidFill>
                <a:latin typeface="Consolas"/>
              </a:rPr>
              <a:t>"{0} - ${1}"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ProductName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UnitPrice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)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76892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 Frameworks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15" y="1930076"/>
            <a:ext cx="7703885" cy="4788223"/>
          </a:xfrm>
        </p:spPr>
        <p:txBody>
          <a:bodyPr>
            <a:normAutofit/>
          </a:bodyPr>
          <a:lstStyle/>
          <a:p>
            <a:r>
              <a:rPr lang="en-US" b="1" dirty="0" smtClean="0"/>
              <a:t>XUL </a:t>
            </a:r>
            <a:r>
              <a:rPr lang="en-US" dirty="0" smtClean="0"/>
              <a:t>(Mozilla), </a:t>
            </a:r>
            <a:r>
              <a:rPr lang="en-US" b="1" dirty="0" smtClean="0"/>
              <a:t>Glade </a:t>
            </a:r>
            <a:r>
              <a:rPr lang="en-US" dirty="0" smtClean="0"/>
              <a:t>(</a:t>
            </a:r>
            <a:r>
              <a:rPr lang="en-US" dirty="0" err="1" smtClean="0"/>
              <a:t>Gtk</a:t>
            </a:r>
            <a:r>
              <a:rPr lang="en-US" dirty="0" smtClean="0"/>
              <a:t>), </a:t>
            </a:r>
            <a:r>
              <a:rPr lang="en-US" b="1" dirty="0" smtClean="0"/>
              <a:t>XAML </a:t>
            </a:r>
            <a:r>
              <a:rPr lang="en-US" dirty="0" smtClean="0"/>
              <a:t>(.NET)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Functional programming concepts</a:t>
            </a:r>
          </a:p>
          <a:p>
            <a:pPr lvl="1"/>
            <a:r>
              <a:rPr lang="en-US" b="1" dirty="0" smtClean="0"/>
              <a:t>Compose </a:t>
            </a:r>
            <a:r>
              <a:rPr lang="en-US" dirty="0" smtClean="0"/>
              <a:t>button with ellipse inside</a:t>
            </a:r>
          </a:p>
          <a:p>
            <a:pPr lvl="1"/>
            <a:r>
              <a:rPr lang="en-US" dirty="0" smtClean="0"/>
              <a:t>Specify </a:t>
            </a:r>
            <a:r>
              <a:rPr lang="en-US" b="1" dirty="0" smtClean="0"/>
              <a:t>behavior </a:t>
            </a:r>
            <a:r>
              <a:rPr lang="en-US" dirty="0" smtClean="0"/>
              <a:t>declaratively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97249" y="2537373"/>
            <a:ext cx="7776864" cy="2372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Button</a:t>
            </a:r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x:Name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greenBtn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cs-CZ" sz="2000" dirty="0" smtClean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Black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&gt;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Ellipse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75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75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Fill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Button</a:t>
            </a:r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cs-CZ" sz="2000" dirty="0" smtClean="0">
                <a:solidFill>
                  <a:srgbClr val="A31515"/>
                </a:solidFill>
                <a:latin typeface="Consolas"/>
              </a:rPr>
              <a:t>DoubleAnimation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FF0000"/>
                </a:solidFill>
                <a:latin typeface="Consolas"/>
              </a:rPr>
              <a:t>Storyboard.TargetName</a:t>
            </a:r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greenBtn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cs-CZ" sz="2000" dirty="0" smtClean="0">
                <a:solidFill>
                  <a:srgbClr val="FF0000"/>
                </a:solidFill>
                <a:latin typeface="Consolas"/>
              </a:rPr>
              <a:t>Storyboard.TargetProperty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(Canvas.Left)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    From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0.0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To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100.0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Duration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0:0:5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7368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financial contracts in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15" y="1676077"/>
            <a:ext cx="7703885" cy="4336252"/>
          </a:xfrm>
        </p:spPr>
        <p:txBody>
          <a:bodyPr/>
          <a:lstStyle/>
          <a:p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Functional programming concepts</a:t>
            </a:r>
          </a:p>
          <a:p>
            <a:pPr lvl="1"/>
            <a:r>
              <a:rPr lang="en-GB" b="1" dirty="0"/>
              <a:t>Declaratively</a:t>
            </a:r>
            <a:r>
              <a:rPr lang="en-GB" dirty="0"/>
              <a:t> describes “what” not “how”</a:t>
            </a:r>
          </a:p>
          <a:p>
            <a:pPr lvl="1"/>
            <a:r>
              <a:rPr lang="en-GB" dirty="0"/>
              <a:t>Written as </a:t>
            </a:r>
            <a:r>
              <a:rPr lang="en-GB" b="1" dirty="0"/>
              <a:t>single </a:t>
            </a:r>
            <a:r>
              <a:rPr lang="en-GB" b="1" dirty="0" smtClean="0"/>
              <a:t>expression</a:t>
            </a:r>
          </a:p>
          <a:p>
            <a:pPr lvl="1"/>
            <a:r>
              <a:rPr lang="en-GB" b="1" dirty="0" smtClean="0"/>
              <a:t>Composed </a:t>
            </a:r>
            <a:r>
              <a:rPr lang="en-GB" dirty="0" smtClean="0"/>
              <a:t>from small number of primitives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48036" y="1688777"/>
            <a:ext cx="7776864" cy="1756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march day = </a:t>
            </a:r>
            <a:r>
              <a:rPr lang="en-US" sz="2000" dirty="0" err="1" smtClean="0">
                <a:solidFill>
                  <a:srgbClr val="020002"/>
                </a:solidFill>
                <a:latin typeface="Consolas"/>
              </a:rPr>
              <a:t>DateTime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2011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3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day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latin typeface="Consolas"/>
              </a:rPr>
              <a:t>itTrades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 =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(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sell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660066"/>
                </a:solidFill>
                <a:latin typeface="Consolas"/>
              </a:rPr>
              <a:t>tradeAt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march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15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808000"/>
                </a:solidFill>
                <a:latin typeface="Consolas"/>
              </a:rPr>
              <a:t>"GOOG"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500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$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(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between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march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march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19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trade</a:t>
            </a:r>
            <a:r>
              <a:rPr lang="en-US" sz="2000" dirty="0">
                <a:solidFill>
                  <a:srgbClr val="CC33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00"/>
                </a:solidFill>
                <a:latin typeface="Consolas"/>
              </a:rPr>
              <a:t>"MSFT"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1000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2848" y="5608197"/>
            <a:ext cx="6336704" cy="833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20002"/>
                </a:solidFill>
                <a:latin typeface="Consolas"/>
              </a:rPr>
              <a:t>tradeAt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date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what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amount =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between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date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20002"/>
                </a:solidFill>
                <a:latin typeface="Consolas"/>
              </a:rPr>
              <a:t>date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trade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what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amount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2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2675</TotalTime>
  <Words>611</Words>
  <Application>Microsoft Office PowerPoint</Application>
  <PresentationFormat>On-screen Show (4:3)</PresentationFormat>
  <Paragraphs>154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Perception</vt:lpstr>
      <vt:lpstr>Visio</vt:lpstr>
      <vt:lpstr>Teaching F# and Functional Programming</vt:lpstr>
      <vt:lpstr>Teaching F#</vt:lpstr>
      <vt:lpstr>Real-World Functional Programming</vt:lpstr>
      <vt:lpstr>Representing event schedule</vt:lpstr>
      <vt:lpstr>Demo</vt:lpstr>
      <vt:lpstr>FP hits mainstream</vt:lpstr>
      <vt:lpstr>Writing queries with LINQ</vt:lpstr>
      <vt:lpstr>Graphical User Interface Frameworks</vt:lpstr>
      <vt:lpstr>Specifying financial contracts in F#</vt:lpstr>
      <vt:lpstr>Point of sale sample</vt:lpstr>
      <vt:lpstr>Demo</vt:lpstr>
      <vt:lpstr>Teaching F#</vt:lpstr>
      <vt:lpstr>F# as a first (functional) language?</vt:lpstr>
      <vt:lpstr>Scaling math</vt:lpstr>
      <vt:lpstr>Composing graphics</vt:lpstr>
      <vt:lpstr>Working with shapes</vt:lpstr>
      <vt:lpstr>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</cp:lastModifiedBy>
  <cp:revision>218</cp:revision>
  <dcterms:created xsi:type="dcterms:W3CDTF">2010-11-22T18:20:19Z</dcterms:created>
  <dcterms:modified xsi:type="dcterms:W3CDTF">2011-04-13T08:54:06Z</dcterms:modified>
</cp:coreProperties>
</file>