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7" r:id="rId2"/>
  </p:sldMasterIdLst>
  <p:notesMasterIdLst>
    <p:notesMasterId r:id="rId33"/>
  </p:notesMasterIdLst>
  <p:sldIdLst>
    <p:sldId id="256" r:id="rId3"/>
    <p:sldId id="302" r:id="rId4"/>
    <p:sldId id="303" r:id="rId5"/>
    <p:sldId id="319" r:id="rId6"/>
    <p:sldId id="320" r:id="rId7"/>
    <p:sldId id="321" r:id="rId8"/>
    <p:sldId id="313" r:id="rId9"/>
    <p:sldId id="322" r:id="rId10"/>
    <p:sldId id="317" r:id="rId11"/>
    <p:sldId id="318" r:id="rId12"/>
    <p:sldId id="323" r:id="rId13"/>
    <p:sldId id="325" r:id="rId14"/>
    <p:sldId id="326" r:id="rId15"/>
    <p:sldId id="324" r:id="rId16"/>
    <p:sldId id="327" r:id="rId17"/>
    <p:sldId id="328" r:id="rId18"/>
    <p:sldId id="329" r:id="rId19"/>
    <p:sldId id="330" r:id="rId20"/>
    <p:sldId id="338" r:id="rId21"/>
    <p:sldId id="332" r:id="rId22"/>
    <p:sldId id="339" r:id="rId23"/>
    <p:sldId id="333" r:id="rId24"/>
    <p:sldId id="334" r:id="rId25"/>
    <p:sldId id="341" r:id="rId26"/>
    <p:sldId id="342" r:id="rId27"/>
    <p:sldId id="343" r:id="rId28"/>
    <p:sldId id="344" r:id="rId29"/>
    <p:sldId id="311" r:id="rId30"/>
    <p:sldId id="331" r:id="rId31"/>
    <p:sldId id="31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5. 6. 2013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Prefer internal DSLs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95C91-3647-414B-B644-346BD6DEF52A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938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0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4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10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4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03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74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0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1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75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68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01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4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2609850"/>
          </a:xfrm>
        </p:spPr>
        <p:txBody>
          <a:bodyPr>
            <a:normAutofit/>
          </a:bodyPr>
          <a:lstStyle/>
          <a:p>
            <a:r>
              <a:rPr lang="en-US" dirty="0" smtClean="0"/>
              <a:t>Creating </a:t>
            </a:r>
            <a:r>
              <a:rPr lang="en-US" b="1" dirty="0" smtClean="0">
                <a:solidFill>
                  <a:schemeClr val="accent3"/>
                </a:solidFill>
              </a:rPr>
              <a:t>Domain Specific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Languages </a:t>
            </a:r>
            <a:r>
              <a:rPr lang="en-US" dirty="0" smtClean="0"/>
              <a:t>in F#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9144000" cy="15240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200" dirty="0" smtClean="0">
                <a:solidFill>
                  <a:prstClr val="white">
                    <a:lumMod val="50000"/>
                  </a:prstClr>
                </a:solidFill>
              </a:rPr>
              <a:t>PhD student @ University of Cambridge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tomas@tomasp.net </a:t>
            </a:r>
            <a:r>
              <a:rPr lang="en-US" sz="2400" dirty="0" smtClean="0">
                <a:solidFill>
                  <a:schemeClr val="accent3"/>
                </a:solidFill>
              </a:rPr>
              <a:t>   </a:t>
            </a:r>
            <a:r>
              <a:rPr lang="en-US" sz="3400" dirty="0" smtClean="0">
                <a:solidFill>
                  <a:schemeClr val="accent1"/>
                </a:solidFill>
              </a:rPr>
              <a:t>Tomas </a:t>
            </a:r>
            <a:r>
              <a:rPr lang="en-US" sz="3400" dirty="0">
                <a:solidFill>
                  <a:schemeClr val="accent1"/>
                </a:solidFill>
              </a:rPr>
              <a:t>Petricek </a:t>
            </a:r>
            <a:r>
              <a:rPr lang="en-US" sz="3400" dirty="0" smtClean="0">
                <a:solidFill>
                  <a:schemeClr val="accent1"/>
                </a:solidFill>
              </a:rPr>
              <a:t> </a:t>
            </a:r>
            <a:r>
              <a:rPr lang="en-US" sz="3400" b="1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@tomaspetricek 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Conspirator behind http://fsharp.org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</a:t>
            </a:r>
            <a:r>
              <a:rPr lang="en-US" b="1" dirty="0" smtClean="0">
                <a:solidFill>
                  <a:schemeClr val="accent1"/>
                </a:solidFill>
              </a:rPr>
              <a:t>model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Primitives </a:t>
            </a:r>
            <a:r>
              <a:rPr lang="en-US" dirty="0" smtClean="0"/>
              <a:t>of the language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Composition </a:t>
            </a:r>
            <a:r>
              <a:rPr lang="en-US" dirty="0" smtClean="0"/>
              <a:t>combinators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667000"/>
            <a:ext cx="6697960" cy="2218657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OptionKind = 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Call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Put</a:t>
            </a:r>
          </a:p>
          <a:p>
            <a:pPr>
              <a:spcBef>
                <a:spcPts val="1200"/>
              </a:spcBef>
            </a:pPr>
            <a:r>
              <a:rPr lang="cs-CZ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Option = </a:t>
            </a: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| European </a:t>
            </a: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OptionKind * float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840" y="5150895"/>
            <a:ext cx="6697960" cy="956773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Combine </a:t>
            </a: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Option * Option</a:t>
            </a: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| Times </a:t>
            </a: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float * Option</a:t>
            </a:r>
          </a:p>
        </p:txBody>
      </p:sp>
    </p:spTree>
    <p:extLst>
      <p:ext uri="{BB962C8B-B14F-4D97-AF65-F5344CB8AC3E}">
        <p14:creationId xmlns:p14="http://schemas.microsoft.com/office/powerpoint/2010/main" val="637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Demo: </a:t>
            </a:r>
            <a:r>
              <a:rPr lang="en-US" dirty="0" smtClean="0"/>
              <a:t>Building &amp; using the DSL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</a:t>
            </a:r>
            <a:r>
              <a:rPr lang="en-US" b="1" dirty="0" smtClean="0">
                <a:solidFill>
                  <a:schemeClr val="accent3"/>
                </a:solidFill>
              </a:rPr>
              <a:t>more convenient</a:t>
            </a:r>
          </a:p>
          <a:p>
            <a:pPr lvl="1"/>
            <a:r>
              <a:rPr lang="en-US" dirty="0" smtClean="0"/>
              <a:t>Custom operators</a:t>
            </a:r>
          </a:p>
          <a:p>
            <a:pPr lvl="1"/>
            <a:r>
              <a:rPr lang="en-US" dirty="0" smtClean="0"/>
              <a:t>Derived primitives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Use it </a:t>
            </a:r>
            <a:r>
              <a:rPr lang="en-US" dirty="0" smtClean="0"/>
              <a:t>for its purpose</a:t>
            </a:r>
          </a:p>
          <a:p>
            <a:pPr lvl="1"/>
            <a:r>
              <a:rPr lang="en-US" dirty="0" smtClean="0"/>
              <a:t>Drawing pay-off diagrams</a:t>
            </a:r>
          </a:p>
          <a:p>
            <a:pPr lvl="1"/>
            <a:r>
              <a:rPr lang="en-US" dirty="0" smtClean="0"/>
              <a:t>Evaluating option price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816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Domain-specific languages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>
                <a:solidFill>
                  <a:schemeClr val="accent3"/>
                </a:solidFill>
              </a:rPr>
              <a:t>Advantages</a:t>
            </a:r>
            <a:endParaRPr lang="en-GB" sz="26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 smtClean="0"/>
              <a:t>Readability</a:t>
            </a:r>
          </a:p>
          <a:p>
            <a:pPr marL="400050" lvl="1" indent="0">
              <a:buNone/>
            </a:pPr>
            <a:r>
              <a:rPr lang="en-GB" sz="2400" dirty="0" smtClean="0"/>
              <a:t>Greater for External DSL</a:t>
            </a:r>
          </a:p>
          <a:p>
            <a:pPr marL="0" indent="0">
              <a:buNone/>
            </a:pPr>
            <a:r>
              <a:rPr lang="en-GB" sz="2600" dirty="0" smtClean="0"/>
              <a:t>Maintainability</a:t>
            </a:r>
          </a:p>
          <a:p>
            <a:pPr marL="400050" lvl="1" indent="0">
              <a:buNone/>
            </a:pPr>
            <a:r>
              <a:rPr lang="en-GB" sz="2400" dirty="0" smtClean="0"/>
              <a:t>Hides the implementation</a:t>
            </a:r>
          </a:p>
          <a:p>
            <a:pPr marL="400050" lvl="1" indent="0">
              <a:buNone/>
            </a:pPr>
            <a:r>
              <a:rPr lang="en-GB" sz="2400" dirty="0" smtClean="0"/>
              <a:t>Internals can be changed</a:t>
            </a:r>
          </a:p>
          <a:p>
            <a:pPr marL="0" indent="0">
              <a:buNone/>
            </a:pPr>
            <a:r>
              <a:rPr lang="en-GB" sz="2600" dirty="0" smtClean="0"/>
              <a:t>Domain Focus</a:t>
            </a:r>
          </a:p>
          <a:p>
            <a:pPr marL="400050" lvl="1" indent="0">
              <a:buNone/>
            </a:pPr>
            <a:r>
              <a:rPr lang="en-GB" sz="2400" dirty="0" smtClean="0"/>
              <a:t>Non-experts can read 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600" dirty="0" smtClean="0">
                <a:solidFill>
                  <a:schemeClr val="accent1"/>
                </a:solidFill>
              </a:rPr>
              <a:t>Disadvantages</a:t>
            </a:r>
            <a:endParaRPr lang="en-GB" sz="2600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 smtClean="0"/>
              <a:t>Additional abstraction</a:t>
            </a:r>
          </a:p>
          <a:p>
            <a:pPr marL="400050" lvl="1" indent="0">
              <a:buNone/>
            </a:pPr>
            <a:r>
              <a:rPr lang="en-GB" sz="2400" dirty="0" smtClean="0"/>
              <a:t>Smaller for Internal DSL</a:t>
            </a:r>
          </a:p>
          <a:p>
            <a:pPr marL="0" indent="0">
              <a:buNone/>
            </a:pPr>
            <a:r>
              <a:rPr lang="en-GB" sz="2600" dirty="0" smtClean="0"/>
              <a:t>Time to implement</a:t>
            </a:r>
          </a:p>
          <a:p>
            <a:pPr marL="400050" lvl="1" indent="0">
              <a:buNone/>
            </a:pPr>
            <a:r>
              <a:rPr lang="en-GB" sz="2400" dirty="0" smtClean="0"/>
              <a:t>Easier for Internal DSL</a:t>
            </a:r>
          </a:p>
          <a:p>
            <a:pPr marL="0" indent="0">
              <a:buNone/>
            </a:pPr>
            <a:r>
              <a:rPr lang="en-GB" sz="2600" dirty="0" smtClean="0"/>
              <a:t>Time to learn</a:t>
            </a:r>
          </a:p>
          <a:p>
            <a:pPr marL="400050" lvl="1" indent="0">
              <a:buNone/>
            </a:pPr>
            <a:r>
              <a:rPr lang="en-GB" sz="2400" dirty="0" smtClean="0"/>
              <a:t>Avoid crazy operators</a:t>
            </a:r>
          </a:p>
          <a:p>
            <a:pPr marL="400050" lvl="1" indent="0">
              <a:buNone/>
            </a:pPr>
            <a:r>
              <a:rPr lang="en-GB" sz="2400" dirty="0" smtClean="0"/>
              <a:t>Make it familiar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113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Internal DSL: </a:t>
            </a:r>
            <a:r>
              <a:rPr lang="en-GB" dirty="0" smtClean="0"/>
              <a:t>Building Blocks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600" dirty="0" smtClean="0">
                <a:solidFill>
                  <a:schemeClr val="accent3"/>
                </a:solidFill>
              </a:rPr>
              <a:t>Vanilla .NET </a:t>
            </a:r>
            <a:endParaRPr lang="en-GB" sz="2600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600" dirty="0" smtClean="0"/>
              <a:t>Method chaining</a:t>
            </a:r>
          </a:p>
          <a:p>
            <a:pPr marL="0" indent="0">
              <a:buNone/>
            </a:pPr>
            <a:r>
              <a:rPr lang="en-GB" sz="2600" dirty="0" smtClean="0"/>
              <a:t>Enumerations</a:t>
            </a:r>
          </a:p>
          <a:p>
            <a:pPr marL="0" indent="0">
              <a:buNone/>
            </a:pPr>
            <a:r>
              <a:rPr lang="en-GB" sz="2600" dirty="0" smtClean="0"/>
              <a:t>Classes</a:t>
            </a:r>
          </a:p>
          <a:p>
            <a:pPr marL="0" indent="0">
              <a:buNone/>
            </a:pPr>
            <a:r>
              <a:rPr lang="en-GB" sz="2600" dirty="0" smtClean="0"/>
              <a:t>Operator Overloading</a:t>
            </a:r>
          </a:p>
          <a:p>
            <a:pPr marL="0" indent="0">
              <a:buNone/>
            </a:pPr>
            <a:r>
              <a:rPr lang="en-GB" sz="2600" dirty="0" smtClean="0"/>
              <a:t>Attributes</a:t>
            </a:r>
          </a:p>
          <a:p>
            <a:pPr marL="0" indent="0">
              <a:buNone/>
            </a:pPr>
            <a:r>
              <a:rPr lang="en-GB" sz="2600" dirty="0" smtClean="0"/>
              <a:t>Iterators &amp; LINQ</a:t>
            </a:r>
          </a:p>
          <a:p>
            <a:pPr marL="0" indent="0">
              <a:buNone/>
            </a:pPr>
            <a:r>
              <a:rPr lang="en-GB" sz="2600" dirty="0" smtClean="0"/>
              <a:t>Extension methods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2600" dirty="0" smtClean="0">
                <a:solidFill>
                  <a:schemeClr val="accent3"/>
                </a:solidFill>
              </a:rPr>
              <a:t>F# Specific</a:t>
            </a:r>
            <a:endParaRPr lang="en-GB" sz="2600" dirty="0">
              <a:solidFill>
                <a:schemeClr val="accent3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 smtClean="0"/>
              <a:t>Pipelining</a:t>
            </a:r>
          </a:p>
          <a:p>
            <a:pPr marL="0" indent="0">
              <a:buNone/>
            </a:pPr>
            <a:r>
              <a:rPr lang="en-GB" sz="2600" dirty="0" smtClean="0"/>
              <a:t>Discriminated Unions</a:t>
            </a:r>
          </a:p>
          <a:p>
            <a:pPr marL="0" indent="0">
              <a:buNone/>
            </a:pPr>
            <a:r>
              <a:rPr lang="en-GB" sz="2600" dirty="0" smtClean="0"/>
              <a:t>Records</a:t>
            </a:r>
          </a:p>
          <a:p>
            <a:pPr marL="0" indent="0">
              <a:buNone/>
            </a:pPr>
            <a:r>
              <a:rPr lang="en-GB" sz="2600" dirty="0" smtClean="0"/>
              <a:t>Custom Operators</a:t>
            </a:r>
          </a:p>
          <a:p>
            <a:pPr marL="0" indent="0">
              <a:buNone/>
            </a:pPr>
            <a:r>
              <a:rPr lang="en-GB" sz="2600" dirty="0" smtClean="0"/>
              <a:t>Quotations</a:t>
            </a:r>
          </a:p>
          <a:p>
            <a:pPr marL="0" indent="0">
              <a:buNone/>
            </a:pPr>
            <a:r>
              <a:rPr lang="en-GB" sz="2600" dirty="0" smtClean="0"/>
              <a:t>Computation Expressions</a:t>
            </a:r>
          </a:p>
          <a:p>
            <a:pPr marL="0" indent="0">
              <a:buNone/>
            </a:pPr>
            <a:r>
              <a:rPr lang="en-GB" sz="2600" dirty="0" smtClean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0142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a </a:t>
            </a:r>
            <a:r>
              <a:rPr lang="en-US" b="1" dirty="0" smtClean="0">
                <a:solidFill>
                  <a:schemeClr val="accent1"/>
                </a:solidFill>
              </a:rPr>
              <a:t>DSL </a:t>
            </a:r>
            <a:r>
              <a:rPr lang="en-US" dirty="0" smtClean="0"/>
              <a:t>for: </a:t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Detecting Price Patterns</a:t>
            </a:r>
            <a:endParaRPr lang="cs-CZ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0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Declining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00941"/>
            <a:ext cx="5619750" cy="401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895600" y="3352800"/>
            <a:ext cx="3657600" cy="21336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2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Rounding top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00943"/>
            <a:ext cx="5593080" cy="399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648200" y="2971800"/>
            <a:ext cx="19812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971800" y="2971800"/>
            <a:ext cx="16764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Multiple bottom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96" y="2133600"/>
            <a:ext cx="5505104" cy="393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8006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9624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3657600"/>
            <a:ext cx="1409700" cy="18594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638800" y="4267200"/>
            <a:ext cx="1295400" cy="12498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1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Doman-specific language approach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Primitive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Declining price</a:t>
            </a:r>
          </a:p>
          <a:p>
            <a:pPr lvl="1"/>
            <a:r>
              <a:rPr lang="en-US" dirty="0" smtClean="0"/>
              <a:t>Rising price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Combinators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for classifiers</a:t>
            </a:r>
          </a:p>
          <a:p>
            <a:pPr lvl="1"/>
            <a:r>
              <a:rPr lang="en-US" dirty="0" smtClean="0"/>
              <a:t>Average using regression</a:t>
            </a:r>
          </a:p>
          <a:p>
            <a:pPr lvl="1"/>
            <a:r>
              <a:rPr lang="en-US" dirty="0" smtClean="0"/>
              <a:t>Sequence multiple patterns</a:t>
            </a:r>
          </a:p>
          <a:p>
            <a:pPr lvl="1"/>
            <a:r>
              <a:rPr lang="en-US" dirty="0" smtClean="0"/>
              <a:t>Check patterns at the same time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47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Demo: </a:t>
            </a:r>
            <a:r>
              <a:rPr lang="en-US" dirty="0" smtClean="0"/>
              <a:t>Detecting price patterns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07288" cy="46783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Building </a:t>
            </a:r>
            <a:r>
              <a:rPr lang="en-US" sz="3600" b="1" dirty="0" smtClean="0">
                <a:solidFill>
                  <a:schemeClr val="accent1"/>
                </a:solidFill>
              </a:rPr>
              <a:t>complex from simple</a:t>
            </a:r>
          </a:p>
          <a:p>
            <a:pPr lvl="1"/>
            <a:r>
              <a:rPr lang="en-US" sz="3200" dirty="0" smtClean="0"/>
              <a:t>Check </a:t>
            </a:r>
            <a:r>
              <a:rPr lang="en-US" sz="3200" b="1" dirty="0">
                <a:solidFill>
                  <a:schemeClr val="accent3"/>
                </a:solidFill>
              </a:rPr>
              <a:t>multiple </a:t>
            </a:r>
            <a:r>
              <a:rPr lang="en-US" sz="3200" dirty="0"/>
              <a:t>conditions</a:t>
            </a:r>
          </a:p>
          <a:p>
            <a:endParaRPr lang="en-US" sz="3600" dirty="0"/>
          </a:p>
          <a:p>
            <a:pPr lvl="1"/>
            <a:r>
              <a:rPr lang="en-US" sz="3200" dirty="0"/>
              <a:t>Calculate </a:t>
            </a:r>
            <a:r>
              <a:rPr lang="en-US" sz="3200" b="1" dirty="0">
                <a:solidFill>
                  <a:schemeClr val="accent3"/>
                </a:solidFill>
              </a:rPr>
              <a:t>minimum </a:t>
            </a:r>
            <a:r>
              <a:rPr lang="en-US" sz="3200" dirty="0"/>
              <a:t>value</a:t>
            </a:r>
          </a:p>
          <a:p>
            <a:endParaRPr lang="en-US" sz="3600" dirty="0"/>
          </a:p>
          <a:p>
            <a:pPr lvl="1"/>
            <a:r>
              <a:rPr lang="en-US" sz="3200" dirty="0"/>
              <a:t>All values are in a </a:t>
            </a:r>
            <a:r>
              <a:rPr lang="en-US" sz="3200" b="1" dirty="0">
                <a:solidFill>
                  <a:schemeClr val="accent3"/>
                </a:solidFill>
              </a:rPr>
              <a:t>range</a:t>
            </a:r>
          </a:p>
          <a:p>
            <a:endParaRPr lang="cs-CZ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70112" y="5810382"/>
            <a:ext cx="7973888" cy="895218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inRange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min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max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endParaRPr lang="en-US" sz="2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bothAnd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atLeast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min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) (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atMost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max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0112" y="2762382"/>
            <a:ext cx="7973888" cy="895218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20002"/>
                </a:solidFill>
                <a:latin typeface="Consolas"/>
              </a:rPr>
              <a:t>bothAnd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endParaRPr lang="en-US" sz="2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020002"/>
                </a:solidFill>
                <a:latin typeface="Consolas"/>
              </a:rPr>
              <a:t>both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map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&amp;&amp;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0112" y="4286382"/>
            <a:ext cx="7973888" cy="895218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minimum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endParaRPr lang="en-US" sz="2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reduce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min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map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v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Math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Round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v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sz="2200" dirty="0">
                <a:solidFill>
                  <a:srgbClr val="008000"/>
                </a:solidFill>
                <a:latin typeface="Consolas"/>
              </a:rPr>
              <a:t>2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9756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6900"/>
            <a:ext cx="8229600" cy="46482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75" y="2758998"/>
            <a:ext cx="1219200" cy="1540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Tomas\Writing\Functional\cover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50462"/>
            <a:ext cx="1219200" cy="1529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121724" y="350760"/>
            <a:ext cx="6641275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accent3"/>
                </a:solidFill>
              </a:rPr>
              <a:t>Real World Functional </a:t>
            </a:r>
            <a:br>
              <a:rPr lang="en-US" sz="3200" b="1" dirty="0" smtClean="0">
                <a:solidFill>
                  <a:schemeClr val="accent3"/>
                </a:solidFill>
              </a:rPr>
            </a:br>
            <a:r>
              <a:rPr lang="en-US" sz="3200" b="1" dirty="0" smtClean="0">
                <a:solidFill>
                  <a:schemeClr val="accent3"/>
                </a:solidFill>
              </a:rPr>
              <a:t>Programming</a:t>
            </a:r>
            <a:endParaRPr lang="en-US" sz="3200" b="1" dirty="0" smtClean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121725" y="1166658"/>
            <a:ext cx="7327075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tutorials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900" dirty="0" smtClean="0">
                <a:solidFill>
                  <a:schemeClr val="bg1">
                    <a:lumMod val="50000"/>
                  </a:schemeClr>
                </a:solidFill>
              </a:rPr>
              <a:t>F# and C#</a:t>
            </a:r>
            <a:br>
              <a:rPr lang="en-US" sz="29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monads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functional concepts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practical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examples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52858" y="2819400"/>
            <a:ext cx="5793217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 smtClean="0">
                <a:solidFill>
                  <a:schemeClr val="accent1"/>
                </a:solidFill>
              </a:rPr>
              <a:t>F# Deep Dives</a:t>
            </a:r>
          </a:p>
          <a:p>
            <a:pPr algn="r"/>
            <a:endParaRPr lang="en-US" sz="3200" b="1" dirty="0" smtClean="0">
              <a:solidFill>
                <a:schemeClr val="accent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-381000" y="2933700"/>
            <a:ext cx="7327075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industry experts                               .</a:t>
            </a:r>
            <a:b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domain modeling   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financial &amp; insurance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web &amp; data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actor model  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concurrency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social gaming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4381500"/>
            <a:ext cx="6641275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accent3"/>
                </a:solidFill>
              </a:rPr>
              <a:t>F# Trainings &amp; Consulting</a:t>
            </a:r>
            <a:endParaRPr lang="en-US" sz="3200" b="1" dirty="0" smtClean="0">
              <a:solidFill>
                <a:schemeClr val="accent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5448300"/>
            <a:ext cx="7327075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testing  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London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async &amp; concurrent  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New York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DSLs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data processing  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http://functional-programming.net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45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</a:t>
            </a:r>
            <a:r>
              <a:rPr lang="en-US" b="1" dirty="0" smtClean="0">
                <a:solidFill>
                  <a:schemeClr val="accent3"/>
                </a:solidFill>
              </a:rPr>
              <a:t>classifier</a:t>
            </a:r>
            <a:r>
              <a:rPr lang="en-US" dirty="0" smtClean="0"/>
              <a:t>?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function value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Given data, calculate the result</a:t>
            </a:r>
          </a:p>
          <a:p>
            <a:pPr lvl="1"/>
            <a:r>
              <a:rPr lang="en-US" dirty="0" smtClean="0"/>
              <a:t>Generic – can produce any value</a:t>
            </a:r>
          </a:p>
          <a:p>
            <a:pPr lvl="1"/>
            <a:r>
              <a:rPr lang="en-US" dirty="0" smtClean="0"/>
              <a:t>Abstract – representation is hidden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964870" y="2667000"/>
            <a:ext cx="8071626" cy="895218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 smtClean="0">
                <a:solidFill>
                  <a:srgbClr val="0000FF"/>
                </a:solidFill>
                <a:latin typeface="Consolas"/>
              </a:rPr>
              <a:t>type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Classifier</a:t>
            </a:r>
            <a:r>
              <a:rPr lang="cs-CZ" sz="2200" dirty="0" smtClean="0">
                <a:solidFill>
                  <a:srgbClr val="800080"/>
                </a:solidFill>
                <a:latin typeface="Consolas"/>
              </a:rPr>
              <a:t>&lt;'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T</a:t>
            </a:r>
            <a:r>
              <a:rPr lang="cs-CZ" sz="2200" dirty="0" smtClean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endParaRPr lang="en-US" sz="2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 err="1" smtClean="0">
                <a:solidFill>
                  <a:srgbClr val="020002"/>
                </a:solidFill>
                <a:latin typeface="Consolas"/>
              </a:rPr>
              <a:t>ClassifyFunc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srgbClr val="0000FF"/>
                </a:solidFill>
                <a:latin typeface="Consolas"/>
              </a:rPr>
              <a:t>of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((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DateTime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srgbClr val="800080"/>
                </a:solidFill>
                <a:latin typeface="Consolas"/>
              </a:rPr>
              <a:t>*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float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)[] </a:t>
            </a:r>
            <a:r>
              <a:rPr lang="cs-CZ" sz="2200" dirty="0" smtClean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srgbClr val="800080"/>
                </a:solidFill>
                <a:latin typeface="Consolas"/>
              </a:rPr>
              <a:t>'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T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8961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Demo: </a:t>
            </a:r>
            <a:r>
              <a:rPr lang="en-US" dirty="0" smtClean="0"/>
              <a:t>Detecting more patterns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Double bottom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Change over regression</a:t>
            </a:r>
          </a:p>
          <a:p>
            <a:pPr lvl="1"/>
            <a:r>
              <a:rPr lang="en-US" dirty="0" smtClean="0"/>
              <a:t>Down–Up two times</a:t>
            </a:r>
          </a:p>
          <a:p>
            <a:pPr lvl="1"/>
            <a:endParaRPr lang="en-US" sz="1000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Declining fast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Declining over regression</a:t>
            </a:r>
          </a:p>
          <a:p>
            <a:pPr lvl="1"/>
            <a:r>
              <a:rPr lang="en-US" dirty="0" smtClean="0"/>
              <a:t>(Max – Min) &gt; 3 USD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267200"/>
            <a:ext cx="298704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87" y="1905000"/>
            <a:ext cx="298704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6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Advanced </a:t>
            </a:r>
            <a:r>
              <a:rPr lang="en-US" b="1" dirty="0" smtClean="0">
                <a:solidFill>
                  <a:schemeClr val="accent3"/>
                </a:solidFill>
              </a:rPr>
              <a:t>Techniques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dirty="0" smtClean="0"/>
              <a:t>for </a:t>
            </a:r>
            <a:r>
              <a:rPr lang="en-US" b="1" dirty="0" smtClean="0">
                <a:solidFill>
                  <a:schemeClr val="accent1"/>
                </a:solidFill>
              </a:rPr>
              <a:t>Embedded DSLs</a:t>
            </a:r>
            <a:r>
              <a:rPr lang="en-US" dirty="0" smtClean="0"/>
              <a:t/>
            </a:r>
            <a:br>
              <a:rPr lang="en-US" dirty="0" smtClean="0"/>
            </a:br>
            <a:endParaRPr lang="cs-CZ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b="1" dirty="0" smtClean="0">
                <a:solidFill>
                  <a:schemeClr val="accent3"/>
                </a:solidFill>
              </a:rPr>
              <a:t>Embedded </a:t>
            </a:r>
            <a:r>
              <a:rPr lang="en-US" dirty="0" smtClean="0"/>
              <a:t>DSLs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Computation expressions</a:t>
            </a:r>
          </a:p>
          <a:p>
            <a:pPr lvl="1"/>
            <a:r>
              <a:rPr lang="en-US" dirty="0"/>
              <a:t>Reinterpret expression </a:t>
            </a:r>
            <a:r>
              <a:rPr lang="en-US" b="1" dirty="0" smtClean="0">
                <a:solidFill>
                  <a:schemeClr val="accent3"/>
                </a:solidFill>
              </a:rPr>
              <a:t>composition</a:t>
            </a:r>
          </a:p>
          <a:p>
            <a:pPr lvl="1"/>
            <a:r>
              <a:rPr lang="en-US" dirty="0" smtClean="0"/>
              <a:t>Add constructs with </a:t>
            </a:r>
            <a:r>
              <a:rPr lang="en-US" b="1" dirty="0" smtClean="0">
                <a:solidFill>
                  <a:schemeClr val="accent3"/>
                </a:solidFill>
              </a:rPr>
              <a:t>F# 3.0 queries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dirty="0"/>
              <a:t>Meta-programming with</a:t>
            </a:r>
            <a:r>
              <a:rPr lang="en-US" b="1" dirty="0">
                <a:solidFill>
                  <a:schemeClr val="accent1"/>
                </a:solidFill>
              </a:rPr>
              <a:t> quotations</a:t>
            </a:r>
          </a:p>
          <a:p>
            <a:pPr lvl="1"/>
            <a:r>
              <a:rPr lang="en-US" dirty="0"/>
              <a:t>Reinterpret F# </a:t>
            </a:r>
            <a:r>
              <a:rPr lang="en-US" b="1" dirty="0">
                <a:solidFill>
                  <a:schemeClr val="accent3"/>
                </a:solidFill>
              </a:rPr>
              <a:t>expressions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Active patterns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More expressive </a:t>
            </a:r>
            <a:r>
              <a:rPr lang="en-US" b="1" dirty="0">
                <a:solidFill>
                  <a:schemeClr val="accent3"/>
                </a:solidFill>
              </a:rPr>
              <a:t>pattern language</a:t>
            </a:r>
          </a:p>
          <a:p>
            <a:pPr lvl="1"/>
            <a:r>
              <a:rPr lang="en-US" dirty="0" smtClean="0"/>
              <a:t>Implementing </a:t>
            </a:r>
            <a:r>
              <a:rPr lang="en-US" b="1" dirty="0" smtClean="0">
                <a:solidFill>
                  <a:schemeClr val="accent3"/>
                </a:solidFill>
              </a:rPr>
              <a:t>external DSLs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</a:t>
            </a:r>
            <a:r>
              <a:rPr lang="en-US" b="1" dirty="0" smtClean="0">
                <a:solidFill>
                  <a:schemeClr val="accent1"/>
                </a:solidFill>
              </a:rPr>
              <a:t>patterns </a:t>
            </a:r>
            <a:r>
              <a:rPr lang="en-US" dirty="0" smtClean="0"/>
              <a:t>in DSLs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0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Repeating functions </a:t>
            </a:r>
            <a:r>
              <a:rPr lang="en-US" dirty="0" smtClean="0"/>
              <a:t>in DSLs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Map</a:t>
            </a:r>
            <a:r>
              <a:rPr lang="en-US" dirty="0" smtClean="0"/>
              <a:t>: transform the produced value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Bind </a:t>
            </a:r>
            <a:r>
              <a:rPr lang="en-US" dirty="0" smtClean="0"/>
              <a:t>&amp; </a:t>
            </a:r>
            <a:r>
              <a:rPr lang="en-US" b="1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: composition of computations</a:t>
            </a:r>
          </a:p>
          <a:p>
            <a:endParaRPr lang="en-US" sz="4900" dirty="0"/>
          </a:p>
          <a:p>
            <a:r>
              <a:rPr lang="en-US" dirty="0" smtClean="0"/>
              <a:t>Simplify using them? With </a:t>
            </a:r>
            <a:r>
              <a:rPr lang="en-US" b="1" dirty="0" smtClean="0">
                <a:solidFill>
                  <a:schemeClr val="accent3"/>
                </a:solidFill>
              </a:rPr>
              <a:t>language syntax</a:t>
            </a:r>
            <a:r>
              <a:rPr lang="en-US" dirty="0" smtClean="0"/>
              <a:t>?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314892"/>
            <a:ext cx="7543800" cy="587441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'</a:t>
            </a:r>
            <a:r>
              <a:rPr lang="fr-FR" sz="2400" dirty="0" smtClean="0">
                <a:solidFill>
                  <a:srgbClr val="020002"/>
                </a:solidFill>
                <a:latin typeface="Consolas"/>
              </a:rPr>
              <a:t>T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smtClean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'</a:t>
            </a:r>
            <a:r>
              <a:rPr lang="fr-FR" sz="2400" dirty="0" smtClean="0">
                <a:solidFill>
                  <a:srgbClr val="020002"/>
                </a:solidFill>
                <a:latin typeface="Consolas"/>
              </a:rPr>
              <a:t>R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fr-FR" sz="2400" dirty="0" smtClean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err="1" smtClean="0">
                <a:solidFill>
                  <a:srgbClr val="020002"/>
                </a:solidFill>
                <a:latin typeface="Consolas"/>
              </a:rPr>
              <a:t>Clsif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&lt;'</a:t>
            </a:r>
            <a:r>
              <a:rPr lang="fr-FR" sz="2400" dirty="0" smtClean="0">
                <a:solidFill>
                  <a:srgbClr val="020002"/>
                </a:solidFill>
                <a:latin typeface="Consolas"/>
              </a:rPr>
              <a:t>T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&gt;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smtClean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err="1" smtClean="0">
                <a:solidFill>
                  <a:srgbClr val="020002"/>
                </a:solidFill>
                <a:latin typeface="Consolas"/>
              </a:rPr>
              <a:t>Clsif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&lt;'</a:t>
            </a:r>
            <a:r>
              <a:rPr lang="fr-FR" sz="2400" dirty="0" smtClean="0">
                <a:solidFill>
                  <a:srgbClr val="020002"/>
                </a:solidFill>
                <a:latin typeface="Consolas"/>
              </a:rPr>
              <a:t>R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&gt;</a:t>
            </a:r>
            <a:endParaRPr lang="fr-FR" sz="2400" dirty="0">
              <a:solidFill>
                <a:srgbClr val="80008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4566611"/>
            <a:ext cx="7543800" cy="1072189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2400" dirty="0">
                <a:solidFill>
                  <a:srgbClr val="800080"/>
                </a:solidFill>
                <a:latin typeface="Consolas"/>
              </a:rPr>
              <a:t>'</a:t>
            </a:r>
            <a:r>
              <a:rPr lang="fr-FR" sz="2400" dirty="0">
                <a:solidFill>
                  <a:srgbClr val="020002"/>
                </a:solidFill>
                <a:latin typeface="Consolas"/>
              </a:rPr>
              <a:t>T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  <a:latin typeface="Consolas"/>
              </a:rPr>
              <a:t>Clsif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&lt;'</a:t>
            </a:r>
            <a:r>
              <a:rPr lang="fr-FR" sz="2400" dirty="0" smtClean="0">
                <a:solidFill>
                  <a:srgbClr val="020002"/>
                </a:solidFill>
                <a:latin typeface="Consolas"/>
              </a:rPr>
              <a:t>R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&gt;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fr-FR" sz="24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err="1" smtClean="0">
                <a:solidFill>
                  <a:srgbClr val="020002"/>
                </a:solidFill>
                <a:latin typeface="Consolas"/>
              </a:rPr>
              <a:t>Clsif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fr-FR" sz="2400" dirty="0">
                <a:solidFill>
                  <a:srgbClr val="800080"/>
                </a:solidFill>
                <a:latin typeface="Consolas"/>
              </a:rPr>
              <a:t>'</a:t>
            </a:r>
            <a:r>
              <a:rPr lang="fr-FR" sz="2400" dirty="0">
                <a:solidFill>
                  <a:srgbClr val="020002"/>
                </a:solidFill>
                <a:latin typeface="Consolas"/>
              </a:rPr>
              <a:t>T</a:t>
            </a:r>
            <a:r>
              <a:rPr lang="fr-FR" sz="24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err="1" smtClean="0">
                <a:solidFill>
                  <a:srgbClr val="020002"/>
                </a:solidFill>
                <a:latin typeface="Consolas"/>
              </a:rPr>
              <a:t>Clsif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fr-FR" sz="2400" dirty="0">
                <a:solidFill>
                  <a:srgbClr val="800080"/>
                </a:solidFill>
                <a:latin typeface="Consolas"/>
              </a:rPr>
              <a:t>'</a:t>
            </a:r>
            <a:r>
              <a:rPr lang="fr-FR" sz="2400" dirty="0">
                <a:solidFill>
                  <a:srgbClr val="020002"/>
                </a:solidFill>
                <a:latin typeface="Consolas"/>
              </a:rPr>
              <a:t>R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&gt;</a:t>
            </a:r>
          </a:p>
          <a:p>
            <a:pPr>
              <a:spcBef>
                <a:spcPts val="900"/>
              </a:spcBef>
            </a:pP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'</a:t>
            </a:r>
            <a:r>
              <a:rPr lang="fr-FR" sz="2400" dirty="0" smtClean="0">
                <a:solidFill>
                  <a:srgbClr val="020002"/>
                </a:solidFill>
                <a:latin typeface="Consolas"/>
              </a:rPr>
              <a:t>T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err="1" smtClean="0">
                <a:solidFill>
                  <a:srgbClr val="020002"/>
                </a:solidFill>
                <a:latin typeface="Consolas"/>
              </a:rPr>
              <a:t>Clsif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fr-FR" sz="2400" dirty="0">
                <a:solidFill>
                  <a:srgbClr val="800080"/>
                </a:solidFill>
                <a:latin typeface="Consolas"/>
              </a:rPr>
              <a:t>'</a:t>
            </a:r>
            <a:r>
              <a:rPr lang="fr-FR" sz="2400" dirty="0">
                <a:solidFill>
                  <a:srgbClr val="020002"/>
                </a:solidFill>
                <a:latin typeface="Consolas"/>
              </a:rPr>
              <a:t>T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&gt;</a:t>
            </a:r>
            <a:endParaRPr lang="fr-FR" sz="2400" dirty="0">
              <a:solidFill>
                <a:srgbClr val="80008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60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 </a:t>
            </a:r>
            <a:r>
              <a:rPr lang="en-US" b="1" dirty="0" smtClean="0">
                <a:solidFill>
                  <a:schemeClr val="accent3"/>
                </a:solidFill>
              </a:rPr>
              <a:t>computation</a:t>
            </a:r>
            <a:r>
              <a:rPr lang="en-US" dirty="0" smtClean="0"/>
              <a:t> expressions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44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Syntax </a:t>
            </a:r>
            <a:r>
              <a:rPr lang="en-US" dirty="0" smtClean="0"/>
              <a:t>for computations</a:t>
            </a:r>
          </a:p>
          <a:p>
            <a:pPr lvl="1"/>
            <a:r>
              <a:rPr lang="en-US" dirty="0" smtClean="0"/>
              <a:t>For types with </a:t>
            </a:r>
            <a:r>
              <a:rPr lang="en-US" b="1" dirty="0" smtClean="0">
                <a:solidFill>
                  <a:schemeClr val="accent3"/>
                </a:solidFill>
              </a:rPr>
              <a:t>certain operations</a:t>
            </a:r>
          </a:p>
          <a:p>
            <a:pPr lvl="1"/>
            <a:r>
              <a:rPr lang="en-US" dirty="0" smtClean="0"/>
              <a:t>Aka </a:t>
            </a:r>
            <a:r>
              <a:rPr lang="en-US" b="1" dirty="0" smtClean="0">
                <a:solidFill>
                  <a:schemeClr val="accent3"/>
                </a:solidFill>
              </a:rPr>
              <a:t>monads </a:t>
            </a:r>
            <a:r>
              <a:rPr lang="en-US" dirty="0" smtClean="0"/>
              <a:t>in Haskell</a:t>
            </a:r>
          </a:p>
          <a:p>
            <a:r>
              <a:rPr lang="en-US" dirty="0" smtClean="0"/>
              <a:t>Declining fast pattern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2000" y="4495800"/>
            <a:ext cx="7813104" cy="2064769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classify {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let!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 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P.maximum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let!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min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P.minimum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!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wards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P.regression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P.rising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upwards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(abs (min - max) &gt; 3.0) }</a:t>
            </a:r>
            <a:endParaRPr lang="en-GB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96343"/>
            <a:ext cx="2819400" cy="2013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7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</a:t>
            </a:r>
            <a:r>
              <a:rPr lang="en-US" b="1" dirty="0" smtClean="0">
                <a:solidFill>
                  <a:schemeClr val="accent3"/>
                </a:solidFill>
              </a:rPr>
              <a:t>query</a:t>
            </a:r>
            <a:r>
              <a:rPr lang="en-US" dirty="0" smtClean="0"/>
              <a:t> expressions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2816"/>
            <a:ext cx="8229600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Customize the meaning of a query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Query for event processing</a:t>
            </a:r>
          </a:p>
          <a:p>
            <a:pPr lvl="1"/>
            <a:r>
              <a:rPr lang="en-US" dirty="0" smtClean="0"/>
              <a:t>Custom operators e.g. </a:t>
            </a:r>
            <a:r>
              <a:rPr lang="en-US" b="1" dirty="0" err="1" smtClean="0">
                <a:solidFill>
                  <a:schemeClr val="accent1"/>
                </a:solidFill>
              </a:rPr>
              <a:t>iter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/>
                </a:solidFill>
              </a:rPr>
              <a:t>select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/>
                </a:solidFill>
              </a:rPr>
              <a:t>pairwise</a:t>
            </a:r>
            <a:endParaRPr lang="en-US" dirty="0" smtClean="0"/>
          </a:p>
          <a:p>
            <a:pPr lvl="1"/>
            <a:r>
              <a:rPr lang="en-US" dirty="0" smtClean="0"/>
              <a:t>Transformations, joins, merging and more </a:t>
            </a:r>
          </a:p>
          <a:p>
            <a:pPr lvl="1"/>
            <a:r>
              <a:rPr lang="en-US" dirty="0" smtClean="0"/>
              <a:t>Full power to be explored!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013248"/>
            <a:ext cx="7813104" cy="2064769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event {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frm.MouseDown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pairwise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into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(e1, e2)</a:t>
            </a:r>
          </a:p>
          <a:p>
            <a:r>
              <a:rPr lang="pt-B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select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(e1.X - e2.X, e1.Y - e2.Y) 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into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iter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(printfn 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"%A"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r) }</a:t>
            </a:r>
          </a:p>
        </p:txBody>
      </p:sp>
    </p:spTree>
    <p:extLst>
      <p:ext uri="{BB962C8B-B14F-4D97-AF65-F5344CB8AC3E}">
        <p14:creationId xmlns:p14="http://schemas.microsoft.com/office/powerpoint/2010/main" val="18350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</a:t>
            </a:r>
            <a:r>
              <a:rPr lang="en-US" b="1" dirty="0" smtClean="0">
                <a:solidFill>
                  <a:schemeClr val="accent3"/>
                </a:solidFill>
              </a:rPr>
              <a:t>active patterns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2816"/>
            <a:ext cx="8229600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Extending the pattern language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Parsing Markdown format</a:t>
            </a:r>
          </a:p>
          <a:p>
            <a:pPr lvl="1"/>
            <a:r>
              <a:rPr lang="en-US" dirty="0" smtClean="0"/>
              <a:t>Detecting character patterns </a:t>
            </a:r>
          </a:p>
          <a:p>
            <a:pPr lvl="1"/>
            <a:r>
              <a:rPr lang="en-US" dirty="0" smtClean="0"/>
              <a:t>Detecting multi-line patterns</a:t>
            </a:r>
          </a:p>
          <a:p>
            <a:pPr lvl="1"/>
            <a:r>
              <a:rPr lang="en-US" dirty="0"/>
              <a:t>See more at </a:t>
            </a:r>
            <a:r>
              <a:rPr lang="en-US" dirty="0">
                <a:solidFill>
                  <a:schemeClr val="accent1"/>
                </a:solidFill>
              </a:rPr>
              <a:t>http://</a:t>
            </a:r>
            <a:r>
              <a:rPr lang="en-US" dirty="0" smtClean="0">
                <a:solidFill>
                  <a:schemeClr val="accent1"/>
                </a:solidFill>
              </a:rPr>
              <a:t>manning.com/petricek2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2051520"/>
            <a:ext cx="8164016" cy="2064769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match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input </a:t>
            </a: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Bracketed </a:t>
            </a:r>
            <a:r>
              <a:rPr lang="cs-CZ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'*'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'*'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body, rest)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cs-CZ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Bracketed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'['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']'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(body,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Bracketed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'('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')'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rest))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(...)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 </a:t>
            </a: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914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 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To: </a:t>
            </a:r>
            <a:r>
              <a:rPr lang="en-US" dirty="0" smtClean="0"/>
              <a:t>Building your own DSL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200" dirty="0" smtClean="0">
                <a:solidFill>
                  <a:schemeClr val="accent2"/>
                </a:solidFill>
              </a:rPr>
              <a:t>❶</a:t>
            </a:r>
            <a:r>
              <a:rPr lang="en-US" sz="4200" dirty="0" smtClean="0"/>
              <a:t> Understand </a:t>
            </a:r>
            <a:r>
              <a:rPr lang="en-US" sz="4200" b="1" dirty="0" smtClean="0">
                <a:solidFill>
                  <a:schemeClr val="accent1"/>
                </a:solidFill>
              </a:rPr>
              <a:t>Primitives </a:t>
            </a:r>
            <a:br>
              <a:rPr lang="en-US" sz="4200" b="1" dirty="0" smtClean="0">
                <a:solidFill>
                  <a:schemeClr val="accent1"/>
                </a:solidFill>
              </a:rPr>
            </a:br>
            <a:r>
              <a:rPr lang="en-US" sz="4200" dirty="0" smtClean="0"/>
              <a:t>and </a:t>
            </a:r>
            <a:r>
              <a:rPr lang="en-US" sz="4200" b="1" dirty="0" smtClean="0">
                <a:solidFill>
                  <a:schemeClr val="accent3"/>
                </a:solidFill>
              </a:rPr>
              <a:t>Combinators</a:t>
            </a:r>
            <a:endParaRPr lang="en-US" sz="4200" b="1" dirty="0">
              <a:solidFill>
                <a:schemeClr val="accent3"/>
              </a:solidFill>
            </a:endParaRPr>
          </a:p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200" dirty="0" smtClean="0">
                <a:solidFill>
                  <a:schemeClr val="accent2"/>
                </a:solidFill>
              </a:rPr>
              <a:t>❷ </a:t>
            </a:r>
            <a:r>
              <a:rPr lang="en-US" sz="4200" b="1" dirty="0" smtClean="0">
                <a:solidFill>
                  <a:schemeClr val="accent3"/>
                </a:solidFill>
              </a:rPr>
              <a:t>Model </a:t>
            </a:r>
            <a:r>
              <a:rPr lang="en-US" sz="4200" dirty="0" smtClean="0"/>
              <a:t>the language using </a:t>
            </a:r>
            <a:br>
              <a:rPr lang="en-US" sz="4200" dirty="0" smtClean="0"/>
            </a:br>
            <a:r>
              <a:rPr lang="en-US" sz="4200" b="1" dirty="0" smtClean="0">
                <a:solidFill>
                  <a:schemeClr val="accent1"/>
                </a:solidFill>
              </a:rPr>
              <a:t>Discriminated Unions</a:t>
            </a:r>
          </a:p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200" dirty="0">
                <a:solidFill>
                  <a:schemeClr val="accent2"/>
                </a:solidFill>
              </a:rPr>
              <a:t>❸</a:t>
            </a:r>
            <a:r>
              <a:rPr lang="en-US" sz="4200" dirty="0" smtClean="0"/>
              <a:t> </a:t>
            </a:r>
            <a:r>
              <a:rPr lang="en-US" sz="4200" b="1" dirty="0" smtClean="0">
                <a:solidFill>
                  <a:schemeClr val="accent1"/>
                </a:solidFill>
              </a:rPr>
              <a:t>Add </a:t>
            </a:r>
            <a:r>
              <a:rPr lang="en-US" sz="4200" dirty="0" smtClean="0"/>
              <a:t>convenient </a:t>
            </a:r>
            <a:r>
              <a:rPr lang="en-US" sz="4200" b="1" dirty="0" smtClean="0">
                <a:solidFill>
                  <a:schemeClr val="accent3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9147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6705600" cy="16002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5000" b="1" dirty="0" smtClean="0">
                <a:solidFill>
                  <a:schemeClr val="accent3"/>
                </a:solidFill>
              </a:rPr>
              <a:t>F#</a:t>
            </a:r>
            <a:r>
              <a:rPr lang="en-US" sz="5000" b="1" dirty="0" smtClean="0"/>
              <a:t> </a:t>
            </a:r>
            <a:r>
              <a:rPr lang="en-US" sz="5000" b="1" dirty="0" smtClean="0">
                <a:solidFill>
                  <a:schemeClr val="accent3"/>
                </a:solidFill>
              </a:rPr>
              <a:t>Software Foundation</a:t>
            </a:r>
            <a:br>
              <a:rPr lang="en-US" sz="5000" b="1" dirty="0" smtClean="0">
                <a:solidFill>
                  <a:schemeClr val="accent3"/>
                </a:solidFill>
              </a:rPr>
            </a:br>
            <a:endParaRPr lang="en-US" sz="5000" b="1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35814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 smtClean="0">
                <a:solidFill>
                  <a:schemeClr val="accent1"/>
                </a:solidFill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1125" y="1066800"/>
            <a:ext cx="7327075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software stacks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trainings 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teaching F#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user groups  </a:t>
            </a:r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</a:rPr>
              <a:t>snippets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mac and </a:t>
            </a:r>
            <a:r>
              <a:rPr lang="en-US" sz="2300" dirty="0" err="1" smtClean="0">
                <a:solidFill>
                  <a:schemeClr val="tx1">
                    <a:lumMod val="50000"/>
                  </a:schemeClr>
                </a:solidFill>
              </a:rPr>
              <a:t>linux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cross-platform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books and 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89462" y="30480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F# community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open-source </a:t>
            </a:r>
            <a:r>
              <a:rPr lang="en-US" sz="2500" dirty="0" err="1" smtClean="0">
                <a:solidFill>
                  <a:schemeClr val="tx1">
                    <a:lumMod val="50000"/>
                  </a:schemeClr>
                </a:solidFill>
              </a:rPr>
              <a:t>MonoDevelop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contributions </a:t>
            </a:r>
            <a:r>
              <a:rPr lang="en-US" sz="2000" dirty="0" smtClean="0"/>
              <a:t>research</a:t>
            </a:r>
            <a:r>
              <a:rPr lang="en-US" sz="3000" dirty="0"/>
              <a:t> </a:t>
            </a:r>
            <a:r>
              <a:rPr lang="en-US" sz="3000" dirty="0" smtClean="0"/>
              <a:t>support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consultancy</a:t>
            </a:r>
            <a:r>
              <a:rPr lang="en-US" sz="2500" dirty="0" smtClean="0"/>
              <a:t> mailing list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227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more information…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Learn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3"/>
                </a:solidFill>
              </a:rPr>
              <a:t>explore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F#</a:t>
            </a:r>
          </a:p>
          <a:p>
            <a:pPr lvl="1"/>
            <a:r>
              <a:rPr lang="en-US" dirty="0" smtClean="0"/>
              <a:t>Read tutorials at </a:t>
            </a:r>
            <a:r>
              <a:rPr lang="en-US" dirty="0" smtClean="0">
                <a:solidFill>
                  <a:schemeClr val="accent1"/>
                </a:solidFill>
              </a:rPr>
              <a:t>http://tryfsharp.org</a:t>
            </a:r>
          </a:p>
          <a:p>
            <a:r>
              <a:rPr lang="en-US" dirty="0" smtClean="0"/>
              <a:t>Join &amp; help with </a:t>
            </a:r>
            <a:r>
              <a:rPr lang="en-US" b="1" dirty="0" smtClean="0">
                <a:solidFill>
                  <a:schemeClr val="accent3"/>
                </a:solidFill>
              </a:rPr>
              <a:t>F# Foundation</a:t>
            </a:r>
          </a:p>
          <a:p>
            <a:pPr lvl="1"/>
            <a:r>
              <a:rPr lang="en-US" dirty="0" smtClean="0"/>
              <a:t>Visit </a:t>
            </a:r>
            <a:r>
              <a:rPr lang="en-US" dirty="0" smtClean="0">
                <a:solidFill>
                  <a:schemeClr val="accent1"/>
                </a:solidFill>
              </a:rPr>
              <a:t>http://fsharp.org</a:t>
            </a:r>
            <a:r>
              <a:rPr lang="en-US" dirty="0"/>
              <a:t> </a:t>
            </a:r>
            <a:r>
              <a:rPr lang="en-US" dirty="0" smtClean="0"/>
              <a:t> and for on </a:t>
            </a:r>
            <a:r>
              <a:rPr lang="en-US" dirty="0" err="1" smtClean="0"/>
              <a:t>GitHub</a:t>
            </a:r>
            <a:r>
              <a:rPr lang="en-US" dirty="0" smtClean="0"/>
              <a:t>!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F# </a:t>
            </a:r>
            <a:r>
              <a:rPr lang="en-US" b="1" dirty="0" smtClean="0">
                <a:solidFill>
                  <a:schemeClr val="accent3"/>
                </a:solidFill>
              </a:rPr>
              <a:t>Trainings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Consulting</a:t>
            </a:r>
            <a:endParaRPr lang="en-US" b="1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Get in touch  </a:t>
            </a:r>
            <a:r>
              <a:rPr lang="en-US" dirty="0" smtClean="0">
                <a:solidFill>
                  <a:schemeClr val="accent1"/>
                </a:solidFill>
              </a:rPr>
              <a:t>tomas@tomasp.net</a:t>
            </a:r>
            <a:r>
              <a:rPr lang="en-US" dirty="0" smtClean="0"/>
              <a:t>!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cs-CZ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Domain-specific languages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a </a:t>
            </a:r>
            <a:r>
              <a:rPr lang="en-US" b="1" dirty="0" smtClean="0">
                <a:solidFill>
                  <a:schemeClr val="accent1"/>
                </a:solidFill>
              </a:rPr>
              <a:t>class of problems</a:t>
            </a:r>
          </a:p>
          <a:p>
            <a:pPr lvl="1"/>
            <a:r>
              <a:rPr lang="en-US" dirty="0" smtClean="0"/>
              <a:t>Create a language for the class</a:t>
            </a:r>
          </a:p>
          <a:p>
            <a:pPr lvl="1"/>
            <a:r>
              <a:rPr lang="en-US" dirty="0" smtClean="0"/>
              <a:t>Use language to solve them</a:t>
            </a:r>
          </a:p>
          <a:p>
            <a:r>
              <a:rPr lang="en-US" dirty="0" smtClean="0"/>
              <a:t>DSLs and </a:t>
            </a:r>
            <a:r>
              <a:rPr lang="en-US" b="1" dirty="0" smtClean="0">
                <a:solidFill>
                  <a:schemeClr val="accent3"/>
                </a:solidFill>
              </a:rPr>
              <a:t>functional languages</a:t>
            </a:r>
          </a:p>
          <a:p>
            <a:pPr lvl="1"/>
            <a:r>
              <a:rPr lang="en-US" dirty="0" smtClean="0"/>
              <a:t>Internal DSLs are just library</a:t>
            </a:r>
          </a:p>
          <a:p>
            <a:pPr lvl="1"/>
            <a:r>
              <a:rPr lang="en-US" dirty="0"/>
              <a:t>External </a:t>
            </a:r>
            <a:r>
              <a:rPr lang="en-US" dirty="0" smtClean="0"/>
              <a:t>DSLs are easier to build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66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Domain-specific languages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Language for solving </a:t>
            </a:r>
            <a:r>
              <a:rPr lang="en-US" b="1" dirty="0" smtClean="0">
                <a:solidFill>
                  <a:schemeClr val="accent1"/>
                </a:solidFill>
              </a:rPr>
              <a:t>specific problems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Contrast with </a:t>
            </a:r>
            <a:r>
              <a:rPr lang="en-US" b="1" dirty="0" smtClean="0">
                <a:solidFill>
                  <a:schemeClr val="accent3"/>
                </a:solidFill>
              </a:rPr>
              <a:t>general purpose </a:t>
            </a:r>
            <a:r>
              <a:rPr lang="en-US" dirty="0" smtClean="0"/>
              <a:t>languages</a:t>
            </a:r>
          </a:p>
          <a:p>
            <a:endParaRPr lang="en-US" dirty="0" smtClean="0"/>
          </a:p>
          <a:p>
            <a:endParaRPr lang="cs-CZ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996952"/>
            <a:ext cx="5402560" cy="2064769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sz="24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cylinder </a:t>
            </a:r>
            <a:endParaRPr lang="en-US" sz="2400" dirty="0" smtClean="0">
              <a:solidFill>
                <a:srgbClr val="020002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</a:t>
            </a:r>
            <a:r>
              <a:rPr lang="en-US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sz="24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translate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0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0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</a:t>
            </a:r>
            <a:r>
              <a:rPr lang="en-US" sz="24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sz="24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cs-CZ" sz="24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Gold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$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sz="24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cone</a:t>
            </a:r>
            <a:r>
              <a:rPr lang="en-US" sz="24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sz="24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 </a:t>
            </a:r>
            <a:r>
              <a:rPr lang="cs-CZ" sz="24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sz="24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4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cs-CZ" sz="24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4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DarkRed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850719"/>
            <a:ext cx="3094050" cy="2419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5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Demo:</a:t>
            </a:r>
            <a:r>
              <a:rPr lang="en-US" dirty="0" smtClean="0"/>
              <a:t> Building </a:t>
            </a:r>
            <a:r>
              <a:rPr lang="en-US" smtClean="0"/>
              <a:t>3D objects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Domain Specific Language</a:t>
            </a:r>
          </a:p>
          <a:p>
            <a:pPr lvl="1"/>
            <a:r>
              <a:rPr lang="en-US" dirty="0" smtClean="0"/>
              <a:t>Defines a few</a:t>
            </a:r>
            <a:r>
              <a:rPr lang="en-US" b="1" dirty="0" smtClean="0">
                <a:solidFill>
                  <a:schemeClr val="accent3"/>
                </a:solidFill>
              </a:rPr>
              <a:t> simple primitives</a:t>
            </a:r>
          </a:p>
          <a:p>
            <a:pPr lvl="1"/>
            <a:r>
              <a:rPr lang="en-US" dirty="0" smtClean="0"/>
              <a:t>Extensible by </a:t>
            </a:r>
            <a:r>
              <a:rPr lang="en-US" b="1" dirty="0" smtClean="0">
                <a:solidFill>
                  <a:schemeClr val="accent3"/>
                </a:solidFill>
              </a:rPr>
              <a:t>composition</a:t>
            </a:r>
          </a:p>
          <a:p>
            <a:r>
              <a:rPr lang="en-US" dirty="0" smtClean="0"/>
              <a:t>Single-purpose or general-purpose?</a:t>
            </a:r>
          </a:p>
          <a:p>
            <a:pPr lvl="1"/>
            <a:r>
              <a:rPr lang="en-US" dirty="0" smtClean="0"/>
              <a:t>Most code is </a:t>
            </a:r>
            <a:r>
              <a:rPr lang="en-US" b="1" dirty="0" smtClean="0">
                <a:solidFill>
                  <a:schemeClr val="accent3"/>
                </a:solidFill>
              </a:rPr>
              <a:t>single-purpose</a:t>
            </a:r>
          </a:p>
          <a:p>
            <a:pPr lvl="1"/>
            <a:r>
              <a:rPr lang="en-US" dirty="0" smtClean="0"/>
              <a:t>Can use </a:t>
            </a:r>
            <a:r>
              <a:rPr lang="en-US" b="1" dirty="0" smtClean="0">
                <a:solidFill>
                  <a:schemeClr val="accent3"/>
                </a:solidFill>
              </a:rPr>
              <a:t>general-purpose </a:t>
            </a:r>
            <a:r>
              <a:rPr lang="en-US" dirty="0" smtClean="0"/>
              <a:t>if needed</a:t>
            </a:r>
          </a:p>
          <a:p>
            <a:r>
              <a:rPr lang="en-US" dirty="0" smtClean="0"/>
              <a:t>See also </a:t>
            </a:r>
            <a:r>
              <a:rPr lang="en-US" b="1" dirty="0" smtClean="0">
                <a:solidFill>
                  <a:schemeClr val="accent1"/>
                </a:solidFill>
              </a:rPr>
              <a:t>FAKE: </a:t>
            </a:r>
            <a:r>
              <a:rPr lang="en-US" dirty="0" smtClean="0"/>
              <a:t>the F# Make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6792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a</a:t>
            </a:r>
            <a:r>
              <a:rPr lang="en-US" b="1" dirty="0" smtClean="0">
                <a:solidFill>
                  <a:schemeClr val="accent1"/>
                </a:solidFill>
              </a:rPr>
              <a:t> DSL </a:t>
            </a:r>
            <a:r>
              <a:rPr lang="en-US" dirty="0" smtClean="0"/>
              <a:t>for:</a:t>
            </a:r>
            <a:br>
              <a:rPr lang="en-US" dirty="0" smtClean="0"/>
            </a:br>
            <a:r>
              <a:rPr lang="en-US" b="1" dirty="0">
                <a:solidFill>
                  <a:schemeClr val="accent3"/>
                </a:solidFill>
              </a:rPr>
              <a:t>O</a:t>
            </a:r>
            <a:r>
              <a:rPr lang="en-US" b="1" dirty="0" smtClean="0">
                <a:solidFill>
                  <a:schemeClr val="accent3"/>
                </a:solidFill>
              </a:rPr>
              <a:t>ption Pricing</a:t>
            </a:r>
            <a:endParaRPr lang="cs-CZ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Demo:</a:t>
            </a:r>
            <a:r>
              <a:rPr lang="en-US" dirty="0" smtClean="0"/>
              <a:t> Modeling Euro options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</a:t>
            </a:r>
            <a:r>
              <a:rPr lang="en-US" b="1" dirty="0" smtClean="0">
                <a:solidFill>
                  <a:schemeClr val="accent1"/>
                </a:solidFill>
              </a:rPr>
              <a:t>language</a:t>
            </a:r>
            <a:r>
              <a:rPr lang="en-US" dirty="0" smtClean="0"/>
              <a:t>?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Primitive</a:t>
            </a:r>
            <a:r>
              <a:rPr lang="en-US" dirty="0" smtClean="0"/>
              <a:t> values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Composition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How do we </a:t>
            </a:r>
            <a:r>
              <a:rPr lang="en-US" b="1" dirty="0" smtClean="0">
                <a:solidFill>
                  <a:schemeClr val="accent1"/>
                </a:solidFill>
              </a:rPr>
              <a:t>use the model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Drawing a pay-off diagram</a:t>
            </a:r>
          </a:p>
          <a:p>
            <a:pPr lvl="1"/>
            <a:r>
              <a:rPr lang="en-US" dirty="0" smtClean="0"/>
              <a:t>Calculating option price</a:t>
            </a:r>
          </a:p>
          <a:p>
            <a:pPr lvl="1"/>
            <a:r>
              <a:rPr lang="en-US" dirty="0" smtClean="0"/>
              <a:t>Checking for execution</a:t>
            </a:r>
          </a:p>
        </p:txBody>
      </p:sp>
    </p:spTree>
    <p:extLst>
      <p:ext uri="{BB962C8B-B14F-4D97-AF65-F5344CB8AC3E}">
        <p14:creationId xmlns:p14="http://schemas.microsoft.com/office/powerpoint/2010/main" val="7024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Composed options</a:t>
            </a:r>
            <a:endParaRPr lang="cs-CZ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7" y="1600200"/>
            <a:ext cx="864540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5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mbrid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00FF"/>
      </a:hlink>
      <a:folHlink>
        <a:srgbClr val="800080"/>
      </a:folHlink>
    </a:clrScheme>
    <a:fontScheme name="TechMesh">
      <a:majorFont>
        <a:latin typeface="Pl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ambrid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00FF"/>
      </a:hlink>
      <a:folHlink>
        <a:srgbClr val="800080"/>
      </a:folHlink>
    </a:clrScheme>
    <a:fontScheme name="TechMesh">
      <a:majorFont>
        <a:latin typeface="Pl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6207</TotalTime>
  <Words>879</Words>
  <Application>Microsoft Office PowerPoint</Application>
  <PresentationFormat>On-screen Show (4:3)</PresentationFormat>
  <Paragraphs>226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Play</vt:lpstr>
      <vt:lpstr>Wingdings</vt:lpstr>
      <vt:lpstr>Office Theme</vt:lpstr>
      <vt:lpstr>1_Office Theme</vt:lpstr>
      <vt:lpstr>Creating Domain Specific  Languages in F#</vt:lpstr>
      <vt:lpstr> </vt:lpstr>
      <vt:lpstr> </vt:lpstr>
      <vt:lpstr>Domain-specific languages</vt:lpstr>
      <vt:lpstr>Domain-specific languages</vt:lpstr>
      <vt:lpstr>Demo: Building 3D objects</vt:lpstr>
      <vt:lpstr>Building a DSL for: Option Pricing</vt:lpstr>
      <vt:lpstr>Demo: Modeling Euro options</vt:lpstr>
      <vt:lpstr>Composed options</vt:lpstr>
      <vt:lpstr>Building the model</vt:lpstr>
      <vt:lpstr>Demo: Building &amp; using the DSL</vt:lpstr>
      <vt:lpstr>Domain-specific languages</vt:lpstr>
      <vt:lpstr>Internal DSL: Building Blocks</vt:lpstr>
      <vt:lpstr>Building a DSL for:  Detecting Price Patterns</vt:lpstr>
      <vt:lpstr>Declining pattern</vt:lpstr>
      <vt:lpstr>Rounding top pattern</vt:lpstr>
      <vt:lpstr>Multiple bottom pattern</vt:lpstr>
      <vt:lpstr>Doman-specific language approach</vt:lpstr>
      <vt:lpstr>Demo: Detecting price patterns</vt:lpstr>
      <vt:lpstr>How does it work?</vt:lpstr>
      <vt:lpstr>Demo: Detecting more patterns</vt:lpstr>
      <vt:lpstr>Advanced Techniques for Embedded DSLs </vt:lpstr>
      <vt:lpstr>Advanced Embedded DSLs</vt:lpstr>
      <vt:lpstr>Repeating patterns in DSLs</vt:lpstr>
      <vt:lpstr>F#  computation expressions</vt:lpstr>
      <vt:lpstr>F# query expressions</vt:lpstr>
      <vt:lpstr>F# active patterns</vt:lpstr>
      <vt:lpstr>Summary</vt:lpstr>
      <vt:lpstr>How To: Building your own DSL</vt:lpstr>
      <vt:lpstr>For more information…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170</cp:revision>
  <dcterms:created xsi:type="dcterms:W3CDTF">2012-02-29T16:21:29Z</dcterms:created>
  <dcterms:modified xsi:type="dcterms:W3CDTF">2013-06-05T08:58:47Z</dcterms:modified>
</cp:coreProperties>
</file>