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26"/>
  </p:notesMasterIdLst>
  <p:sldIdLst>
    <p:sldId id="256" r:id="rId3"/>
    <p:sldId id="303" r:id="rId4"/>
    <p:sldId id="346" r:id="rId5"/>
    <p:sldId id="347" r:id="rId6"/>
    <p:sldId id="348" r:id="rId7"/>
    <p:sldId id="319" r:id="rId8"/>
    <p:sldId id="313" r:id="rId9"/>
    <p:sldId id="349" r:id="rId10"/>
    <p:sldId id="350" r:id="rId11"/>
    <p:sldId id="322" r:id="rId12"/>
    <p:sldId id="351" r:id="rId13"/>
    <p:sldId id="353" r:id="rId14"/>
    <p:sldId id="327" r:id="rId15"/>
    <p:sldId id="328" r:id="rId16"/>
    <p:sldId id="329" r:id="rId17"/>
    <p:sldId id="330" r:id="rId18"/>
    <p:sldId id="354" r:id="rId19"/>
    <p:sldId id="352" r:id="rId20"/>
    <p:sldId id="356" r:id="rId21"/>
    <p:sldId id="357" r:id="rId22"/>
    <p:sldId id="311" r:id="rId23"/>
    <p:sldId id="331" r:id="rId24"/>
    <p:sldId id="3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4FF6F7-6E07-4B9B-B1EC-0E061278D850}">
          <p14:sldIdLst>
            <p14:sldId id="256"/>
            <p14:sldId id="303"/>
            <p14:sldId id="346"/>
            <p14:sldId id="347"/>
          </p14:sldIdLst>
        </p14:section>
        <p14:section name="3D objects" id="{F2CC6300-FC01-489C-A2A2-041C32515543}">
          <p14:sldIdLst>
            <p14:sldId id="348"/>
            <p14:sldId id="319"/>
          </p14:sldIdLst>
        </p14:section>
        <p14:section name="Option pricing" id="{3CCDD5D8-22E3-47AF-B4B9-5A4D48FFE7D2}">
          <p14:sldIdLst>
            <p14:sldId id="313"/>
            <p14:sldId id="349"/>
            <p14:sldId id="350"/>
            <p14:sldId id="322"/>
            <p14:sldId id="351"/>
          </p14:sldIdLst>
        </p14:section>
        <p14:section name="Price patterns" id="{C294FA72-44D8-4EF1-95A3-744875260E9D}">
          <p14:sldIdLst>
            <p14:sldId id="353"/>
            <p14:sldId id="327"/>
            <p14:sldId id="328"/>
            <p14:sldId id="329"/>
            <p14:sldId id="330"/>
            <p14:sldId id="354"/>
          </p14:sldIdLst>
        </p14:section>
        <p14:section name="Charting" id="{3E774509-52DA-409A-A97E-C2A3768A6E7E}">
          <p14:sldIdLst>
            <p14:sldId id="352"/>
            <p14:sldId id="356"/>
            <p14:sldId id="357"/>
          </p14:sldIdLst>
        </p14:section>
        <p14:section name="Summary" id="{09478B5D-867A-4D2A-91AE-1AF736630499}">
          <p14:sldIdLst>
            <p14:sldId id="311"/>
            <p14:sldId id="33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/>
      <dgm:t>
        <a:bodyPr/>
        <a:lstStyle/>
        <a:p>
          <a:r>
            <a:rPr lang="en-US" sz="2800" b="0" dirty="0" smtClean="0"/>
            <a:t>Time to Market</a:t>
          </a:r>
          <a:endParaRPr lang="en-US" sz="2800" b="0" dirty="0" smtClean="0"/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/>
      <dgm:t>
        <a:bodyPr/>
        <a:lstStyle/>
        <a:p>
          <a:r>
            <a:rPr lang="en-US" sz="2800" b="1" dirty="0" err="1" smtClean="0"/>
            <a:t>Kaggle</a:t>
          </a:r>
          <a:endParaRPr lang="en-US" sz="28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/>
      <dgm:t>
        <a:bodyPr/>
        <a:lstStyle/>
        <a:p>
          <a:r>
            <a:rPr lang="en-US" sz="2800" b="0" dirty="0" smtClean="0"/>
            <a:t>Interactivity</a:t>
          </a:r>
          <a:endParaRPr lang="en-US" sz="2800" b="0" dirty="0" smtClean="0"/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/>
      <dgm:t>
        <a:bodyPr/>
        <a:lstStyle/>
        <a:p>
          <a:r>
            <a:rPr lang="en-US" sz="2800" b="0" dirty="0" smtClean="0"/>
            <a:t>Machine learning</a:t>
          </a:r>
          <a:endParaRPr lang="en-US" sz="2800" b="0" dirty="0" smtClean="0"/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/>
      <dgm:t>
        <a:bodyPr/>
        <a:lstStyle/>
        <a:p>
          <a:r>
            <a:rPr lang="en-US" sz="2800" b="1" dirty="0" err="1" smtClean="0"/>
            <a:t>GameSys</a:t>
          </a:r>
          <a:endParaRPr lang="en-US" sz="28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/>
      <dgm:t>
        <a:bodyPr/>
        <a:lstStyle/>
        <a:p>
          <a:r>
            <a:rPr lang="en-US" sz="2800" b="0" dirty="0" smtClean="0"/>
            <a:t>Data processing</a:t>
          </a:r>
          <a:endParaRPr lang="en-US" sz="2800" b="0" dirty="0" smtClean="0"/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/>
      <dgm:t>
        <a:bodyPr/>
        <a:lstStyle/>
        <a:p>
          <a:r>
            <a:rPr lang="en-US" sz="2800" b="0" dirty="0" smtClean="0"/>
            <a:t>Social Gaming</a:t>
          </a:r>
          <a:endParaRPr lang="en-US" sz="2800" b="0" dirty="0" smtClean="0"/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/>
      <dgm:t>
        <a:bodyPr/>
        <a:lstStyle/>
        <a:p>
          <a:r>
            <a:rPr lang="en-US" sz="2800" b="0" smtClean="0"/>
            <a:t>Concurrency</a:t>
          </a:r>
          <a:endParaRPr lang="en-US" sz="2800" b="0" dirty="0" smtClean="0"/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1C0CD-70F5-4E95-8FCB-77DBDFD9A6F3}" type="presOf" srcId="{A4EB066E-94C8-43A2-8587-D0AD3FF33DF6}" destId="{43C12F67-B505-4B8A-977A-766B056078CE}" srcOrd="0" destOrd="3" presId="urn:microsoft.com/office/officeart/2005/8/layout/vList4"/>
    <dgm:cxn modelId="{0D17FCE0-9F90-4DD6-80A4-E2F650D9F07B}" type="presOf" srcId="{41E0A6E4-B530-423A-A7F6-A368577BF136}" destId="{7D4B9477-79D2-475A-B0C5-A9111BC049B2}" srcOrd="0" destOrd="0" presId="urn:microsoft.com/office/officeart/2005/8/layout/vList4"/>
    <dgm:cxn modelId="{93A0B819-BB19-4721-A918-03112D0589B2}" type="presOf" srcId="{B2AD61C8-19DC-454A-941A-4A728242B86D}" destId="{ADE0507D-BA14-4D60-B863-706129F61D67}" srcOrd="1" destOrd="0" presId="urn:microsoft.com/office/officeart/2005/8/layout/vList4"/>
    <dgm:cxn modelId="{C9A08EEE-C40C-4E6E-8CAD-9C1FD2EEE2CC}" type="presOf" srcId="{23E6ED50-5D96-4CD1-91C7-7ABFBBA1DFBA}" destId="{86895256-D72E-4C58-9333-9603358BE278}" srcOrd="0" destOrd="1" presId="urn:microsoft.com/office/officeart/2005/8/layout/vList4"/>
    <dgm:cxn modelId="{D330F26F-4347-47CC-87D0-74184CEE6554}" type="presOf" srcId="{9D4EECA2-7B75-4B55-ADAB-F3E73903B4AA}" destId="{43C12F67-B505-4B8A-977A-766B056078CE}" srcOrd="0" destOrd="2" presId="urn:microsoft.com/office/officeart/2005/8/layout/vList4"/>
    <dgm:cxn modelId="{D0C8620F-3894-436F-828E-61D413B3A198}" type="presOf" srcId="{18184FEF-FCE5-4405-B9E4-3B1EA9118DB1}" destId="{F8B3AF94-0D00-486C-9A60-E9B633F6BCE3}" srcOrd="1" destOrd="3" presId="urn:microsoft.com/office/officeart/2005/8/layout/vList4"/>
    <dgm:cxn modelId="{C269C282-8EA9-4B47-8884-639425BB0A78}" type="presOf" srcId="{9D4EECA2-7B75-4B55-ADAB-F3E73903B4AA}" destId="{ADE0507D-BA14-4D60-B863-706129F61D67}" srcOrd="1" destOrd="2" presId="urn:microsoft.com/office/officeart/2005/8/layout/vList4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B4C22766-AA24-4F90-A0D4-CD29D1CA3747}" type="presOf" srcId="{18184FEF-FCE5-4405-B9E4-3B1EA9118DB1}" destId="{86895256-D72E-4C58-9333-9603358BE278}" srcOrd="0" destOrd="3" presId="urn:microsoft.com/office/officeart/2005/8/layout/vList4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D3BCF178-4C6F-4C18-A72B-BABBEDD855E7}" type="presOf" srcId="{25F9B5F2-08AB-41FD-93A8-4C4605D6BD15}" destId="{F8B3AF94-0D00-486C-9A60-E9B633F6BCE3}" srcOrd="1" destOrd="2" presId="urn:microsoft.com/office/officeart/2005/8/layout/vList4"/>
    <dgm:cxn modelId="{C184C534-EB17-4E6C-9D0B-D23C0640B656}" type="presOf" srcId="{B2AD61C8-19DC-454A-941A-4A728242B86D}" destId="{43C12F67-B505-4B8A-977A-766B056078CE}" srcOrd="0" destOrd="0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A4BDA53C-3060-4B0F-95B9-AAB602F93687}" type="presOf" srcId="{41A439F6-80F5-405A-B295-86E886CBC51B}" destId="{43C12F67-B505-4B8A-977A-766B056078CE}" srcOrd="0" destOrd="1" presId="urn:microsoft.com/office/officeart/2005/8/layout/vList4"/>
    <dgm:cxn modelId="{CF26DEFA-82F7-403C-89E9-9F0A435EEA47}" type="presOf" srcId="{2624A7D0-1875-4EF8-BEB7-DDCACFFAE43E}" destId="{86895256-D72E-4C58-9333-9603358BE278}" srcOrd="0" destOrd="0" presId="urn:microsoft.com/office/officeart/2005/8/layout/vList4"/>
    <dgm:cxn modelId="{788210A0-4EC0-4F37-8FE7-B7A85C23E430}" type="presOf" srcId="{2624A7D0-1875-4EF8-BEB7-DDCACFFAE43E}" destId="{F8B3AF94-0D00-486C-9A60-E9B633F6BCE3}" srcOrd="1" destOrd="0" presId="urn:microsoft.com/office/officeart/2005/8/layout/vList4"/>
    <dgm:cxn modelId="{E74B15E4-73D4-4290-9075-9FF6CC76560D}" type="presOf" srcId="{41A439F6-80F5-405A-B295-86E886CBC51B}" destId="{ADE0507D-BA14-4D60-B863-706129F61D67}" srcOrd="1" destOrd="1" presId="urn:microsoft.com/office/officeart/2005/8/layout/vList4"/>
    <dgm:cxn modelId="{1D29C01A-A7ED-4D37-8698-BA6C91C6166D}" type="presOf" srcId="{23E6ED50-5D96-4CD1-91C7-7ABFBBA1DFBA}" destId="{F8B3AF94-0D00-486C-9A60-E9B633F6BCE3}" srcOrd="1" destOrd="1" presId="urn:microsoft.com/office/officeart/2005/8/layout/vList4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B43A44E7-250E-4F6A-A7FC-C6C51B44B769}" type="presOf" srcId="{25F9B5F2-08AB-41FD-93A8-4C4605D6BD15}" destId="{86895256-D72E-4C58-9333-9603358BE278}" srcOrd="0" destOrd="2" presId="urn:microsoft.com/office/officeart/2005/8/layout/vList4"/>
    <dgm:cxn modelId="{280B39E6-003C-4766-B700-2F6767C8FF11}" type="presOf" srcId="{A4EB066E-94C8-43A2-8587-D0AD3FF33DF6}" destId="{ADE0507D-BA14-4D60-B863-706129F61D67}" srcOrd="1" destOrd="3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F9E43216-610E-46B7-9A8F-2727EE80711E}" type="presParOf" srcId="{7D4B9477-79D2-475A-B0C5-A9111BC049B2}" destId="{56BB12D2-ED75-41D7-9F3B-2F4B1E09F33F}" srcOrd="0" destOrd="0" presId="urn:microsoft.com/office/officeart/2005/8/layout/vList4"/>
    <dgm:cxn modelId="{BCE6DDAF-305E-4201-AADE-3D85DB5CD496}" type="presParOf" srcId="{56BB12D2-ED75-41D7-9F3B-2F4B1E09F33F}" destId="{86895256-D72E-4C58-9333-9603358BE278}" srcOrd="0" destOrd="0" presId="urn:microsoft.com/office/officeart/2005/8/layout/vList4"/>
    <dgm:cxn modelId="{8AAA8E50-54C7-4840-B328-0827D3DCB9F9}" type="presParOf" srcId="{56BB12D2-ED75-41D7-9F3B-2F4B1E09F33F}" destId="{B35A81AC-1205-446A-995D-FB71BCE3A7DD}" srcOrd="1" destOrd="0" presId="urn:microsoft.com/office/officeart/2005/8/layout/vList4"/>
    <dgm:cxn modelId="{0BA03DCE-FA2E-45A9-83E4-4BA133363630}" type="presParOf" srcId="{56BB12D2-ED75-41D7-9F3B-2F4B1E09F33F}" destId="{F8B3AF94-0D00-486C-9A60-E9B633F6BCE3}" srcOrd="2" destOrd="0" presId="urn:microsoft.com/office/officeart/2005/8/layout/vList4"/>
    <dgm:cxn modelId="{0491D42B-2498-4FB6-A3A4-65146F8787F8}" type="presParOf" srcId="{7D4B9477-79D2-475A-B0C5-A9111BC049B2}" destId="{2E30A7E1-9866-46ED-90BD-F50C875D2703}" srcOrd="1" destOrd="0" presId="urn:microsoft.com/office/officeart/2005/8/layout/vList4"/>
    <dgm:cxn modelId="{1DD36532-6477-4C50-98E5-3D03EE47BCE6}" type="presParOf" srcId="{7D4B9477-79D2-475A-B0C5-A9111BC049B2}" destId="{DA574621-F1E3-4349-8C1E-E50DAC9FFDAB}" srcOrd="2" destOrd="0" presId="urn:microsoft.com/office/officeart/2005/8/layout/vList4"/>
    <dgm:cxn modelId="{E1044024-F1DD-44AD-AB9C-88E76DF298A5}" type="presParOf" srcId="{DA574621-F1E3-4349-8C1E-E50DAC9FFDAB}" destId="{43C12F67-B505-4B8A-977A-766B056078CE}" srcOrd="0" destOrd="0" presId="urn:microsoft.com/office/officeart/2005/8/layout/vList4"/>
    <dgm:cxn modelId="{330E18C4-6737-48BD-9CFC-CD12A78F7DB1}" type="presParOf" srcId="{DA574621-F1E3-4349-8C1E-E50DAC9FFDAB}" destId="{6CA8442F-5A71-455F-9E20-BEA22D7AF49D}" srcOrd="1" destOrd="0" presId="urn:microsoft.com/office/officeart/2005/8/layout/vList4"/>
    <dgm:cxn modelId="{6A077471-BBCD-4021-B2C1-35006B04A8B0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/>
      <dgm:t>
        <a:bodyPr/>
        <a:lstStyle/>
        <a:p>
          <a:r>
            <a:rPr lang="en-US" sz="2800" b="1" dirty="0" err="1" smtClean="0"/>
            <a:t>TrayPort</a:t>
          </a:r>
          <a:endParaRPr lang="en-GB" sz="28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/>
      <dgm:t>
        <a:bodyPr/>
        <a:lstStyle/>
        <a:p>
          <a:r>
            <a:rPr lang="en-US" sz="2800" b="0" dirty="0" smtClean="0"/>
            <a:t>Complexity</a:t>
          </a:r>
          <a:endParaRPr lang="en-US" sz="28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/>
      <dgm:t>
        <a:bodyPr/>
        <a:lstStyle/>
        <a:p>
          <a:r>
            <a:rPr lang="en-US" sz="2800" b="0" dirty="0" smtClean="0"/>
            <a:t>Efficiency</a:t>
          </a:r>
          <a:endParaRPr lang="en-US" sz="28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/>
      <dgm:t>
        <a:bodyPr/>
        <a:lstStyle/>
        <a:p>
          <a:r>
            <a:rPr lang="en-US" sz="2800" b="1" dirty="0" smtClean="0"/>
            <a:t>Credit Suisse</a:t>
          </a:r>
          <a:endParaRPr lang="en-US" sz="2800" b="1" dirty="0" smtClean="0"/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/>
      <dgm:t>
        <a:bodyPr/>
        <a:lstStyle/>
        <a:p>
          <a:r>
            <a:rPr lang="en-US" sz="2800" b="0" dirty="0" smtClean="0"/>
            <a:t>Complexity</a:t>
          </a:r>
          <a:endParaRPr lang="en-US" sz="2800" b="0" dirty="0" smtClean="0"/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/>
      <dgm:t>
        <a:bodyPr/>
        <a:lstStyle/>
        <a:p>
          <a:r>
            <a:rPr lang="en-US" sz="2800" b="0" dirty="0" smtClean="0"/>
            <a:t>DSLs</a:t>
          </a:r>
          <a:endParaRPr lang="en-US" sz="2800" b="0" dirty="0" smtClean="0"/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/>
      <dgm:t>
        <a:bodyPr/>
        <a:lstStyle/>
        <a:p>
          <a:r>
            <a:rPr lang="en-US" sz="2800" b="0" dirty="0" smtClean="0"/>
            <a:t>Trading screen</a:t>
          </a:r>
          <a:endParaRPr lang="en-US" sz="28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/>
      <dgm:t>
        <a:bodyPr/>
        <a:lstStyle/>
        <a:p>
          <a:r>
            <a:rPr lang="en-US" sz="2800" b="0" smtClean="0"/>
            <a:t>Financial </a:t>
          </a:r>
          <a:r>
            <a:rPr lang="en-US" sz="2800" b="0" dirty="0" smtClean="0"/>
            <a:t>models</a:t>
          </a:r>
          <a:endParaRPr lang="en-US" sz="2800" b="0" dirty="0" smtClean="0"/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974F7-8D9B-483F-96FD-50D3677B3CCF}" type="presOf" srcId="{C69D9A3B-4AA1-44A8-A7D3-DBABD0930CE9}" destId="{FA10C323-0081-4026-87B4-5D02341C2605}" srcOrd="0" destOrd="2" presId="urn:microsoft.com/office/officeart/2005/8/layout/vList4"/>
    <dgm:cxn modelId="{C1848073-CA37-4430-B926-6C188FEFEC40}" type="presOf" srcId="{3BE8C95F-E1C2-4917-8A4A-96E26635AD58}" destId="{FA10C323-0081-4026-87B4-5D02341C2605}" srcOrd="0" destOrd="3" presId="urn:microsoft.com/office/officeart/2005/8/layout/vList4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25A75469-BD73-423D-AD48-6C4E16D46584}" type="presOf" srcId="{C69D9A3B-4AA1-44A8-A7D3-DBABD0930CE9}" destId="{284B3E00-9691-4F23-A86C-18659554CCC0}" srcOrd="1" destOrd="2" presId="urn:microsoft.com/office/officeart/2005/8/layout/vList4"/>
    <dgm:cxn modelId="{513C80A0-4672-4A0B-8D71-1AC507DA6236}" type="presOf" srcId="{2B4A07DA-A3D3-4753-95C4-96DF1499C904}" destId="{9A0BEF15-5BC9-472E-A79F-91513CA4BAFA}" srcOrd="0" destOrd="1" presId="urn:microsoft.com/office/officeart/2005/8/layout/vList4"/>
    <dgm:cxn modelId="{CFA66DB6-ACB0-444A-A135-97F43DB9968E}" type="presOf" srcId="{3FAD3A7C-B22D-41AD-AA16-62337F682DBE}" destId="{284B3E00-9691-4F23-A86C-18659554CCC0}" srcOrd="1" destOrd="0" presId="urn:microsoft.com/office/officeart/2005/8/layout/vList4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9E406840-2A60-41B1-BC48-1CB04668E1AC}" type="presOf" srcId="{3FAD3A7C-B22D-41AD-AA16-62337F682DBE}" destId="{FA10C323-0081-4026-87B4-5D02341C2605}" srcOrd="0" destOrd="0" presId="urn:microsoft.com/office/officeart/2005/8/layout/vList4"/>
    <dgm:cxn modelId="{1F8C40A8-14F7-47FF-9D6E-F5AD4DDE4577}" type="presOf" srcId="{E40789FD-2353-47A3-8428-66DC12FE2C84}" destId="{9A0BEF15-5BC9-472E-A79F-91513CA4BAFA}" srcOrd="0" destOrd="3" presId="urn:microsoft.com/office/officeart/2005/8/layout/vList4"/>
    <dgm:cxn modelId="{75ABD9DC-3694-49CF-8126-DD9D3436A16F}" type="presOf" srcId="{44B3ABA1-4640-4CF4-B45C-7C5B6C0914BF}" destId="{9B415A75-6EBA-456C-B3C7-58CA2EDBBAAC}" srcOrd="1" destOrd="0" presId="urn:microsoft.com/office/officeart/2005/8/layout/vList4"/>
    <dgm:cxn modelId="{E073AA1A-A294-4AE0-8E17-371CE71D4DA5}" type="presOf" srcId="{98BBE24F-8655-4D70-9AFD-33D56DC34592}" destId="{9B415A75-6EBA-456C-B3C7-58CA2EDBBAAC}" srcOrd="1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10A89293-232B-40D4-A30C-22139128B122}" type="presOf" srcId="{98BBE24F-8655-4D70-9AFD-33D56DC34592}" destId="{9A0BEF15-5BC9-472E-A79F-91513CA4BAFA}" srcOrd="0" destOrd="2" presId="urn:microsoft.com/office/officeart/2005/8/layout/vList4"/>
    <dgm:cxn modelId="{AE4C7202-8A31-4A0A-9A10-70769EBCBD6F}" type="presOf" srcId="{D15CBC63-23C5-4ED9-A8D8-D975C948885B}" destId="{FA10C323-0081-4026-87B4-5D02341C2605}" srcOrd="0" destOrd="1" presId="urn:microsoft.com/office/officeart/2005/8/layout/vList4"/>
    <dgm:cxn modelId="{9E038DAE-A514-48BF-AE15-21E4A055F49A}" type="presOf" srcId="{3BE8C95F-E1C2-4917-8A4A-96E26635AD58}" destId="{284B3E00-9691-4F23-A86C-18659554CCC0}" srcOrd="1" destOrd="3" presId="urn:microsoft.com/office/officeart/2005/8/layout/vList4"/>
    <dgm:cxn modelId="{C37AE810-51DC-41EC-87F5-5026EBC2BB9C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BB27C450-EB3C-4FA5-B1AE-61ABA5CFF4EE}" type="presOf" srcId="{D15CBC63-23C5-4ED9-A8D8-D975C948885B}" destId="{284B3E00-9691-4F23-A86C-18659554CCC0}" srcOrd="1" destOrd="1" presId="urn:microsoft.com/office/officeart/2005/8/layout/vList4"/>
    <dgm:cxn modelId="{D0B89BA7-0DFD-4955-AFB7-E486A8322870}" type="presOf" srcId="{E40789FD-2353-47A3-8428-66DC12FE2C84}" destId="{9B415A75-6EBA-456C-B3C7-58CA2EDBBAAC}" srcOrd="1" destOrd="3" presId="urn:microsoft.com/office/officeart/2005/8/layout/vList4"/>
    <dgm:cxn modelId="{090AB257-F398-4B36-A3B5-F1D563916DEC}" type="presOf" srcId="{2B4A07DA-A3D3-4753-95C4-96DF1499C904}" destId="{9B415A75-6EBA-456C-B3C7-58CA2EDBBAAC}" srcOrd="1" destOrd="1" presId="urn:microsoft.com/office/officeart/2005/8/layout/vList4"/>
    <dgm:cxn modelId="{D38EFA0C-44CB-4CA6-A734-640D9F252FC6}" type="presOf" srcId="{44B3ABA1-4640-4CF4-B45C-7C5B6C0914BF}" destId="{9A0BEF15-5BC9-472E-A79F-91513CA4BAFA}" srcOrd="0" destOrd="0" presId="urn:microsoft.com/office/officeart/2005/8/layout/vList4"/>
    <dgm:cxn modelId="{ECC57F72-16B5-4B52-B665-398612D30C07}" type="presParOf" srcId="{463B0803-1AF2-4EE9-90D3-AE3668EF53D8}" destId="{201D20E3-09D2-4CBE-8D5A-B773DDB71D43}" srcOrd="0" destOrd="0" presId="urn:microsoft.com/office/officeart/2005/8/layout/vList4"/>
    <dgm:cxn modelId="{771677B6-46BB-42C1-B052-63971E96A270}" type="presParOf" srcId="{201D20E3-09D2-4CBE-8D5A-B773DDB71D43}" destId="{FA10C323-0081-4026-87B4-5D02341C2605}" srcOrd="0" destOrd="0" presId="urn:microsoft.com/office/officeart/2005/8/layout/vList4"/>
    <dgm:cxn modelId="{BD7ADDEA-0099-4055-845B-251F42837CF2}" type="presParOf" srcId="{201D20E3-09D2-4CBE-8D5A-B773DDB71D43}" destId="{B8A41E1B-C1A7-4CEF-A9A6-4AD4EE39A314}" srcOrd="1" destOrd="0" presId="urn:microsoft.com/office/officeart/2005/8/layout/vList4"/>
    <dgm:cxn modelId="{26A0FA63-33D3-478B-B93F-22983AEA7F78}" type="presParOf" srcId="{201D20E3-09D2-4CBE-8D5A-B773DDB71D43}" destId="{284B3E00-9691-4F23-A86C-18659554CCC0}" srcOrd="2" destOrd="0" presId="urn:microsoft.com/office/officeart/2005/8/layout/vList4"/>
    <dgm:cxn modelId="{4FF74B8F-7CE7-4E76-B212-B9EED287306E}" type="presParOf" srcId="{463B0803-1AF2-4EE9-90D3-AE3668EF53D8}" destId="{422C72B0-0EE7-47CD-AA02-85A0494765AF}" srcOrd="1" destOrd="0" presId="urn:microsoft.com/office/officeart/2005/8/layout/vList4"/>
    <dgm:cxn modelId="{9EB116E5-7D46-42AF-B3EB-9C111CF0A5DE}" type="presParOf" srcId="{463B0803-1AF2-4EE9-90D3-AE3668EF53D8}" destId="{4F0857A0-561B-44B1-9EDC-36A389017D64}" srcOrd="2" destOrd="0" presId="urn:microsoft.com/office/officeart/2005/8/layout/vList4"/>
    <dgm:cxn modelId="{6DBDCA2E-1224-44D7-AC64-F916D98C1531}" type="presParOf" srcId="{4F0857A0-561B-44B1-9EDC-36A389017D64}" destId="{9A0BEF15-5BC9-472E-A79F-91513CA4BAFA}" srcOrd="0" destOrd="0" presId="urn:microsoft.com/office/officeart/2005/8/layout/vList4"/>
    <dgm:cxn modelId="{146F715A-18C7-4F08-9CC4-FA570E5C331A}" type="presParOf" srcId="{4F0857A0-561B-44B1-9EDC-36A389017D64}" destId="{0D341C2E-DB12-4AF0-BB10-C5827C976992}" srcOrd="1" destOrd="0" presId="urn:microsoft.com/office/officeart/2005/8/layout/vList4"/>
    <dgm:cxn modelId="{FD679F73-8C00-4AA7-84B6-9BB9A51BBC22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256-D72E-4C58-9333-9603358BE278}">
      <dsp:nvSpPr>
        <dsp:cNvPr id="0" name=""/>
        <dsp:cNvSpPr/>
      </dsp:nvSpPr>
      <dsp:spPr>
        <a:xfrm>
          <a:off x="0" y="0"/>
          <a:ext cx="4038600" cy="2154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Kaggle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Interactivity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Machine learning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Data processing</a:t>
          </a:r>
          <a:endParaRPr lang="en-US" sz="2800" b="0" kern="1200" dirty="0" smtClean="0"/>
        </a:p>
      </dsp:txBody>
      <dsp:txXfrm>
        <a:off x="1023189" y="0"/>
        <a:ext cx="3015410" cy="2154694"/>
      </dsp:txXfrm>
    </dsp:sp>
    <dsp:sp modelId="{B35A81AC-1205-446A-995D-FB71BCE3A7DD}">
      <dsp:nvSpPr>
        <dsp:cNvPr id="0" name=""/>
        <dsp:cNvSpPr/>
      </dsp:nvSpPr>
      <dsp:spPr>
        <a:xfrm>
          <a:off x="215469" y="630696"/>
          <a:ext cx="8077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12F67-B505-4B8A-977A-766B056078CE}">
      <dsp:nvSpPr>
        <dsp:cNvPr id="0" name=""/>
        <dsp:cNvSpPr/>
      </dsp:nvSpPr>
      <dsp:spPr>
        <a:xfrm>
          <a:off x="0" y="2370163"/>
          <a:ext cx="4038600" cy="2154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GameSys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Social Gaming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Concurrency</a:t>
          </a:r>
          <a:endParaRPr lang="en-US" sz="2800" b="0" kern="1200" dirty="0" smtClean="0"/>
        </a:p>
      </dsp:txBody>
      <dsp:txXfrm>
        <a:off x="1023189" y="2370163"/>
        <a:ext cx="3015410" cy="2154694"/>
      </dsp:txXfrm>
    </dsp:sp>
    <dsp:sp modelId="{6CA8442F-5A71-455F-9E20-BEA22D7AF49D}">
      <dsp:nvSpPr>
        <dsp:cNvPr id="0" name=""/>
        <dsp:cNvSpPr/>
      </dsp:nvSpPr>
      <dsp:spPr>
        <a:xfrm>
          <a:off x="215469" y="3008823"/>
          <a:ext cx="807720" cy="877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0C323-0081-4026-87B4-5D02341C2605}">
      <dsp:nvSpPr>
        <dsp:cNvPr id="0" name=""/>
        <dsp:cNvSpPr/>
      </dsp:nvSpPr>
      <dsp:spPr>
        <a:xfrm>
          <a:off x="0" y="0"/>
          <a:ext cx="4038600" cy="2154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TrayPort</a:t>
          </a:r>
          <a:endParaRPr lang="en-GB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Efficiency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Trading screen</a:t>
          </a:r>
          <a:endParaRPr lang="en-US" sz="2800" b="0" kern="1200" dirty="0"/>
        </a:p>
      </dsp:txBody>
      <dsp:txXfrm>
        <a:off x="1023189" y="0"/>
        <a:ext cx="3015410" cy="2154694"/>
      </dsp:txXfrm>
    </dsp:sp>
    <dsp:sp modelId="{B8A41E1B-C1A7-4CEF-A9A6-4AD4EE39A314}">
      <dsp:nvSpPr>
        <dsp:cNvPr id="0" name=""/>
        <dsp:cNvSpPr/>
      </dsp:nvSpPr>
      <dsp:spPr>
        <a:xfrm>
          <a:off x="215469" y="630696"/>
          <a:ext cx="8077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BEF15-5BC9-472E-A79F-91513CA4BAFA}">
      <dsp:nvSpPr>
        <dsp:cNvPr id="0" name=""/>
        <dsp:cNvSpPr/>
      </dsp:nvSpPr>
      <dsp:spPr>
        <a:xfrm>
          <a:off x="0" y="2370163"/>
          <a:ext cx="4038600" cy="2154694"/>
        </a:xfrm>
        <a:prstGeom prst="roundRect">
          <a:avLst>
            <a:gd name="adj" fmla="val 10000"/>
          </a:avLst>
        </a:prstGeom>
        <a:solidFill>
          <a:schemeClr val="accent4">
            <a:hueOff val="-7025852"/>
            <a:satOff val="41340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Credit Suisse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Financial </a:t>
          </a:r>
          <a:r>
            <a:rPr lang="en-US" sz="2800" b="0" kern="1200" dirty="0" smtClean="0"/>
            <a:t>models</a:t>
          </a:r>
          <a:endParaRPr lang="en-US" sz="2800" b="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DSLs</a:t>
          </a:r>
          <a:endParaRPr lang="en-US" sz="2800" b="0" kern="1200" dirty="0" smtClean="0"/>
        </a:p>
      </dsp:txBody>
      <dsp:txXfrm>
        <a:off x="1023189" y="2370163"/>
        <a:ext cx="3015410" cy="2154694"/>
      </dsp:txXfrm>
    </dsp:sp>
    <dsp:sp modelId="{0D341C2E-DB12-4AF0-BB10-C5827C976992}">
      <dsp:nvSpPr>
        <dsp:cNvPr id="0" name=""/>
        <dsp:cNvSpPr/>
      </dsp:nvSpPr>
      <dsp:spPr>
        <a:xfrm>
          <a:off x="215469" y="3008823"/>
          <a:ext cx="807720" cy="8773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29. 6. 2013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3450F-50BE-4816-B0E0-283C6D0ED397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4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0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4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i0.twimg.com/profile_images/2687789501/8ad097fee67e44fae89a9aced497d0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F#</a:t>
            </a:r>
            <a:br>
              <a:rPr lang="en-US" sz="160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3300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dirty="0" smtClean="0"/>
              <a:t>Domain Specific Languages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Tomas Petricek</a:t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@</a:t>
            </a:r>
            <a:r>
              <a:rPr lang="en-US" sz="3000" dirty="0" err="1" smtClean="0">
                <a:solidFill>
                  <a:schemeClr val="accent1"/>
                </a:solidFill>
              </a:rPr>
              <a:t>tomaspetricek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| </a:t>
            </a:r>
            <a:r>
              <a:rPr lang="en-US" sz="3000" dirty="0" smtClean="0">
                <a:solidFill>
                  <a:schemeClr val="accent1"/>
                </a:solidFill>
              </a:rPr>
              <a:t>tomas@tomasp.net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 smtClean="0">
                <a:solidFill>
                  <a:schemeClr val="accent1"/>
                </a:solidFill>
              </a:rPr>
              <a:t>European </a:t>
            </a:r>
            <a:r>
              <a:rPr lang="en-US" dirty="0" smtClean="0">
                <a:solidFill>
                  <a:schemeClr val="accent1"/>
                </a:solidFill>
              </a:rPr>
              <a:t>options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</a:t>
            </a:r>
            <a:r>
              <a:rPr lang="en-US" dirty="0" smtClean="0"/>
              <a:t> values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1"/>
                </a:solidFill>
              </a:rPr>
              <a:t>use the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Drawing a pay-off diagram</a:t>
            </a:r>
          </a:p>
          <a:p>
            <a:pPr lvl="1"/>
            <a:r>
              <a:rPr lang="en-US" dirty="0" smtClean="0"/>
              <a:t>Calculating option price</a:t>
            </a:r>
          </a:p>
          <a:p>
            <a:pPr lvl="1"/>
            <a:r>
              <a:rPr lang="en-US" dirty="0" smtClean="0"/>
              <a:t>Checking for execution</a:t>
            </a:r>
          </a:p>
        </p:txBody>
      </p:sp>
    </p:spTree>
    <p:extLst>
      <p:ext uri="{BB962C8B-B14F-4D97-AF65-F5344CB8AC3E}">
        <p14:creationId xmlns:p14="http://schemas.microsoft.com/office/powerpoint/2010/main" val="7024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Stock 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pattern detection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5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Declining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Declining price</a:t>
            </a:r>
          </a:p>
          <a:p>
            <a:pPr lvl="1"/>
            <a:r>
              <a:rPr lang="en-US" dirty="0" smtClean="0"/>
              <a:t>Rising price</a:t>
            </a:r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classifiers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Sequence patterns</a:t>
            </a:r>
          </a:p>
          <a:p>
            <a:pPr lvl="1"/>
            <a:r>
              <a:rPr lang="en-US" dirty="0" smtClean="0"/>
              <a:t>Parallel patterns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detecting </a:t>
            </a:r>
            <a:r>
              <a:rPr lang="en-US" dirty="0" smtClean="0">
                <a:solidFill>
                  <a:schemeClr val="accent3"/>
                </a:solidFill>
              </a:rPr>
              <a:t>price patterns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charting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Actually… 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Line chart, Range chart, …</a:t>
            </a:r>
          </a:p>
          <a:p>
            <a:pPr lvl="1"/>
            <a:r>
              <a:rPr lang="en-US" dirty="0" smtClean="0"/>
              <a:t>Bar chart, Column chart, …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charts</a:t>
            </a:r>
          </a:p>
          <a:p>
            <a:pPr lvl="1"/>
            <a:r>
              <a:rPr lang="en-US" dirty="0" smtClean="0"/>
              <a:t>Side-by-side as rows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Overlay charts in an area</a:t>
            </a:r>
          </a:p>
          <a:p>
            <a:pPr lvl="1"/>
            <a:r>
              <a:rPr lang="en-US" dirty="0" smtClean="0"/>
              <a:t>Add title, change colors,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3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To: </a:t>
            </a:r>
            <a:r>
              <a:rPr lang="en-US" dirty="0" smtClean="0"/>
              <a:t>Building your own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❶</a:t>
            </a:r>
            <a:r>
              <a:rPr lang="en-US" sz="4200" dirty="0" smtClean="0"/>
              <a:t> Understand </a:t>
            </a:r>
            <a:r>
              <a:rPr lang="en-US" sz="4200" b="1" dirty="0" smtClean="0">
                <a:solidFill>
                  <a:schemeClr val="accent1"/>
                </a:solidFill>
              </a:rPr>
              <a:t>Primitives </a:t>
            </a:r>
            <a:br>
              <a:rPr lang="en-US" sz="4200" b="1" dirty="0" smtClean="0">
                <a:solidFill>
                  <a:schemeClr val="accent1"/>
                </a:solidFill>
              </a:rPr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3"/>
                </a:solidFill>
              </a:rPr>
              <a:t>Combinators</a:t>
            </a:r>
            <a:endParaRPr lang="en-US" sz="42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❷ </a:t>
            </a:r>
            <a:r>
              <a:rPr lang="en-US" sz="4200" b="1" dirty="0" smtClean="0">
                <a:solidFill>
                  <a:schemeClr val="accent3"/>
                </a:solidFill>
              </a:rPr>
              <a:t>Model </a:t>
            </a:r>
            <a:r>
              <a:rPr lang="en-US" sz="4200" dirty="0" smtClean="0"/>
              <a:t>the language using </a:t>
            </a:r>
            <a:br>
              <a:rPr lang="en-US" sz="4200" dirty="0" smtClean="0"/>
            </a:br>
            <a:r>
              <a:rPr lang="en-US" sz="4200" b="1" dirty="0" smtClean="0">
                <a:solidFill>
                  <a:schemeClr val="accent1"/>
                </a:solidFill>
              </a:rPr>
              <a:t>Discriminated 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>
                <a:solidFill>
                  <a:schemeClr val="accent2"/>
                </a:solidFill>
              </a:rPr>
              <a:t>❸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1"/>
                </a:solidFill>
              </a:rPr>
              <a:t>Add </a:t>
            </a:r>
            <a:r>
              <a:rPr lang="en-US" sz="4200" dirty="0" smtClean="0"/>
              <a:t>convenient </a:t>
            </a:r>
            <a:r>
              <a:rPr lang="en-US" sz="4200" b="1" dirty="0" smtClean="0">
                <a:solidFill>
                  <a:schemeClr val="accent3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4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-685800" y="29718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industry experts   </a:t>
            </a:r>
            <a:r>
              <a:rPr lang="en-US" sz="3200" b="1" dirty="0" smtClean="0">
                <a:solidFill>
                  <a:schemeClr val="accent1"/>
                </a:solidFill>
              </a:rPr>
              <a:t>F# Deep Dives</a:t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modeling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financial &amp; insurance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&amp; data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actor model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concurrency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social gaming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http://fsharp.org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66044"/>
            <a:ext cx="1744134" cy="11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4600" y="1905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http://fsharp.org</a:t>
            </a:r>
            <a:r>
              <a:rPr lang="en-US" sz="3200" dirty="0" smtClean="0">
                <a:solidFill>
                  <a:schemeClr val="accent1"/>
                </a:solidFill>
              </a:rPr>
              <a:t>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software foundation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open-source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testimonials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community</a:t>
            </a: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online tutorials  </a:t>
            </a:r>
            <a:r>
              <a:rPr lang="en-US" sz="3200" b="1" dirty="0" smtClean="0">
                <a:solidFill>
                  <a:schemeClr val="accent3"/>
                </a:solidFill>
              </a:rPr>
              <a:t>http://tryfsharp.org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science   </a:t>
            </a:r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visualization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finance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75" y="2786846"/>
            <a:ext cx="1219200" cy="1540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410200"/>
            <a:ext cx="80128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tomas@tomasp.net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consulting   </a:t>
            </a:r>
            <a:r>
              <a:rPr lang="en-US" sz="3000" dirty="0">
                <a:solidFill>
                  <a:prstClr val="white">
                    <a:lumMod val="50000"/>
                  </a:prstClr>
                </a:solidFill>
              </a:rPr>
              <a:t>Fast Track to </a:t>
            </a:r>
            <a:r>
              <a:rPr lang="en-US" sz="3000" dirty="0" smtClean="0">
                <a:solidFill>
                  <a:prstClr val="white">
                    <a:lumMod val="50000"/>
                  </a:prstClr>
                </a:solidFill>
              </a:rPr>
              <a:t>F#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F# Trainings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processing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DSLs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asynchronous &amp; concurrent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F# Community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pPr algn="r"/>
            <a:r>
              <a:rPr lang="en-US" sz="3000" dirty="0" smtClean="0">
                <a:solidFill>
                  <a:schemeClr val="accent1"/>
                </a:solidFill>
              </a:rPr>
              <a:t>http://fsharp.org/groups</a:t>
            </a:r>
            <a:endParaRPr lang="en-US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7875"/>
            <a:ext cx="8382000" cy="343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68" y="3962400"/>
            <a:ext cx="181927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271837"/>
            <a:ext cx="182880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68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Users</a:t>
            </a:r>
            <a:endParaRPr lang="en-GB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8966958"/>
              </p:ext>
            </p:extLst>
          </p:nvPr>
        </p:nvGraphicFramePr>
        <p:xfrm>
          <a:off x="457200" y="1417637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375796"/>
              </p:ext>
            </p:extLst>
          </p:nvPr>
        </p:nvGraphicFramePr>
        <p:xfrm>
          <a:off x="4648200" y="1417637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Content Placeholder 8"/>
          <p:cNvSpPr txBox="1">
            <a:spLocks/>
          </p:cNvSpPr>
          <p:nvPr/>
        </p:nvSpPr>
        <p:spPr>
          <a:xfrm>
            <a:off x="381000" y="6172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http://fsharp.org/testimonials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DSL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</a:t>
            </a:r>
            <a:r>
              <a:rPr lang="en-US" b="1" dirty="0" smtClean="0">
                <a:solidFill>
                  <a:schemeClr val="accent1"/>
                </a:solidFill>
              </a:rPr>
              <a:t>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dirty="0" smtClean="0">
                <a:solidFill>
                  <a:schemeClr val="accent3"/>
                </a:solidFill>
              </a:rPr>
              <a:t>3D objects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modelling, Testing, …</a:t>
            </a:r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Internal DSL </a:t>
            </a:r>
            <a:r>
              <a:rPr lang="en-US" dirty="0" smtClean="0"/>
              <a:t>in F#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Composition </a:t>
            </a:r>
            <a:r>
              <a:rPr lang="en-US" dirty="0" smtClean="0"/>
              <a:t>– how to put them together</a:t>
            </a:r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option pricing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stock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Call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   Option to buy for $30</a:t>
            </a:r>
            <a:endParaRPr lang="en-US" sz="3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chemeClr val="accent2"/>
                </a:solidFill>
              </a:rPr>
              <a:t>Put</a:t>
            </a:r>
            <a:r>
              <a:rPr lang="en-US" sz="3500" b="0" dirty="0" smtClean="0">
                <a:solidFill>
                  <a:schemeClr val="accent2"/>
                </a:solidFill>
              </a:rPr>
              <a:t> </a:t>
            </a:r>
            <a:r>
              <a:rPr lang="en-US" sz="3500" b="0" dirty="0" smtClean="0"/>
              <a:t>options</a:t>
            </a:r>
            <a:endParaRPr lang="en-US" sz="35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   Option to sell for $30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000375"/>
            <a:ext cx="7600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>
                <a:solidFill>
                  <a:schemeClr val="accent1"/>
                </a:solidFill>
              </a:rPr>
              <a:t>Composing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stock </a:t>
            </a:r>
            <a:r>
              <a:rPr lang="en-US" dirty="0" smtClean="0">
                <a:solidFill>
                  <a:schemeClr val="accent3"/>
                </a:solidFill>
              </a:rPr>
              <a:t>options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73CF"/>
      </a:hlink>
      <a:folHlink>
        <a:srgbClr val="0073CF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6481</TotalTime>
  <Words>264</Words>
  <Application>Microsoft Office PowerPoint</Application>
  <PresentationFormat>On-screen Show (4:3)</PresentationFormat>
  <Paragraphs>102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Play</vt:lpstr>
      <vt:lpstr>Wingdings</vt:lpstr>
      <vt:lpstr>Office Theme</vt:lpstr>
      <vt:lpstr>1_Office Theme</vt:lpstr>
      <vt:lpstr>F#  Domain Specific Languages</vt:lpstr>
      <vt:lpstr> </vt:lpstr>
      <vt:lpstr>F# Community</vt:lpstr>
      <vt:lpstr>F# Users</vt:lpstr>
      <vt:lpstr>DEMO  DSL for building 3D objects</vt:lpstr>
      <vt:lpstr>Domain-specific languages</vt:lpstr>
      <vt:lpstr>DSL for option pricing</vt:lpstr>
      <vt:lpstr>European stock options</vt:lpstr>
      <vt:lpstr>DEMO  Composing stock options</vt:lpstr>
      <vt:lpstr>Modeling European options</vt:lpstr>
      <vt:lpstr>DEMO  DSL for building Stock Options</vt:lpstr>
      <vt:lpstr>DSL for pattern detection</vt:lpstr>
      <vt:lpstr>Declining pattern</vt:lpstr>
      <vt:lpstr>Rounding top pattern</vt:lpstr>
      <vt:lpstr>Multiple bottom pattern</vt:lpstr>
      <vt:lpstr>Doman-specific language approach</vt:lpstr>
      <vt:lpstr>DEMO  DSL for detecting price patterns</vt:lpstr>
      <vt:lpstr>DSL for charting</vt:lpstr>
      <vt:lpstr>Actually… </vt:lpstr>
      <vt:lpstr>Doman-specific language approach</vt:lpstr>
      <vt:lpstr>Summary</vt:lpstr>
      <vt:lpstr>How To: Building your own DSL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202</cp:revision>
  <dcterms:created xsi:type="dcterms:W3CDTF">2012-02-29T16:21:29Z</dcterms:created>
  <dcterms:modified xsi:type="dcterms:W3CDTF">2013-06-29T13:02:59Z</dcterms:modified>
</cp:coreProperties>
</file>