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Abril Fatface"/>
      <p:regular r:id="rId17"/>
    </p:embeddedFon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gVPHZIGjnEopWR18tKz6zXFXLO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brilFatfac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2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12" name="Google Shape;12;p15"/>
          <p:cNvSpPr/>
          <p:nvPr/>
        </p:nvSpPr>
        <p:spPr>
          <a:xfrm flipH="1">
            <a:off x="2599854" y="527562"/>
            <a:ext cx="6992292" cy="5102484"/>
          </a:xfrm>
          <a:custGeom>
            <a:rect b="b" l="l" r="r" t="t"/>
            <a:pathLst>
              <a:path extrusionOk="0" h="5025119" w="6886274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" name="Google Shape;13;p15"/>
          <p:cNvSpPr txBox="1"/>
          <p:nvPr>
            <p:ph type="ctrTitle"/>
          </p:nvPr>
        </p:nvSpPr>
        <p:spPr>
          <a:xfrm>
            <a:off x="1508760" y="1591056"/>
            <a:ext cx="5705856" cy="32644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bril Fatface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" type="subTitle"/>
          </p:nvPr>
        </p:nvSpPr>
        <p:spPr>
          <a:xfrm>
            <a:off x="1524000" y="4928616"/>
            <a:ext cx="5705856" cy="996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74" name="Google Shape;74;p24"/>
          <p:cNvSpPr/>
          <p:nvPr/>
        </p:nvSpPr>
        <p:spPr>
          <a:xfrm>
            <a:off x="684965" y="1332237"/>
            <a:ext cx="5263732" cy="3841102"/>
          </a:xfrm>
          <a:custGeom>
            <a:rect b="b" l="l" r="r" t="t"/>
            <a:pathLst>
              <a:path extrusionOk="0" h="5025119" w="6886274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" name="Google Shape;75;p24"/>
          <p:cNvSpPr txBox="1"/>
          <p:nvPr>
            <p:ph type="title"/>
          </p:nvPr>
        </p:nvSpPr>
        <p:spPr>
          <a:xfrm>
            <a:off x="1399032" y="2523744"/>
            <a:ext cx="3831336" cy="14538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ril Fatfac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/>
          <p:nvPr>
            <p:ph idx="2" type="pic"/>
          </p:nvPr>
        </p:nvSpPr>
        <p:spPr>
          <a:xfrm>
            <a:off x="6711696" y="640079"/>
            <a:ext cx="4837176" cy="5568696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24"/>
          <p:cNvSpPr txBox="1"/>
          <p:nvPr>
            <p:ph idx="1" type="body"/>
          </p:nvPr>
        </p:nvSpPr>
        <p:spPr>
          <a:xfrm>
            <a:off x="1655064" y="4087368"/>
            <a:ext cx="3319272" cy="649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19" name="Google Shape;19;p16"/>
          <p:cNvSpPr/>
          <p:nvPr/>
        </p:nvSpPr>
        <p:spPr>
          <a:xfrm flipH="1">
            <a:off x="1" y="315111"/>
            <a:ext cx="3021543" cy="1435442"/>
          </a:xfrm>
          <a:custGeom>
            <a:rect b="b" l="l" r="r" t="t"/>
            <a:pathLst>
              <a:path extrusionOk="0" h="1435442" w="3021543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2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26" name="Google Shape;26;p17"/>
          <p:cNvSpPr/>
          <p:nvPr/>
        </p:nvSpPr>
        <p:spPr>
          <a:xfrm>
            <a:off x="7209816" y="0"/>
            <a:ext cx="4143984" cy="5747660"/>
          </a:xfrm>
          <a:custGeom>
            <a:rect b="b" l="l" r="r" t="t"/>
            <a:pathLst>
              <a:path extrusionOk="0" h="5956080" w="384375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" name="Google Shape;27;p17"/>
          <p:cNvSpPr txBox="1"/>
          <p:nvPr>
            <p:ph type="title"/>
          </p:nvPr>
        </p:nvSpPr>
        <p:spPr>
          <a:xfrm>
            <a:off x="831850" y="1078991"/>
            <a:ext cx="5266944" cy="31363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bril Fatface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" type="body"/>
          </p:nvPr>
        </p:nvSpPr>
        <p:spPr>
          <a:xfrm>
            <a:off x="831850" y="4279392"/>
            <a:ext cx="5266944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33" name="Google Shape;33;p18"/>
          <p:cNvSpPr/>
          <p:nvPr/>
        </p:nvSpPr>
        <p:spPr>
          <a:xfrm flipH="1">
            <a:off x="1" y="315111"/>
            <a:ext cx="3021543" cy="1435442"/>
          </a:xfrm>
          <a:custGeom>
            <a:rect b="b" l="l" r="r" t="t"/>
            <a:pathLst>
              <a:path extrusionOk="0" h="1435442" w="3021543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838200" y="2011680"/>
            <a:ext cx="493776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6419088" y="2011680"/>
            <a:ext cx="493776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41" name="Google Shape;41;p19"/>
          <p:cNvSpPr/>
          <p:nvPr/>
        </p:nvSpPr>
        <p:spPr>
          <a:xfrm flipH="1">
            <a:off x="1" y="315111"/>
            <a:ext cx="3021543" cy="1435442"/>
          </a:xfrm>
          <a:custGeom>
            <a:rect b="b" l="l" r="r" t="t"/>
            <a:pathLst>
              <a:path extrusionOk="0" h="1435442" w="3021543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" type="body"/>
          </p:nvPr>
        </p:nvSpPr>
        <p:spPr>
          <a:xfrm>
            <a:off x="839788" y="2011680"/>
            <a:ext cx="4937760" cy="9509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9"/>
          <p:cNvSpPr txBox="1"/>
          <p:nvPr>
            <p:ph idx="2" type="body"/>
          </p:nvPr>
        </p:nvSpPr>
        <p:spPr>
          <a:xfrm>
            <a:off x="839788" y="3127248"/>
            <a:ext cx="4937760" cy="306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3" type="body"/>
          </p:nvPr>
        </p:nvSpPr>
        <p:spPr>
          <a:xfrm>
            <a:off x="6419088" y="2011680"/>
            <a:ext cx="4937760" cy="9509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9"/>
          <p:cNvSpPr txBox="1"/>
          <p:nvPr>
            <p:ph idx="4" type="body"/>
          </p:nvPr>
        </p:nvSpPr>
        <p:spPr>
          <a:xfrm>
            <a:off x="6419088" y="3127248"/>
            <a:ext cx="4937760" cy="306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51" name="Google Shape;51;p20"/>
          <p:cNvSpPr/>
          <p:nvPr/>
        </p:nvSpPr>
        <p:spPr>
          <a:xfrm flipH="1">
            <a:off x="1969639" y="181596"/>
            <a:ext cx="8252722" cy="6022258"/>
          </a:xfrm>
          <a:custGeom>
            <a:rect b="b" l="l" r="r" t="t"/>
            <a:pathLst>
              <a:path extrusionOk="0" h="5025119" w="6886274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" name="Google Shape;52;p20"/>
          <p:cNvSpPr txBox="1"/>
          <p:nvPr>
            <p:ph type="title"/>
          </p:nvPr>
        </p:nvSpPr>
        <p:spPr>
          <a:xfrm>
            <a:off x="2843784" y="1572768"/>
            <a:ext cx="6501384" cy="4096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 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Mask ID=&#10;Mask position=bottom, center&#10;Mask family= brushstroke, landscape, wide" id="61" name="Google Shape;61;p22"/>
          <p:cNvSpPr/>
          <p:nvPr/>
        </p:nvSpPr>
        <p:spPr>
          <a:xfrm>
            <a:off x="1768100" y="-1"/>
            <a:ext cx="10423900" cy="5920155"/>
          </a:xfrm>
          <a:custGeom>
            <a:rect b="b" l="l" r="r" t="t"/>
            <a:pathLst>
              <a:path extrusionOk="0" h="5491534" w="10423900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66" name="Google Shape;66;p23"/>
          <p:cNvSpPr/>
          <p:nvPr/>
        </p:nvSpPr>
        <p:spPr>
          <a:xfrm>
            <a:off x="4726728" y="0"/>
            <a:ext cx="7472381" cy="6858000"/>
          </a:xfrm>
          <a:custGeom>
            <a:rect b="b" l="l" r="r" t="t"/>
            <a:pathLst>
              <a:path extrusionOk="0" h="6886575" w="7472381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p23"/>
          <p:cNvSpPr txBox="1"/>
          <p:nvPr>
            <p:ph type="title"/>
          </p:nvPr>
        </p:nvSpPr>
        <p:spPr>
          <a:xfrm>
            <a:off x="839788" y="640080"/>
            <a:ext cx="3886200" cy="29535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ril Fatfac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7059168" y="640080"/>
            <a:ext cx="4489704" cy="5596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23"/>
          <p:cNvSpPr txBox="1"/>
          <p:nvPr>
            <p:ph idx="2" type="body"/>
          </p:nvPr>
        </p:nvSpPr>
        <p:spPr>
          <a:xfrm>
            <a:off x="839788" y="3776472"/>
            <a:ext cx="3886200" cy="24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bril Fatface"/>
              <a:buNone/>
              <a:defRPr b="0" i="1" sz="4400" u="none" cap="none" strike="noStrik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4.png"/><Relationship Id="rId7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3.png"/><Relationship Id="rId6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Path winding through a grassy field" id="98" name="Google Shape;98;p1"/>
          <p:cNvPicPr preferRelativeResize="0"/>
          <p:nvPr/>
        </p:nvPicPr>
        <p:blipFill rotWithShape="1">
          <a:blip r:embed="rId3">
            <a:alphaModFix/>
          </a:blip>
          <a:srcRect b="9400" l="0" r="0" t="6329"/>
          <a:stretch/>
        </p:blipFill>
        <p:spPr>
          <a:xfrm>
            <a:off x="20" y="10"/>
            <a:ext cx="12191980" cy="6857990"/>
          </a:xfrm>
          <a:custGeom>
            <a:rect b="b" l="l" r="r" t="t"/>
            <a:pathLst>
              <a:path extrusionOk="0" h="6858000" w="12192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9" name="Google Shape;99;p1"/>
          <p:cNvSpPr txBox="1"/>
          <p:nvPr>
            <p:ph type="ctrTitle"/>
          </p:nvPr>
        </p:nvSpPr>
        <p:spPr>
          <a:xfrm>
            <a:off x="6094476" y="3262674"/>
            <a:ext cx="5257800" cy="1701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i="0" lang="da-DK" sz="4400">
                <a:latin typeface="Impact"/>
                <a:ea typeface="Impact"/>
                <a:cs typeface="Impact"/>
                <a:sym typeface="Impact"/>
              </a:rPr>
              <a:t>The Nordic Way</a:t>
            </a:r>
            <a:endParaRPr i="0" sz="44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6094476" y="5249599"/>
            <a:ext cx="5147960" cy="1065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a-DK" sz="2000"/>
              <a:t>DKMMD21B PROJEKT 3 – REAL LIFE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a-DK" sz="2000"/>
              <a:t>SIMONAS, QUI, LYKKE, ANDRÉ OG EMMA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i="0" lang="da-DK">
                <a:latin typeface="Impact"/>
                <a:ea typeface="Impact"/>
                <a:cs typeface="Impact"/>
                <a:sym typeface="Impact"/>
              </a:rPr>
              <a:t>Logo</a:t>
            </a:r>
            <a:endParaRPr/>
          </a:p>
        </p:txBody>
      </p:sp>
      <p:pic>
        <p:nvPicPr>
          <p:cNvPr id="160" name="Google Shape;160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154876"/>
            <a:ext cx="5406828" cy="481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0"/>
          <p:cNvSpPr txBox="1"/>
          <p:nvPr/>
        </p:nvSpPr>
        <p:spPr>
          <a:xfrm>
            <a:off x="838200" y="2185987"/>
            <a:ext cx="5491163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da-DK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Nordisk stil skrifttype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da-DK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Bølger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da-DK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Simpelt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da-DK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Nedtonede og naturlige farver, som passer til website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1"/>
          <p:cNvSpPr txBox="1"/>
          <p:nvPr>
            <p:ph type="title"/>
          </p:nvPr>
        </p:nvSpPr>
        <p:spPr>
          <a:xfrm>
            <a:off x="838201" y="643467"/>
            <a:ext cx="3813048" cy="1800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i="0" lang="da-DK">
                <a:latin typeface="Impact"/>
                <a:ea typeface="Impact"/>
                <a:cs typeface="Impact"/>
                <a:sym typeface="Impact"/>
              </a:rPr>
              <a:t>Design analyse</a:t>
            </a: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4726728" y="0"/>
            <a:ext cx="7472381" cy="6858000"/>
          </a:xfrm>
          <a:custGeom>
            <a:rect b="b" l="l" r="r" t="t"/>
            <a:pathLst>
              <a:path extrusionOk="0" h="6886575" w="7472381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rgbClr val="D8D8D8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p11"/>
          <p:cNvSpPr txBox="1"/>
          <p:nvPr>
            <p:ph idx="1" type="body"/>
          </p:nvPr>
        </p:nvSpPr>
        <p:spPr>
          <a:xfrm>
            <a:off x="838200" y="2597925"/>
            <a:ext cx="44151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da-DK" sz="2200"/>
              <a:t>Loven om lukkethed </a:t>
            </a:r>
            <a:endParaRPr sz="3000"/>
          </a:p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da-DK" sz="2200"/>
              <a:t>Loven om kontinuitet</a:t>
            </a:r>
            <a:endParaRPr sz="3000"/>
          </a:p>
        </p:txBody>
      </p:sp>
      <p:pic>
        <p:nvPicPr>
          <p:cNvPr id="170" name="Google Shape;17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7308" y="894830"/>
            <a:ext cx="3969840" cy="54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72646" y="1543730"/>
            <a:ext cx="2323731" cy="1575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95213" y="5121250"/>
            <a:ext cx="3391928" cy="126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72656" y="3521415"/>
            <a:ext cx="2323731" cy="1599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49500" y="1543725"/>
            <a:ext cx="2158700" cy="33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i="0" lang="da-DK">
                <a:latin typeface="Impact"/>
                <a:ea typeface="Impact"/>
                <a:cs typeface="Impact"/>
                <a:sym typeface="Impact"/>
              </a:rPr>
              <a:t>Tilgængelighed</a:t>
            </a:r>
            <a:endParaRPr i="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descr="Et billede, der indeholder bord&#10;&#10;Automatisk genereret beskrivelse" id="180" name="Google Shape;18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49815"/>
            <a:ext cx="4184650" cy="2407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2852" y="4293924"/>
            <a:ext cx="6333360" cy="1969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1875" y="4616822"/>
            <a:ext cx="2850325" cy="117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4275" y="1815379"/>
            <a:ext cx="4184649" cy="2353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830400" y="794575"/>
            <a:ext cx="2158700" cy="33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i="0" lang="da-DK">
                <a:latin typeface="Impact"/>
                <a:ea typeface="Impact"/>
                <a:cs typeface="Impact"/>
                <a:sym typeface="Impact"/>
              </a:rPr>
              <a:t>Introduktion</a:t>
            </a:r>
            <a:endParaRPr i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6" name="Google Shape;106;p2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a-DK"/>
              <a:t>Under real life projektet har vi fået fremført tre virksomheder med deres tilhørende cases som vi skal lave et løsningsforslag til.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a-DK"/>
              <a:t>Herunder fik vi tildelt firmaet “The Nordic Way”.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da-DK"/>
            </a:br>
            <a:r>
              <a:rPr lang="da-DK"/>
              <a:t>The Nordic Way er et kosttilskuds-orienteret firma med målet om at fremme tang som kosttilskud i de nordiske lande.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a-DK"/>
              <a:t>Produkterne som The Nordic Way har valgt at sælge er produceret i England af “Seagreens” som laver tang som kosttilskud i flere varianter på miljøvenlige metoder.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da-DK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mpact"/>
              <a:buNone/>
            </a:pPr>
            <a:r>
              <a:rPr i="0" lang="da-DK" sz="5000">
                <a:latin typeface="Impact"/>
                <a:ea typeface="Impact"/>
                <a:cs typeface="Impact"/>
                <a:sym typeface="Impact"/>
              </a:rPr>
              <a:t>Problemformulering</a:t>
            </a:r>
            <a:endParaRPr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a-DK"/>
              <a:t>Hvordan kan vi lave en tilgængelig hjemmeside, som er markedsført til de nordiske lande?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i="0" lang="da-DK">
                <a:latin typeface="Impact"/>
                <a:ea typeface="Impact"/>
                <a:cs typeface="Impact"/>
                <a:sym typeface="Impact"/>
              </a:rPr>
              <a:t>Communication brief</a:t>
            </a:r>
            <a:endParaRPr/>
          </a:p>
        </p:txBody>
      </p:sp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838200" y="1839700"/>
            <a:ext cx="4617300" cy="4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a-DK" sz="1500">
                <a:latin typeface="Arial"/>
                <a:ea typeface="Arial"/>
                <a:cs typeface="Arial"/>
                <a:sym typeface="Arial"/>
              </a:rPr>
              <a:t>Formål: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500">
                <a:latin typeface="Arial"/>
                <a:ea typeface="Arial"/>
                <a:cs typeface="Arial"/>
                <a:sym typeface="Arial"/>
              </a:rPr>
              <a:t>Formålet er at sælge SeaGreens produkter i det nordiske marked, og gøre tang til et mere udbredt kosttilskud.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a-DK" sz="1500">
                <a:latin typeface="Arial"/>
                <a:ea typeface="Arial"/>
                <a:cs typeface="Arial"/>
                <a:sym typeface="Arial"/>
              </a:rPr>
              <a:t>Præmis</a:t>
            </a:r>
            <a:r>
              <a:rPr b="1" lang="da-DK" sz="15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500">
                <a:latin typeface="Arial"/>
                <a:ea typeface="Arial"/>
                <a:cs typeface="Arial"/>
                <a:sym typeface="Arial"/>
              </a:rPr>
              <a:t>Hvis du indtager SeaGreens produkter så bidrager det til en sundere livsstil, og du tager hensyn til miljøet.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a-DK" sz="1500">
                <a:latin typeface="Arial"/>
                <a:ea typeface="Arial"/>
                <a:cs typeface="Arial"/>
                <a:sym typeface="Arial"/>
              </a:rPr>
              <a:t>Afsender: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500">
                <a:latin typeface="Arial"/>
                <a:ea typeface="Arial"/>
                <a:cs typeface="Arial"/>
                <a:sym typeface="Arial"/>
              </a:rPr>
              <a:t>Afsenderen er The Nordic Way.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a-DK" sz="1500">
                <a:latin typeface="Arial"/>
                <a:ea typeface="Arial"/>
                <a:cs typeface="Arial"/>
                <a:sym typeface="Arial"/>
              </a:rPr>
              <a:t>Målgruppe: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500">
                <a:latin typeface="Arial"/>
                <a:ea typeface="Arial"/>
                <a:cs typeface="Arial"/>
                <a:sym typeface="Arial"/>
              </a:rPr>
              <a:t>Mennesker med en aktiv livsstil, som bor i de nordiske lande.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3200"/>
          </a:p>
        </p:txBody>
      </p:sp>
      <p:sp>
        <p:nvSpPr>
          <p:cNvPr id="119" name="Google Shape;119;p4"/>
          <p:cNvSpPr txBox="1"/>
          <p:nvPr/>
        </p:nvSpPr>
        <p:spPr>
          <a:xfrm>
            <a:off x="6096000" y="1737925"/>
            <a:ext cx="5199600" cy="51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a-DK" sz="1500">
                <a:solidFill>
                  <a:schemeClr val="dk1"/>
                </a:solidFill>
              </a:rPr>
              <a:t>Indhold: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500">
                <a:solidFill>
                  <a:schemeClr val="dk1"/>
                </a:solidFill>
              </a:rPr>
              <a:t>Hjemmesiden skal udstråle en form for eksklusiv følelse for modtageren, dermed skal hjemmesiden ikke indeholde forstyrrende elementer som reklamer, og undgå et design som besværliggør eller forhindrer brugeren i at opnå sit mål.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a-DK" sz="1500">
                <a:solidFill>
                  <a:schemeClr val="dk1"/>
                </a:solidFill>
              </a:rPr>
              <a:t>Medie: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500">
                <a:solidFill>
                  <a:schemeClr val="dk1"/>
                </a:solidFill>
              </a:rPr>
              <a:t>Responsiv/tilgængelig hjemmeside. 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a-DK" sz="1500">
                <a:solidFill>
                  <a:schemeClr val="dk1"/>
                </a:solidFill>
              </a:rPr>
              <a:t>Effekt: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500">
                <a:solidFill>
                  <a:schemeClr val="dk1"/>
                </a:solidFill>
              </a:rPr>
              <a:t>Vores endelige mål vil være at opnå 50 salg over første år samt at have over 500 besøgende på siden.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500">
                <a:solidFill>
                  <a:schemeClr val="dk1"/>
                </a:solidFill>
              </a:rPr>
              <a:t>Dette vil vi opnå at ved at opbygge en accessible hjemmeside som er simpel, velkendt og brugervenlig.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i="0" lang="da-DK">
                <a:latin typeface="Impact"/>
                <a:ea typeface="Impact"/>
                <a:cs typeface="Impact"/>
                <a:sym typeface="Impact"/>
              </a:rPr>
              <a:t>Spørgeskemaundersøgelse</a:t>
            </a:r>
            <a:endParaRPr i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475" y="1352350"/>
            <a:ext cx="3718950" cy="232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0658" y="1352350"/>
            <a:ext cx="4388316" cy="246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14475" y="3956650"/>
            <a:ext cx="3969150" cy="255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8660" y="3770575"/>
            <a:ext cx="5580250" cy="246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0775" y="2780506"/>
            <a:ext cx="5715000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838994"/>
            <a:ext cx="6200775" cy="40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i="0" lang="da-DK">
                <a:latin typeface="Impact"/>
                <a:ea typeface="Impact"/>
                <a:cs typeface="Impact"/>
                <a:sym typeface="Impact"/>
              </a:rPr>
              <a:t>Persona</a:t>
            </a:r>
            <a:endParaRPr i="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descr="Et billede, der indeholder tekst&#10;&#10;Automatisk genereret beskrivelse" id="141" name="Google Shape;141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6800" y="76646"/>
            <a:ext cx="5534100" cy="670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i="0" lang="da-DK">
                <a:latin typeface="Impact"/>
                <a:ea typeface="Impact"/>
                <a:cs typeface="Impact"/>
                <a:sym typeface="Impact"/>
              </a:rPr>
              <a:t>Designproces</a:t>
            </a:r>
            <a:endParaRPr/>
          </a:p>
        </p:txBody>
      </p:sp>
      <p:sp>
        <p:nvSpPr>
          <p:cNvPr id="147" name="Google Shape;147;p8"/>
          <p:cNvSpPr txBox="1"/>
          <p:nvPr>
            <p:ph idx="1" type="body"/>
          </p:nvPr>
        </p:nvSpPr>
        <p:spPr>
          <a:xfrm>
            <a:off x="838200" y="2011675"/>
            <a:ext cx="6678600" cy="41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da-DK"/>
              <a:t>Koncept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a-DK" sz="2400"/>
              <a:t>”Produkterne på hjemmesiden er kosttilskud fremstillet af tang, og bliver markedsført som både sundt for kroppen og sundt for miljøet. Virksomhedens koncept er fokuseret på natur, helse og storytelling.”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i="0" lang="da-DK">
                <a:latin typeface="Impact"/>
                <a:ea typeface="Impact"/>
                <a:cs typeface="Impact"/>
                <a:sym typeface="Impact"/>
              </a:rPr>
              <a:t>Design og farver</a:t>
            </a:r>
            <a:endParaRPr/>
          </a:p>
        </p:txBody>
      </p:sp>
      <p:pic>
        <p:nvPicPr>
          <p:cNvPr id="153" name="Google Shape;1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3125" y="4974653"/>
            <a:ext cx="2380250" cy="1883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1425" y="1834175"/>
            <a:ext cx="9580074" cy="382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rushVTI">
  <a:themeElements>
    <a:clrScheme name="AnalogousFromLightSeedLeftStep">
      <a:dk1>
        <a:srgbClr val="000000"/>
      </a:dk1>
      <a:lt1>
        <a:srgbClr val="FFFFFF"/>
      </a:lt1>
      <a:dk2>
        <a:srgbClr val="383620"/>
      </a:dk2>
      <a:lt2>
        <a:srgbClr val="E8E5E2"/>
      </a:lt2>
      <a:accent1>
        <a:srgbClr val="85A4C6"/>
      </a:accent1>
      <a:accent2>
        <a:srgbClr val="71ACB3"/>
      </a:accent2>
      <a:accent3>
        <a:srgbClr val="7BAC9C"/>
      </a:accent3>
      <a:accent4>
        <a:srgbClr val="70B281"/>
      </a:accent4>
      <a:accent5>
        <a:srgbClr val="83AD7B"/>
      </a:accent5>
      <a:accent6>
        <a:srgbClr val="8FAB6B"/>
      </a:accent6>
      <a:hlink>
        <a:srgbClr val="9B7E5E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2022-01-05T11:51:01Z</dcterms:created>
  <dc:creator>Lykke Skovmark Jørgensen</dc:creator>
</cp:coreProperties>
</file>