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0" r:id="rId2"/>
    <p:sldId id="29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pingjie" initials="lp" lastIdx="1" clrIdx="0">
    <p:extLst>
      <p:ext uri="{19B8F6BF-5375-455C-9EA6-DF929625EA0E}">
        <p15:presenceInfo xmlns:p15="http://schemas.microsoft.com/office/powerpoint/2012/main" userId="540ab3c2c3827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C6C6C"/>
    <a:srgbClr val="969696"/>
    <a:srgbClr val="FFFFFF"/>
    <a:srgbClr val="00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7" autoAdjust="0"/>
    <p:restoredTop sz="77870" autoAdjust="0"/>
  </p:normalViewPr>
  <p:slideViewPr>
    <p:cSldViewPr snapToGrid="0">
      <p:cViewPr varScale="1">
        <p:scale>
          <a:sx n="53" d="100"/>
          <a:sy n="53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EDDD-2F66-4DB6-9D98-5AE1A2A5120F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793F8-885B-454C-A636-0A4DD6C46D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首先（左图）物体处于非晶体状态。我们将固体加温至充分高（中图），再让其徐徐冷却，也就退火（右图）。加温时，固体内部粒子随温升变为无序状，内能增大，而徐徐冷却时粒子渐趋有序，在每个温度都达到平衡态，最后在常温时达到基态，内能减为最小（此时物体以晶体形态呈现）。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7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注意力机制改进</a:t>
            </a: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黄金分割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alpha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3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1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1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0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4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96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DEAAA30D-4C80-4EBD-BBBC-26C3A6D99627}" type="slidenum">
              <a:rPr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0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0858-7C70-4AD8-8B8C-56F1273CD8A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8689-533D-4AD6-BC7A-F8E5E42C90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6539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模拟退火（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Simulated Annealing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SA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）算法概述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1A4049-1908-8ACB-E232-970715F95C1C}"/>
              </a:ext>
            </a:extLst>
          </p:cNvPr>
          <p:cNvSpPr txBox="1"/>
          <p:nvPr/>
        </p:nvSpPr>
        <p:spPr>
          <a:xfrm>
            <a:off x="324188" y="1676493"/>
            <a:ext cx="11400174" cy="197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拟退火算法从某一高温出发，在高温状态下计算初始解，然后以预设的邻域函数产生一个扰动量，从而得到新的状态，即模拟粒子的无序运动，比较新旧状态下的能量，即目标函数的解。如果新状态的能量小于旧状态，则状态发生转化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ts val="3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果新状态的能量大于旧状态，则以一定的概率准则发生转化。当状态稳定后，便可以看作达到了当前状态的最优解，便可以开始降温，在下一个温度继续迭代，最终达到低温的稳定状态，便得到了模拟退火算法产生的结果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F05DBD-8AF9-6E95-A105-48D8EA7D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70" y="3841005"/>
            <a:ext cx="8417882" cy="26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多尺度量子谐振子优化算法步骤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ADAF0C-9970-11D1-4405-DF643D685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705" y="833623"/>
            <a:ext cx="4700589" cy="56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模拟退火算法原理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5" name="Title 13">
            <a:extLst>
              <a:ext uri="{FF2B5EF4-FFF2-40B4-BE49-F238E27FC236}">
                <a16:creationId xmlns:a16="http://schemas.microsoft.com/office/drawing/2014/main" id="{97552F1E-EBD9-70F8-9424-20FE49C41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85" y="1003299"/>
            <a:ext cx="3522468" cy="58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1.Metropolis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算法，内循环</a:t>
            </a:r>
            <a:endParaRPr lang="en-US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E8ECD-A87B-35A4-577A-1D2B8F988E5E}"/>
              </a:ext>
            </a:extLst>
          </p:cNvPr>
          <p:cNvSpPr txBox="1"/>
          <p:nvPr/>
        </p:nvSpPr>
        <p:spPr>
          <a:xfrm>
            <a:off x="629652" y="1705788"/>
            <a:ext cx="4781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在每次温度下，迭代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L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次，寻找在该温度下能量的最小值（即最优解）。</a:t>
            </a:r>
            <a:endParaRPr lang="en-US" altLang="zh-CN" b="0" i="0" dirty="0">
              <a:solidFill>
                <a:srgbClr val="555666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55566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假设前一个状态为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x(n),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系统根据某一指标（梯度下降，上节的能量），状态变为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x(n+1),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相应的，系统的能量由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E(n)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变为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E(n+1),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定义系统由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x(n)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变为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x(n+1)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的接受概率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endParaRPr lang="zh-CN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813085E-700C-1577-0C7A-153020ED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5" y="4136488"/>
            <a:ext cx="4325019" cy="131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9A53E7C-BD7B-8733-26FC-C08307B6D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r="-7788"/>
          <a:stretch/>
        </p:blipFill>
        <p:spPr bwMode="auto">
          <a:xfrm>
            <a:off x="6096000" y="1705788"/>
            <a:ext cx="6539739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模拟退火算法原理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5" name="Title 13">
            <a:extLst>
              <a:ext uri="{FF2B5EF4-FFF2-40B4-BE49-F238E27FC236}">
                <a16:creationId xmlns:a16="http://schemas.microsoft.com/office/drawing/2014/main" id="{97552F1E-EBD9-70F8-9424-20FE49C41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85" y="1003299"/>
            <a:ext cx="3522468" cy="58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退火过程，外循环</a:t>
            </a:r>
            <a:endParaRPr lang="en-US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E8ECD-A87B-35A4-577A-1D2B8F988E5E}"/>
              </a:ext>
            </a:extLst>
          </p:cNvPr>
          <p:cNvSpPr txBox="1"/>
          <p:nvPr/>
        </p:nvSpPr>
        <p:spPr>
          <a:xfrm>
            <a:off x="536183" y="1722707"/>
            <a:ext cx="1136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将固体达到较高的温度（初始温度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T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），然后按照降温系数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alpha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使温度按照一定的比例下降，当达到终止温度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Tf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时，冷却结束，即退火过程结束。</a:t>
            </a:r>
            <a:endParaRPr lang="zh-CN" alt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5EF27EAB-2EB9-9A95-D4C1-D500CEC4C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83" y="3092733"/>
            <a:ext cx="3522468" cy="58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en-US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3">
            <a:extLst>
              <a:ext uri="{FF2B5EF4-FFF2-40B4-BE49-F238E27FC236}">
                <a16:creationId xmlns:a16="http://schemas.microsoft.com/office/drawing/2014/main" id="{EC31B949-8CE1-E177-DF1F-2A28D3BAB123}"/>
              </a:ext>
            </a:extLst>
          </p:cNvPr>
          <p:cNvSpPr>
            <a:spLocks/>
          </p:cNvSpPr>
          <p:nvPr/>
        </p:nvSpPr>
        <p:spPr bwMode="gray">
          <a:xfrm flipV="1">
            <a:off x="1788987" y="4523324"/>
            <a:ext cx="1093019" cy="152070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2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8" name="箭头2">
            <a:extLst>
              <a:ext uri="{FF2B5EF4-FFF2-40B4-BE49-F238E27FC236}">
                <a16:creationId xmlns:a16="http://schemas.microsoft.com/office/drawing/2014/main" id="{1FEDE9C6-B8C7-BE0D-BE75-88C88DFCCA1E}"/>
              </a:ext>
            </a:extLst>
          </p:cNvPr>
          <p:cNvSpPr>
            <a:spLocks/>
          </p:cNvSpPr>
          <p:nvPr/>
        </p:nvSpPr>
        <p:spPr bwMode="gray">
          <a:xfrm rot="16200000">
            <a:off x="2077003" y="3890451"/>
            <a:ext cx="324863" cy="1299204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2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0" name="箭头1">
            <a:extLst>
              <a:ext uri="{FF2B5EF4-FFF2-40B4-BE49-F238E27FC236}">
                <a16:creationId xmlns:a16="http://schemas.microsoft.com/office/drawing/2014/main" id="{B7CF7C6C-CF35-DE20-0A69-49E852F73FF3}"/>
              </a:ext>
            </a:extLst>
          </p:cNvPr>
          <p:cNvSpPr>
            <a:spLocks/>
          </p:cNvSpPr>
          <p:nvPr/>
        </p:nvSpPr>
        <p:spPr bwMode="gray">
          <a:xfrm>
            <a:off x="1781959" y="2862113"/>
            <a:ext cx="1093019" cy="176158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2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1" name="文本1">
            <a:extLst>
              <a:ext uri="{FF2B5EF4-FFF2-40B4-BE49-F238E27FC236}">
                <a16:creationId xmlns:a16="http://schemas.microsoft.com/office/drawing/2014/main" id="{7C61EE62-3751-2335-8CF8-B220A777DA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2509" y="2502129"/>
            <a:ext cx="7190493" cy="116723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）初始的温度T(0)应选的足够高，使的所有转移状态都被接受。初始温度越高，获得高质量的解的概率越大，耗费的时间越长。</a:t>
            </a:r>
            <a:endParaRPr lang="en-US" altLang="zh-CN" sz="1600" dirty="0"/>
          </a:p>
        </p:txBody>
      </p:sp>
      <p:sp>
        <p:nvSpPr>
          <p:cNvPr id="12" name="文本2">
            <a:extLst>
              <a:ext uri="{FF2B5EF4-FFF2-40B4-BE49-F238E27FC236}">
                <a16:creationId xmlns:a16="http://schemas.microsoft.com/office/drawing/2014/main" id="{35902AB6-830E-95F5-25E6-247162EC95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2509" y="3926752"/>
            <a:ext cx="7190493" cy="1192036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）退火速率，即温度下降，最简单的下降方式是指数式下降：T(n) = α T(n) ,n =1,2,3,…其中α 是小于1的正数，一般取值为0.8到0.99之间。使的对每一温度，有足够的转移尝试，指数式下降的收敛速度比较慢。</a:t>
            </a:r>
            <a:endParaRPr lang="en-US" altLang="zh-CN" sz="1600" dirty="0"/>
          </a:p>
        </p:txBody>
      </p:sp>
      <p:sp>
        <p:nvSpPr>
          <p:cNvPr id="15" name="文本3">
            <a:extLst>
              <a:ext uri="{FF2B5EF4-FFF2-40B4-BE49-F238E27FC236}">
                <a16:creationId xmlns:a16="http://schemas.microsoft.com/office/drawing/2014/main" id="{85D46224-C37D-6578-3418-1B50227A3B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72509" y="5367824"/>
            <a:ext cx="7190493" cy="118140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）终止温度，如果温度下降到终止温度或者达到用户设定的阈值，则退火完成。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2C15A385-C9BE-0563-DC47-3A7EF2C35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92" y="3926752"/>
            <a:ext cx="1190548" cy="119203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82824" tIns="41411" rIns="82824" bIns="41411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533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参数控制</a:t>
            </a:r>
          </a:p>
        </p:txBody>
      </p:sp>
    </p:spTree>
    <p:extLst>
      <p:ext uri="{BB962C8B-B14F-4D97-AF65-F5344CB8AC3E}">
        <p14:creationId xmlns:p14="http://schemas.microsoft.com/office/powerpoint/2010/main" val="10038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模拟退火算法步骤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DD59304-A064-29A7-FE68-4D0205E5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71" y="-46379"/>
            <a:ext cx="4637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50C539-F3F8-398E-564A-126FC79998BC}"/>
                  </a:ext>
                </a:extLst>
              </p:cNvPr>
              <p:cNvSpPr txBox="1"/>
              <p:nvPr/>
            </p:nvSpPr>
            <p:spPr>
              <a:xfrm>
                <a:off x="164876" y="1239484"/>
                <a:ext cx="6093912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step1:设定当前解(即为当前的最优解):令T =To，即开始退火的初始温度，随机生成一个初始解x0，并计算相应的目标函数值E(xo)。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step2:产生新解与当前解差值∶根据当前解x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;进行扰动，产生一个新解xj，计算相应的目标函数值E(xj),得到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dirty="0"/>
                  <a:t>E=E(xj)-E(xi)。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step3:判断新解是否被接受∶若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dirty="0"/>
                  <a:t>E&lt;0，则新解xj被接受;若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dirty="0"/>
                  <a:t>E&gt;0，则新解xj按概率接受，T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为当前温度。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step4:当新解被确定接受时:新解xj被作为当前解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step5:循环以上四个步骤:在温度T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下，重复k次的扰动和接受过程，接着执行下一步骤。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step6:最后找到全局最优解:判断T是否已经达到终止温度Tf，是，则终止算法;否，则转到循环步骤继续执行。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50C539-F3F8-398E-564A-126FC7999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6" y="1239484"/>
                <a:ext cx="6093912" cy="5078313"/>
              </a:xfrm>
              <a:prstGeom prst="rect">
                <a:avLst/>
              </a:prstGeom>
              <a:blipFill>
                <a:blip r:embed="rId5"/>
                <a:stretch>
                  <a:fillRect l="-800" t="-600" r="-3300" b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模拟退火算法例子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8EDEE57-4578-53DD-8D0E-347D99DD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74" y="1578299"/>
            <a:ext cx="9786384" cy="23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28EDAC-1202-1C52-B019-90834835B82D}"/>
              </a:ext>
            </a:extLst>
          </p:cNvPr>
          <p:cNvSpPr txBox="1"/>
          <p:nvPr/>
        </p:nvSpPr>
        <p:spPr>
          <a:xfrm>
            <a:off x="1197174" y="4402538"/>
            <a:ext cx="100391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在该实例中f(x)为目标函数，即为能量。然后设置控制参数t(温度）。求目标函数f(x)的最小值和最优状态（最小值情况下x1和x2的值）,即x1,x2在-5和5之间分别取何值时目标函数f(x)的值最小。</a:t>
            </a:r>
            <a:endParaRPr lang="en-US" altLang="zh-CN" dirty="0"/>
          </a:p>
          <a:p>
            <a:r>
              <a:rPr lang="zh-CN" altLang="en-US" dirty="0"/>
              <a:t>在每次迭代中，x1,x2在-5到5之间取任意值。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首先设置初始温度为T0 =100,降温系数为alpha =0.99,终止温度为Tf =0.01,内循环迭代次数iter =100。</a:t>
            </a:r>
          </a:p>
        </p:txBody>
      </p:sp>
    </p:spTree>
    <p:extLst>
      <p:ext uri="{BB962C8B-B14F-4D97-AF65-F5344CB8AC3E}">
        <p14:creationId xmlns:p14="http://schemas.microsoft.com/office/powerpoint/2010/main" val="8922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模拟退火算法优缺点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2AA5C7-E880-05E0-8DF9-1F46D4070EBE}"/>
              </a:ext>
            </a:extLst>
          </p:cNvPr>
          <p:cNvSpPr txBox="1"/>
          <p:nvPr/>
        </p:nvSpPr>
        <p:spPr>
          <a:xfrm>
            <a:off x="1228332" y="1246367"/>
            <a:ext cx="9735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迭代搜索效率高，并且可以并行化；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算法中有一定概率接受比当前解较差的解，因此一定程度上可以跳出局部最优；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算法求得的解与初始解状态</a:t>
            </a:r>
            <a:r>
              <a:rPr lang="en-US" altLang="zh-CN" b="0" i="0" dirty="0">
                <a:effectLst/>
                <a:latin typeface="-apple-system"/>
              </a:rPr>
              <a:t>S</a:t>
            </a:r>
            <a:r>
              <a:rPr lang="zh-CN" altLang="en-US" b="0" i="0" dirty="0">
                <a:effectLst/>
                <a:latin typeface="-apple-system"/>
              </a:rPr>
              <a:t>无关，因此有一定的鲁棒性；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具有渐近收敛性，已在理论上被证明是一种以概率</a:t>
            </a:r>
            <a:r>
              <a:rPr lang="en-US" altLang="zh-CN" b="0" i="0" dirty="0">
                <a:effectLst/>
                <a:latin typeface="-apple-system"/>
              </a:rPr>
              <a:t>l </a:t>
            </a:r>
            <a:r>
              <a:rPr lang="zh-CN" altLang="en-US" b="0" i="0" dirty="0">
                <a:effectLst/>
                <a:latin typeface="-apple-system"/>
              </a:rPr>
              <a:t>收敛于全局最优解的全局优化算法。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BA73BD-B11D-983A-DE2C-3B4278A4ED60}"/>
              </a:ext>
            </a:extLst>
          </p:cNvPr>
          <p:cNvSpPr txBox="1"/>
          <p:nvPr/>
        </p:nvSpPr>
        <p:spPr>
          <a:xfrm>
            <a:off x="1228332" y="3281477"/>
            <a:ext cx="9755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收敛速度比较慢。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尽管理论上只要计算时间足够长，模拟退火法就可以保证以概率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收敛于全局最优点。但是在实际算法的实现过程中，由于计算速度和时间的限制，在优化效果和计算时间二者之间存在矛盾，因而难以保证计算结果为全局最优点，优化效果不甚理想。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在每一温度下很难判定是否达到了平衡状态。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9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多尺度量子谐振子优化算法概述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2AA5C7-E880-05E0-8DF9-1F46D4070EBE}"/>
              </a:ext>
            </a:extLst>
          </p:cNvPr>
          <p:cNvSpPr txBox="1"/>
          <p:nvPr/>
        </p:nvSpPr>
        <p:spPr>
          <a:xfrm>
            <a:off x="1228333" y="2461391"/>
            <a:ext cx="9735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多尺度量子谐振子优化算法</a:t>
            </a:r>
            <a:r>
              <a:rPr lang="en-US" altLang="zh-CN" b="0" i="0" dirty="0">
                <a:effectLst/>
                <a:latin typeface="-apple-system"/>
              </a:rPr>
              <a:t>(Multi-scale quantum harmonic </a:t>
            </a:r>
            <a:r>
              <a:rPr lang="en-US" altLang="zh-CN" b="0" i="0" dirty="0" err="1">
                <a:effectLst/>
                <a:latin typeface="-apple-system"/>
              </a:rPr>
              <a:t>oscillatoralgorithm,MQHOA</a:t>
            </a:r>
            <a:r>
              <a:rPr lang="en-US" altLang="zh-CN" b="0" i="0" dirty="0">
                <a:effectLst/>
                <a:latin typeface="-apple-system"/>
              </a:rPr>
              <a:t>)</a:t>
            </a:r>
            <a:r>
              <a:rPr lang="zh-CN" altLang="en-US" b="0" i="0" dirty="0">
                <a:effectLst/>
                <a:latin typeface="-apple-system"/>
              </a:rPr>
              <a:t>是以薛定谔方程为基础，应用于解决高维函数优化问题，将优化问题转化为求解粒子在约束条件下的基态波函数，通过模拟量子谐振子从高能态向基态收敛过程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将目标函数以谐振子势进行等效。量子理论的中的波函数对应于优化算法解的概率分布函数，它可以描述粒子出现在某位置的概率。</a:t>
            </a:r>
          </a:p>
        </p:txBody>
      </p:sp>
    </p:spTree>
    <p:extLst>
      <p:ext uri="{BB962C8B-B14F-4D97-AF65-F5344CB8AC3E}">
        <p14:creationId xmlns:p14="http://schemas.microsoft.com/office/powerpoint/2010/main" val="62546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多尺度量子谐振子优化算法原理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BFCF6E-97BA-9ACE-168B-D6EADC4F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62" y="947737"/>
            <a:ext cx="82200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多尺度量子谐振子优化算法原理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96E8EB-07DA-84C4-1334-E79FA44D4E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64" b="1049"/>
          <a:stretch/>
        </p:blipFill>
        <p:spPr>
          <a:xfrm>
            <a:off x="2071687" y="1276350"/>
            <a:ext cx="8061869" cy="42601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8DDE15-CE9D-BA4D-1DBE-863C9F642B25}"/>
              </a:ext>
            </a:extLst>
          </p:cNvPr>
          <p:cNvSpPr txBox="1"/>
          <p:nvPr/>
        </p:nvSpPr>
        <p:spPr>
          <a:xfrm>
            <a:off x="1781827" y="589045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由上式可知，目标函数的最优解的概率分布为高斯分布。</a:t>
            </a:r>
          </a:p>
        </p:txBody>
      </p:sp>
    </p:spTree>
    <p:extLst>
      <p:ext uri="{BB962C8B-B14F-4D97-AF65-F5344CB8AC3E}">
        <p14:creationId xmlns:p14="http://schemas.microsoft.com/office/powerpoint/2010/main" val="30201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1185</Words>
  <Application>Microsoft Office PowerPoint</Application>
  <PresentationFormat>宽屏</PresentationFormat>
  <Paragraphs>59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-apple-system</vt:lpstr>
      <vt:lpstr>等线</vt:lpstr>
      <vt:lpstr>宋体</vt:lpstr>
      <vt:lpstr>微软雅黑</vt:lpstr>
      <vt:lpstr>Arial</vt:lpstr>
      <vt:lpstr>Arial Black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简约蓝色商务工作汇报总结通用PPT模板</dc:title>
  <dc:creator>林 雨欣</dc:creator>
  <cp:lastModifiedBy>liu pingjie</cp:lastModifiedBy>
  <cp:revision>57</cp:revision>
  <dcterms:created xsi:type="dcterms:W3CDTF">2019-08-14T01:26:37Z</dcterms:created>
  <dcterms:modified xsi:type="dcterms:W3CDTF">2023-06-15T15:36:48Z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