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0" r:id="rId2"/>
    <p:sldId id="316" r:id="rId3"/>
    <p:sldId id="317" r:id="rId4"/>
    <p:sldId id="318" r:id="rId5"/>
    <p:sldId id="319" r:id="rId6"/>
    <p:sldId id="320" r:id="rId7"/>
    <p:sldId id="321" r:id="rId8"/>
    <p:sldId id="323" r:id="rId9"/>
    <p:sldId id="324" r:id="rId10"/>
    <p:sldId id="325" r:id="rId11"/>
    <p:sldId id="326" r:id="rId12"/>
    <p:sldId id="32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pingjie" initials="lp" lastIdx="1" clrIdx="0">
    <p:extLst>
      <p:ext uri="{19B8F6BF-5375-455C-9EA6-DF929625EA0E}">
        <p15:presenceInfo xmlns:p15="http://schemas.microsoft.com/office/powerpoint/2012/main" userId="540ab3c2c3827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C6C6C"/>
    <a:srgbClr val="969696"/>
    <a:srgbClr val="FFFFFF"/>
    <a:srgbClr val="0000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7" autoAdjust="0"/>
    <p:restoredTop sz="77354" autoAdjust="0"/>
  </p:normalViewPr>
  <p:slideViewPr>
    <p:cSldViewPr snapToGrid="0">
      <p:cViewPr varScale="1">
        <p:scale>
          <a:sx n="92" d="100"/>
          <a:sy n="92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EDDD-2F66-4DB6-9D98-5AE1A2A5120F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793F8-885B-454C-A636-0A4DD6C46D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基于能量的模型的原因是这样的，对于一个给定的数据集，如果不知道其潜在的分布形式，那是非常难学习的，似然函数都写不出来。比如如果知道是高斯分布或者多项分布，那可以用最大化似然函数来学出需要学习的对应参数，但是如果分布的可能形式都不知道，这个方法就行不通。而统计力学的结论表明，任何概率分布都可以转变成基于能量的模型，所以利用基于能量的模型的这个形式，是一种学习概率分布的通法。</a:t>
            </a:r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这里在可见层输入数据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data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（例如手写体数字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）如上图的，刚开始网络的权值和偏置值会初始化一个值，快速学习算法就会根据这些权值计算在可见层已知的情况下（可见层此时的神经元要么为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要么为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，由手写体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决定）每个隐层的神经元为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或者为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的概率，此时我就得到了所有隐层神经元的值（要么为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要么为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这是通过计算的），此时我们就知道了隐层的神经元的每个值，我们这时候把可见层当做是未知的，根据类似的求概率的方法求出可见层神经元的值或者说是重构出，此时我们的学习算法根据（暂且这样理解吧，大家到后面就知道了），得到了他们的差值，然后根据这个差值进行调整权值和偏置值（这个权值和偏置值调整不简单我们稍后讲），这就是一次权值调整了，然后我们把看做已知的，按照上面类似的求法继续求出，然后再次求出，，此时在和相减，得到误差信号，重新调整权值，然后不断的这样迭代，随着迭代的次数增加，整个系统就会达到热平衡状态，此时系统就收敛了，或者说就训练好了，我们拿一个新的手写图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从输入层输入进去就可以识别出这图片的数字了</a:t>
            </a: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0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假设我们有一组共六部电影（哈利</a:t>
            </a:r>
            <a:r>
              <a:rPr lang="en-US" altLang="zh-CN" dirty="0"/>
              <a:t>·</a:t>
            </a:r>
            <a:r>
              <a:rPr lang="zh-CN" altLang="en-US" dirty="0"/>
              <a:t>波特、阿凡达、指环王</a:t>
            </a:r>
            <a:r>
              <a:rPr lang="en-US" altLang="zh-CN" dirty="0"/>
              <a:t>3</a:t>
            </a:r>
            <a:r>
              <a:rPr lang="zh-CN" altLang="en-US" dirty="0"/>
              <a:t>、角斗士、泰坦尼克号和星梦泪痕）并且让用户告诉我们他们想看哪些。如果我们想学到两个隐藏单元潜在的电影偏好</a:t>
            </a:r>
            <a:r>
              <a:rPr lang="en-US" altLang="zh-CN" dirty="0"/>
              <a:t>---</a:t>
            </a:r>
            <a:r>
              <a:rPr lang="zh-CN" altLang="en-US" dirty="0"/>
              <a:t>比如，在我们六部电影里呈现出了两个自然分组：“科幻小说</a:t>
            </a:r>
            <a:r>
              <a:rPr lang="en-US" altLang="zh-CN" dirty="0"/>
              <a:t>/</a:t>
            </a:r>
            <a:r>
              <a:rPr lang="zh-CN" altLang="en-US" dirty="0"/>
              <a:t>魔幻”组（包括哈利</a:t>
            </a:r>
            <a:r>
              <a:rPr lang="en-US" altLang="zh-CN" dirty="0"/>
              <a:t>·</a:t>
            </a:r>
            <a:r>
              <a:rPr lang="zh-CN" altLang="en-US" dirty="0"/>
              <a:t>波特、阿凡达和指环王</a:t>
            </a:r>
            <a:r>
              <a:rPr lang="en-US" altLang="zh-CN" dirty="0"/>
              <a:t>3</a:t>
            </a:r>
            <a:r>
              <a:rPr lang="zh-CN" altLang="en-US" dirty="0"/>
              <a:t>）以及“奥斯卡获得者”组（包括指环王、角斗士和泰坦尼克号），所以我们可能希望我们的隐藏单元将会与这些分组相对应</a:t>
            </a: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70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假设我们有一组共六部电影（哈利</a:t>
            </a:r>
            <a:r>
              <a:rPr lang="en-US" altLang="zh-CN" dirty="0"/>
              <a:t>·</a:t>
            </a:r>
            <a:r>
              <a:rPr lang="zh-CN" altLang="en-US" dirty="0"/>
              <a:t>波特、阿凡达、指环王</a:t>
            </a:r>
            <a:r>
              <a:rPr lang="en-US" altLang="zh-CN" dirty="0"/>
              <a:t>3</a:t>
            </a:r>
            <a:r>
              <a:rPr lang="zh-CN" altLang="en-US" dirty="0"/>
              <a:t>、角斗士、泰坦尼克号和星梦泪痕）并且让用户告诉我们他们想看哪些。如果我们想学到两个隐藏单元潜在的电影偏好</a:t>
            </a:r>
            <a:r>
              <a:rPr lang="en-US" altLang="zh-CN" dirty="0"/>
              <a:t>---</a:t>
            </a:r>
            <a:r>
              <a:rPr lang="zh-CN" altLang="en-US" dirty="0"/>
              <a:t>比如，在我们六部电影里呈现出了两个自然分组：“科幻小说</a:t>
            </a:r>
            <a:r>
              <a:rPr lang="en-US" altLang="zh-CN" dirty="0"/>
              <a:t>/</a:t>
            </a:r>
            <a:r>
              <a:rPr lang="zh-CN" altLang="en-US" dirty="0"/>
              <a:t>魔幻”组（包括哈利</a:t>
            </a:r>
            <a:r>
              <a:rPr lang="en-US" altLang="zh-CN" dirty="0"/>
              <a:t>·</a:t>
            </a:r>
            <a:r>
              <a:rPr lang="zh-CN" altLang="en-US" dirty="0"/>
              <a:t>波特、阿凡达和指环王</a:t>
            </a:r>
            <a:r>
              <a:rPr lang="en-US" altLang="zh-CN" dirty="0"/>
              <a:t>3</a:t>
            </a:r>
            <a:r>
              <a:rPr lang="zh-CN" altLang="en-US" dirty="0"/>
              <a:t>）以及“奥斯卡获得者”组（包括指环王、角斗士和泰坦尼克号），所以我们可能希望我们的隐藏单元将会与这些分组相对应</a:t>
            </a: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观测变量</a:t>
            </a:r>
            <a:r>
              <a:rPr lang="en-US" altLang="zh-CN" dirty="0"/>
              <a:t>v </a:t>
            </a:r>
            <a:r>
              <a:rPr lang="zh-CN" altLang="en-US" dirty="0"/>
              <a:t>和隐变量</a:t>
            </a:r>
            <a:r>
              <a:rPr lang="en-US" altLang="zh-CN" dirty="0"/>
              <a:t>h </a:t>
            </a:r>
            <a:r>
              <a:rPr lang="zh-CN" altLang="en-US" dirty="0"/>
              <a:t>均需要乘以</a:t>
            </a:r>
            <a:r>
              <a:rPr lang="en-US" altLang="zh-CN" dirty="0"/>
              <a:t>1/2	 </a:t>
            </a:r>
            <a:r>
              <a:rPr lang="zh-CN" altLang="en-US" dirty="0"/>
              <a:t>是因为无向图模型，仅需要计算一次边对应的能量即可，但实际上每条边在执行运算过程中，均加重了一次。</a:t>
            </a: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1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此时已经确定了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玻尔兹曼机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的概率密度函数，在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模型参数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的学习过程中，常用方法是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极大似然估计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。而对于玻尔兹曼机内部变量之间的复杂关系，可能没有办法去求解模型参数的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精确解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。因而，使用对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目标函数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求解梯度，通过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梯度上升法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对模型参数进行近似求解。</a:t>
            </a:r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常用的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RBM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一般是二值的，即不管是隐藏层还是可见层，它们的神经元的取值只为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。本文只讨论二值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RBM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总结下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RBM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模型结构的结构：主要是权重矩阵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偏倚系数向量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，隐藏层神经元状态向量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和可见层神经元状态向量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</a:t>
            </a: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6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l"/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2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l"/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2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这里面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表示的是某个特定训练样本，而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指的是任意一个样本。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5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这里面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表示的是某个特定训练样本，而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指的是任意一个样本。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8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这里面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表示的是某个特定训练样本，而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指的是任意一个样本。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0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0858-7C70-4AD8-8B8C-56F1273CD8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6407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玻尔兹曼机 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Boltzmann Machine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）概述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CB299F-56D6-39BE-C4F3-13EABDA54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6" y="1933366"/>
            <a:ext cx="2724530" cy="29912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52C1F3-C82C-164A-79F3-B03F39DF92AF}"/>
              </a:ext>
            </a:extLst>
          </p:cNvPr>
          <p:cNvSpPr txBox="1"/>
          <p:nvPr/>
        </p:nvSpPr>
        <p:spPr>
          <a:xfrm>
            <a:off x="4736387" y="1776093"/>
            <a:ext cx="6133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玻尔兹曼机本质上是一个马尔可夫随机场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MArkov</a:t>
            </a:r>
            <a:r>
              <a:rPr lang="en-US" altLang="zh-CN" dirty="0">
                <a:latin typeface="+mn-ea"/>
              </a:rPr>
              <a:t> Random Field)</a:t>
            </a:r>
            <a:r>
              <a:rPr lang="zh-CN" altLang="en-US" dirty="0">
                <a:latin typeface="+mn-ea"/>
              </a:rPr>
              <a:t>，该概率图中结点均表示离散型随机变量，并被限定为伯努利分布。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893B9A-3C64-43C4-A9D8-919350FC32E8}"/>
              </a:ext>
            </a:extLst>
          </p:cNvPr>
          <p:cNvSpPr txBox="1"/>
          <p:nvPr/>
        </p:nvSpPr>
        <p:spPr>
          <a:xfrm>
            <a:off x="4736387" y="299556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假设某玻尔兹曼机中包含观测变量集合v和隐变量集合h，并且v中的</a:t>
            </a:r>
            <a:r>
              <a:rPr lang="en-US" altLang="zh-CN" dirty="0"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个分量和h中的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个分量均服从伯努利分布：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8B022B2-1280-D089-57DE-B9948D2B2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905" y="3938032"/>
            <a:ext cx="3876675" cy="11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5599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受限玻尔兹曼机 单步对比散度算法步骤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9B3D56-B2A9-C7E9-D87E-C8FA71108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1239484"/>
            <a:ext cx="5276850" cy="5048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9E461C-4414-7BA3-8F66-8929892F34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r="4599"/>
          <a:stretch/>
        </p:blipFill>
        <p:spPr>
          <a:xfrm>
            <a:off x="114300" y="2452687"/>
            <a:ext cx="6608618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0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6123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受限玻尔兹曼机在推荐系统的一个简单应用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8ADED8AC-B43F-B4CC-7C61-D93015013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8EA16B-DDD0-6C83-B30D-0924ABD00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832723"/>
            <a:ext cx="81724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40E246-16B0-C9C1-A1BF-190F19EB0EDF}"/>
              </a:ext>
            </a:extLst>
          </p:cNvPr>
          <p:cNvSpPr txBox="1"/>
          <p:nvPr/>
        </p:nvSpPr>
        <p:spPr>
          <a:xfrm>
            <a:off x="1416194" y="1094509"/>
            <a:ext cx="93596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六个可见层：哈利</a:t>
            </a:r>
            <a:r>
              <a:rPr lang="en-US" altLang="zh-CN" dirty="0"/>
              <a:t>·</a:t>
            </a:r>
            <a:r>
              <a:rPr lang="zh-CN" altLang="en-US" dirty="0"/>
              <a:t>波特、阿凡达、指环王</a:t>
            </a:r>
            <a:r>
              <a:rPr lang="en-US" altLang="zh-CN" dirty="0"/>
              <a:t>3</a:t>
            </a:r>
            <a:r>
              <a:rPr lang="zh-CN" altLang="en-US" dirty="0"/>
              <a:t>、角斗士、泰坦尼克号和星梦泪痕。</a:t>
            </a:r>
            <a:endParaRPr lang="en-US" altLang="zh-CN" dirty="0"/>
          </a:p>
          <a:p>
            <a:r>
              <a:rPr lang="zh-CN" altLang="en-US" dirty="0"/>
              <a:t>两个隐藏层：奥斯卡获奖影片和奇幻影片。</a:t>
            </a:r>
            <a:endParaRPr lang="en-US" altLang="zh-CN" dirty="0"/>
          </a:p>
          <a:p>
            <a:r>
              <a:rPr lang="zh-CN" altLang="en-US" dirty="0"/>
              <a:t>每个样本对应一个用户对</a:t>
            </a:r>
            <a:r>
              <a:rPr lang="en-US" altLang="zh-CN" dirty="0"/>
              <a:t>6</a:t>
            </a:r>
            <a:r>
              <a:rPr lang="zh-CN" altLang="en-US" dirty="0"/>
              <a:t>部电影的评分，简化为</a:t>
            </a:r>
            <a:r>
              <a:rPr lang="en-US" altLang="zh-CN" dirty="0"/>
              <a:t>0(</a:t>
            </a:r>
            <a:r>
              <a:rPr lang="zh-CN" altLang="en-US" dirty="0"/>
              <a:t>不好看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1(</a:t>
            </a:r>
            <a:r>
              <a:rPr lang="zh-CN" altLang="en-US" dirty="0"/>
              <a:t>好看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部电影分别属于奥斯卡获奖影片和奇幻影片，对应两个潜在因子，即</a:t>
            </a:r>
            <a:r>
              <a:rPr lang="en-US" altLang="zh-CN" dirty="0"/>
              <a:t>2</a:t>
            </a:r>
            <a:r>
              <a:rPr lang="zh-CN" altLang="en-US" dirty="0"/>
              <a:t>个隐藏层神经元，</a:t>
            </a:r>
          </a:p>
          <a:p>
            <a:r>
              <a:rPr lang="zh-CN" altLang="en-US" dirty="0"/>
              <a:t>据此可以判定用户的电影喜好类别。</a:t>
            </a:r>
          </a:p>
        </p:txBody>
      </p:sp>
    </p:spTree>
    <p:extLst>
      <p:ext uri="{BB962C8B-B14F-4D97-AF65-F5344CB8AC3E}">
        <p14:creationId xmlns:p14="http://schemas.microsoft.com/office/powerpoint/2010/main" val="161904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6123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受限玻尔兹曼机在推荐系统的一个简单应用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8ADED8AC-B43F-B4CC-7C61-D93015013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C46615-2E60-D18F-6586-79BCB8077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" y="1419657"/>
            <a:ext cx="11725275" cy="32289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C8D76F5-2858-4EC6-3589-3DC5F9202AFB}"/>
              </a:ext>
            </a:extLst>
          </p:cNvPr>
          <p:cNvSpPr txBox="1"/>
          <p:nvPr/>
        </p:nvSpPr>
        <p:spPr>
          <a:xfrm>
            <a:off x="553316" y="105032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首先，使用一些数据来训练</a:t>
            </a:r>
            <a:r>
              <a:rPr lang="en-US" altLang="zh-CN" dirty="0"/>
              <a:t>RBM</a:t>
            </a:r>
            <a:r>
              <a:rPr lang="zh-CN" altLang="en-US" dirty="0"/>
              <a:t>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3A319F-A2AC-DEBA-50B7-55556623F17F}"/>
              </a:ext>
            </a:extLst>
          </p:cNvPr>
          <p:cNvSpPr txBox="1"/>
          <p:nvPr/>
        </p:nvSpPr>
        <p:spPr>
          <a:xfrm>
            <a:off x="553315" y="4644139"/>
            <a:ext cx="114053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网络学习了之后，再给</a:t>
            </a:r>
            <a:r>
              <a:rPr lang="en-US" altLang="zh-CN" dirty="0"/>
              <a:t>RBM</a:t>
            </a:r>
            <a:r>
              <a:rPr lang="zh-CN" altLang="en-US" dirty="0"/>
              <a:t>一个新的用户输入，比如</a:t>
            </a:r>
            <a:r>
              <a:rPr lang="en-US" altLang="zh-CN" dirty="0"/>
              <a:t>George, </a:t>
            </a:r>
            <a:r>
              <a:rPr lang="zh-CN" altLang="en-US" dirty="0"/>
              <a:t>他的偏好是</a:t>
            </a:r>
            <a:r>
              <a:rPr lang="en-US" altLang="zh-CN" dirty="0"/>
              <a:t>(Harry Potter = 0, Avatar = 0, LOTR 3 = 0, Gladiator = 1, Titanic = 1, Glitter = 0) </a:t>
            </a:r>
            <a:r>
              <a:rPr lang="zh-CN" altLang="en-US" dirty="0"/>
              <a:t>，结果是“奥斯卡获得者”对应的隐藏单元被置</a:t>
            </a:r>
            <a:r>
              <a:rPr lang="en-US" altLang="zh-CN" dirty="0"/>
              <a:t>1</a:t>
            </a:r>
            <a:r>
              <a:rPr lang="zh-CN" altLang="en-US" dirty="0"/>
              <a:t>（而不是“科幻小说</a:t>
            </a:r>
            <a:r>
              <a:rPr lang="en-US" altLang="zh-CN" dirty="0"/>
              <a:t>/</a:t>
            </a:r>
            <a:r>
              <a:rPr lang="zh-CN" altLang="en-US" dirty="0"/>
              <a:t>魔幻”），正确地猜出乔治可能更喜欢“奥斯卡获得者”类型的电影。</a:t>
            </a:r>
          </a:p>
        </p:txBody>
      </p:sp>
    </p:spTree>
    <p:extLst>
      <p:ext uri="{BB962C8B-B14F-4D97-AF65-F5344CB8AC3E}">
        <p14:creationId xmlns:p14="http://schemas.microsoft.com/office/powerpoint/2010/main" val="34499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6407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玻尔兹曼机 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Boltzmann Machine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）概述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CB299F-56D6-39BE-C4F3-13EABDA54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9" y="1933366"/>
            <a:ext cx="2724530" cy="2991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3BB8A1-8500-721A-66A8-E70D63F32426}"/>
              </a:ext>
            </a:extLst>
          </p:cNvPr>
          <p:cNvSpPr txBox="1"/>
          <p:nvPr/>
        </p:nvSpPr>
        <p:spPr>
          <a:xfrm>
            <a:off x="4589979" y="158441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关于结点之间边的权重，可以将其分成三类：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08EE93-AB02-F07D-595F-7F4105D85489}"/>
              </a:ext>
            </a:extLst>
          </p:cNvPr>
          <p:cNvSpPr txBox="1"/>
          <p:nvPr/>
        </p:nvSpPr>
        <p:spPr>
          <a:xfrm>
            <a:off x="4589979" y="213406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观测变量结点之间的边的权重表示：L = </a:t>
            </a:r>
            <a:r>
              <a:rPr lang="en-US" altLang="zh-CN" dirty="0"/>
              <a:t>[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ij</a:t>
            </a:r>
            <a:r>
              <a:rPr lang="en-US" altLang="zh-CN" dirty="0"/>
              <a:t>]</a:t>
            </a:r>
            <a:r>
              <a:rPr lang="en-US" altLang="zh-CN" baseline="-25000" dirty="0"/>
              <a:t>D*D</a:t>
            </a:r>
            <a:endParaRPr lang="zh-CN" altLang="en-US" baseline="-25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70211A-D0A5-AFED-6F19-C7D8F56E68D8}"/>
              </a:ext>
            </a:extLst>
          </p:cNvPr>
          <p:cNvSpPr txBox="1"/>
          <p:nvPr/>
        </p:nvSpPr>
        <p:spPr>
          <a:xfrm>
            <a:off x="4589979" y="268371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隐变量结点之间的边的权重表示：</a:t>
            </a:r>
            <a:r>
              <a:rPr lang="en-US" altLang="zh-CN" dirty="0"/>
              <a:t>J</a:t>
            </a:r>
            <a:r>
              <a:rPr lang="zh-CN" altLang="en-US" dirty="0"/>
              <a:t> = </a:t>
            </a:r>
            <a:r>
              <a:rPr lang="en-US" altLang="zh-CN" dirty="0"/>
              <a:t>[</a:t>
            </a:r>
            <a:r>
              <a:rPr lang="en-US" altLang="zh-CN" dirty="0" err="1"/>
              <a:t>J</a:t>
            </a:r>
            <a:r>
              <a:rPr lang="en-US" altLang="zh-CN" baseline="-25000" dirty="0" err="1"/>
              <a:t>ij</a:t>
            </a:r>
            <a:r>
              <a:rPr lang="en-US" altLang="zh-CN" dirty="0"/>
              <a:t>]</a:t>
            </a:r>
            <a:r>
              <a:rPr lang="en-US" altLang="zh-CN" baseline="-25000" dirty="0"/>
              <a:t>P*P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9D1572-D2FC-E253-240E-08DA0D7AD2FA}"/>
              </a:ext>
            </a:extLst>
          </p:cNvPr>
          <p:cNvSpPr txBox="1"/>
          <p:nvPr/>
        </p:nvSpPr>
        <p:spPr>
          <a:xfrm>
            <a:off x="4589979" y="326623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观测变量到隐变量结点之间的边的权重表示：</a:t>
            </a:r>
            <a:r>
              <a:rPr lang="en-US" altLang="zh-CN" dirty="0"/>
              <a:t>W</a:t>
            </a:r>
            <a:r>
              <a:rPr lang="zh-CN" altLang="en-US" dirty="0"/>
              <a:t> = </a:t>
            </a:r>
            <a:r>
              <a:rPr lang="en-US" altLang="zh-CN" dirty="0"/>
              <a:t>[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ij</a:t>
            </a:r>
            <a:r>
              <a:rPr lang="en-US" altLang="zh-CN" dirty="0"/>
              <a:t>]</a:t>
            </a:r>
            <a:r>
              <a:rPr lang="en-US" altLang="zh-CN" baseline="-25000" dirty="0"/>
              <a:t>D*P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91F61B6-75ED-68D4-45EC-63AE4184FD75}"/>
                  </a:ext>
                </a:extLst>
              </p:cNvPr>
              <p:cNvSpPr txBox="1"/>
              <p:nvPr/>
            </p:nvSpPr>
            <p:spPr>
              <a:xfrm>
                <a:off x="4589979" y="3848761"/>
                <a:ext cx="6097712" cy="10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结点与边权重均已确定，关于玻尔兹曼机中随机变量(结点)的概率密度函数表示为：</a:t>
                </a:r>
              </a:p>
              <a:p>
                <a:r>
                  <a:rPr lang="zh-CN" altLang="en-US" dirty="0"/>
                  <a:t>	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91F61B6-75ED-68D4-45EC-63AE4184F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979" y="3848761"/>
                <a:ext cx="6097712" cy="1075872"/>
              </a:xfrm>
              <a:prstGeom prst="rect">
                <a:avLst/>
              </a:prstGeom>
              <a:blipFill>
                <a:blip r:embed="rId5"/>
                <a:stretch>
                  <a:fillRect l="-900" t="-2825" r="-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73C9D4F6-0E3E-B892-9212-C66BA09FA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4490" y="4817273"/>
            <a:ext cx="7588689" cy="15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6407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玻尔兹曼机 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Boltzmann Machine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）概述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CB299F-56D6-39BE-C4F3-13EABDA54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9" y="1933366"/>
            <a:ext cx="2724530" cy="29912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7434D9-6C64-7923-1215-3F0CAD1B8BDD}"/>
              </a:ext>
            </a:extLst>
          </p:cNvPr>
          <p:cNvSpPr txBox="1"/>
          <p:nvPr/>
        </p:nvSpPr>
        <p:spPr>
          <a:xfrm>
            <a:off x="4466690" y="123948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对应需要学习的模型参数表示为：</a:t>
            </a:r>
            <a:r>
              <a:rPr lang="el-GR" altLang="zh-CN" dirty="0"/>
              <a:t>θ={</a:t>
            </a:r>
            <a:r>
              <a:rPr lang="en-US" altLang="zh-CN" dirty="0"/>
              <a:t>W,L,J}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EFDCF5-114E-EB9A-F30E-463898626F49}"/>
              </a:ext>
            </a:extLst>
          </p:cNvPr>
          <p:cNvSpPr txBox="1"/>
          <p:nvPr/>
        </p:nvSpPr>
        <p:spPr>
          <a:xfrm>
            <a:off x="4466690" y="1765483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在实际求解过程中，仅知道观测变量的相关信息：通过具体样本。因而关于观测变量的边缘概率分布表示如下：</a:t>
            </a:r>
            <a:endParaRPr lang="en-US" altLang="zh-CN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96EE72C-11DF-0DB0-19DD-AEFDBB74D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001" y="2482115"/>
            <a:ext cx="2066925" cy="6286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15C89DD-3FB8-90CF-27B6-F29BD037D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500" y="2551738"/>
            <a:ext cx="3590925" cy="4191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9A91E50-0D93-BDD5-9312-55EAE5E64424}"/>
              </a:ext>
            </a:extLst>
          </p:cNvPr>
          <p:cNvSpPr txBox="1"/>
          <p:nvPr/>
        </p:nvSpPr>
        <p:spPr>
          <a:xfrm>
            <a:off x="4466690" y="325068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因此，关于P</a:t>
            </a:r>
            <a:r>
              <a:rPr lang="en-US" altLang="zh-CN" dirty="0"/>
              <a:t>(v)</a:t>
            </a:r>
            <a:r>
              <a:rPr lang="zh-CN" altLang="en-US" dirty="0"/>
              <a:t>的对数似然结果表示如下：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D578135-C6D8-6631-3F16-DA6D810252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427" b="5882"/>
          <a:stretch/>
        </p:blipFill>
        <p:spPr>
          <a:xfrm>
            <a:off x="5069598" y="3574320"/>
            <a:ext cx="3324225" cy="152257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534653D-5574-30A1-6769-A5BBA5B8E274}"/>
              </a:ext>
            </a:extLst>
          </p:cNvPr>
          <p:cNvSpPr txBox="1"/>
          <p:nvPr/>
        </p:nvSpPr>
        <p:spPr>
          <a:xfrm>
            <a:off x="4466690" y="523468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对模型参数</a:t>
            </a:r>
            <a:r>
              <a:rPr lang="en-US" altLang="zh-CN" dirty="0"/>
              <a:t>θ</a:t>
            </a:r>
            <a:r>
              <a:rPr lang="zh-CN" altLang="en-US" dirty="0"/>
              <a:t>求解梯度：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08F7F6B-8283-8147-1F5B-0A33154E0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3500" y="5096895"/>
            <a:ext cx="3857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1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9099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受限玻尔兹曼机 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Machine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）模型结构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19AF59-BB8D-4E3C-6E65-D3FDEEAC1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11" y="1239484"/>
            <a:ext cx="5491011" cy="235198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6E48E00-8687-2604-ED0D-3BB0304D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941" y="3643790"/>
            <a:ext cx="76418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上面一层神经元组成隐藏层(hidden layer), 用h向量隐藏层神经元的值。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下面一层的神经元组成可见层(visible layer),用v向量表示可见层神经元的值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。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+mn-ea"/>
              </a:rPr>
              <a:t>隐藏层和可见层之间是全连接的</a:t>
            </a:r>
            <a:r>
              <a:rPr lang="en-US" altLang="zh-CN" sz="1400" dirty="0">
                <a:latin typeface="+mn-ea"/>
              </a:rPr>
              <a:t>, </a:t>
            </a:r>
            <a:r>
              <a:rPr lang="zh-CN" altLang="en-US" sz="1400" dirty="0">
                <a:latin typeface="+mn-ea"/>
              </a:rPr>
              <a:t>隐藏层神经元之间是独立的，可见层神经元之间也是独立的。</a:t>
            </a:r>
            <a:endParaRPr lang="en-US" altLang="zh-CN" sz="1400" dirty="0">
              <a:latin typeface="+mn-ea"/>
            </a:endParaRPr>
          </a:p>
          <a:p>
            <a:pPr lvl="0"/>
            <a:r>
              <a:rPr lang="zh-CN" altLang="en-US" sz="1400" dirty="0">
                <a:latin typeface="+mn-ea"/>
              </a:rPr>
              <a:t>连接权重可以用矩阵</a:t>
            </a:r>
            <a:r>
              <a:rPr lang="en-US" altLang="zh-CN" sz="1400" dirty="0">
                <a:latin typeface="+mn-ea"/>
              </a:rPr>
              <a:t>W</a:t>
            </a:r>
            <a:r>
              <a:rPr lang="zh-CN" altLang="en-US" sz="1400" dirty="0">
                <a:latin typeface="+mn-ea"/>
              </a:rPr>
              <a:t>表示。隐藏层的偏倚系数是向量</a:t>
            </a:r>
            <a:r>
              <a:rPr lang="en-US" altLang="zh-CN" sz="1400" dirty="0">
                <a:latin typeface="+mn-ea"/>
              </a:rPr>
              <a:t>b,</a:t>
            </a:r>
            <a:r>
              <a:rPr lang="zh-CN" altLang="en-US" sz="1400" dirty="0">
                <a:latin typeface="+mn-ea"/>
              </a:rPr>
              <a:t>而可见层的偏倚系数是向量</a:t>
            </a:r>
            <a:r>
              <a:rPr lang="en-US" altLang="zh-CN" sz="1400" dirty="0">
                <a:latin typeface="+mn-ea"/>
              </a:rPr>
              <a:t>a</a:t>
            </a:r>
            <a:r>
              <a:rPr lang="zh-CN" altLang="en-US" sz="1400" dirty="0">
                <a:latin typeface="+mn-ea"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542021E-CB1A-DF11-E2F3-06E0952C2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59" y="4795213"/>
            <a:ext cx="3886200" cy="742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F232E95-FB43-CA47-E2FD-69B91EFB7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41" y="4789709"/>
            <a:ext cx="2313397" cy="7390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57E457C-D55C-A9A3-6906-26EF3A2F0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59" y="5735479"/>
            <a:ext cx="21526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9099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受限玻尔兹曼机 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Machine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）概率分布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6E48E00-8687-2604-ED0D-3BB0304D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031" y="4604037"/>
            <a:ext cx="4062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+mn-lt"/>
              </a:rPr>
              <a:t>其中</a:t>
            </a:r>
            <a:r>
              <a:rPr lang="en-US" altLang="zh-CN" dirty="0">
                <a:latin typeface="+mn-lt"/>
              </a:rPr>
              <a:t>Z′</a:t>
            </a:r>
            <a:r>
              <a:rPr lang="zh-CN" altLang="en-US" dirty="0">
                <a:latin typeface="+mn-lt"/>
              </a:rPr>
              <a:t>为新的归一化系数，表达式为：</a:t>
            </a:r>
            <a:endParaRPr lang="zh-CN" altLang="zh-CN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F4BDFF-8A6E-75EA-89DE-4D2A5F0C7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31" y="1716343"/>
            <a:ext cx="7804164" cy="28109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1AF76A9-2DBC-4A33-12AB-BBE3922B1258}"/>
              </a:ext>
            </a:extLst>
          </p:cNvPr>
          <p:cNvSpPr txBox="1"/>
          <p:nvPr/>
        </p:nvSpPr>
        <p:spPr>
          <a:xfrm>
            <a:off x="2348031" y="1239484"/>
            <a:ext cx="559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有了概率分布之后，可知道条件分布为：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B7D2EB-8848-7D1A-9E2E-701D61A84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5068099"/>
            <a:ext cx="2933700" cy="9715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5F1D9F-9764-A3DB-E0AE-5062C3605F35}"/>
              </a:ext>
            </a:extLst>
          </p:cNvPr>
          <p:cNvSpPr txBox="1"/>
          <p:nvPr/>
        </p:nvSpPr>
        <p:spPr>
          <a:xfrm>
            <a:off x="2348031" y="630137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同样的方式，我们也可以求出</a:t>
            </a:r>
            <a:r>
              <a:rPr lang="en-US" altLang="zh-CN" dirty="0"/>
              <a:t>P(</a:t>
            </a:r>
            <a:r>
              <a:rPr lang="en-US" altLang="zh-CN" dirty="0" err="1"/>
              <a:t>v|h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78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9099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受限玻尔兹曼机 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Machine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）概率分布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6E48E00-8687-2604-ED0D-3BB0304D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031" y="4465538"/>
            <a:ext cx="83663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+mn-lt"/>
              </a:rPr>
              <a:t>从上面可以看出， </a:t>
            </a:r>
            <a:r>
              <a:rPr lang="en-US" altLang="zh-CN" dirty="0">
                <a:latin typeface="+mn-lt"/>
              </a:rPr>
              <a:t>RBM</a:t>
            </a:r>
            <a:r>
              <a:rPr lang="zh-CN" altLang="en-US" dirty="0">
                <a:latin typeface="+mn-lt"/>
              </a:rPr>
              <a:t>里从可见层到隐藏层用的其实就是</a:t>
            </a:r>
            <a:r>
              <a:rPr lang="en-US" altLang="zh-CN" dirty="0">
                <a:latin typeface="+mn-lt"/>
              </a:rPr>
              <a:t>sigmoid</a:t>
            </a:r>
            <a:r>
              <a:rPr lang="zh-CN" altLang="en-US" dirty="0">
                <a:latin typeface="+mn-lt"/>
              </a:rPr>
              <a:t>激活函数。</a:t>
            </a:r>
            <a:endParaRPr lang="en-US" altLang="zh-CN" dirty="0">
              <a:latin typeface="+mn-lt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+mn-lt"/>
              </a:rPr>
              <a:t>同样的方法，我们也可以得到隐藏层到可见层用的也是</a:t>
            </a:r>
            <a:r>
              <a:rPr lang="en-US" altLang="zh-CN" dirty="0">
                <a:latin typeface="+mn-lt"/>
              </a:rPr>
              <a:t>sigmoid</a:t>
            </a:r>
            <a:r>
              <a:rPr lang="zh-CN" altLang="en-US" dirty="0">
                <a:latin typeface="+mn-lt"/>
              </a:rPr>
              <a:t>激活函数。即：：</a:t>
            </a:r>
            <a:endParaRPr lang="zh-CN" altLang="zh-CN" dirty="0">
              <a:latin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AF76A9-2DBC-4A33-12AB-BBE3922B1258}"/>
              </a:ext>
            </a:extLst>
          </p:cNvPr>
          <p:cNvSpPr txBox="1"/>
          <p:nvPr/>
        </p:nvSpPr>
        <p:spPr>
          <a:xfrm>
            <a:off x="2348031" y="1145978"/>
            <a:ext cx="717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常用的</a:t>
            </a:r>
            <a:r>
              <a:rPr lang="en-US" altLang="zh-CN" dirty="0"/>
              <a:t>RBM</a:t>
            </a:r>
            <a:r>
              <a:rPr lang="zh-CN" altLang="en-US" dirty="0"/>
              <a:t>一般是二值的，即不管是隐藏层还是可见层，它们的神经元的取值只为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902054-A440-08B1-A9EC-F990C4795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05478"/>
            <a:ext cx="10287000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01B747-8763-E5AD-A174-A0C085C7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7" y="5215803"/>
            <a:ext cx="43910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2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10023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受限玻尔兹曼机 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Machine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）损失函数与优化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6E48E00-8687-2604-ED0D-3BB0304D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031" y="2815874"/>
            <a:ext cx="72379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+mn-lt"/>
              </a:rPr>
              <a:t>对于优化过程，使用梯度下降法来迭代求出</a:t>
            </a:r>
            <a:r>
              <a:rPr lang="en-US" altLang="zh-CN" dirty="0" err="1">
                <a:latin typeface="+mn-lt"/>
              </a:rPr>
              <a:t>W,a,b</a:t>
            </a:r>
            <a:r>
              <a:rPr lang="zh-CN" altLang="en-US" dirty="0">
                <a:latin typeface="+mn-lt"/>
              </a:rPr>
              <a:t>，我们首先来看单个</a:t>
            </a:r>
            <a:endParaRPr lang="en-US" altLang="zh-CN" dirty="0">
              <a:latin typeface="+mn-lt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+mn-lt"/>
              </a:rPr>
              <a:t>样本的梯度计算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单个样本的损失函数为：−</a:t>
            </a:r>
            <a:r>
              <a:rPr lang="en-US" altLang="zh-CN" dirty="0">
                <a:latin typeface="+mn-lt"/>
              </a:rPr>
              <a:t>ln(P(V))</a:t>
            </a:r>
            <a:endParaRPr lang="zh-CN" altLang="zh-CN" dirty="0">
              <a:latin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AF76A9-2DBC-4A33-12AB-BBE3922B1258}"/>
              </a:ext>
            </a:extLst>
          </p:cNvPr>
          <p:cNvSpPr txBox="1"/>
          <p:nvPr/>
        </p:nvSpPr>
        <p:spPr>
          <a:xfrm>
            <a:off x="2348031" y="1062587"/>
            <a:ext cx="780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RBM</a:t>
            </a:r>
            <a:r>
              <a:rPr lang="zh-CN" altLang="en-US" dirty="0"/>
              <a:t>模型的关键就是求出模型中的参数</a:t>
            </a:r>
            <a:r>
              <a:rPr lang="en-US" altLang="zh-CN" dirty="0" err="1"/>
              <a:t>W,a,b</a:t>
            </a:r>
            <a:r>
              <a:rPr lang="zh-CN" altLang="en-US" dirty="0"/>
              <a:t>。对于训练集的</a:t>
            </a:r>
            <a:r>
              <a:rPr lang="en-US" altLang="zh-CN" dirty="0"/>
              <a:t>m</a:t>
            </a:r>
            <a:r>
              <a:rPr lang="zh-CN" altLang="en-US" dirty="0"/>
              <a:t>个样本，</a:t>
            </a:r>
            <a:r>
              <a:rPr lang="en-US" altLang="zh-CN" dirty="0"/>
              <a:t>RBM</a:t>
            </a:r>
            <a:r>
              <a:rPr lang="zh-CN" altLang="en-US" dirty="0"/>
              <a:t>一般采用对数损失函数，即期望最小化下式：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5F1D9F-9764-A3DB-E0AE-5062C3605F35}"/>
              </a:ext>
            </a:extLst>
          </p:cNvPr>
          <p:cNvSpPr txBox="1"/>
          <p:nvPr/>
        </p:nvSpPr>
        <p:spPr>
          <a:xfrm>
            <a:off x="2348031" y="5907423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这里面</a:t>
            </a:r>
            <a:r>
              <a:rPr lang="en-US" altLang="zh-CN" dirty="0"/>
              <a:t>V</a:t>
            </a:r>
            <a:r>
              <a:rPr lang="zh-CN" altLang="en-US" dirty="0"/>
              <a:t>表示的是某个特定训练样本，而</a:t>
            </a:r>
            <a:r>
              <a:rPr lang="en-US" altLang="zh-CN" dirty="0"/>
              <a:t>v</a:t>
            </a:r>
            <a:r>
              <a:rPr lang="zh-CN" altLang="en-US" dirty="0"/>
              <a:t>指的是任意一个样本。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173BB4-0B2C-422D-9F32-6A4A9FD5A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1711038"/>
            <a:ext cx="3829050" cy="1085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F76E3F-82DE-F986-6B2B-ABB616D57A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7" t="982" r="33990" b="-982"/>
          <a:stretch/>
        </p:blipFill>
        <p:spPr>
          <a:xfrm>
            <a:off x="3818638" y="3458104"/>
            <a:ext cx="4862947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9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10023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受限玻尔兹曼机 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Machine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）损失函数与优化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1AF76A9-2DBC-4A33-12AB-BBE3922B1258}"/>
              </a:ext>
            </a:extLst>
          </p:cNvPr>
          <p:cNvSpPr txBox="1"/>
          <p:nvPr/>
        </p:nvSpPr>
        <p:spPr>
          <a:xfrm>
            <a:off x="2348031" y="1062587"/>
            <a:ext cx="780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ai</a:t>
            </a:r>
            <a:r>
              <a:rPr lang="zh-CN" altLang="en-US" dirty="0"/>
              <a:t>的梯度计算为例：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5F1D9F-9764-A3DB-E0AE-5062C3605F35}"/>
              </a:ext>
            </a:extLst>
          </p:cNvPr>
          <p:cNvSpPr txBox="1"/>
          <p:nvPr/>
        </p:nvSpPr>
        <p:spPr>
          <a:xfrm>
            <a:off x="2420767" y="527216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其中用到了：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5812CE-69F2-363F-7836-942EFB5FF8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r="17238"/>
          <a:stretch/>
        </p:blipFill>
        <p:spPr>
          <a:xfrm>
            <a:off x="2605520" y="1414872"/>
            <a:ext cx="6980959" cy="38281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BC620B-5DF9-82EF-B575-86769FD44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9" y="5795413"/>
            <a:ext cx="4191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3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10023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受限玻尔兹曼机 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Machine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）损失函数与优化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1AF76A9-2DBC-4A33-12AB-BBE3922B1258}"/>
              </a:ext>
            </a:extLst>
          </p:cNvPr>
          <p:cNvSpPr txBox="1"/>
          <p:nvPr/>
        </p:nvSpPr>
        <p:spPr>
          <a:xfrm>
            <a:off x="2348031" y="1062587"/>
            <a:ext cx="780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同样的方法，可以得到</a:t>
            </a:r>
            <a:r>
              <a:rPr lang="en-US" altLang="zh-CN" dirty="0" err="1"/>
              <a:t>W,b</a:t>
            </a:r>
            <a:r>
              <a:rPr lang="zh-CN" altLang="en-US" dirty="0"/>
              <a:t>的梯度：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5F1D9F-9764-A3DB-E0AE-5062C3605F35}"/>
              </a:ext>
            </a:extLst>
          </p:cNvPr>
          <p:cNvSpPr txBox="1"/>
          <p:nvPr/>
        </p:nvSpPr>
        <p:spPr>
          <a:xfrm>
            <a:off x="1955221" y="3992001"/>
            <a:ext cx="8281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虽然梯度下降法可以从理论上解决</a:t>
            </a:r>
            <a:r>
              <a:rPr lang="en-US" altLang="zh-CN" dirty="0"/>
              <a:t>RBM</a:t>
            </a:r>
            <a:r>
              <a:rPr lang="zh-CN" altLang="en-US" dirty="0"/>
              <a:t>的优化，但是在实际应用中，由于概率分布的计算量大，因为概率分布有</a:t>
            </a:r>
            <a:r>
              <a:rPr lang="en-US" altLang="zh-CN" dirty="0"/>
              <a:t>2^nv+nh</a:t>
            </a:r>
            <a:r>
              <a:rPr lang="zh-CN" altLang="en-US" dirty="0"/>
              <a:t>种情况</a:t>
            </a:r>
            <a:r>
              <a:rPr lang="en-US" altLang="zh-CN" dirty="0"/>
              <a:t>, </a:t>
            </a:r>
            <a:r>
              <a:rPr lang="zh-CN" altLang="en-US" dirty="0"/>
              <a:t>所以往往不直接按上面的梯度公式去求所有样本的梯度和，而是用基于</a:t>
            </a:r>
            <a:r>
              <a:rPr lang="en-US" altLang="zh-CN" dirty="0"/>
              <a:t>MCMC</a:t>
            </a:r>
            <a:r>
              <a:rPr lang="zh-CN" altLang="en-US" dirty="0"/>
              <a:t>的方法来模拟计算求解每个样本的梯度损失再求梯度和，常用的方法是基于</a:t>
            </a:r>
            <a:r>
              <a:rPr lang="en-US" altLang="zh-CN" dirty="0"/>
              <a:t>Gibbs</a:t>
            </a:r>
            <a:r>
              <a:rPr lang="zh-CN" altLang="en-US" dirty="0"/>
              <a:t>采样的对比散度方法来求解。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7107D0-3696-4BCB-499E-47E012A97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49" y="1431919"/>
            <a:ext cx="6972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1849</Words>
  <Application>Microsoft Office PowerPoint</Application>
  <PresentationFormat>宽屏</PresentationFormat>
  <Paragraphs>71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等线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简约蓝色商务工作汇报总结通用PPT模板</dc:title>
  <dc:creator>林 雨欣</dc:creator>
  <cp:lastModifiedBy>liu pingjie</cp:lastModifiedBy>
  <cp:revision>62</cp:revision>
  <dcterms:created xsi:type="dcterms:W3CDTF">2019-08-14T01:26:37Z</dcterms:created>
  <dcterms:modified xsi:type="dcterms:W3CDTF">2023-01-12T08:50:12Z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