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full/10.1080/10408398.2014.939739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687B867-67A6-85C9-50AA-9D52990C3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5000"/>
              </a:lnSpc>
            </a:pPr>
            <a:r>
              <a:rPr lang="en-US" altLang="zh-CN" sz="4400" dirty="0"/>
              <a:t>     </a:t>
            </a:r>
            <a:r>
              <a:rPr lang="en-US" altLang="zh-CN" sz="4400" b="1" dirty="0"/>
              <a:t>Choosing the ‘</a:t>
            </a:r>
            <a:r>
              <a:rPr lang="en-US" altLang="zh-CN" sz="4400" b="1" dirty="0">
                <a:solidFill>
                  <a:schemeClr val="accent1"/>
                </a:solidFill>
              </a:rPr>
              <a:t>right</a:t>
            </a:r>
            <a:r>
              <a:rPr lang="en-US" altLang="zh-CN" sz="4400" b="1" dirty="0"/>
              <a:t>’  meat  that  has been produced           	</a:t>
            </a:r>
            <a:r>
              <a:rPr lang="en-US" altLang="zh-CN" sz="4400" b="1" dirty="0">
                <a:solidFill>
                  <a:schemeClr val="accent1"/>
                </a:solidFill>
              </a:rPr>
              <a:t>sustainably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08536-5B09-32B4-ED87-14E59E688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2200" dirty="0"/>
              <a:t>Bob</a:t>
            </a:r>
            <a:endParaRPr lang="zh-CN" altLang="en-US" sz="2200" dirty="0"/>
          </a:p>
        </p:txBody>
      </p:sp>
      <p:pic>
        <p:nvPicPr>
          <p:cNvPr id="6" name="图片 5" descr="蓝色的蛋糕&#10;&#10;中度可信度描述已自动生成">
            <a:extLst>
              <a:ext uri="{FF2B5EF4-FFF2-40B4-BE49-F238E27FC236}">
                <a16:creationId xmlns:a16="http://schemas.microsoft.com/office/drawing/2014/main" id="{03C1E592-00CF-AAB6-938E-02A50E99D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r="25187"/>
          <a:stretch/>
        </p:blipFill>
        <p:spPr>
          <a:xfrm>
            <a:off x="6145172" y="499229"/>
            <a:ext cx="5495965" cy="5495965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23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8E99-E660-B231-EBC4-2D1401E3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56" y="-73457"/>
            <a:ext cx="10515600" cy="1325563"/>
          </a:xfrm>
        </p:spPr>
        <p:txBody>
          <a:bodyPr/>
          <a:lstStyle/>
          <a:p>
            <a:r>
              <a:rPr lang="en-US" altLang="zh-CN" dirty="0"/>
              <a:t>       </a:t>
            </a:r>
            <a:r>
              <a:rPr lang="en-US" altLang="zh-CN" sz="5400" b="1" dirty="0"/>
              <a:t>What  is   the  “right” meat</a:t>
            </a:r>
            <a:endParaRPr lang="zh-CN" altLang="en-US" sz="4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CE166A-E87F-7206-9C1B-62FBA3CF7DDE}"/>
              </a:ext>
            </a:extLst>
          </p:cNvPr>
          <p:cNvSpPr/>
          <p:nvPr/>
        </p:nvSpPr>
        <p:spPr>
          <a:xfrm>
            <a:off x="575299" y="1456258"/>
            <a:ext cx="4620279" cy="425789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90E2F2-BEAF-D730-1772-DA440A8DC428}"/>
              </a:ext>
            </a:extLst>
          </p:cNvPr>
          <p:cNvCxnSpPr>
            <a:cxnSpLocks/>
          </p:cNvCxnSpPr>
          <p:nvPr/>
        </p:nvCxnSpPr>
        <p:spPr>
          <a:xfrm>
            <a:off x="587578" y="2761547"/>
            <a:ext cx="4608000" cy="0"/>
          </a:xfrm>
          <a:prstGeom prst="line">
            <a:avLst/>
          </a:prstGeom>
          <a:ln w="38100">
            <a:solidFill>
              <a:schemeClr val="bg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626D77E-503E-DBA0-3631-768C7A692337}"/>
              </a:ext>
            </a:extLst>
          </p:cNvPr>
          <p:cNvSpPr/>
          <p:nvPr/>
        </p:nvSpPr>
        <p:spPr>
          <a:xfrm>
            <a:off x="575299" y="1456258"/>
            <a:ext cx="4620279" cy="132556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spc="1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Meat   analogue</a:t>
            </a:r>
            <a:endParaRPr lang="zh-CN" altLang="en-US" sz="4400" b="1" spc="13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65FDB2-BD0F-3901-E7BA-011A012B7DFE}"/>
              </a:ext>
            </a:extLst>
          </p:cNvPr>
          <p:cNvCxnSpPr>
            <a:cxnSpLocks/>
          </p:cNvCxnSpPr>
          <p:nvPr/>
        </p:nvCxnSpPr>
        <p:spPr>
          <a:xfrm>
            <a:off x="2827625" y="2781821"/>
            <a:ext cx="0" cy="2995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5D82D-30A9-9F85-CC69-3C3C6818B86B}"/>
              </a:ext>
            </a:extLst>
          </p:cNvPr>
          <p:cNvSpPr txBox="1"/>
          <p:nvPr/>
        </p:nvSpPr>
        <p:spPr>
          <a:xfrm>
            <a:off x="2971944" y="3068674"/>
            <a:ext cx="1905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1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Lab- based</a:t>
            </a:r>
            <a:endParaRPr lang="zh-CN" altLang="en-US" sz="4400" b="1" spc="13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F2EEDE-4A59-B92A-84E9-9E26642BD7EE}"/>
              </a:ext>
            </a:extLst>
          </p:cNvPr>
          <p:cNvSpPr txBox="1"/>
          <p:nvPr/>
        </p:nvSpPr>
        <p:spPr>
          <a:xfrm>
            <a:off x="775460" y="3068674"/>
            <a:ext cx="1996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1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Plant-based</a:t>
            </a:r>
            <a:endParaRPr lang="zh-CN" altLang="en-US" sz="4400" b="1" spc="13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86F275-4DB9-5083-5BA9-8A38D8621995}"/>
              </a:ext>
            </a:extLst>
          </p:cNvPr>
          <p:cNvSpPr/>
          <p:nvPr/>
        </p:nvSpPr>
        <p:spPr>
          <a:xfrm>
            <a:off x="7054235" y="1519080"/>
            <a:ext cx="4620279" cy="425789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i="0" dirty="0">
                <a:solidFill>
                  <a:srgbClr val="07415B"/>
                </a:solidFill>
                <a:effectLst/>
                <a:latin typeface="Circular Std Book"/>
              </a:rPr>
              <a:t>More Sustainably Sourced Meat</a:t>
            </a: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BEF706-F155-3AFF-AE54-FF7D600A24FD}"/>
              </a:ext>
            </a:extLst>
          </p:cNvPr>
          <p:cNvSpPr txBox="1"/>
          <p:nvPr/>
        </p:nvSpPr>
        <p:spPr>
          <a:xfrm>
            <a:off x="852242" y="2360754"/>
            <a:ext cx="357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(Tombs,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Open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1974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20B687E-F109-5FC0-3B42-60457CD69B70}"/>
              </a:ext>
            </a:extLst>
          </p:cNvPr>
          <p:cNvSpPr txBox="1"/>
          <p:nvPr/>
        </p:nvSpPr>
        <p:spPr>
          <a:xfrm>
            <a:off x="8321120" y="4178968"/>
            <a:ext cx="2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en Sans" panose="020F0502020204030204" pitchFamily="34" charset="0"/>
              </a:rPr>
              <a:t>(Gobble,2012)</a:t>
            </a:r>
            <a:endParaRPr lang="zh-CN" altLang="en-US" dirty="0">
              <a:solidFill>
                <a:schemeClr val="bg1"/>
              </a:solidFill>
              <a:latin typeface="Open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4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B6E580-5CDE-403A-E9AF-4AA22C0B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" y="503906"/>
            <a:ext cx="5940135" cy="5345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F9920E-DBB3-ADEF-FC17-9DD367CA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78" y="-104603"/>
            <a:ext cx="3606985" cy="27115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92EC9E-955E-3951-4366-BC0AF01E922D}"/>
              </a:ext>
            </a:extLst>
          </p:cNvPr>
          <p:cNvSpPr txBox="1"/>
          <p:nvPr/>
        </p:nvSpPr>
        <p:spPr>
          <a:xfrm>
            <a:off x="7168617" y="2606986"/>
            <a:ext cx="35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Beyond sausages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C5594B-089A-1BA6-2E69-3920CDBE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90" y="3055861"/>
            <a:ext cx="3714941" cy="27865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892928-8366-BE90-51FC-D3C06513351A}"/>
              </a:ext>
            </a:extLst>
          </p:cNvPr>
          <p:cNvSpPr txBox="1"/>
          <p:nvPr/>
        </p:nvSpPr>
        <p:spPr>
          <a:xfrm>
            <a:off x="6414760" y="6107634"/>
            <a:ext cx="386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Beyond meat burger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91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9D95B-6D52-B852-8472-C5648BBA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15" y="351164"/>
            <a:ext cx="10515600" cy="1325563"/>
          </a:xfrm>
        </p:spPr>
        <p:txBody>
          <a:bodyPr/>
          <a:lstStyle/>
          <a:p>
            <a:r>
              <a:rPr lang="en-US" altLang="zh-CN" dirty="0"/>
              <a:t>                      Sustainability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5EFAB1-F68A-A88C-A02B-14ECF7EF1D22}"/>
              </a:ext>
            </a:extLst>
          </p:cNvPr>
          <p:cNvSpPr/>
          <p:nvPr/>
        </p:nvSpPr>
        <p:spPr>
          <a:xfrm>
            <a:off x="517113" y="1654296"/>
            <a:ext cx="2799041" cy="446729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15000"/>
                <a:alpha val="8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072B94-6527-68DC-1A2C-C9E1C05FA588}"/>
              </a:ext>
            </a:extLst>
          </p:cNvPr>
          <p:cNvSpPr txBox="1"/>
          <p:nvPr/>
        </p:nvSpPr>
        <p:spPr>
          <a:xfrm>
            <a:off x="383908" y="1654296"/>
            <a:ext cx="3699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Environment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C3A35C-A332-9A74-82FB-8DA5E3631153}"/>
              </a:ext>
            </a:extLst>
          </p:cNvPr>
          <p:cNvSpPr txBox="1"/>
          <p:nvPr/>
        </p:nvSpPr>
        <p:spPr>
          <a:xfrm>
            <a:off x="809698" y="2799041"/>
            <a:ext cx="2156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Less </a:t>
            </a:r>
            <a:r>
              <a:rPr lang="en-US" altLang="zh-CN" sz="3200" dirty="0" err="1"/>
              <a:t>land,water</a:t>
            </a:r>
            <a:r>
              <a:rPr lang="en-US" altLang="zh-CN" sz="3200" dirty="0"/>
              <a:t>  high</a:t>
            </a:r>
          </a:p>
          <a:p>
            <a:r>
              <a:rPr lang="en-US" altLang="zh-CN" sz="3200" dirty="0"/>
              <a:t>efficiency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B6831-2092-6E49-58EE-FE2086C14FB9}"/>
              </a:ext>
            </a:extLst>
          </p:cNvPr>
          <p:cNvSpPr/>
          <p:nvPr/>
        </p:nvSpPr>
        <p:spPr>
          <a:xfrm>
            <a:off x="4397495" y="1654296"/>
            <a:ext cx="2799041" cy="446729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15000"/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67553B-89F2-1C00-42A2-5B0ED1F08F16}"/>
              </a:ext>
            </a:extLst>
          </p:cNvPr>
          <p:cNvSpPr txBox="1"/>
          <p:nvPr/>
        </p:nvSpPr>
        <p:spPr>
          <a:xfrm>
            <a:off x="4551059" y="1695622"/>
            <a:ext cx="2491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economic</a:t>
            </a:r>
            <a:endParaRPr lang="zh-CN" altLang="en-US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0D8997-4898-DDF1-2472-3EE1EC99575B}"/>
              </a:ext>
            </a:extLst>
          </p:cNvPr>
          <p:cNvSpPr txBox="1"/>
          <p:nvPr/>
        </p:nvSpPr>
        <p:spPr>
          <a:xfrm>
            <a:off x="5154841" y="3007943"/>
            <a:ext cx="1671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Less cost</a:t>
            </a:r>
            <a:endParaRPr lang="zh-CN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5F9651-5CC9-1F27-9E30-881CED9CF401}"/>
              </a:ext>
            </a:extLst>
          </p:cNvPr>
          <p:cNvSpPr/>
          <p:nvPr/>
        </p:nvSpPr>
        <p:spPr>
          <a:xfrm>
            <a:off x="8491938" y="1654296"/>
            <a:ext cx="2799041" cy="446729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15000"/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85F201-E28E-02BE-EA86-4346F71CCF44}"/>
              </a:ext>
            </a:extLst>
          </p:cNvPr>
          <p:cNvSpPr txBox="1"/>
          <p:nvPr/>
        </p:nvSpPr>
        <p:spPr>
          <a:xfrm>
            <a:off x="9138185" y="1783636"/>
            <a:ext cx="19992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social</a:t>
            </a:r>
            <a:endParaRPr lang="zh-CN" altLang="en-US" sz="4000" dirty="0"/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E69FB-C7E4-7DA2-FF82-45896CAAC140}"/>
              </a:ext>
            </a:extLst>
          </p:cNvPr>
          <p:cNvSpPr txBox="1"/>
          <p:nvPr/>
        </p:nvSpPr>
        <p:spPr>
          <a:xfrm>
            <a:off x="4765119" y="4454493"/>
            <a:ext cx="227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en Sans" panose="020F0502020204030204" pitchFamily="34" charset="0"/>
              </a:rPr>
              <a:t>(Rubio 2020)</a:t>
            </a:r>
            <a:endParaRPr lang="zh-CN" altLang="en-US" dirty="0">
              <a:solidFill>
                <a:schemeClr val="bg1"/>
              </a:solidFill>
              <a:latin typeface="Open Sans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715C5C-8191-1991-6AE5-783012AFCC66}"/>
              </a:ext>
            </a:extLst>
          </p:cNvPr>
          <p:cNvSpPr txBox="1"/>
          <p:nvPr/>
        </p:nvSpPr>
        <p:spPr>
          <a:xfrm>
            <a:off x="9022720" y="3067110"/>
            <a:ext cx="19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Health</a:t>
            </a:r>
          </a:p>
          <a:p>
            <a:r>
              <a:rPr lang="en-US" altLang="zh-CN" sz="3200" dirty="0"/>
              <a:t>Ethic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DB7A2E-B7A3-5216-7606-A3AB960BBCCB}"/>
              </a:ext>
            </a:extLst>
          </p:cNvPr>
          <p:cNvSpPr txBox="1"/>
          <p:nvPr/>
        </p:nvSpPr>
        <p:spPr>
          <a:xfrm>
            <a:off x="901021" y="5074571"/>
            <a:ext cx="15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en Sans" panose="020F0502020204030204" pitchFamily="34" charset="0"/>
              </a:rPr>
              <a:t>Kumar(2016)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B738F7-8AC8-BCA0-F783-E6F4CF3AC499}"/>
              </a:ext>
            </a:extLst>
          </p:cNvPr>
          <p:cNvSpPr txBox="1"/>
          <p:nvPr/>
        </p:nvSpPr>
        <p:spPr>
          <a:xfrm>
            <a:off x="9022720" y="4613881"/>
            <a:ext cx="162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en Sans" panose="020F0502020204030204" pitchFamily="34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Open Sans" panose="020F0502020204030204" pitchFamily="34" charset="0"/>
              </a:rPr>
              <a:t>Rubio&amp;Kaplan&amp;Xiang</a:t>
            </a:r>
            <a:r>
              <a:rPr lang="en-US" altLang="zh-CN" dirty="0">
                <a:solidFill>
                  <a:schemeClr val="bg1"/>
                </a:solidFill>
                <a:latin typeface="Open Sans" panose="020F0502020204030204" pitchFamily="34" charset="0"/>
              </a:rPr>
              <a:t> 2020)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17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E4D8D4-1776-99A1-7ABE-007ECF302A67}"/>
              </a:ext>
            </a:extLst>
          </p:cNvPr>
          <p:cNvSpPr txBox="1"/>
          <p:nvPr/>
        </p:nvSpPr>
        <p:spPr>
          <a:xfrm>
            <a:off x="1042146" y="2828835"/>
            <a:ext cx="9935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Natalie </a:t>
            </a:r>
            <a:r>
              <a:rPr lang="en-US" altLang="zh-CN" dirty="0" err="1"/>
              <a:t>R.,&amp;Ning.,&amp;David</a:t>
            </a:r>
            <a:r>
              <a:rPr lang="en-US" altLang="zh-CN" dirty="0"/>
              <a:t> L.(2020).Plant-based and cell-based approaches to meat production</a:t>
            </a:r>
          </a:p>
          <a:p>
            <a:r>
              <a:rPr lang="en-US" altLang="zh-CN" dirty="0"/>
              <a:t>	https://www.nature.com/articles/s41467-020-20061-y</a:t>
            </a:r>
            <a:r>
              <a:rPr lang="zh-CN" altLang="en-US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B2056-91ED-F0E0-AD0C-E97FA6C330DA}"/>
              </a:ext>
            </a:extLst>
          </p:cNvPr>
          <p:cNvSpPr txBox="1"/>
          <p:nvPr/>
        </p:nvSpPr>
        <p:spPr>
          <a:xfrm>
            <a:off x="1042146" y="3927002"/>
            <a:ext cx="974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dirty="0"/>
              <a:t>Pavan Kumar&amp;M. K. Chatli,&amp;Nitin Mehta,&amp;Parminder Singh,&amp;O. P. Malav &amp;Akhilesh K. Verma.</a:t>
            </a:r>
            <a:r>
              <a:rPr lang="en-US" altLang="zh-CN" dirty="0"/>
              <a:t>Meat analogues(2019). Health promising sustainable meat substitutes</a:t>
            </a:r>
          </a:p>
          <a:p>
            <a:r>
              <a:rPr lang="en-US" altLang="zh-CN" dirty="0"/>
              <a:t>	https://www.tandfonline.com/doi/full/10.1080/10408398.2014.939739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C560CD-CC69-D2FF-FE3C-EE6ADA09D072}"/>
              </a:ext>
            </a:extLst>
          </p:cNvPr>
          <p:cNvSpPr txBox="1"/>
          <p:nvPr/>
        </p:nvSpPr>
        <p:spPr>
          <a:xfrm>
            <a:off x="1028700" y="2561665"/>
            <a:ext cx="634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E39658-9331-F824-9B5D-CFE6580E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ea typeface="ElsevierSans"/>
              </a:rPr>
              <a:t>, , 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7583F5-E361-9976-98B4-B5CD426989CD}"/>
              </a:ext>
            </a:extLst>
          </p:cNvPr>
          <p:cNvSpPr txBox="1"/>
          <p:nvPr/>
        </p:nvSpPr>
        <p:spPr>
          <a:xfrm>
            <a:off x="1028700" y="1546002"/>
            <a:ext cx="980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Konstantina </a:t>
            </a:r>
            <a:r>
              <a:rPr lang="en-US" altLang="zh-CN" dirty="0" err="1"/>
              <a:t>Kyriakopoulou</a:t>
            </a:r>
            <a:r>
              <a:rPr lang="en-US" altLang="zh-CN" dirty="0"/>
              <a:t>, &amp;Birgit Dekkers,&amp; </a:t>
            </a:r>
            <a:r>
              <a:rPr lang="en-US" altLang="zh-CN" dirty="0" err="1"/>
              <a:t>Atze</a:t>
            </a:r>
            <a:r>
              <a:rPr lang="en-US" altLang="zh-CN" dirty="0"/>
              <a:t> Jan van der </a:t>
            </a:r>
            <a:r>
              <a:rPr lang="en-US" altLang="zh-CN" dirty="0" err="1"/>
              <a:t>Goot</a:t>
            </a:r>
            <a:r>
              <a:rPr lang="en-US" altLang="zh-CN" dirty="0"/>
              <a:t>(2019). Sustainable Meat Production and Processing</a:t>
            </a:r>
          </a:p>
          <a:p>
            <a:r>
              <a:rPr lang="en-US" altLang="zh-CN" dirty="0"/>
              <a:t>	https://www.sciencedirect.com/science/article/pii/B9780128148747000067#s0070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A3CFAC-A210-BE1C-1F2E-0FE52585FE6B}"/>
              </a:ext>
            </a:extLst>
          </p:cNvPr>
          <p:cNvSpPr txBox="1"/>
          <p:nvPr/>
        </p:nvSpPr>
        <p:spPr>
          <a:xfrm>
            <a:off x="1028700" y="738168"/>
            <a:ext cx="850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Gobble. (2023)Sustainably Sourced Meat: Your Guide To Responsible Eating</a:t>
            </a:r>
          </a:p>
          <a:p>
            <a:r>
              <a:rPr lang="en-US" altLang="zh-CN" dirty="0"/>
              <a:t>	https://www.gobble.com/blog/sustainably-sourced-meat/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248571-D48D-7321-280C-BE488AA91E5E}"/>
              </a:ext>
            </a:extLst>
          </p:cNvPr>
          <p:cNvSpPr txBox="1"/>
          <p:nvPr/>
        </p:nvSpPr>
        <p:spPr>
          <a:xfrm>
            <a:off x="477371" y="77117"/>
            <a:ext cx="25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Reference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51197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DengXian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226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AvenirNext LT Pro Medium</vt:lpstr>
      <vt:lpstr>Circular Std Book</vt:lpstr>
      <vt:lpstr>Microsoft YaHei Light</vt:lpstr>
      <vt:lpstr>等线</vt:lpstr>
      <vt:lpstr>Arial</vt:lpstr>
      <vt:lpstr>Avenir Next LT Pro</vt:lpstr>
      <vt:lpstr>Open Sans</vt:lpstr>
      <vt:lpstr>ExploreVTI</vt:lpstr>
      <vt:lpstr>     Choosing the ‘right’  meat  that  has been produced            sustainably</vt:lpstr>
      <vt:lpstr>       What  is   the  “right” meat</vt:lpstr>
      <vt:lpstr>PowerPoint 演示文稿</vt:lpstr>
      <vt:lpstr>                      Sustainability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Choosing the ‘right’  meat  that  has been produced            sustainably</dc:title>
  <dc:creator>HeWentao</dc:creator>
  <cp:lastModifiedBy>HeWentao</cp:lastModifiedBy>
  <cp:revision>5</cp:revision>
  <dcterms:created xsi:type="dcterms:W3CDTF">2023-10-19T14:49:52Z</dcterms:created>
  <dcterms:modified xsi:type="dcterms:W3CDTF">2023-10-24T06:47:57Z</dcterms:modified>
</cp:coreProperties>
</file>