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321" r:id="rId2"/>
    <p:sldId id="1316" r:id="rId3"/>
    <p:sldId id="1341" r:id="rId4"/>
    <p:sldId id="1324" r:id="rId5"/>
    <p:sldId id="1366" r:id="rId6"/>
    <p:sldId id="1342" r:id="rId7"/>
    <p:sldId id="1318" r:id="rId8"/>
    <p:sldId id="1340" r:id="rId9"/>
    <p:sldId id="1339" r:id="rId10"/>
    <p:sldId id="1343" r:id="rId11"/>
    <p:sldId id="1344" r:id="rId12"/>
    <p:sldId id="1345" r:id="rId13"/>
    <p:sldId id="1346" r:id="rId14"/>
    <p:sldId id="1348" r:id="rId15"/>
    <p:sldId id="1349" r:id="rId16"/>
    <p:sldId id="1350" r:id="rId17"/>
    <p:sldId id="1351" r:id="rId18"/>
    <p:sldId id="1352" r:id="rId19"/>
    <p:sldId id="1353" r:id="rId20"/>
    <p:sldId id="1354" r:id="rId21"/>
    <p:sldId id="1355" r:id="rId22"/>
    <p:sldId id="1356" r:id="rId23"/>
    <p:sldId id="1357" r:id="rId24"/>
    <p:sldId id="1358" r:id="rId25"/>
    <p:sldId id="1359" r:id="rId26"/>
    <p:sldId id="1360" r:id="rId27"/>
    <p:sldId id="1361" r:id="rId28"/>
    <p:sldId id="1362" r:id="rId29"/>
    <p:sldId id="1363" r:id="rId30"/>
    <p:sldId id="1364" r:id="rId31"/>
    <p:sldId id="1328" r:id="rId32"/>
    <p:sldId id="1365" r:id="rId3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Palatino Linotype" panose="0204050205050503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Palatino Linotype" panose="0204050205050503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Palatino Linotype" panose="0204050205050503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Palatino Linotype" panose="0204050205050503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Palatino Linotype" panose="0204050205050503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Palatino Linotype" panose="0204050205050503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Palatino Linotype" panose="0204050205050503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Palatino Linotype" panose="0204050205050503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Palatino Linotype" panose="0204050205050503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8000"/>
    <a:srgbClr val="A50021"/>
    <a:srgbClr val="FF3399"/>
    <a:srgbClr val="0000EA"/>
    <a:srgbClr val="4C4CC4"/>
    <a:srgbClr val="00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8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A2D98BD-AFCB-45BD-9654-3A76248C2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1" tIns="47555" rIns="95111" bIns="47555" numCol="1" anchor="t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 b="0" i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0B76DE68-3F65-4AC3-BD60-2C24A96B79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1" tIns="47555" rIns="95111" bIns="47555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7437185B-DD3F-4C7F-B222-6D591DE0E2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1" tIns="47555" rIns="95111" bIns="47555" numCol="1" anchor="b" anchorCtr="0" compatLnSpc="1">
            <a:prstTxWarp prst="textNoShape">
              <a:avLst/>
            </a:prstTxWarp>
          </a:bodyPr>
          <a:lstStyle>
            <a:lvl1pPr defTabSz="950913" eaLnBrk="1" hangingPunct="1">
              <a:defRPr sz="1200" b="0" i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D7371B71-82A1-428A-AD0C-767103E7E77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11" tIns="47555" rIns="95111" bIns="47555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68A389AA-EC92-4B95-BCF2-9058BF0E3AF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985135-5FD8-4278-9EFE-5F674CBBC6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 i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28F00B2-5ED7-48FA-B714-CBBBB68CC9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 i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A05499F-0322-4FEA-9335-2224310D1E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AA6EEC2-DBCD-4507-8FD6-AD2E87306A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2D5ACE9-9B0A-471B-B5AD-47ED0C27F3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 i="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18B293E-61AD-4D81-B1A6-8398AA615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3" tIns="48307" rIns="96613" bIns="4830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 i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613BC2DB-0DE4-444F-968E-B6F46EDDFF2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29AC5D9-ADA1-4121-94C2-2AC1055A2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554D2EA5-8598-4BCB-82C9-2AA032190E65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C8E263B-1958-4361-8436-016E61C44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E297E8A-DA2D-426D-9375-5E641132B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21CF0-6E36-AFDE-B815-7E92D89D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B8D3EB91-1384-A42C-5C87-99BC2E4AA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A39BB02C-96F0-CC0B-958F-55F14FEE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72C5BDB4-55AB-42E8-5162-7A3B794D7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28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877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37BB7-4F82-E66E-3235-70ACE7E1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A64095A2-E0E8-1267-2E0A-447C3F805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E8B8B6FB-CEC5-0E87-DE68-EECF7F92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131AE94D-27D5-B9B8-8E6E-046C30487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29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60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2B80-9A80-A117-6B66-CD101C5FD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54AE132A-D3F9-3654-5E3B-BD37EBCAF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693A18D4-51A2-44E3-3734-82AEDE5E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76762216-82E4-9047-DD05-41AD83FAB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30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351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68E56093-9C8D-4CBC-A174-043C17B41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6D9E60DA-7C91-4C6A-A883-E7917B66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75039C3C-A13D-4C43-A936-23EFC15CB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74EB3-0553-AC22-724C-E32EA18C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0AC15457-2BF0-CEDF-126A-7D69EE6D0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C042C2A8-7600-B18A-D5F7-0605ED7B1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79721223-9B14-ACEA-51A9-DAE869703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3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35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68E56093-9C8D-4CBC-A174-043C17B41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6D9E60DA-7C91-4C6A-A883-E7917B66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75039C3C-A13D-4C43-A936-23EFC15CB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4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1840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2F933-B7BF-14A2-65DC-702D69CAC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28D5681C-C876-0D4F-66EC-41B0B6A2F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B209291C-F6A2-896A-7F40-090FEFAA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BCAA9803-8F40-FEB2-BCDB-1B1CE210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5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3801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60A-DED2-3B1C-0426-402FC4152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F8E49183-C9E8-2B4E-C1B7-B964E9D50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81816E36-B428-62F4-396F-37F6E8AA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6FE2B684-755A-76F2-A3B7-0C50CB027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6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446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F60E4-C84E-39BC-F667-8D138E3F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91524100-00B4-826B-A95F-DE3B1EDEA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CA2C2DDD-5606-58FF-5808-DF9C6A62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8DB8355D-CFB1-E61C-4B59-C7E97540A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11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22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7A0F-F620-57E6-3284-9C2F59EBA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53CA503B-1BD7-D4AE-5CC2-08DA64CFE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F4C5CDB8-964E-7CDF-08DB-82E6DED4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EDF6B5C3-BFE4-A99A-AC48-B781F369C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15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064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EFF48-39CF-4785-B2AD-B1E518437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>
            <a:extLst>
              <a:ext uri="{FF2B5EF4-FFF2-40B4-BE49-F238E27FC236}">
                <a16:creationId xmlns:a16="http://schemas.microsoft.com/office/drawing/2014/main" id="{0F82DF0B-39C2-4749-0AA5-5087545EC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42ECB3FA-F30D-8D87-0EFD-2F59B6DCF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87A12204-6DAE-A575-F718-1A1F0B374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Palatino Linotype" panose="02040502050505030304" pitchFamily="18" charset="0"/>
                <a:ea typeface="MS PGothic" panose="020B0600070205080204" pitchFamily="34" charset="-128"/>
              </a:defRPr>
            </a:lvl9pPr>
          </a:lstStyle>
          <a:p>
            <a:fld id="{E8DBA2DC-F310-4552-AD07-45131A71E64C}" type="slidenum">
              <a:rPr lang="en-US" altLang="zh-TW" sz="1200" b="0" i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17</a:t>
            </a:fld>
            <a:endParaRPr lang="en-US" altLang="zh-TW" sz="1200" b="0" i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49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2057401"/>
            <a:ext cx="6604000" cy="1470025"/>
          </a:xfrm>
        </p:spPr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813175"/>
            <a:ext cx="6604000" cy="175260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4000">
                <a:solidFill>
                  <a:srgbClr val="003399"/>
                </a:solidFill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9EE63EA-2F03-4426-A60C-DBACB3A8A9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82F109A-139E-4942-9942-F14D300E5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b="0"/>
            </a:lvl1pPr>
          </a:lstStyle>
          <a:p>
            <a:fld id="{F00FE540-0F04-4400-BA9D-573C95CB92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1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9591F7-4164-4B22-B5CD-1C8B0EC6A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00F0DA-B348-4F2E-96A1-B0020677D1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501183-CD7D-40D0-85B9-AB73C3F0E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FBB21-338F-4F04-A12B-0AC0FFFE7A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554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152400"/>
            <a:ext cx="289560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848360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A1C9B1-0767-4B35-9FA9-AA0663DC9D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55FCED-C1CA-4250-934C-69B77A6AE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49D031-BF3E-438A-B1D8-8C4067EB2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BCB42-45B7-413B-94A7-693F3747FB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126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838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08000" y="1143000"/>
            <a:ext cx="54864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143000"/>
            <a:ext cx="54864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771900"/>
            <a:ext cx="54864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A9D19-BACE-416E-994E-AE4DEF1F48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D324B-170A-4DE7-A2D8-85584400C8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AEFEA-A5A9-4885-939D-BB1CB46384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61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>
            <a:extLst>
              <a:ext uri="{FF2B5EF4-FFF2-40B4-BE49-F238E27FC236}">
                <a16:creationId xmlns:a16="http://schemas.microsoft.com/office/drawing/2014/main" id="{B7A9EB6B-3C64-43B2-BD60-B1A2B7EB24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1828800"/>
            <a:ext cx="1158240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Line 27">
            <a:extLst>
              <a:ext uri="{FF2B5EF4-FFF2-40B4-BE49-F238E27FC236}">
                <a16:creationId xmlns:a16="http://schemas.microsoft.com/office/drawing/2014/main" id="{670B4E28-99F6-4529-89DF-567732BA7FC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7500" y="3962400"/>
            <a:ext cx="11582400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04800" y="1828800"/>
            <a:ext cx="11582400" cy="2133600"/>
          </a:xfrm>
        </p:spPr>
        <p:txBody>
          <a:bodyPr/>
          <a:lstStyle>
            <a:lvl1pPr>
              <a:lnSpc>
                <a:spcPct val="120000"/>
              </a:lnSpc>
              <a:defRPr sz="4000" smtClean="0">
                <a:solidFill>
                  <a:srgbClr val="0000CC"/>
                </a:solidFill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B5B006C-01E8-4F5A-BF30-D9AF42FA98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>
                <a:latin typeface="Arial Narrow" panose="020B0606020202030204" pitchFamily="34" charset="0"/>
              </a:defRPr>
            </a:lvl1pPr>
          </a:lstStyle>
          <a:p>
            <a:fld id="{F3957F43-518F-4414-A5B8-7B8488174A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030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66E2E9-D95E-4FA4-B788-90BC3F516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D2AF27-8FC9-4378-BC3B-3733A3965D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438E53-6412-4D93-99A8-57209C0797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69C749E-B6C3-45F2-9EC6-822179E79E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795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BEE245-006F-46CC-ACE9-8445142186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DB5D8C-F4FC-4B68-BC9B-C30E84965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5B5E6C-C694-43D5-8E4B-52DB33004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84410-ACE2-44CA-A12A-B313F79EC0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23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000" y="11430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537B1-D7BA-4AD5-AA10-A460035E8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BB753-A27F-4DCE-B1EB-B4065F764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BC7A7-3F2F-41D6-9A4B-413B6CB1D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E03AA-C391-4A4A-B8C7-E456781ADE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10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5D3F29-B7FF-4F13-991E-06D983373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271191-4D91-49B8-9376-7EE5CC525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4B41C38-9D1F-4F8C-AAE6-7DBAFB2A9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C7721-AD06-47C2-9DE3-0D61348D24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060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8F3DD7-8113-49CA-BFA5-440BACC53D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766805-5791-4591-B233-A3D1A5747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28B89A-5B32-458A-8F90-4E6DDE1739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AEE86-6BA3-4628-ABD4-B843D808DB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26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486485-D3A8-4557-9C1C-519603D28D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CDFE46B-2CD6-4399-BF8B-11CA8C96A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C3D5DA-6DDE-4F46-BF93-961A0456AD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172B4-E93A-4B6E-B87F-398CD7262F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531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94DFB-8354-4BC2-9914-422F7024A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061EA-C699-45FD-A9DC-8963AA416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481E3-7AD2-46F7-8A0B-F5F59CF514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8289D-1933-403B-A850-0CCA69E168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676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D71DC-06CC-4E1F-A36F-5210F76C0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316D3-E6A3-4560-BBFB-B0A3B65AE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F0780-26F1-4084-A460-8A1CD31B7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7DDF6-0EEB-41D7-93CB-4B7204C0DB6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141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F07A50-1709-4AD5-8115-8F62B7C95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158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CC66909-3349-434B-8B6A-B63DEBE47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11379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CB446E0-5501-4B85-884C-F4C4A99061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84800" y="6251575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latin typeface="Verdan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2FAA32-A5DA-4B08-B317-CA3AE02B16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575" y="63246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Digital Signal Processing in VLSI Design</a:t>
            </a:r>
            <a:endParaRPr lang="en-US" altLang="zh-TW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961B89E-5553-4C3F-909D-66A23609CF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9113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0F3DA66D-BC9C-4310-946E-AA2DA5BE9C0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Line 1048">
            <a:extLst>
              <a:ext uri="{FF2B5EF4-FFF2-40B4-BE49-F238E27FC236}">
                <a16:creationId xmlns:a16="http://schemas.microsoft.com/office/drawing/2014/main" id="{9FCF11E0-D432-46A3-9B22-D003A0D474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6440488"/>
            <a:ext cx="11582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Line 1051">
            <a:extLst>
              <a:ext uri="{FF2B5EF4-FFF2-40B4-BE49-F238E27FC236}">
                <a16:creationId xmlns:a16="http://schemas.microsoft.com/office/drawing/2014/main" id="{F521F703-A99C-44BC-8F3C-767F01F86B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914400"/>
            <a:ext cx="115824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51" r:id="rId12"/>
    <p:sldLayoutId id="2147483952" r:id="rId13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  <a:ea typeface="MS PGothic" pitchFamily="34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  <a:ea typeface="MS PGothic" pitchFamily="34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  <a:ea typeface="MS PGothic" pitchFamily="34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  <a:ea typeface="MS PGothic" pitchFamily="34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5000"/>
        </a:spcBef>
        <a:spcAft>
          <a:spcPct val="5000"/>
        </a:spcAft>
        <a:buClr>
          <a:srgbClr val="4C4CC4"/>
        </a:buClr>
        <a:buSzPct val="120000"/>
        <a:buFont typeface="Wingdings" panose="05000000000000000000" pitchFamily="2" charset="2"/>
        <a:buChar char="w"/>
        <a:defRPr sz="28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5000"/>
        </a:spcBef>
        <a:spcAft>
          <a:spcPct val="5000"/>
        </a:spcAft>
        <a:buClr>
          <a:srgbClr val="A50021"/>
        </a:buClr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rgbClr val="4C4CC4"/>
        </a:buClr>
        <a:buSzPct val="90000"/>
        <a:buFont typeface="Arial" panose="020B0604020202020204" pitchFamily="34" charset="0"/>
        <a:buChar char="●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>
            <a:extLst>
              <a:ext uri="{FF2B5EF4-FFF2-40B4-BE49-F238E27FC236}">
                <a16:creationId xmlns:a16="http://schemas.microsoft.com/office/drawing/2014/main" id="{2B8C8603-5787-45B3-A3EB-323BB9A6C9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3200" dirty="0">
                <a:solidFill>
                  <a:srgbClr val="003399"/>
                </a:solidFill>
              </a:rPr>
              <a:t>Final Project Presentation </a:t>
            </a:r>
            <a:br>
              <a:rPr lang="en-US" altLang="zh-TW" sz="3600" dirty="0">
                <a:solidFill>
                  <a:srgbClr val="003399"/>
                </a:solidFill>
              </a:rPr>
            </a:br>
            <a:r>
              <a:rPr lang="en-US" altLang="zh-TW" sz="2800" dirty="0">
                <a:solidFill>
                  <a:schemeClr val="tx1"/>
                </a:solidFill>
                <a:ea typeface="新細明體" panose="02020500000000000000" pitchFamily="18" charset="-120"/>
              </a:rPr>
              <a:t>Elliptic Curve Cryptographic Processor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8195" name="Rectangle 12">
            <a:extLst>
              <a:ext uri="{FF2B5EF4-FFF2-40B4-BE49-F238E27FC236}">
                <a16:creationId xmlns:a16="http://schemas.microsoft.com/office/drawing/2014/main" id="{12EDBC6B-DC56-42BB-B896-FD91181F6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196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TW" i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r13k41003 </a:t>
            </a:r>
            <a:r>
              <a:rPr lang="zh-TW" altLang="en-US" i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黃逸平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TW" i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r13943015 </a:t>
            </a:r>
            <a:r>
              <a:rPr lang="zh-TW" altLang="en-US" i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張根齊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zh-TW" i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Team 62</a:t>
            </a:r>
            <a:endParaRPr lang="en-US" altLang="zh-TW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0924A7B-925C-4094-8CF6-82B834B9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33400"/>
            <a:ext cx="792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90000"/>
              </a:lnSpc>
              <a:spcAft>
                <a:spcPct val="20000"/>
              </a:spcAft>
              <a:defRPr/>
            </a:pPr>
            <a:r>
              <a:rPr lang="sv-SE" sz="3600" i="0" dirty="0">
                <a:solidFill>
                  <a:srgbClr val="008000"/>
                </a:solidFill>
                <a:latin typeface="Calibri" pitchFamily="34" charset="0"/>
              </a:rPr>
              <a:t>CVSD Final Report</a:t>
            </a:r>
            <a:endParaRPr lang="en-US" sz="3200" i="0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837CA-28ED-B56A-FF4B-2FB29A2C7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9937766B-AAAB-BCA4-D12F-0B3F2C014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Modular operation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modular div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9BC68EBB-378C-2A8B-8527-CE9A93BBFA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C4B2CC-4DF2-C3BD-ACD7-8137C2B2182B}"/>
              </a:ext>
            </a:extLst>
          </p:cNvPr>
          <p:cNvSpPr txBox="1"/>
          <p:nvPr/>
        </p:nvSpPr>
        <p:spPr>
          <a:xfrm>
            <a:off x="304800" y="1005840"/>
            <a:ext cx="11353800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</a:rPr>
              <a:t>Modular division: modular multiplication + modular inversion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lang="en-US" altLang="zh-TW" b="0" i="0" kern="0" dirty="0">
              <a:solidFill>
                <a:srgbClr val="000000"/>
              </a:solidFill>
              <a:latin typeface="Calibri" panose="020F0502020204030204" pitchFamily="34" charset="0"/>
              <a:ea typeface="新細明體" pitchFamily="18" charset="-12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tabLst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</a:rPr>
              <a:t>Modular inversion (by Fermat's little theorem)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CE1569D-4738-1B80-1747-B7DA30E2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19" y="2014172"/>
            <a:ext cx="3648361" cy="4242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234634E-84E3-ADE9-4BE0-FC7B415D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3384334"/>
            <a:ext cx="3048000" cy="2622430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F69502E9-3060-A41C-B25A-888D98D7E5DF}"/>
              </a:ext>
            </a:extLst>
          </p:cNvPr>
          <p:cNvSpPr/>
          <p:nvPr/>
        </p:nvSpPr>
        <p:spPr bwMode="auto">
          <a:xfrm>
            <a:off x="4959985" y="4641488"/>
            <a:ext cx="555625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A3E8D08-7F78-B0B2-8E1A-645E65A68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0967"/>
            <a:ext cx="5152671" cy="2301193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DF48B57B-5E26-45D2-4334-A39523490CE8}"/>
              </a:ext>
            </a:extLst>
          </p:cNvPr>
          <p:cNvSpPr txBox="1"/>
          <p:nvPr/>
        </p:nvSpPr>
        <p:spPr>
          <a:xfrm>
            <a:off x="7499966" y="591977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optimized</a:t>
            </a:r>
            <a:endParaRPr lang="zh-TW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6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290D8-4C3F-242A-D172-CCC23A287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F598DCF9-5E9D-9C9E-8ECD-488B4F06E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243100AE-47DE-2759-9EF3-ABCC3885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Modular operation</a:t>
            </a:r>
          </a:p>
          <a:p>
            <a:pPr>
              <a:defRPr/>
            </a:pPr>
            <a:r>
              <a:rPr lang="en-US" altLang="zh-TW" dirty="0"/>
              <a:t>Point addition and Point doubling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Scalar multiplication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Optimization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</a:t>
            </a:r>
          </a:p>
          <a:p>
            <a:pPr marL="0" indent="0">
              <a:buNone/>
              <a:defRPr/>
            </a:pPr>
            <a:endParaRPr lang="en-US" altLang="zh-TW" dirty="0"/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E2E02E5E-3332-0CB9-46D5-6F6A3B48E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BEB4C71-D9AD-D021-9353-7CF68988A81D}"/>
              </a:ext>
            </a:extLst>
          </p:cNvPr>
          <p:cNvGrpSpPr/>
          <p:nvPr/>
        </p:nvGrpSpPr>
        <p:grpSpPr>
          <a:xfrm>
            <a:off x="2895600" y="3352800"/>
            <a:ext cx="10811221" cy="3429000"/>
            <a:chOff x="2895600" y="3352800"/>
            <a:chExt cx="10811221" cy="3429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B383D3C-4F16-FC08-003D-E357E0EE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00" y="3352800"/>
              <a:ext cx="5558103" cy="27646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9A347C6-992A-3F84-4367-AB6115766071}"/>
                    </a:ext>
                  </a:extLst>
                </p:cNvPr>
                <p:cNvSpPr txBox="1"/>
                <p:nvPr/>
              </p:nvSpPr>
              <p:spPr>
                <a:xfrm>
                  <a:off x="7848600" y="4080483"/>
                  <a:ext cx="5858221" cy="2701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TW" sz="2000" b="0" i="0" dirty="0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effectLst/>
                      <a:latin typeface="Arial" panose="020B0604020202020204" pitchFamily="34" charset="0"/>
                    </a:rPr>
                    <a:t>Double-and-add method</a:t>
                  </a:r>
                </a:p>
                <a:p>
                  <a:endParaRPr lang="en-US" altLang="zh-TW" sz="2000" b="0" i="0" dirty="0">
                    <a:solidFill>
                      <a:srgbClr val="101418"/>
                    </a:solidFill>
                    <a:latin typeface="Arial" panose="020B0604020202020204" pitchFamily="34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TW" sz="2000" b="0" i="0" dirty="0">
                      <a:effectLst/>
                      <a:latin typeface="Arial" panose="020B0604020202020204" pitchFamily="34" charset="0"/>
                    </a:rPr>
                    <a:t>Extended coordinates</a:t>
                  </a:r>
                </a:p>
                <a:p>
                  <a:r>
                    <a:rPr lang="en-US" altLang="zh-TW" sz="2000" b="0" i="0" dirty="0">
                      <a:effectLst/>
                      <a:latin typeface="Arial" panose="020B0604020202020204" pitchFamily="34" charset="0"/>
                    </a:rPr>
                    <a:t>    (X1, Y1, Z1, T1) + (X2, Y2, Z2, T2)</a:t>
                  </a:r>
                </a:p>
                <a:p>
                  <a:endParaRPr lang="en-US" altLang="zh-TW" sz="2000" b="0" i="0" dirty="0">
                    <a:solidFill>
                      <a:srgbClr val="101418"/>
                    </a:solidFill>
                    <a:latin typeface="Arial" panose="020B0604020202020204" pitchFamily="34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TW" sz="2000" b="0" i="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  <a:latin typeface="Arial" panose="020B0604020202020204" pitchFamily="34" charset="0"/>
                    </a:rPr>
                    <a:t>+, −,×,÷ on finite field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endParaRPr lang="en-US" altLang="zh-TW" sz="2000" b="0" i="0" dirty="0">
                    <a:solidFill>
                      <a:srgbClr val="101418"/>
                    </a:solidFill>
                    <a:latin typeface="Arial" panose="020B0604020202020204" pitchFamily="34" charset="0"/>
                  </a:endParaRPr>
                </a:p>
                <a:p>
                  <a:r>
                    <a:rPr lang="en-US" altLang="zh-TW" b="0" i="0" dirty="0">
                      <a:solidFill>
                        <a:srgbClr val="101418"/>
                      </a:solidFill>
                      <a:effectLst/>
                      <a:latin typeface="Arial" panose="020B0604020202020204" pitchFamily="34" charset="0"/>
                    </a:rPr>
                    <a:t>	 </a:t>
                  </a:r>
                  <a:endParaRPr lang="zh-TW" altLang="en-US" b="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zh-TW" altLang="en-US" b="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9A347C6-992A-3F84-4367-AB6115766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600" y="4080483"/>
                  <a:ext cx="5858221" cy="2701317"/>
                </a:xfrm>
                <a:prstGeom prst="rect">
                  <a:avLst/>
                </a:prstGeom>
                <a:blipFill>
                  <a:blip r:embed="rId4"/>
                  <a:stretch>
                    <a:fillRect l="-938" t="-90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994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7D9D8-4A03-BD5C-D243-52A8C6964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6B9ED434-57DE-970E-DE4C-672F5F1D8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Projective coordinates </a:t>
            </a:r>
            <a:r>
              <a:rPr lang="en-US" altLang="zh-TW" dirty="0" err="1"/>
              <a:t>v.s</a:t>
            </a:r>
            <a:r>
              <a:rPr lang="en-US" altLang="zh-TW" dirty="0"/>
              <a:t>. Extended coordinates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1671BEC9-9F79-368B-2028-79A3A0920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F2A6427-CBD9-FB5E-2239-ADAB43067FD8}"/>
              </a:ext>
            </a:extLst>
          </p:cNvPr>
          <p:cNvSpPr txBox="1"/>
          <p:nvPr/>
        </p:nvSpPr>
        <p:spPr>
          <a:xfrm>
            <a:off x="2984309" y="6477000"/>
            <a:ext cx="2101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b="0" i="0" dirty="0">
                <a:latin typeface="Calibri" panose="020F0502020204030204" pitchFamily="34" charset="0"/>
                <a:cs typeface="Calibri" panose="020F0502020204030204" pitchFamily="34" charset="0"/>
              </a:rPr>
              <a:t>https://www.hyperelliptic.org/EFD/g1p/auto-twisted-projective.html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53DDE21-D62B-BA25-6FE6-88EDD597813D}"/>
              </a:ext>
            </a:extLst>
          </p:cNvPr>
          <p:cNvSpPr txBox="1"/>
          <p:nvPr/>
        </p:nvSpPr>
        <p:spPr>
          <a:xfrm>
            <a:off x="5257800" y="6477000"/>
            <a:ext cx="65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Yiming XUE,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Shurong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Shuheng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GUO, Yan LI,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Cai’e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HU. High-speed hardware architecture design and implementation of Ed25519 signature verification algorithm[J]. Journal on Communications, 2022, 43(3): 101-112. </a:t>
            </a:r>
            <a:endParaRPr lang="zh-TW" altLang="en-US" sz="10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A79684E-B990-B88A-570B-364B2CA7867B}"/>
              </a:ext>
            </a:extLst>
          </p:cNvPr>
          <p:cNvGrpSpPr/>
          <p:nvPr/>
        </p:nvGrpSpPr>
        <p:grpSpPr>
          <a:xfrm>
            <a:off x="1485900" y="2438400"/>
            <a:ext cx="9220200" cy="2838842"/>
            <a:chOff x="3071717" y="4795469"/>
            <a:chExt cx="5257800" cy="154344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FB45C54C-FE25-DD8B-A993-74248FA23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717" y="4795469"/>
              <a:ext cx="5257800" cy="1543442"/>
            </a:xfrm>
            <a:prstGeom prst="rect">
              <a:avLst/>
            </a:prstGeom>
          </p:spPr>
        </p:pic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8FF92C8-8DA4-ACCA-4DFA-BD685F7C1078}"/>
                </a:ext>
              </a:extLst>
            </p:cNvPr>
            <p:cNvSpPr/>
            <p:nvPr/>
          </p:nvSpPr>
          <p:spPr bwMode="auto">
            <a:xfrm>
              <a:off x="7696200" y="5109990"/>
              <a:ext cx="557117" cy="914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5D9A7A0D-5E06-EE39-FB88-9C217F8E1B00}"/>
                </a:ext>
              </a:extLst>
            </p:cNvPr>
            <p:cNvSpPr/>
            <p:nvPr/>
          </p:nvSpPr>
          <p:spPr bwMode="auto">
            <a:xfrm>
              <a:off x="5867400" y="5109990"/>
              <a:ext cx="557117" cy="914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23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13F75-EAED-FDE5-D687-28A6D90C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4C402F44-B9A9-6C1E-84B2-2316C8E76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Extended coordinates - Point double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ABEA354E-B61D-8598-761A-F08EC2A02B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CF168F-686B-AC2A-B0BD-762D4879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6" y="2201521"/>
            <a:ext cx="3612738" cy="30861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BFDB11-1394-01B6-96A8-E9CAA845564F}"/>
              </a:ext>
            </a:extLst>
          </p:cNvPr>
          <p:cNvSpPr txBox="1"/>
          <p:nvPr/>
        </p:nvSpPr>
        <p:spPr>
          <a:xfrm>
            <a:off x="5257800" y="6477000"/>
            <a:ext cx="65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Yiming XUE,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Shurong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Shuheng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GUO, Yan LI,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Cai’e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HU. High-speed hardware architecture design and implementation of Ed25519 signature verification algorithm[J]. Journal on Communications, 2022, 43(3): 101-112. </a:t>
            </a:r>
            <a:endParaRPr lang="zh-TW" altLang="en-US" sz="10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802133D-F7C1-4E80-8517-2CCD3D50F5FA}"/>
              </a:ext>
            </a:extLst>
          </p:cNvPr>
          <p:cNvSpPr txBox="1"/>
          <p:nvPr/>
        </p:nvSpPr>
        <p:spPr>
          <a:xfrm>
            <a:off x="304800" y="1005840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(X3, Y3, Z3, T3) = (X1, Y1, Z1, T1) + (X1, Y1, Z1, T1)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A8803D-D415-FD77-119D-E6803545D921}"/>
              </a:ext>
            </a:extLst>
          </p:cNvPr>
          <p:cNvSpPr txBox="1"/>
          <p:nvPr/>
        </p:nvSpPr>
        <p:spPr>
          <a:xfrm>
            <a:off x="7499966" y="591977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optimized</a:t>
            </a:r>
            <a:endParaRPr lang="zh-TW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282F555-F9BC-FFAC-5843-15EFB6FCBA30}"/>
              </a:ext>
            </a:extLst>
          </p:cNvPr>
          <p:cNvSpPr/>
          <p:nvPr/>
        </p:nvSpPr>
        <p:spPr bwMode="auto">
          <a:xfrm>
            <a:off x="4778375" y="3554071"/>
            <a:ext cx="555625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60719D-DC2F-A1A8-CA8A-5F7B63C5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09" y="1454170"/>
            <a:ext cx="4651382" cy="44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B9A63-C8F3-8C81-F0BB-9463FD335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7828CFD1-83F8-2D1F-607E-FFDC65669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Extended coordinates - Point add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003D2A59-4249-BC98-28B7-A637A9E3B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3C96C71-B628-840C-6F7A-28491C4E946B}"/>
              </a:ext>
            </a:extLst>
          </p:cNvPr>
          <p:cNvSpPr txBox="1"/>
          <p:nvPr/>
        </p:nvSpPr>
        <p:spPr>
          <a:xfrm>
            <a:off x="5257800" y="6477000"/>
            <a:ext cx="65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Yiming XUE,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Shurong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Shuheng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GUO, Yan LI,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Cai’e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HU. High-speed hardware architecture design and implementation of Ed25519 signature verification algorithm[J]. Journal on Communications, 2022, 43(3): 101-112. </a:t>
            </a:r>
            <a:endParaRPr lang="zh-TW" altLang="en-US" sz="10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67FCA0-EB23-79C3-7EF9-0E1F3B442083}"/>
              </a:ext>
            </a:extLst>
          </p:cNvPr>
          <p:cNvSpPr txBox="1"/>
          <p:nvPr/>
        </p:nvSpPr>
        <p:spPr>
          <a:xfrm>
            <a:off x="304800" y="1005840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(X3, Y3, Z3, T3) = (X1, Y1, Z1, T1) + (X2, Y2, Z2, T2)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5D52B9-7200-9BC0-7A30-15FE1D23329B}"/>
              </a:ext>
            </a:extLst>
          </p:cNvPr>
          <p:cNvSpPr txBox="1"/>
          <p:nvPr/>
        </p:nvSpPr>
        <p:spPr>
          <a:xfrm>
            <a:off x="7499966" y="591977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optimized</a:t>
            </a:r>
            <a:endParaRPr lang="zh-TW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CB5A4F4-DA15-A4FF-AAF1-0E85293D89FE}"/>
              </a:ext>
            </a:extLst>
          </p:cNvPr>
          <p:cNvSpPr/>
          <p:nvPr/>
        </p:nvSpPr>
        <p:spPr bwMode="auto">
          <a:xfrm>
            <a:off x="4778375" y="3554071"/>
            <a:ext cx="555625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CE45C4-A060-DFCB-C494-D854F857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6" y="2214197"/>
            <a:ext cx="3685742" cy="30734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1C082D-9E1F-A1F3-AED8-5F75BE5B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14" y="1403851"/>
            <a:ext cx="4441586" cy="45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8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C993A-D60E-8351-E5BF-84B551013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9D31D86-D1D6-AABC-2399-D5E6C38DB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8032FC3A-0A5A-B484-EA3E-656A37D5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Modular operation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Point addition and Point doubling</a:t>
            </a:r>
          </a:p>
          <a:p>
            <a:pPr>
              <a:defRPr/>
            </a:pPr>
            <a:r>
              <a:rPr lang="en-US" altLang="zh-TW" dirty="0"/>
              <a:t>Scalar multiplication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Optimization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</a:t>
            </a:r>
          </a:p>
          <a:p>
            <a:pPr marL="0" indent="0">
              <a:buNone/>
              <a:defRPr/>
            </a:pPr>
            <a:endParaRPr lang="en-US" altLang="zh-TW" dirty="0"/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5420398F-5E2C-D52E-29E9-A1C1544AC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B91E069-3C6F-4833-675E-71EC001DB167}"/>
              </a:ext>
            </a:extLst>
          </p:cNvPr>
          <p:cNvGrpSpPr/>
          <p:nvPr/>
        </p:nvGrpSpPr>
        <p:grpSpPr>
          <a:xfrm>
            <a:off x="2971800" y="3404789"/>
            <a:ext cx="10735021" cy="3377011"/>
            <a:chOff x="2971800" y="3404789"/>
            <a:chExt cx="10735021" cy="337701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07E89AD-0823-1B4C-AF2A-39948A4D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3404789"/>
              <a:ext cx="5715000" cy="28424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46F674A-8131-E5B6-5E1F-4385F2A18131}"/>
                    </a:ext>
                  </a:extLst>
                </p:cNvPr>
                <p:cNvSpPr txBox="1"/>
                <p:nvPr/>
              </p:nvSpPr>
              <p:spPr>
                <a:xfrm>
                  <a:off x="7848600" y="4080483"/>
                  <a:ext cx="5858221" cy="2701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TW" sz="2000" b="0" i="0" dirty="0">
                      <a:effectLst/>
                      <a:latin typeface="Arial" panose="020B0604020202020204" pitchFamily="34" charset="0"/>
                    </a:rPr>
                    <a:t>Double-and-add method</a:t>
                  </a:r>
                </a:p>
                <a:p>
                  <a:endParaRPr lang="en-US" altLang="zh-TW" sz="2000" b="0" i="0" dirty="0">
                    <a:solidFill>
                      <a:srgbClr val="101418"/>
                    </a:solidFill>
                    <a:latin typeface="Arial" panose="020B0604020202020204" pitchFamily="34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TW" sz="2000" b="0" i="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  <a:latin typeface="Arial" panose="020B0604020202020204" pitchFamily="34" charset="0"/>
                    </a:rPr>
                    <a:t>Extended coordinates</a:t>
                  </a:r>
                </a:p>
                <a:p>
                  <a:r>
                    <a:rPr lang="en-US" altLang="zh-TW" sz="2000" b="0" i="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  <a:latin typeface="Arial" panose="020B0604020202020204" pitchFamily="34" charset="0"/>
                    </a:rPr>
                    <a:t>    (X1, Y1, Z1, T1) + (X2, Y2, Z2, T2)</a:t>
                  </a:r>
                </a:p>
                <a:p>
                  <a:endParaRPr lang="en-US" altLang="zh-TW" sz="2000" b="0" i="0" dirty="0">
                    <a:solidFill>
                      <a:srgbClr val="101418"/>
                    </a:solidFill>
                    <a:latin typeface="Arial" panose="020B0604020202020204" pitchFamily="34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TW" sz="2000" b="0" i="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  <a:latin typeface="Arial" panose="020B0604020202020204" pitchFamily="34" charset="0"/>
                    </a:rPr>
                    <a:t>+, −,×,÷ on finite field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endParaRPr lang="en-US" altLang="zh-TW" sz="2000" b="0" i="0" dirty="0">
                    <a:solidFill>
                      <a:srgbClr val="101418"/>
                    </a:solidFill>
                    <a:latin typeface="Arial" panose="020B0604020202020204" pitchFamily="34" charset="0"/>
                  </a:endParaRPr>
                </a:p>
                <a:p>
                  <a:r>
                    <a:rPr lang="en-US" altLang="zh-TW" b="0" i="0" dirty="0">
                      <a:solidFill>
                        <a:srgbClr val="101418"/>
                      </a:solidFill>
                      <a:effectLst/>
                      <a:latin typeface="Arial" panose="020B0604020202020204" pitchFamily="34" charset="0"/>
                    </a:rPr>
                    <a:t>	 </a:t>
                  </a:r>
                  <a:endParaRPr lang="zh-TW" altLang="en-US" b="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zh-TW" altLang="en-US" b="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46F674A-8131-E5B6-5E1F-4385F2A18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600" y="4080483"/>
                  <a:ext cx="5858221" cy="2701317"/>
                </a:xfrm>
                <a:prstGeom prst="rect">
                  <a:avLst/>
                </a:prstGeom>
                <a:blipFill>
                  <a:blip r:embed="rId4"/>
                  <a:stretch>
                    <a:fillRect l="-938" t="-90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525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A0087-3C73-7C76-B709-A34236F7B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B3EAF83D-60A0-E142-0840-4AF9F64ED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Scalar multiplication -  Double-and-add </a:t>
            </a:r>
            <a:r>
              <a:rPr lang="en-US" altLang="zh-TW" dirty="0" err="1"/>
              <a:t>v.s</a:t>
            </a:r>
            <a:r>
              <a:rPr lang="en-US" altLang="zh-TW" dirty="0"/>
              <a:t>. others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732C1C5C-E328-8560-504D-B2BBAB7F7D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DAE5DF-1222-DC78-BBC2-B43B4F0D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25" y="2057400"/>
            <a:ext cx="5807550" cy="23783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3BDDF7-4E5F-9373-3E7C-B4F37EED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32" y="4681418"/>
            <a:ext cx="6048298" cy="164809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650796-197D-E08A-1927-3708CC936A2D}"/>
              </a:ext>
            </a:extLst>
          </p:cNvPr>
          <p:cNvSpPr txBox="1"/>
          <p:nvPr/>
        </p:nvSpPr>
        <p:spPr>
          <a:xfrm>
            <a:off x="304800" y="1005840"/>
            <a:ext cx="11734800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</a:rPr>
              <a:t> window and sliding window method reduce cycles, but area increase is too significant.</a:t>
            </a:r>
          </a:p>
        </p:txBody>
      </p:sp>
    </p:spTree>
    <p:extLst>
      <p:ext uri="{BB962C8B-B14F-4D97-AF65-F5344CB8AC3E}">
        <p14:creationId xmlns:p14="http://schemas.microsoft.com/office/powerpoint/2010/main" val="170079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D2593-56CC-5964-C09E-6D64298DD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FE2526C6-98BB-8B9E-AE9A-AB822F75B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323ABAE0-EE42-9220-A75D-02DFC1F22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Modular operation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Point addition and Point doubling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Scalar multiplication</a:t>
            </a:r>
          </a:p>
          <a:p>
            <a:pPr>
              <a:defRPr/>
            </a:pPr>
            <a:r>
              <a:rPr lang="en-US" altLang="zh-TW" dirty="0"/>
              <a:t>Optimization</a:t>
            </a:r>
          </a:p>
          <a:p>
            <a:pPr lvl="1">
              <a:defRPr/>
            </a:pPr>
            <a:r>
              <a:rPr lang="en-US" altLang="zh-TW" dirty="0"/>
              <a:t>Optimization 1 – Point add</a:t>
            </a:r>
          </a:p>
          <a:p>
            <a:pPr lvl="1">
              <a:defRPr/>
            </a:pPr>
            <a:r>
              <a:rPr lang="en-US" altLang="zh-TW" dirty="0"/>
              <a:t>Optimization 2 – Point double</a:t>
            </a:r>
          </a:p>
          <a:p>
            <a:pPr lvl="1">
              <a:defRPr/>
            </a:pPr>
            <a:r>
              <a:rPr lang="en-US" altLang="zh-TW" dirty="0"/>
              <a:t>Optimization 3</a:t>
            </a:r>
          </a:p>
          <a:p>
            <a:pPr lvl="1">
              <a:defRPr/>
            </a:pPr>
            <a:r>
              <a:rPr lang="en-US" altLang="zh-TW" dirty="0"/>
              <a:t>Optimization 4 – Modular inversion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</a:t>
            </a:r>
          </a:p>
          <a:p>
            <a:pPr marL="0" indent="0">
              <a:buNone/>
              <a:defRPr/>
            </a:pPr>
            <a:endParaRPr lang="en-US" altLang="zh-TW" dirty="0"/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D66BD117-D2EE-8576-36EF-3C749DB5A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201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11270-9C2B-E064-4879-1A09D0836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849B0323-1417-D287-EAFA-5E3E2EA3E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Optimization 1 - Point add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EFD12461-D899-3CB9-B61D-3E9274171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8BE2F8-F107-6BA2-CB4C-BFABCE1DBB46}"/>
              </a:ext>
            </a:extLst>
          </p:cNvPr>
          <p:cNvSpPr txBox="1"/>
          <p:nvPr/>
        </p:nvSpPr>
        <p:spPr>
          <a:xfrm>
            <a:off x="304800" y="1005840"/>
            <a:ext cx="1173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 Point P(X2, Y2, Z2, T2) remains unchanged after the input load.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7CD029A-5F4D-061D-8055-54611BA7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8"/>
          <a:stretch/>
        </p:blipFill>
        <p:spPr>
          <a:xfrm>
            <a:off x="838200" y="1672909"/>
            <a:ext cx="9753600" cy="44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9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17DA7-3937-5393-EA28-ED37A6120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78D373B9-A9A3-5507-5179-ED7B16DE1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Optimization 1 - Point add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A1E8ABA1-0312-10BD-AC16-4AA8FEAE3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31A064-8339-C8FF-F25C-4C644B45206E}"/>
              </a:ext>
            </a:extLst>
          </p:cNvPr>
          <p:cNvSpPr txBox="1"/>
          <p:nvPr/>
        </p:nvSpPr>
        <p:spPr>
          <a:xfrm>
            <a:off x="304800" y="1005840"/>
            <a:ext cx="1173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 Point P(X2, Y2, Z2, T2) remains unchanged after the input load.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5C7C65-141B-1783-9A2F-0FBFF665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93" y="1482745"/>
            <a:ext cx="4249814" cy="438465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B428737-8AC1-4D3D-5672-B1A185211751}"/>
              </a:ext>
            </a:extLst>
          </p:cNvPr>
          <p:cNvSpPr txBox="1"/>
          <p:nvPr/>
        </p:nvSpPr>
        <p:spPr>
          <a:xfrm>
            <a:off x="5448300" y="593678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add</a:t>
            </a:r>
          </a:p>
        </p:txBody>
      </p:sp>
    </p:spTree>
    <p:extLst>
      <p:ext uri="{BB962C8B-B14F-4D97-AF65-F5344CB8AC3E}">
        <p14:creationId xmlns:p14="http://schemas.microsoft.com/office/powerpoint/2010/main" val="418911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05DDD592-942A-494D-8D78-0102572A6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722A6C64-B3D4-49BC-8DF9-F42C3A8B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Overview</a:t>
            </a:r>
          </a:p>
          <a:p>
            <a:pPr>
              <a:defRPr/>
            </a:pPr>
            <a:r>
              <a:rPr lang="en-US" altLang="zh-TW" dirty="0"/>
              <a:t>Modular operation</a:t>
            </a:r>
          </a:p>
          <a:p>
            <a:pPr>
              <a:defRPr/>
            </a:pPr>
            <a:r>
              <a:rPr lang="en-US" altLang="zh-TW" dirty="0"/>
              <a:t>Point addition and Point doubling</a:t>
            </a:r>
          </a:p>
          <a:p>
            <a:pPr>
              <a:defRPr/>
            </a:pPr>
            <a:r>
              <a:rPr lang="en-US" altLang="zh-TW" dirty="0"/>
              <a:t>Scalar multiplication</a:t>
            </a:r>
          </a:p>
          <a:p>
            <a:pPr>
              <a:defRPr/>
            </a:pPr>
            <a:r>
              <a:rPr lang="en-US" altLang="zh-TW" dirty="0"/>
              <a:t>Optimization</a:t>
            </a:r>
          </a:p>
          <a:p>
            <a:pPr>
              <a:defRPr/>
            </a:pPr>
            <a:r>
              <a:rPr lang="en-US" altLang="zh-TW" dirty="0"/>
              <a:t>Result</a:t>
            </a:r>
          </a:p>
          <a:p>
            <a:pPr>
              <a:defRPr/>
            </a:pPr>
            <a:endParaRPr lang="en-US" altLang="zh-TW" dirty="0"/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57DDAB02-9E75-41AD-A995-44DFABFF0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8C36-A771-5A1C-E39E-43F51B547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4BC0C605-B01B-B50F-93E0-93DB696D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Optimization 1 - Point add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0B3433F7-94E2-0A65-C7C1-086508664C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5185AF-17B5-9D2D-935C-740198B6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554" y="1371600"/>
            <a:ext cx="5158279" cy="449580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FB009C07-AF40-D031-5140-79C67294D080}"/>
              </a:ext>
            </a:extLst>
          </p:cNvPr>
          <p:cNvGrpSpPr/>
          <p:nvPr/>
        </p:nvGrpSpPr>
        <p:grpSpPr>
          <a:xfrm>
            <a:off x="454971" y="2639612"/>
            <a:ext cx="5395225" cy="2846788"/>
            <a:chOff x="454971" y="1828800"/>
            <a:chExt cx="5395225" cy="284678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5D4C2BA-C606-DFC5-FCDA-829AA1EA8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971" y="1828800"/>
              <a:ext cx="5395225" cy="2285438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CF0AC3E-0306-44B7-B7BC-B5BF9FC7ABBE}"/>
                </a:ext>
              </a:extLst>
            </p:cNvPr>
            <p:cNvSpPr txBox="1"/>
            <p:nvPr/>
          </p:nvSpPr>
          <p:spPr>
            <a:xfrm>
              <a:off x="2057400" y="4275478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0" i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Pre-Calculate</a:t>
              </a: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3473F1-7C74-67B5-870D-BC91E35BDF69}"/>
              </a:ext>
            </a:extLst>
          </p:cNvPr>
          <p:cNvSpPr txBox="1"/>
          <p:nvPr/>
        </p:nvSpPr>
        <p:spPr>
          <a:xfrm>
            <a:off x="8287993" y="59436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add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892FAE-29E8-371E-B86C-78D8D2167BA1}"/>
              </a:ext>
            </a:extLst>
          </p:cNvPr>
          <p:cNvSpPr txBox="1"/>
          <p:nvPr/>
        </p:nvSpPr>
        <p:spPr>
          <a:xfrm>
            <a:off x="304800" y="1005840"/>
            <a:ext cx="1135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Re-schedule :  pre-calculate constant value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2 cycle per point add</a:t>
            </a:r>
          </a:p>
        </p:txBody>
      </p:sp>
    </p:spTree>
    <p:extLst>
      <p:ext uri="{BB962C8B-B14F-4D97-AF65-F5344CB8AC3E}">
        <p14:creationId xmlns:p14="http://schemas.microsoft.com/office/powerpoint/2010/main" val="2292011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2DF68-842B-7B8A-BC21-6AE539479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6C7A0721-C13F-4720-A129-2A6C97FE2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Optimization 2 - Point double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775BC002-8EA6-85F7-9F72-94DA384A0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F10AB5-078B-A552-0A01-BB868DC173D7}"/>
              </a:ext>
            </a:extLst>
          </p:cNvPr>
          <p:cNvSpPr txBox="1"/>
          <p:nvPr/>
        </p:nvSpPr>
        <p:spPr>
          <a:xfrm>
            <a:off x="304800" y="1005840"/>
            <a:ext cx="1173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  Mul is idle at last cycle of Point Add and Point Double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FD1B6B0-F8AE-4BD4-D719-9C966FA4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4651382" cy="44560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CC462D-3A35-9682-E21E-188CF305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700086"/>
            <a:ext cx="4671786" cy="400365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0A8019A-B6EB-B80F-B786-C91FBF3454CB}"/>
              </a:ext>
            </a:extLst>
          </p:cNvPr>
          <p:cNvSpPr txBox="1"/>
          <p:nvPr/>
        </p:nvSpPr>
        <p:spPr>
          <a:xfrm>
            <a:off x="8165193" y="5638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add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C73A2C-3FFF-9ED8-AAC4-7DD1F2D87C7D}"/>
              </a:ext>
            </a:extLst>
          </p:cNvPr>
          <p:cNvSpPr txBox="1"/>
          <p:nvPr/>
        </p:nvSpPr>
        <p:spPr>
          <a:xfrm>
            <a:off x="2579008" y="6028483"/>
            <a:ext cx="161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double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4ABDDCB-85E4-9BEB-B816-D2B6F03846DE}"/>
              </a:ext>
            </a:extLst>
          </p:cNvPr>
          <p:cNvSpPr/>
          <p:nvPr/>
        </p:nvSpPr>
        <p:spPr bwMode="auto">
          <a:xfrm>
            <a:off x="1752600" y="5562601"/>
            <a:ext cx="898337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0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idle</a:t>
            </a:r>
            <a:endParaRPr lang="zh-TW" altLang="en-US" sz="2000" b="0" i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EE56A22-3726-8569-5022-E6177F632554}"/>
              </a:ext>
            </a:extLst>
          </p:cNvPr>
          <p:cNvSpPr/>
          <p:nvPr/>
        </p:nvSpPr>
        <p:spPr bwMode="auto">
          <a:xfrm>
            <a:off x="7102663" y="5181600"/>
            <a:ext cx="898337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0" i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idle</a:t>
            </a:r>
            <a:endParaRPr lang="zh-TW" altLang="en-US" sz="2000" b="0" i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8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E5668-E8EC-6291-B834-716151BC5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FB7EEF-8B24-7562-6383-83915CB4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9677400" cy="4180593"/>
          </a:xfrm>
          <a:prstGeom prst="rect">
            <a:avLst/>
          </a:prstGeom>
        </p:spPr>
      </p:pic>
      <p:sp>
        <p:nvSpPr>
          <p:cNvPr id="14338" name="標題 1">
            <a:extLst>
              <a:ext uri="{FF2B5EF4-FFF2-40B4-BE49-F238E27FC236}">
                <a16:creationId xmlns:a16="http://schemas.microsoft.com/office/drawing/2014/main" id="{DD662D28-DD1B-A89C-0032-ECA0E7458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Optimization 2 - Point double</a:t>
            </a:r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32A787A6-1CA0-7DF7-E90E-FEB1CC0B22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500CF4-5F40-9554-9E0C-B472111FD656}"/>
              </a:ext>
            </a:extLst>
          </p:cNvPr>
          <p:cNvSpPr txBox="1"/>
          <p:nvPr/>
        </p:nvSpPr>
        <p:spPr>
          <a:xfrm>
            <a:off x="8077200" y="5715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add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59A64B-CABC-8F87-FE3A-22C15CDF2A60}"/>
              </a:ext>
            </a:extLst>
          </p:cNvPr>
          <p:cNvSpPr txBox="1"/>
          <p:nvPr/>
        </p:nvSpPr>
        <p:spPr>
          <a:xfrm>
            <a:off x="2819400" y="6096000"/>
            <a:ext cx="161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double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C647A73-1FE9-B048-0BFF-85B80C9958E8}"/>
              </a:ext>
            </a:extLst>
          </p:cNvPr>
          <p:cNvSpPr txBox="1"/>
          <p:nvPr/>
        </p:nvSpPr>
        <p:spPr>
          <a:xfrm>
            <a:off x="304800" y="1005840"/>
            <a:ext cx="1135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Re-schedule :  pre-calculate first cycle of Point Double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1 cycle per point double</a:t>
            </a:r>
          </a:p>
        </p:txBody>
      </p:sp>
    </p:spTree>
    <p:extLst>
      <p:ext uri="{BB962C8B-B14F-4D97-AF65-F5344CB8AC3E}">
        <p14:creationId xmlns:p14="http://schemas.microsoft.com/office/powerpoint/2010/main" val="340652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CAE79-81C2-3AE7-CF49-222D9D172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AFD0CA8-68DC-4700-8DB7-1790B9C7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50327"/>
            <a:ext cx="10058400" cy="4488583"/>
          </a:xfrm>
          <a:prstGeom prst="rect">
            <a:avLst/>
          </a:prstGeom>
        </p:spPr>
      </p:pic>
      <p:sp>
        <p:nvSpPr>
          <p:cNvPr id="14338" name="標題 1">
            <a:extLst>
              <a:ext uri="{FF2B5EF4-FFF2-40B4-BE49-F238E27FC236}">
                <a16:creationId xmlns:a16="http://schemas.microsoft.com/office/drawing/2014/main" id="{21BAA58D-9661-21C8-F1DC-71B835EF0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Optimization 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8892ED3-1028-F00B-6678-E93C87841787}"/>
              </a:ext>
            </a:extLst>
          </p:cNvPr>
          <p:cNvSpPr txBox="1"/>
          <p:nvPr/>
        </p:nvSpPr>
        <p:spPr>
          <a:xfrm>
            <a:off x="304800" y="1005840"/>
            <a:ext cx="1173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  T1 is only be used in Point Add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EA6E6A-17DC-6E6F-90C4-867C5AD7E88E}"/>
              </a:ext>
            </a:extLst>
          </p:cNvPr>
          <p:cNvSpPr txBox="1"/>
          <p:nvPr/>
        </p:nvSpPr>
        <p:spPr>
          <a:xfrm>
            <a:off x="8165193" y="56388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add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93105D-E240-6287-6B5A-2FB52E05152D}"/>
              </a:ext>
            </a:extLst>
          </p:cNvPr>
          <p:cNvSpPr txBox="1"/>
          <p:nvPr/>
        </p:nvSpPr>
        <p:spPr>
          <a:xfrm>
            <a:off x="2579008" y="6028483"/>
            <a:ext cx="161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double</a:t>
            </a:r>
          </a:p>
        </p:txBody>
      </p:sp>
    </p:spTree>
    <p:extLst>
      <p:ext uri="{BB962C8B-B14F-4D97-AF65-F5344CB8AC3E}">
        <p14:creationId xmlns:p14="http://schemas.microsoft.com/office/powerpoint/2010/main" val="613218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37BC9-9573-D416-81FF-A8CAF151C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F75F354-082D-D7A2-D76B-9517E8F4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7273"/>
            <a:ext cx="10534428" cy="4338727"/>
          </a:xfrm>
          <a:prstGeom prst="rect">
            <a:avLst/>
          </a:prstGeom>
        </p:spPr>
      </p:pic>
      <p:sp>
        <p:nvSpPr>
          <p:cNvPr id="14338" name="標題 1">
            <a:extLst>
              <a:ext uri="{FF2B5EF4-FFF2-40B4-BE49-F238E27FC236}">
                <a16:creationId xmlns:a16="http://schemas.microsoft.com/office/drawing/2014/main" id="{D34EE196-F985-8615-1E39-768A34095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Optimization 3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0DDAC0-A804-951D-105C-8DD0E2696CF6}"/>
              </a:ext>
            </a:extLst>
          </p:cNvPr>
          <p:cNvSpPr txBox="1"/>
          <p:nvPr/>
        </p:nvSpPr>
        <p:spPr>
          <a:xfrm>
            <a:off x="8458200" y="54520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add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122AF-C7D5-96C5-08E9-FF1A1269043F}"/>
              </a:ext>
            </a:extLst>
          </p:cNvPr>
          <p:cNvSpPr txBox="1"/>
          <p:nvPr/>
        </p:nvSpPr>
        <p:spPr>
          <a:xfrm>
            <a:off x="2971800" y="6019800"/>
            <a:ext cx="161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double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388B03-A94F-7EBD-A111-443105C76F6B}"/>
              </a:ext>
            </a:extLst>
          </p:cNvPr>
          <p:cNvSpPr txBox="1"/>
          <p:nvPr/>
        </p:nvSpPr>
        <p:spPr>
          <a:xfrm>
            <a:off x="304800" y="1005840"/>
            <a:ext cx="1135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Re-schedule :  If the next state is Point Double, skip the calculation of T3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total </a:t>
            </a:r>
            <a:r>
              <a:rPr lang="en-US" altLang="zh-TW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〜</a:t>
            </a:r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255 cycles</a:t>
            </a:r>
          </a:p>
        </p:txBody>
      </p:sp>
    </p:spTree>
    <p:extLst>
      <p:ext uri="{BB962C8B-B14F-4D97-AF65-F5344CB8AC3E}">
        <p14:creationId xmlns:p14="http://schemas.microsoft.com/office/powerpoint/2010/main" val="140113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BE90-2454-D20A-EDD3-506F84699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D4F852A-16BD-8818-744D-7A51019CD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384"/>
            <a:ext cx="11734800" cy="4798286"/>
          </a:xfrm>
          <a:prstGeom prst="rect">
            <a:avLst/>
          </a:prstGeom>
        </p:spPr>
      </p:pic>
      <p:sp>
        <p:nvSpPr>
          <p:cNvPr id="14338" name="標題 1">
            <a:extLst>
              <a:ext uri="{FF2B5EF4-FFF2-40B4-BE49-F238E27FC236}">
                <a16:creationId xmlns:a16="http://schemas.microsoft.com/office/drawing/2014/main" id="{6D8A1AED-C0D6-DACA-108C-9865E813B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Final </a:t>
            </a:r>
            <a:r>
              <a:rPr lang="en-US" altLang="zh-TW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 of Point double and Point add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0EF574-ED6A-DFA1-1607-AF9644B4117C}"/>
              </a:ext>
            </a:extLst>
          </p:cNvPr>
          <p:cNvSpPr txBox="1"/>
          <p:nvPr/>
        </p:nvSpPr>
        <p:spPr>
          <a:xfrm>
            <a:off x="8991600" y="4724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add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5D0029-8C6C-883C-CFF6-9D3900486A32}"/>
              </a:ext>
            </a:extLst>
          </p:cNvPr>
          <p:cNvSpPr txBox="1"/>
          <p:nvPr/>
        </p:nvSpPr>
        <p:spPr>
          <a:xfrm>
            <a:off x="2937783" y="5791071"/>
            <a:ext cx="161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 double</a:t>
            </a:r>
          </a:p>
        </p:txBody>
      </p:sp>
    </p:spTree>
    <p:extLst>
      <p:ext uri="{BB962C8B-B14F-4D97-AF65-F5344CB8AC3E}">
        <p14:creationId xmlns:p14="http://schemas.microsoft.com/office/powerpoint/2010/main" val="13900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C7984-8A31-003E-DA47-31FA8860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7A8FDB9F-CF10-D985-3CC8-67E150271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Optimization 4 – Modular inversion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7FC05E-723D-C6A3-57E6-20175DE2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25" y="2378340"/>
            <a:ext cx="3048000" cy="2622430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517A847C-6854-EA98-AE6C-168B0D37BA6B}"/>
              </a:ext>
            </a:extLst>
          </p:cNvPr>
          <p:cNvSpPr/>
          <p:nvPr/>
        </p:nvSpPr>
        <p:spPr bwMode="auto">
          <a:xfrm>
            <a:off x="4959985" y="3635494"/>
            <a:ext cx="555625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83D954-F9A8-44D6-5350-68A47654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4973"/>
            <a:ext cx="5152671" cy="230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0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760E2-71B5-3A10-19CF-5B6965F15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CEA8962D-CED2-6BE1-13EF-AD1EF4FED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Optimization 4 – Modular inversion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2F6180-71FA-55C0-6379-321B2488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933657"/>
            <a:ext cx="4800600" cy="54778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323460C-86A8-8563-5A8B-0271D74C6682}"/>
              </a:ext>
            </a:extLst>
          </p:cNvPr>
          <p:cNvSpPr txBox="1"/>
          <p:nvPr/>
        </p:nvSpPr>
        <p:spPr>
          <a:xfrm>
            <a:off x="304800" y="1005840"/>
            <a:ext cx="1135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Re-schedule :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total </a:t>
            </a:r>
            <a:r>
              <a:rPr lang="en-US" altLang="zh-TW" sz="2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〜</a:t>
            </a:r>
            <a:r>
              <a:rPr lang="en-US" altLang="zh-TW" sz="2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510 cycles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3A3CEC3-4C9B-3027-4EBF-0A9F76DFB7CD}"/>
              </a:ext>
            </a:extLst>
          </p:cNvPr>
          <p:cNvSpPr txBox="1"/>
          <p:nvPr/>
        </p:nvSpPr>
        <p:spPr>
          <a:xfrm>
            <a:off x="304800" y="5847244"/>
            <a:ext cx="4800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[3]Bin YU, Hai HUANG,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Zhiwei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Shilei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ZHAO, Ning NA. High-performance Hardware Architecture Design and Implementation of Ed25519 Algorithm[J]. Journal of Electronics &amp; Information Technology, 2021, 43(7): 1821-1827. </a:t>
            </a:r>
            <a:r>
              <a:rPr lang="en-US" altLang="zh-TW" sz="10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altLang="zh-TW" sz="10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10.11999/JEIT200876</a:t>
            </a:r>
            <a:endParaRPr lang="zh-TW" altLang="en-US" sz="10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2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72375-C12E-F77D-71C0-145CB2544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26C6785F-CF13-3878-40C0-832988CF6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EED6F98A-86B8-749F-127D-0D7F7588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Modular operation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Point addition and Point doubling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Scalar multiplication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Optimization</a:t>
            </a:r>
          </a:p>
          <a:p>
            <a:pPr>
              <a:defRPr/>
            </a:pPr>
            <a:r>
              <a:rPr lang="en-US" altLang="zh-TW" dirty="0"/>
              <a:t>Result</a:t>
            </a:r>
          </a:p>
          <a:p>
            <a:pPr lvl="1">
              <a:defRPr/>
            </a:pPr>
            <a:r>
              <a:rPr lang="en-US" altLang="zh-TW" dirty="0"/>
              <a:t>Synthesis</a:t>
            </a:r>
          </a:p>
          <a:p>
            <a:pPr lvl="1">
              <a:defRPr/>
            </a:pPr>
            <a:r>
              <a:rPr lang="en-US" altLang="zh-TW"/>
              <a:t>APR</a:t>
            </a:r>
            <a:endParaRPr lang="en-US" altLang="zh-TW" dirty="0"/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BAB6DB92-F39C-144D-4818-01AD670CC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896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2D4ED-88A4-0BDF-B0D7-5EEBCFDEC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3DCF601E-E6FC-11EE-0BD8-8A52C3222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result of PAT0</a:t>
            </a:r>
            <a:endParaRPr lang="zh-TW" altLang="en-US" dirty="0"/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1F3F654A-9DB5-EB1B-FBDD-7AAD7152F5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F93D33-F665-C36A-76C3-CB6830EC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11430000" cy="40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6F838-4FE2-3A4A-75C4-E072FD9F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94A2EFF2-094D-7E5A-8039-BA3D1D252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56095145-482E-8152-0A75-B9EFD0BD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Overview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Modular operation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Point addition and Point doubling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Scalar multiplication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Optimization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</a:t>
            </a:r>
          </a:p>
          <a:p>
            <a:pPr>
              <a:defRPr/>
            </a:pPr>
            <a:endParaRPr lang="en-US" altLang="zh-TW" dirty="0"/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0435ACEC-4D64-AE72-BED3-0F290FA1A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169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952B-C5BC-9576-C222-76C24EA11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1B8E735-52D7-9697-ECBF-326F11F82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APR result of PAT0</a:t>
            </a:r>
            <a:endParaRPr lang="zh-TW" altLang="en-US" dirty="0"/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9551EF5E-BCC1-6F60-87C8-EB6084F16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7889C2-45AF-E7FB-5530-47D263D4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89062"/>
              </p:ext>
            </p:extLst>
          </p:nvPr>
        </p:nvGraphicFramePr>
        <p:xfrm>
          <a:off x="1524000" y="3058160"/>
          <a:ext cx="9144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42919892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530040346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461163643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63167614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48122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Clock period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cycles (PAT0)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die area (mm^2)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AxT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 5.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9.05ns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3685  cycles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2.023576</a:t>
                      </a:r>
                      <a:endParaRPr lang="zh-TW" alt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67484.7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357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>
            <a:extLst>
              <a:ext uri="{FF2B5EF4-FFF2-40B4-BE49-F238E27FC236}">
                <a16:creationId xmlns:a16="http://schemas.microsoft.com/office/drawing/2014/main" id="{216B9984-D7C5-4B4B-A141-7B66CD9A8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CE10D6A7-6ABB-472A-B6A1-8FAAA6CD0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0" dirty="0"/>
              <a:t>[1] Edwards-curve Digital Signature Algorithm - https://zh.wikipedia.org/zh-tw/EdDSA</a:t>
            </a:r>
          </a:p>
          <a:p>
            <a:r>
              <a:rPr lang="en-US" altLang="zh-TW" sz="2400" b="0" dirty="0"/>
              <a:t>[2] Twisted Edwards curve coordinate: https://en.wikipedia.org/wiki/Twisted_Edwards_curve</a:t>
            </a:r>
          </a:p>
          <a:p>
            <a:r>
              <a:rPr lang="en-US" altLang="zh-TW" sz="2400" b="0" dirty="0"/>
              <a:t>[3] Bin YU, Hai HUANG, </a:t>
            </a:r>
            <a:r>
              <a:rPr lang="en-US" altLang="zh-TW" sz="2400" b="0" dirty="0" err="1"/>
              <a:t>Zhiwei</a:t>
            </a:r>
            <a:r>
              <a:rPr lang="en-US" altLang="zh-TW" sz="2400" b="0" dirty="0"/>
              <a:t> LIU, </a:t>
            </a:r>
            <a:r>
              <a:rPr lang="en-US" altLang="zh-TW" sz="2400" b="0" dirty="0" err="1"/>
              <a:t>Shilei</a:t>
            </a:r>
            <a:r>
              <a:rPr lang="en-US" altLang="zh-TW" sz="2400" b="0" dirty="0"/>
              <a:t> ZHAO, Ning NA. High-performance Hardware Architecture Design and Implementation of Ed25519 Algorithm[J]. Journal of Electronics &amp; Information Technology, 2021, 43(7): 1821-1827. </a:t>
            </a:r>
            <a:r>
              <a:rPr lang="en-US" altLang="zh-TW" sz="2400" b="0" dirty="0" err="1"/>
              <a:t>doi</a:t>
            </a:r>
            <a:r>
              <a:rPr lang="en-US" altLang="zh-TW" sz="2400" b="0" dirty="0"/>
              <a:t>: 10.11999/JEIT200876</a:t>
            </a:r>
          </a:p>
          <a:p>
            <a:r>
              <a:rPr lang="en-US" altLang="zh-TW" sz="2400" b="0" dirty="0"/>
              <a:t>[4] Yiming XUE, </a:t>
            </a:r>
            <a:r>
              <a:rPr lang="en-US" altLang="zh-TW" sz="2400" b="0" dirty="0" err="1"/>
              <a:t>Shurong</a:t>
            </a:r>
            <a:r>
              <a:rPr lang="en-US" altLang="zh-TW" sz="2400" b="0" dirty="0"/>
              <a:t> LIU, </a:t>
            </a:r>
            <a:r>
              <a:rPr lang="en-US" altLang="zh-TW" sz="2400" b="0" dirty="0" err="1"/>
              <a:t>Shuheng</a:t>
            </a:r>
            <a:r>
              <a:rPr lang="en-US" altLang="zh-TW" sz="2400" b="0" dirty="0"/>
              <a:t> GUO, Yan LI, </a:t>
            </a:r>
            <a:r>
              <a:rPr lang="en-US" altLang="zh-TW" sz="2400" b="0" dirty="0" err="1"/>
              <a:t>Cai’e</a:t>
            </a:r>
            <a:r>
              <a:rPr lang="en-US" altLang="zh-TW" sz="2400" b="0" dirty="0"/>
              <a:t> HU. High-speed hardware architecture design and implementation of Ed25519 signature verification algorithm[J]. Journal on Communications, 2022, 43(3): 101-112.</a:t>
            </a:r>
          </a:p>
          <a:p>
            <a:r>
              <a:rPr lang="en-US" altLang="zh-TW" sz="2400" b="0" dirty="0"/>
              <a:t>[5] NTU CVSD2024 Final Project description file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7412" name="投影片編號版面配置區 2">
            <a:extLst>
              <a:ext uri="{FF2B5EF4-FFF2-40B4-BE49-F238E27FC236}">
                <a16:creationId xmlns:a16="http://schemas.microsoft.com/office/drawing/2014/main" id="{27B1230D-3839-42E5-93FB-03BFF1415C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ACA464F-BD43-477E-A9EC-A55D98CC8146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DFFB0-CF8D-7391-8263-6BA2A66B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92DA4-D011-552A-DF77-40DC56BE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11379200" cy="4495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20000" dirty="0"/>
              <a:t>THANKS</a:t>
            </a:r>
            <a:endParaRPr lang="zh-TW" altLang="en-US" sz="200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3FBE5C-5A92-F7CF-4BDE-26B2D074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749E-B6C3-45F2-9EC6-822179E79E66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339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797FE-D7BF-2911-1592-6D322C09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 APR result of PAT0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808E0A-E004-8830-308F-20C80B96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8" y="2761844"/>
            <a:ext cx="6444534" cy="3238500"/>
          </a:xfrm>
          <a:prstGeom prst="rect">
            <a:avLst/>
          </a:prstGeom>
        </p:spPr>
      </p:pic>
      <p:sp>
        <p:nvSpPr>
          <p:cNvPr id="10242" name="標題 1">
            <a:extLst>
              <a:ext uri="{FF2B5EF4-FFF2-40B4-BE49-F238E27FC236}">
                <a16:creationId xmlns:a16="http://schemas.microsoft.com/office/drawing/2014/main" id="{05DDD592-942A-494D-8D78-0102572A6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Overview</a:t>
            </a:r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57DDAB02-9E75-41AD-A995-44DFABFF0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11DD5A6-9BBD-76EF-2FB7-1A0589DA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80774"/>
              </p:ext>
            </p:extLst>
          </p:nvPr>
        </p:nvGraphicFramePr>
        <p:xfrm>
          <a:off x="609600" y="1819504"/>
          <a:ext cx="70104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300403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61163643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1631676141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548122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Clock period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cycles (PAT0)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die area (mm^2)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AxT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9.05ns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3685  cycles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2.023576</a:t>
                      </a:r>
                      <a:endParaRPr lang="zh-TW" altLang="en-US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67484.7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42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C0A2847-4722-6DED-D200-6651C3BE7524}"/>
                  </a:ext>
                </a:extLst>
              </p:cNvPr>
              <p:cNvSpPr txBox="1"/>
              <p:nvPr/>
            </p:nvSpPr>
            <p:spPr>
              <a:xfrm>
                <a:off x="5939400" y="3505200"/>
                <a:ext cx="5744600" cy="3075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b="0" i="0" dirty="0">
                    <a:solidFill>
                      <a:srgbClr val="101418"/>
                    </a:solidFill>
                    <a:effectLst/>
                    <a:latin typeface="Arial" panose="020B0604020202020204" pitchFamily="34" charset="0"/>
                  </a:rPr>
                  <a:t>Double-and-add method</a:t>
                </a:r>
              </a:p>
              <a:p>
                <a:endParaRPr lang="en-US" altLang="zh-TW" b="0" i="0" dirty="0">
                  <a:solidFill>
                    <a:srgbClr val="101418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b="0" i="0" dirty="0">
                    <a:solidFill>
                      <a:srgbClr val="101418"/>
                    </a:solidFill>
                    <a:effectLst/>
                    <a:latin typeface="Arial" panose="020B0604020202020204" pitchFamily="34" charset="0"/>
                  </a:rPr>
                  <a:t>Extended coordinates</a:t>
                </a:r>
              </a:p>
              <a:p>
                <a:r>
                  <a:rPr lang="en-US" altLang="zh-TW" b="0" i="0" dirty="0">
                    <a:solidFill>
                      <a:srgbClr val="101418"/>
                    </a:solidFill>
                    <a:effectLst/>
                    <a:latin typeface="Arial" panose="020B0604020202020204" pitchFamily="34" charset="0"/>
                  </a:rPr>
                  <a:t>    (X1, Y1, Z1, T1) + (X2, Y2, Z2, T2)</a:t>
                </a:r>
              </a:p>
              <a:p>
                <a:endParaRPr lang="en-US" altLang="zh-TW" b="0" i="0" dirty="0">
                  <a:solidFill>
                    <a:srgbClr val="101418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b="0" i="0" dirty="0">
                    <a:solidFill>
                      <a:srgbClr val="101418"/>
                    </a:solidFill>
                    <a:effectLst/>
                    <a:latin typeface="Arial" panose="020B0604020202020204" pitchFamily="34" charset="0"/>
                  </a:rPr>
                  <a:t>+, −,×,÷ on 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10141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10141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10141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TW" b="0" i="0" dirty="0">
                  <a:solidFill>
                    <a:srgbClr val="101418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101418"/>
                    </a:solidFill>
                    <a:effectLst/>
                    <a:latin typeface="Arial" panose="020B0604020202020204" pitchFamily="34" charset="0"/>
                  </a:rPr>
                  <a:t>	 </a:t>
                </a:r>
                <a:endParaRPr lang="zh-TW" alt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TW" altLang="en-US" b="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C0A2847-4722-6DED-D200-6651C3BE7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00" y="3505200"/>
                <a:ext cx="5744600" cy="3075522"/>
              </a:xfrm>
              <a:prstGeom prst="rect">
                <a:avLst/>
              </a:prstGeom>
              <a:blipFill>
                <a:blip r:embed="rId4"/>
                <a:stretch>
                  <a:fillRect l="-1379" t="-13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21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C0F59-DFDF-E5C9-E7DE-DCDD554C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9E15EE30-7F4E-5A8C-6F6E-364F8EFFB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Overview</a:t>
            </a:r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BAB57803-AE4C-13B6-2061-625B50190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C33846-DE55-5F8D-6628-3EF82C3E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5065"/>
            <a:ext cx="5162547" cy="319425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7E0C57-CFD8-DE3E-4E43-B55F8BD50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23" y="1530145"/>
            <a:ext cx="4822953" cy="43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17B42-AFDC-627C-57C2-B5D529CB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DA8915E9-E5C1-DA94-1C36-00038F43D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7CC5B37F-35E4-F9A7-B611-4077E35D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</a:t>
            </a:r>
          </a:p>
          <a:p>
            <a:pPr>
              <a:defRPr/>
            </a:pPr>
            <a:r>
              <a:rPr lang="en-US" altLang="zh-TW" dirty="0"/>
              <a:t>Modular operation</a:t>
            </a:r>
          </a:p>
          <a:p>
            <a:pPr lvl="1">
              <a:defRPr/>
            </a:pPr>
            <a:r>
              <a:rPr lang="en-US" altLang="zh-TW" dirty="0"/>
              <a:t>Modular add &amp; modular sub</a:t>
            </a:r>
          </a:p>
          <a:p>
            <a:pPr lvl="1">
              <a:defRPr/>
            </a:pPr>
            <a:r>
              <a:rPr lang="en-US" altLang="zh-TW" dirty="0"/>
              <a:t>Modular </a:t>
            </a:r>
            <a:r>
              <a:rPr lang="en-US" altLang="zh-TW" dirty="0" err="1"/>
              <a:t>mul</a:t>
            </a:r>
            <a:endParaRPr lang="en-US" altLang="zh-TW" dirty="0"/>
          </a:p>
          <a:p>
            <a:pPr lvl="1">
              <a:defRPr/>
            </a:pPr>
            <a:r>
              <a:rPr lang="en-US" altLang="zh-TW" dirty="0" err="1"/>
              <a:t>Mudular</a:t>
            </a:r>
            <a:r>
              <a:rPr lang="en-US" altLang="zh-TW" dirty="0"/>
              <a:t> div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Point addition and Point doubling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Scalar multiplication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Optimization</a:t>
            </a:r>
          </a:p>
          <a:p>
            <a:pPr>
              <a:defRPr/>
            </a:pPr>
            <a:r>
              <a:rPr lang="en-US" altLang="zh-TW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Result</a:t>
            </a:r>
          </a:p>
          <a:p>
            <a:pPr marL="0" indent="0">
              <a:buNone/>
              <a:defRPr/>
            </a:pPr>
            <a:endParaRPr lang="en-US" altLang="zh-TW" dirty="0"/>
          </a:p>
        </p:txBody>
      </p:sp>
      <p:sp>
        <p:nvSpPr>
          <p:cNvPr id="10244" name="投影片編號版面配置區 2">
            <a:extLst>
              <a:ext uri="{FF2B5EF4-FFF2-40B4-BE49-F238E27FC236}">
                <a16:creationId xmlns:a16="http://schemas.microsoft.com/office/drawing/2014/main" id="{980D346C-2AFC-AE52-A2B2-2852F16A1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7EBBC4-D090-4D14-93C0-CCAEFEC1406E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77D8CE8-9235-8249-93DD-BBAF4C3C6C1E}"/>
              </a:ext>
            </a:extLst>
          </p:cNvPr>
          <p:cNvGrpSpPr/>
          <p:nvPr/>
        </p:nvGrpSpPr>
        <p:grpSpPr>
          <a:xfrm>
            <a:off x="2895600" y="3429000"/>
            <a:ext cx="10811221" cy="3352800"/>
            <a:chOff x="1715468" y="3352800"/>
            <a:chExt cx="10811221" cy="3352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B08DAFD-C82B-5CEC-CC5A-38F33F603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468" y="3352800"/>
              <a:ext cx="5668613" cy="27094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A9ECC2C-414C-E2F9-D5C9-915DF56294C3}"/>
                    </a:ext>
                  </a:extLst>
                </p:cNvPr>
                <p:cNvSpPr txBox="1"/>
                <p:nvPr/>
              </p:nvSpPr>
              <p:spPr>
                <a:xfrm>
                  <a:off x="6668468" y="4004283"/>
                  <a:ext cx="5858221" cy="2701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TW" sz="2000" b="0" i="0" dirty="0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effectLst/>
                      <a:latin typeface="Arial" panose="020B0604020202020204" pitchFamily="34" charset="0"/>
                    </a:rPr>
                    <a:t>Double-and-add method</a:t>
                  </a:r>
                </a:p>
                <a:p>
                  <a:endParaRPr lang="en-US" altLang="zh-TW" sz="2000" b="0" i="0" dirty="0">
                    <a:solidFill>
                      <a:srgbClr val="101418"/>
                    </a:solidFill>
                    <a:latin typeface="Arial" panose="020B0604020202020204" pitchFamily="34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TW" sz="2000" b="0" i="0" dirty="0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effectLst/>
                      <a:latin typeface="Arial" panose="020B0604020202020204" pitchFamily="34" charset="0"/>
                    </a:rPr>
                    <a:t>Extended coordinates</a:t>
                  </a:r>
                </a:p>
                <a:p>
                  <a:r>
                    <a:rPr lang="en-US" altLang="zh-TW" sz="2000" b="0" i="0" dirty="0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effectLst/>
                      <a:latin typeface="Arial" panose="020B0604020202020204" pitchFamily="34" charset="0"/>
                    </a:rPr>
                    <a:t>    (X1, Y1, Z1, T1) + (X2, Y2, Z2, T2)</a:t>
                  </a:r>
                </a:p>
                <a:p>
                  <a:endParaRPr lang="en-US" altLang="zh-TW" sz="2000" b="0" i="0" dirty="0">
                    <a:solidFill>
                      <a:srgbClr val="101418"/>
                    </a:solidFill>
                    <a:latin typeface="Arial" panose="020B0604020202020204" pitchFamily="34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TW" sz="2000" b="0" i="0" dirty="0">
                      <a:solidFill>
                        <a:srgbClr val="101418"/>
                      </a:solidFill>
                      <a:effectLst/>
                      <a:latin typeface="Arial" panose="020B0604020202020204" pitchFamily="34" charset="0"/>
                    </a:rPr>
                    <a:t>+, −,×,÷ on finite field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101418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101418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101418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endParaRPr lang="en-US" altLang="zh-TW" sz="2000" b="0" i="0" dirty="0">
                    <a:solidFill>
                      <a:srgbClr val="101418"/>
                    </a:solidFill>
                    <a:latin typeface="Arial" panose="020B0604020202020204" pitchFamily="34" charset="0"/>
                  </a:endParaRPr>
                </a:p>
                <a:p>
                  <a:r>
                    <a:rPr lang="en-US" altLang="zh-TW" b="0" i="0" dirty="0">
                      <a:solidFill>
                        <a:srgbClr val="101418"/>
                      </a:solidFill>
                      <a:effectLst/>
                      <a:latin typeface="Arial" panose="020B0604020202020204" pitchFamily="34" charset="0"/>
                    </a:rPr>
                    <a:t>	 </a:t>
                  </a:r>
                  <a:endParaRPr lang="zh-TW" altLang="en-US" b="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zh-TW" altLang="en-US" b="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A9ECC2C-414C-E2F9-D5C9-915DF5629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8468" y="4004283"/>
                  <a:ext cx="5858221" cy="2701317"/>
                </a:xfrm>
                <a:prstGeom prst="rect">
                  <a:avLst/>
                </a:prstGeom>
                <a:blipFill>
                  <a:blip r:embed="rId4"/>
                  <a:stretch>
                    <a:fillRect l="-938" t="-90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82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47D0BCF0-614C-4C7D-9A7F-F0F76AB97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Modular operation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modular add &amp; modular sub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E9D8885-C318-23AB-9BAD-409C745FE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575" y="1447578"/>
            <a:ext cx="2743200" cy="2075542"/>
          </a:xfrm>
        </p:spPr>
      </p:pic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020C2DAB-8C55-4A3E-B850-2E86B3EDB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8CDFEDB-A077-7EA4-CD1A-24487D9A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52" y="1449447"/>
            <a:ext cx="2691048" cy="207554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D0B426-BF40-5C5E-CF5B-E75F38C0FCFD}"/>
              </a:ext>
            </a:extLst>
          </p:cNvPr>
          <p:cNvSpPr txBox="1"/>
          <p:nvPr/>
        </p:nvSpPr>
        <p:spPr>
          <a:xfrm>
            <a:off x="304800" y="1005840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zh-TW" altLang="en-US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588FCC-E9DD-44B2-B400-BDC3B08DE4B2}"/>
              </a:ext>
            </a:extLst>
          </p:cNvPr>
          <p:cNvSpPr txBox="1"/>
          <p:nvPr/>
        </p:nvSpPr>
        <p:spPr>
          <a:xfrm>
            <a:off x="304800" y="3611211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6F8F0AF-1B3A-39DD-8E62-5462A822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681" y="4151200"/>
            <a:ext cx="3991351" cy="182198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D5EEC2C-75B7-D817-5229-26A751295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913" y="3981574"/>
            <a:ext cx="4267200" cy="20820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0F09B-8B1A-C10B-4057-592FE87D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91DC204E-4150-4A14-6838-AD6513E8F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Modular operation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modular </a:t>
            </a:r>
            <a:r>
              <a:rPr lang="en-US" altLang="zh-TW" dirty="0" err="1"/>
              <a:t>mul</a:t>
            </a:r>
            <a:endParaRPr lang="en-US" altLang="zh-TW" dirty="0"/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C3B0AF9F-52D5-6683-B415-DB6465054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819B48-986F-3243-9A9C-6AAD77727190}"/>
              </a:ext>
            </a:extLst>
          </p:cNvPr>
          <p:cNvSpPr txBox="1"/>
          <p:nvPr/>
        </p:nvSpPr>
        <p:spPr>
          <a:xfrm>
            <a:off x="304800" y="1005840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D71F505-85C9-C6D0-6F47-60BD67810EF8}"/>
              </a:ext>
            </a:extLst>
          </p:cNvPr>
          <p:cNvGrpSpPr/>
          <p:nvPr/>
        </p:nvGrpSpPr>
        <p:grpSpPr>
          <a:xfrm>
            <a:off x="2057401" y="975085"/>
            <a:ext cx="9829799" cy="5425715"/>
            <a:chOff x="2057401" y="975085"/>
            <a:chExt cx="9829799" cy="542571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E325B57-C537-7C50-8168-0B5E29596D93}"/>
                </a:ext>
              </a:extLst>
            </p:cNvPr>
            <p:cNvGrpSpPr/>
            <p:nvPr/>
          </p:nvGrpSpPr>
          <p:grpSpPr>
            <a:xfrm>
              <a:off x="9220200" y="2209800"/>
              <a:ext cx="2667000" cy="4114800"/>
              <a:chOff x="9220200" y="2209800"/>
              <a:chExt cx="2667000" cy="4114800"/>
            </a:xfrm>
          </p:grpSpPr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E5BF1069-3D02-FFF8-4473-791D7B8E5886}"/>
                  </a:ext>
                </a:extLst>
              </p:cNvPr>
              <p:cNvGrpSpPr/>
              <p:nvPr/>
            </p:nvGrpSpPr>
            <p:grpSpPr>
              <a:xfrm>
                <a:off x="9220200" y="3230462"/>
                <a:ext cx="2019300" cy="3094138"/>
                <a:chOff x="9220200" y="3230462"/>
                <a:chExt cx="2019300" cy="3094138"/>
              </a:xfrm>
            </p:grpSpPr>
            <p:sp>
              <p:nvSpPr>
                <p:cNvPr id="9" name="右大括弧 8">
                  <a:extLst>
                    <a:ext uri="{FF2B5EF4-FFF2-40B4-BE49-F238E27FC236}">
                      <a16:creationId xmlns:a16="http://schemas.microsoft.com/office/drawing/2014/main" id="{61CFBA58-6896-BD2D-E4BA-8613492676DE}"/>
                    </a:ext>
                  </a:extLst>
                </p:cNvPr>
                <p:cNvSpPr/>
                <p:nvPr/>
              </p:nvSpPr>
              <p:spPr bwMode="auto">
                <a:xfrm>
                  <a:off x="9220200" y="3230462"/>
                  <a:ext cx="188913" cy="3094138"/>
                </a:xfrm>
                <a:prstGeom prst="righ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24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3A8365CF-0975-10FE-2181-6D46F048181E}"/>
                    </a:ext>
                  </a:extLst>
                </p:cNvPr>
                <p:cNvSpPr txBox="1"/>
                <p:nvPr/>
              </p:nvSpPr>
              <p:spPr>
                <a:xfrm>
                  <a:off x="9486900" y="4632540"/>
                  <a:ext cx="1752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0" i="0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ModQ</a:t>
                  </a:r>
                  <a:r>
                    <a:rPr lang="en-US" altLang="zh-TW" sz="2000" b="0" i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 get T’’</a:t>
                  </a:r>
                  <a:endParaRPr lang="zh-TW" altLang="en-US" sz="2000" b="0" i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37E44664-70B0-94FC-324C-DDE6989325BC}"/>
                  </a:ext>
                </a:extLst>
              </p:cNvPr>
              <p:cNvGrpSpPr/>
              <p:nvPr/>
            </p:nvGrpSpPr>
            <p:grpSpPr>
              <a:xfrm>
                <a:off x="9220200" y="2209800"/>
                <a:ext cx="2667000" cy="990600"/>
                <a:chOff x="9220200" y="2209800"/>
                <a:chExt cx="2667000" cy="990600"/>
              </a:xfrm>
            </p:grpSpPr>
            <p:sp>
              <p:nvSpPr>
                <p:cNvPr id="7" name="右大括弧 6">
                  <a:extLst>
                    <a:ext uri="{FF2B5EF4-FFF2-40B4-BE49-F238E27FC236}">
                      <a16:creationId xmlns:a16="http://schemas.microsoft.com/office/drawing/2014/main" id="{737918EE-A0C1-3649-7F54-8D4C4713D36A}"/>
                    </a:ext>
                  </a:extLst>
                </p:cNvPr>
                <p:cNvSpPr/>
                <p:nvPr/>
              </p:nvSpPr>
              <p:spPr bwMode="auto">
                <a:xfrm>
                  <a:off x="9220200" y="2209800"/>
                  <a:ext cx="188913" cy="990600"/>
                </a:xfrm>
                <a:prstGeom prst="righ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24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alatino Linotype" pitchFamily="18" charset="0"/>
                  </a:endParaRPr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A2BB86A9-6A2C-4E6E-D1DE-B682C91722FA}"/>
                    </a:ext>
                  </a:extLst>
                </p:cNvPr>
                <p:cNvSpPr txBox="1"/>
                <p:nvPr/>
              </p:nvSpPr>
              <p:spPr>
                <a:xfrm>
                  <a:off x="9486900" y="2505045"/>
                  <a:ext cx="24003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0" i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Mul: get M0, H0, L0</a:t>
                  </a:r>
                  <a:endParaRPr lang="zh-TW" altLang="en-US" sz="2000" b="0" i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3B3570A-438C-1FCC-BB6B-92FAA2ED8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1" y="975085"/>
              <a:ext cx="7034580" cy="5425715"/>
            </a:xfrm>
            <a:prstGeom prst="rect">
              <a:avLst/>
            </a:prstGeom>
          </p:spPr>
        </p:pic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5B2592-9379-31F6-D453-8A8550486844}"/>
              </a:ext>
            </a:extLst>
          </p:cNvPr>
          <p:cNvSpPr txBox="1"/>
          <p:nvPr/>
        </p:nvSpPr>
        <p:spPr>
          <a:xfrm>
            <a:off x="3200400" y="6431990"/>
            <a:ext cx="861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Yiming XUE, </a:t>
            </a:r>
            <a:r>
              <a:rPr lang="en-US" altLang="zh-TW" sz="12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Shurong</a:t>
            </a:r>
            <a:r>
              <a:rPr lang="en-US" altLang="zh-TW" sz="12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TW" sz="12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Shuheng</a:t>
            </a:r>
            <a:r>
              <a:rPr lang="en-US" altLang="zh-TW" sz="12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GUO, Yan LI, </a:t>
            </a:r>
            <a:r>
              <a:rPr lang="en-US" altLang="zh-TW" sz="12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Cai’e</a:t>
            </a:r>
            <a:r>
              <a:rPr lang="en-US" altLang="zh-TW" sz="12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HU. High-speed hardware architecture design and implementation of Ed25519 signature verification algorithm[J]. Journal on Communications, 2022, 43(3): 101-112. </a:t>
            </a:r>
            <a:endParaRPr lang="zh-TW" altLang="en-US" sz="12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2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91D8C-0652-8DE1-39F2-D2509C1C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19DECEDE-77DB-F85D-6134-6495F41E5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Modular operation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modular </a:t>
            </a:r>
            <a:r>
              <a:rPr lang="en-US" altLang="zh-TW" dirty="0" err="1"/>
              <a:t>mul</a:t>
            </a:r>
            <a:endParaRPr lang="en-US" altLang="zh-TW" dirty="0"/>
          </a:p>
        </p:txBody>
      </p:sp>
      <p:sp>
        <p:nvSpPr>
          <p:cNvPr id="14340" name="投影片編號版面配置區 3">
            <a:extLst>
              <a:ext uri="{FF2B5EF4-FFF2-40B4-BE49-F238E27FC236}">
                <a16:creationId xmlns:a16="http://schemas.microsoft.com/office/drawing/2014/main" id="{BF8CCD6C-0C02-EB21-C6F0-69F2DB0F1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"/>
              </a:spcBef>
              <a:spcAft>
                <a:spcPct val="5000"/>
              </a:spcAft>
              <a:buClr>
                <a:srgbClr val="4C4CC4"/>
              </a:buClr>
              <a:buSzPct val="120000"/>
              <a:buFont typeface="Wingdings" panose="05000000000000000000" pitchFamily="2" charset="2"/>
              <a:buChar char="w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Clr>
                <a:srgbClr val="4C4CC4"/>
              </a:buClr>
              <a:buSzPct val="90000"/>
              <a:buFont typeface="Arial" panose="020B0604020202020204" pitchFamily="34" charset="0"/>
              <a:buChar char="●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Clr>
                <a:srgbClr val="A5002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6BEB05-A2E0-41CB-991C-8E10AC2138B5}" type="slidenum">
              <a:rPr lang="en-US" altLang="zh-TW" sz="1200">
                <a:latin typeface="Calibri" panose="020F050202020403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zh-TW" sz="120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60CB622-CBF4-7B7A-9CF5-6217DEB483E1}"/>
              </a:ext>
            </a:extLst>
          </p:cNvPr>
          <p:cNvSpPr txBox="1"/>
          <p:nvPr/>
        </p:nvSpPr>
        <p:spPr>
          <a:xfrm>
            <a:off x="304800" y="1005840"/>
            <a:ext cx="1135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</a:rPr>
              <a:t>2 cycle,   129bits multiplier x 3,   pipelined</a:t>
            </a:r>
            <a:endParaRPr lang="en-US" altLang="zh-TW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2D975C-46B0-F6E8-C33F-1D35B3BAF66A}"/>
              </a:ext>
            </a:extLst>
          </p:cNvPr>
          <p:cNvGrpSpPr/>
          <p:nvPr/>
        </p:nvGrpSpPr>
        <p:grpSpPr>
          <a:xfrm>
            <a:off x="272743" y="2151392"/>
            <a:ext cx="11639096" cy="3480528"/>
            <a:chOff x="345796" y="1733596"/>
            <a:chExt cx="11639096" cy="348052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0D5C573-C6E7-2BE5-1330-DC381FA73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1524" y="2430575"/>
              <a:ext cx="7583368" cy="258321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D25897F-4EBA-442A-307F-915B4AB30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96" y="2185174"/>
              <a:ext cx="3714750" cy="302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B4ADABA0-F6F2-2D3E-A9E3-5D2689ECA2F3}"/>
                </a:ext>
              </a:extLst>
            </p:cNvPr>
            <p:cNvSpPr txBox="1"/>
            <p:nvPr/>
          </p:nvSpPr>
          <p:spPr>
            <a:xfrm>
              <a:off x="345796" y="1733596"/>
              <a:ext cx="2400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Mul:</a:t>
              </a:r>
              <a:endParaRPr lang="zh-TW" altLang="en-US" sz="2000" b="0" i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1A4FDC7-D0E9-4271-16FA-0139D4F1EC5E}"/>
                </a:ext>
              </a:extLst>
            </p:cNvPr>
            <p:cNvSpPr txBox="1"/>
            <p:nvPr/>
          </p:nvSpPr>
          <p:spPr>
            <a:xfrm>
              <a:off x="4401524" y="1733596"/>
              <a:ext cx="2400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0" i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ModQ</a:t>
              </a:r>
              <a:r>
                <a:rPr lang="en-US" altLang="zh-TW" sz="20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endParaRPr lang="zh-TW" altLang="en-US" sz="2000" b="0" i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6DFED4-64C3-F006-D24F-F5B475CB95FF}"/>
              </a:ext>
            </a:extLst>
          </p:cNvPr>
          <p:cNvSpPr txBox="1"/>
          <p:nvPr/>
        </p:nvSpPr>
        <p:spPr>
          <a:xfrm>
            <a:off x="3200400" y="6431990"/>
            <a:ext cx="861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Yiming XUE, </a:t>
            </a:r>
            <a:r>
              <a:rPr lang="en-US" altLang="zh-TW" sz="12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Shurong</a:t>
            </a:r>
            <a:r>
              <a:rPr lang="en-US" altLang="zh-TW" sz="12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TW" sz="12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Shuheng</a:t>
            </a:r>
            <a:r>
              <a:rPr lang="en-US" altLang="zh-TW" sz="12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GUO, Yan LI, </a:t>
            </a:r>
            <a:r>
              <a:rPr lang="en-US" altLang="zh-TW" sz="1200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Cai’e</a:t>
            </a:r>
            <a:r>
              <a:rPr lang="en-US" altLang="zh-TW" sz="1200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HU. High-speed hardware architecture design and implementation of Ed25519 signature verification algorithm[J]. Journal on Communications, 2022, 43(3): 101-112. </a:t>
            </a:r>
            <a:endParaRPr lang="zh-TW" altLang="en-US" sz="12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709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37605</TotalTime>
  <Words>1187</Words>
  <Application>Microsoft Office PowerPoint</Application>
  <PresentationFormat>寬螢幕</PresentationFormat>
  <Paragraphs>232</Paragraphs>
  <Slides>32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新細明體</vt:lpstr>
      <vt:lpstr>Arial</vt:lpstr>
      <vt:lpstr>Arial Narrow</vt:lpstr>
      <vt:lpstr>Calibri</vt:lpstr>
      <vt:lpstr>Cambria Math</vt:lpstr>
      <vt:lpstr>Palatino Linotype</vt:lpstr>
      <vt:lpstr>Times New Roman</vt:lpstr>
      <vt:lpstr>Verdana</vt:lpstr>
      <vt:lpstr>Wingdings</vt:lpstr>
      <vt:lpstr>Default Design</vt:lpstr>
      <vt:lpstr>Final Project Presentation  Elliptic Curve Cryptographic Processor</vt:lpstr>
      <vt:lpstr>Outline</vt:lpstr>
      <vt:lpstr>Outline</vt:lpstr>
      <vt:lpstr>Overview</vt:lpstr>
      <vt:lpstr>Overview</vt:lpstr>
      <vt:lpstr>Outline</vt:lpstr>
      <vt:lpstr>Modular operation - modular add &amp; modular sub</vt:lpstr>
      <vt:lpstr>Modular operation - modular mul</vt:lpstr>
      <vt:lpstr>Modular operation - modular mul</vt:lpstr>
      <vt:lpstr>Modular operation - modular div</vt:lpstr>
      <vt:lpstr>Outline</vt:lpstr>
      <vt:lpstr>Projective coordinates v.s. Extended coordinates</vt:lpstr>
      <vt:lpstr>Extended coordinates - Point double</vt:lpstr>
      <vt:lpstr>Extended coordinates - Point add</vt:lpstr>
      <vt:lpstr>Outline</vt:lpstr>
      <vt:lpstr>Scalar multiplication -  Double-and-add v.s. others</vt:lpstr>
      <vt:lpstr>Outline</vt:lpstr>
      <vt:lpstr>Optimization 1 - Point add</vt:lpstr>
      <vt:lpstr>Optimization 1 - Point add</vt:lpstr>
      <vt:lpstr>Optimization 1 - Point add</vt:lpstr>
      <vt:lpstr>Optimization 2 - Point double</vt:lpstr>
      <vt:lpstr>Optimization 2 - Point double</vt:lpstr>
      <vt:lpstr>Optimization 3</vt:lpstr>
      <vt:lpstr>Optimization 3</vt:lpstr>
      <vt:lpstr>Final schedule of Point double and Point add</vt:lpstr>
      <vt:lpstr>Optimization 4 – Modular inversion</vt:lpstr>
      <vt:lpstr>Optimization 4 – Modular inversion</vt:lpstr>
      <vt:lpstr>Outline</vt:lpstr>
      <vt:lpstr>Synthesis result of PAT0</vt:lpstr>
      <vt:lpstr>APR result of PAT0</vt:lpstr>
      <vt:lpstr>References</vt:lpstr>
      <vt:lpstr>PowerPoint 簡報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k2292</cp:lastModifiedBy>
  <cp:revision>2018</cp:revision>
  <dcterms:created xsi:type="dcterms:W3CDTF">2000-12-04T03:21:06Z</dcterms:created>
  <dcterms:modified xsi:type="dcterms:W3CDTF">2024-12-24T06:44:08Z</dcterms:modified>
</cp:coreProperties>
</file>