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90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5B1-D9A9-E649-82F4-7DD4CD335821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77114-1950-994B-A00F-6C003D80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729-6758-9145-B5E2-90AAABE0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076B-0172-1641-ADF9-C5155BB2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C4D4-E4D7-0A4B-9D0C-771A35D7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903A-73F3-AE4E-8B66-62A88D94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C412-20AE-1944-ADE1-F0B12161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63BB-F83F-8944-A886-25B95DD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5E16F-EE56-CE47-BDE4-C50E91AF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C3ED-10D6-E542-8EEF-4BBC2BEB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ED3B-3967-0D47-A10C-B1EB59B5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AB57-164A-DE4A-A343-C1B6848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8A6DF-6AB6-6544-8022-908F3095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9EAD-EB24-F54D-B01B-DB5316939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B668-14DC-4545-A8CD-D6630B39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E66D-5A4C-9948-9C0D-7D32A9B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C021-9C6E-7348-9878-FA52DB66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ABD6-A8D0-3448-947D-A7EDD373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AA7-352C-BD4B-8DBB-F7F248CE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4C27-F0AA-1947-AF80-41E6186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2BFD-6E19-0A4B-A4B4-F17535A2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F4E6-1A54-4D43-A443-BE6D8A66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3BAE-7024-AA43-821D-103A73E3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192B7-004E-F147-9B5E-5347E155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F8D0-F58B-F246-895E-E85A972D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F48B-1608-A340-8759-530C74DA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EDFE-C0F2-6740-A798-47BC4A4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ADDB-E188-AF48-BA70-C18F306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927-6B48-4F42-A468-4CA1E602C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78413-524F-B249-B5DF-75F4101B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10F32-11E1-314B-B404-C441FB55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45BA-9AFD-DA49-9D5F-085F93B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BDBBD-6588-794A-92CD-C009F815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907C-BD0D-C745-AB21-F4289964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5B4A-134D-AD4B-A0C0-4F7CA0F8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F9D31-75DE-F342-A493-597CECF1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B6D61-5595-1541-9F03-E54F64A55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AF71B-1952-BA4F-8137-49B0D2B28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D0480-E029-AF4F-BEA0-19E602D1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2CF83-0711-614E-84D3-96CAD75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44F10-2E21-3242-A694-628512E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57CC-DC16-4E46-B9DC-A8CCC4DC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0C73F-8252-8E41-830D-21E153A2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2115C-BEE0-D34B-AF8E-4EEB294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2224F-B0C0-544C-B6FD-7740704A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DF71-29CC-BE40-81CA-5526D363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476C6-4367-914C-B070-68664BB4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00E7-534B-0046-BEA7-8CB91CFD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DE9E-ABA0-D848-9795-D14B040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9AB9-09C6-3947-9775-3196AECF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C468-C1EC-B549-AE9D-61CC22E1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EB2B-933F-3348-9564-6BA9A101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3B548-C2BA-8F4B-A317-E08846BA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F60F-6AE9-1A45-86D8-8BC31AFE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56E-7934-BE48-972A-6A54BFF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3C4C1-F979-F54F-8E3D-E91CEA939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85ED-EBD2-E049-9D27-07092CAF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BEB7-6DC2-A345-B0BB-39D4B06A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E096798-BF9E-B542-947D-71C879C42BE5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E48A-E60D-8C44-9633-C94599B9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EFC3-2E42-D64C-AB94-F22592F0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7CD86B6-0084-F84F-812D-C0AE984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882D90-C8B9-5449-A650-37688D62EF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40717" y="6138562"/>
            <a:ext cx="2049564" cy="529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85758-89D8-3040-91A9-F3E8C300B04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02281" y="6061911"/>
            <a:ext cx="739437" cy="682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B4813-F5C9-2F40-A6CF-1297C257037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25241" y="6148331"/>
            <a:ext cx="1656399" cy="5193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BC09D0-ABB6-CD41-B35E-AB84E6103DE1}"/>
              </a:ext>
            </a:extLst>
          </p:cNvPr>
          <p:cNvCxnSpPr>
            <a:cxnSpLocks/>
          </p:cNvCxnSpPr>
          <p:nvPr userDrawn="1"/>
        </p:nvCxnSpPr>
        <p:spPr>
          <a:xfrm>
            <a:off x="-145915" y="5953328"/>
            <a:ext cx="9435830" cy="0"/>
          </a:xfrm>
          <a:prstGeom prst="line">
            <a:avLst/>
          </a:prstGeom>
          <a:ln w="38100">
            <a:solidFill>
              <a:srgbClr val="005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AF22A-651F-F342-8BDB-640B1437B660}"/>
              </a:ext>
            </a:extLst>
          </p:cNvPr>
          <p:cNvSpPr/>
          <p:nvPr userDrawn="1"/>
        </p:nvSpPr>
        <p:spPr>
          <a:xfrm>
            <a:off x="-1" y="1"/>
            <a:ext cx="9144000" cy="826850"/>
          </a:xfrm>
          <a:prstGeom prst="rect">
            <a:avLst/>
          </a:prstGeom>
          <a:gradFill flip="none" rotWithShape="1">
            <a:gsLst>
              <a:gs pos="0">
                <a:srgbClr val="C7EFD0">
                  <a:alpha val="54000"/>
                </a:srgbClr>
              </a:gs>
              <a:gs pos="100000">
                <a:srgbClr val="00B050">
                  <a:tint val="23500"/>
                  <a:satMod val="160000"/>
                  <a:lumMod val="0"/>
                  <a:lumOff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2F33A-BD9F-534F-98BD-C1FD4FD9F12D}"/>
              </a:ext>
            </a:extLst>
          </p:cNvPr>
          <p:cNvSpPr/>
          <p:nvPr userDrawn="1"/>
        </p:nvSpPr>
        <p:spPr>
          <a:xfrm rot="10800000">
            <a:off x="0" y="5137560"/>
            <a:ext cx="9144000" cy="826850"/>
          </a:xfrm>
          <a:prstGeom prst="rect">
            <a:avLst/>
          </a:prstGeom>
          <a:gradFill flip="none" rotWithShape="1">
            <a:gsLst>
              <a:gs pos="0">
                <a:srgbClr val="C7EFD0">
                  <a:alpha val="54000"/>
                </a:srgbClr>
              </a:gs>
              <a:gs pos="100000">
                <a:srgbClr val="00B050">
                  <a:tint val="23500"/>
                  <a:satMod val="160000"/>
                  <a:lumMod val="0"/>
                  <a:lumOff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496" y="1113183"/>
            <a:ext cx="7673008" cy="1339712"/>
          </a:xfrm>
        </p:spPr>
        <p:txBody>
          <a:bodyPr/>
          <a:lstStyle/>
          <a:p>
            <a:r>
              <a:rPr lang="en-US" altLang="en-US" sz="4400" dirty="0">
                <a:latin typeface="Palatino" pitchFamily="2" charset="77"/>
                <a:ea typeface="Palatino" pitchFamily="2" charset="77"/>
              </a:rPr>
              <a:t>Alley Cropping with Nitrogen Fixing Hedgerows</a:t>
            </a:r>
            <a:endParaRPr lang="en-US" sz="4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0DFACE-3CA6-C248-92FC-5E15C1C1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05080"/>
            <a:ext cx="6858000" cy="473007"/>
          </a:xfrm>
        </p:spPr>
        <p:txBody>
          <a:bodyPr/>
          <a:lstStyle/>
          <a:p>
            <a:r>
              <a:rPr lang="en-US" altLang="en-US" sz="2000" dirty="0"/>
              <a:t>Prepared by L. Robert Barber &amp; Ilene </a:t>
            </a:r>
            <a:r>
              <a:rPr lang="en-US" altLang="en-US" sz="2000" dirty="0" err="1"/>
              <a:t>Iriarte</a:t>
            </a:r>
            <a:endParaRPr lang="en-US" altLang="en-US" sz="2000" dirty="0"/>
          </a:p>
          <a:p>
            <a:pPr algn="l"/>
            <a:endParaRPr lang="en-US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284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485AD2A-2AF1-0142-A759-109893428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latin typeface="Palatino" pitchFamily="2" charset="77"/>
                <a:ea typeface="Palatino" pitchFamily="2" charset="77"/>
              </a:rPr>
              <a:t>Factors to Consider in Species Selection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F9A00FD-F68A-6040-A6B3-09E917E9C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72454"/>
            <a:ext cx="7886700" cy="4351338"/>
          </a:xfrm>
        </p:spPr>
        <p:txBody>
          <a:bodyPr/>
          <a:lstStyle/>
          <a:p>
            <a:r>
              <a:rPr lang="en-US" altLang="en-US" sz="2800" dirty="0" err="1">
                <a:latin typeface="Palatino" pitchFamily="2" charset="77"/>
                <a:ea typeface="Palatino" pitchFamily="2" charset="77"/>
              </a:rPr>
              <a:t>Weediness</a:t>
            </a: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:</a:t>
            </a:r>
          </a:p>
          <a:p>
            <a:pPr lvl="1"/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Can you manage a potentially weedy species?</a:t>
            </a:r>
          </a:p>
          <a:p>
            <a:pPr lvl="1"/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Do you have weed species that you can bring under control ( </a:t>
            </a:r>
            <a:r>
              <a:rPr lang="en-US" altLang="en-US" sz="2400" dirty="0" err="1">
                <a:latin typeface="Palatino" pitchFamily="2" charset="77"/>
                <a:ea typeface="Palatino" pitchFamily="2" charset="77"/>
              </a:rPr>
              <a:t>Leucaena</a:t>
            </a: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altLang="en-US" sz="2400" dirty="0" err="1">
                <a:latin typeface="Palatino" pitchFamily="2" charset="77"/>
                <a:ea typeface="Palatino" pitchFamily="2" charset="77"/>
              </a:rPr>
              <a:t>sp</a:t>
            </a: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altLang="en-US" sz="2400" dirty="0" err="1">
                <a:latin typeface="Palatino" pitchFamily="2" charset="77"/>
                <a:ea typeface="Palatino" pitchFamily="2" charset="77"/>
              </a:rPr>
              <a:t>Tangantangan</a:t>
            </a: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).</a:t>
            </a:r>
          </a:p>
          <a:p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Other Products:</a:t>
            </a:r>
          </a:p>
          <a:p>
            <a:pPr lvl="1"/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In the future would you want to use the NFT’s for animal fodder, or firewood?</a:t>
            </a:r>
          </a:p>
          <a:p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Other Functions:</a:t>
            </a:r>
          </a:p>
          <a:p>
            <a:pPr lvl="1"/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Does your site have a need for wind protection or erosion control?</a:t>
            </a:r>
          </a:p>
        </p:txBody>
      </p:sp>
    </p:spTree>
    <p:extLst>
      <p:ext uri="{BB962C8B-B14F-4D97-AF65-F5344CB8AC3E}">
        <p14:creationId xmlns:p14="http://schemas.microsoft.com/office/powerpoint/2010/main" val="325305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11C098F-7ABA-254C-8399-F8083ECF9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Early Maintenance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B491750-1B80-EA41-9EB9-79778D801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078" y="1249155"/>
            <a:ext cx="834887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Weed control is essential during establishment of hedgerows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If properly mulched weeds should not be a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Stay on top of weed growth on the edges of the prepared area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Seedlings may be lost to predators such as slugs, or chickens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Avoid gaps in hedgerows, lost seedlings should be planted right away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If not growing seedlings in shade of older hedgerows will be difficult</a:t>
            </a:r>
          </a:p>
        </p:txBody>
      </p:sp>
    </p:spTree>
    <p:extLst>
      <p:ext uri="{BB962C8B-B14F-4D97-AF65-F5344CB8AC3E}">
        <p14:creationId xmlns:p14="http://schemas.microsoft.com/office/powerpoint/2010/main" val="158555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5A33CFB-3F37-FB4E-A6A0-6EE47F059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105866"/>
          </a:xfrm>
        </p:spPr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First Pruning of Hedgerows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49E5EFC-71EF-144A-8611-CA1459603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08790"/>
            <a:ext cx="78867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First pruning should take place after the trees are well established.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It may take up to 6-12 months before trees can be first cut back.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First time the hedges are cut there will be a considerable amount of wood stem harvested.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Generally plants should be pruned no lower than 1.5 feet high (maybe even 3 feet for some species).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The wood is normally laid at the base of the hedges to help with erosion control or it can be feed into a chipper/shredder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90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4942A58-33C0-FC47-94DA-6098C3F86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First Pruning of Hedgerows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18526E-AF1C-9346-A54C-A359E381E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72029"/>
            <a:ext cx="7886700" cy="3577050"/>
          </a:xfrm>
        </p:spPr>
        <p:txBody>
          <a:bodyPr/>
          <a:lstStyle/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The wood is normally laid at the base of the hedges to help with erosion control or it can be feed into a chipper/shredder for mulch</a:t>
            </a:r>
          </a:p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Especially for the first cutting, it is ideal to cut hedgerows during active growth so the trees can re-sprout rapidly. Avoid times of stress, like during dry season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99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B930A93-C36C-A14C-815A-6F13A1ADD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Ongoing Mulching Process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78150A0-F6BC-784F-A645-C41F29C6C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08182"/>
            <a:ext cx="7886700" cy="4351338"/>
          </a:xfrm>
        </p:spPr>
        <p:txBody>
          <a:bodyPr/>
          <a:lstStyle/>
          <a:p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Successive pruning's should occur when stems are still soft and leafy</a:t>
            </a:r>
          </a:p>
          <a:p>
            <a:pPr lvl="1"/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Normally every 3-6 months</a:t>
            </a:r>
          </a:p>
          <a:p>
            <a:pPr lvl="1"/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Depends on species of NFT’s, rainfall, &amp; other factors</a:t>
            </a:r>
          </a:p>
          <a:p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Simply add the fresh mulch on top of the older mulch.</a:t>
            </a:r>
          </a:p>
          <a:p>
            <a:endParaRPr lang="en-US" altLang="en-US" sz="2800" dirty="0">
              <a:latin typeface="Palatino" pitchFamily="2" charset="77"/>
              <a:ea typeface="Palatino" pitchFamily="2" charset="77"/>
            </a:endParaRPr>
          </a:p>
          <a:p>
            <a:pPr algn="ctr">
              <a:buFontTx/>
              <a:buNone/>
            </a:pPr>
            <a:r>
              <a:rPr lang="en-US" altLang="en-US" i="1" dirty="0">
                <a:latin typeface="Palatino" pitchFamily="2" charset="77"/>
                <a:ea typeface="Palatino" pitchFamily="2" charset="77"/>
              </a:rPr>
              <a:t>Time to plant some NFTs</a:t>
            </a:r>
          </a:p>
          <a:p>
            <a:pPr>
              <a:buFontTx/>
              <a:buNone/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6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1E2722A-1D5A-7340-ABA0-EA173E1BD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What are Nitrogen Fixing Trees (NFT) ?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1547156-52B0-994D-A234-C3AC96EE4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65382"/>
            <a:ext cx="7886700" cy="4351338"/>
          </a:xfrm>
        </p:spPr>
        <p:txBody>
          <a:bodyPr/>
          <a:lstStyle/>
          <a:p>
            <a:r>
              <a:rPr lang="en-US" altLang="en-US" sz="3200" dirty="0"/>
              <a:t>Trees &amp; shrubs that have the ability to “fix” or take Nitrogen (N₂) from the air &amp; use it for growth through a symbiotic relationship with bacteria called </a:t>
            </a:r>
            <a:r>
              <a:rPr lang="en-US" altLang="en-US" sz="3200" i="1" dirty="0"/>
              <a:t>Rhizobia</a:t>
            </a:r>
            <a:r>
              <a:rPr lang="en-US" altLang="en-US" sz="3200" dirty="0"/>
              <a:t> </a:t>
            </a:r>
          </a:p>
          <a:p>
            <a:pPr lvl="1"/>
            <a:r>
              <a:rPr lang="en-US" altLang="en-US" sz="2800" dirty="0"/>
              <a:t>Nitrogen is often a limiting nutrient for plant growth, mulch from NFT provides nitrogen.</a:t>
            </a:r>
          </a:p>
          <a:p>
            <a:pPr lvl="1"/>
            <a:r>
              <a:rPr lang="en-US" altLang="en-US" sz="2800" dirty="0"/>
              <a:t>Rhizobia in root nodules fix the nitrogen.</a:t>
            </a:r>
          </a:p>
          <a:p>
            <a:pPr lvl="1"/>
            <a:r>
              <a:rPr lang="en-US" altLang="en-US" sz="2800" dirty="0"/>
              <a:t>May need to inoculate the planting medium.</a:t>
            </a:r>
          </a:p>
        </p:txBody>
      </p:sp>
    </p:spTree>
    <p:extLst>
      <p:ext uri="{BB962C8B-B14F-4D97-AF65-F5344CB8AC3E}">
        <p14:creationId xmlns:p14="http://schemas.microsoft.com/office/powerpoint/2010/main" val="73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D1A8D50-B606-5448-B304-345485192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What are </a:t>
            </a:r>
            <a:r>
              <a:rPr lang="en-US" altLang="en-US" i="1" dirty="0">
                <a:latin typeface="Palatino" pitchFamily="2" charset="77"/>
                <a:ea typeface="Palatino" pitchFamily="2" charset="77"/>
              </a:rPr>
              <a:t>Rhizobia?</a:t>
            </a:r>
            <a:endParaRPr lang="en-US" alt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DC3FD95-B00B-E148-8F99-B31662636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443" y="1252332"/>
            <a:ext cx="8448261" cy="45719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Bacteria, which are normally free-living </a:t>
            </a:r>
            <a:r>
              <a:rPr lang="en-US" altLang="en-US" sz="28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in the soil in the native range of a particular legume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They infect (inoculate) the root hairs of the plant and are housed in small root structures called nodules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They live in symbiosis with the plant.</a:t>
            </a:r>
            <a:r>
              <a:rPr lang="en-US" altLang="en-US" sz="2800" dirty="0">
                <a:solidFill>
                  <a:schemeClr val="hlink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The plant provides energy to feed the bacteria &amp; fuel the nitrogen fixing process &amp; in return the plant receives nitrogen for growth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There are thousands of strains of Rhizobia, &amp; they need to be matched up with the proper species of NFT to be effective</a:t>
            </a:r>
          </a:p>
        </p:txBody>
      </p:sp>
    </p:spTree>
    <p:extLst>
      <p:ext uri="{BB962C8B-B14F-4D97-AF65-F5344CB8AC3E}">
        <p14:creationId xmlns:p14="http://schemas.microsoft.com/office/powerpoint/2010/main" val="42470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30E5ABE-7A39-3646-9078-802343E3E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Benefits of Using NFT’s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53155DE-4B42-004A-844A-3D9475560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28668"/>
            <a:ext cx="7886700" cy="4351338"/>
          </a:xfrm>
        </p:spPr>
        <p:txBody>
          <a:bodyPr/>
          <a:lstStyle/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Synthetic fertilizers are: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Costly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Can be detrimental to soil microorganisms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Pollute ground water due to rapid leaching</a:t>
            </a:r>
          </a:p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Nitrogen Fixing Trees: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Restores natural fertility process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Onsite resource for nitrogen fertilizer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Provide organic matter as mulch</a:t>
            </a:r>
          </a:p>
        </p:txBody>
      </p:sp>
    </p:spTree>
    <p:extLst>
      <p:ext uri="{BB962C8B-B14F-4D97-AF65-F5344CB8AC3E}">
        <p14:creationId xmlns:p14="http://schemas.microsoft.com/office/powerpoint/2010/main" val="149534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A8524E9-1518-6144-A1D2-4102842CF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929" y="444639"/>
            <a:ext cx="8468139" cy="926962"/>
          </a:xfrm>
        </p:spPr>
        <p:txBody>
          <a:bodyPr/>
          <a:lstStyle/>
          <a:p>
            <a:r>
              <a:rPr lang="en-US" altLang="en-US" sz="4000" dirty="0">
                <a:latin typeface="Palatino" pitchFamily="2" charset="77"/>
                <a:ea typeface="Palatino" pitchFamily="2" charset="77"/>
              </a:rPr>
              <a:t>NFT Hedgerows in Alley Cropping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9121063-DB65-274C-A56F-7F2BBD923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49" y="1530627"/>
            <a:ext cx="7886700" cy="3955774"/>
          </a:xfrm>
        </p:spPr>
        <p:txBody>
          <a:bodyPr/>
          <a:lstStyle/>
          <a:p>
            <a:r>
              <a:rPr lang="en-US" altLang="en-US" sz="3200" dirty="0">
                <a:latin typeface="Palatino" pitchFamily="2" charset="77"/>
                <a:ea typeface="Palatino" pitchFamily="2" charset="77"/>
              </a:rPr>
              <a:t>Alley cropping: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Space between the NFT hedgerows where crops are grown are called “alleys”</a:t>
            </a:r>
          </a:p>
          <a:p>
            <a:r>
              <a:rPr lang="en-US" altLang="en-US" sz="3200" dirty="0">
                <a:latin typeface="Palatino" pitchFamily="2" charset="77"/>
                <a:ea typeface="Palatino" pitchFamily="2" charset="77"/>
              </a:rPr>
              <a:t>NFT hedgerows are managed to be readily available to provide on-site organic matter</a:t>
            </a:r>
          </a:p>
          <a:p>
            <a:r>
              <a:rPr lang="en-US" altLang="en-US" sz="3200" dirty="0">
                <a:latin typeface="Palatino" pitchFamily="2" charset="77"/>
                <a:ea typeface="Palatino" pitchFamily="2" charset="77"/>
              </a:rPr>
              <a:t>NFT hedgerows are cut back periodically &amp; the trimmings are applied to the crops</a:t>
            </a:r>
          </a:p>
        </p:txBody>
      </p:sp>
    </p:spTree>
    <p:extLst>
      <p:ext uri="{BB962C8B-B14F-4D97-AF65-F5344CB8AC3E}">
        <p14:creationId xmlns:p14="http://schemas.microsoft.com/office/powerpoint/2010/main" val="259543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43ACC06-25CC-054B-B766-20057301B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04273"/>
            <a:ext cx="7886700" cy="1325563"/>
          </a:xfrm>
        </p:spPr>
        <p:txBody>
          <a:bodyPr/>
          <a:lstStyle/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NFT Hedgerows in an Orchard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AE058FA-4F8A-4941-A0B8-4F20655B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27450"/>
            <a:ext cx="7886700" cy="3899315"/>
          </a:xfrm>
        </p:spPr>
        <p:txBody>
          <a:bodyPr/>
          <a:lstStyle/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Fertilizing effect of mulch is maximized by mulching around the target trees:</a:t>
            </a:r>
          </a:p>
          <a:p>
            <a:pPr lvl="1"/>
            <a:r>
              <a:rPr lang="en-US" altLang="en-US" dirty="0">
                <a:latin typeface="Palatino" pitchFamily="2" charset="77"/>
                <a:ea typeface="Palatino" pitchFamily="2" charset="77"/>
              </a:rPr>
              <a:t>Nutrients are concentrated on the crop rather than spreading it over a large area like annual crops</a:t>
            </a:r>
          </a:p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Minimized competition for nutrients, light, &amp; water between orchards and hedgerows </a:t>
            </a:r>
          </a:p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Physical distance between crop trees &amp; hedgerows can be significantly greater than annual crops  </a:t>
            </a:r>
          </a:p>
        </p:txBody>
      </p:sp>
    </p:spTree>
    <p:extLst>
      <p:ext uri="{BB962C8B-B14F-4D97-AF65-F5344CB8AC3E}">
        <p14:creationId xmlns:p14="http://schemas.microsoft.com/office/powerpoint/2010/main" val="347161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2A07170-A7F2-2E44-A51D-A0DD8018D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44030"/>
            <a:ext cx="7886700" cy="867327"/>
          </a:xfrm>
        </p:spPr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NFT for Sloping Land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356F2A8-DB47-2B48-B66D-4EDDDB051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90688"/>
            <a:ext cx="7886700" cy="4351338"/>
          </a:xfrm>
        </p:spPr>
        <p:txBody>
          <a:bodyPr/>
          <a:lstStyle/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On sloping land, the hedgerows are planted on the contour creating “contour hedgerows”, or contour vegetative barriers.</a:t>
            </a:r>
          </a:p>
          <a:p>
            <a:r>
              <a:rPr lang="en-US" altLang="en-US" dirty="0">
                <a:latin typeface="Palatino" pitchFamily="2" charset="77"/>
                <a:ea typeface="Palatino" pitchFamily="2" charset="77"/>
              </a:rPr>
              <a:t>Helps control </a:t>
            </a:r>
            <a:r>
              <a:rPr lang="en-US" altLang="en-US" sz="3200" dirty="0">
                <a:latin typeface="Palatino" pitchFamily="2" charset="77"/>
                <a:ea typeface="Palatino" pitchFamily="2" charset="77"/>
              </a:rPr>
              <a:t>erosion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May plant NFT closer together than on non-sloping land.</a:t>
            </a:r>
          </a:p>
          <a:p>
            <a:pPr lvl="1"/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Recommended spacing in row is 1 to 1.5 feet between NFT plants.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5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A6F032-B197-AA49-8DFE-B7CB1AE77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Palatino" pitchFamily="2" charset="77"/>
                <a:ea typeface="Palatino" pitchFamily="2" charset="77"/>
              </a:rPr>
              <a:t>Contour Hedgerow Planning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E2C6B2-CED1-9B47-A1C6-D543B4722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09400"/>
            <a:ext cx="78867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Determine the needs &amp; goals for your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Determine the appropriate hedgerow species for your needs, goals, &amp; site considerations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Determine appropriate spacing between hedgerows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Slope of land a key factor in row spacing, the steeper the slope the closer the hedgerows.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Determine appropriate spacing within hedgerows (between NFT’s), 1’ to 1.5’ average.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Determine position &amp; spacing of crop trees</a:t>
            </a:r>
          </a:p>
        </p:txBody>
      </p:sp>
    </p:spTree>
    <p:extLst>
      <p:ext uri="{BB962C8B-B14F-4D97-AF65-F5344CB8AC3E}">
        <p14:creationId xmlns:p14="http://schemas.microsoft.com/office/powerpoint/2010/main" val="42754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B0FE34A-2C62-2C40-A767-98770FBA4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528" y="186221"/>
            <a:ext cx="7886700" cy="1325563"/>
          </a:xfrm>
        </p:spPr>
        <p:txBody>
          <a:bodyPr/>
          <a:lstStyle/>
          <a:p>
            <a:pPr algn="ctr"/>
            <a:r>
              <a:rPr lang="en-US" altLang="en-US" sz="4000" dirty="0">
                <a:latin typeface="Palatino" pitchFamily="2" charset="77"/>
                <a:ea typeface="Palatino" pitchFamily="2" charset="77"/>
              </a:rPr>
              <a:t>Factors to Consider in Species Selection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3F3C6D-F83F-424B-8E51-4CB8327DB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7930" y="1352758"/>
            <a:ext cx="8507896" cy="41724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The goal is to put the right tree in the right place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Do you have NFT present already?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Environmental tolerances should be the most important concern (rainfall, etc.)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Growth Rate: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Do you want a highly productive species, or one with less vigor?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Palatino" pitchFamily="2" charset="77"/>
                <a:ea typeface="Palatino" pitchFamily="2" charset="77"/>
              </a:rPr>
              <a:t>Generally want high growth rate coupled with a tolerance for regular coppicing.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Palatino" pitchFamily="2" charset="77"/>
                <a:ea typeface="Palatino" pitchFamily="2" charset="77"/>
              </a:rPr>
              <a:t>How many times do you want to prune?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latin typeface="Palatino" pitchFamily="2" charset="77"/>
                <a:ea typeface="Palatino" pitchFamily="2" charset="77"/>
              </a:rPr>
              <a:t>Gliricidia</a:t>
            </a: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altLang="en-US" sz="2800" dirty="0" err="1">
                <a:latin typeface="Palatino" pitchFamily="2" charset="77"/>
                <a:ea typeface="Palatino" pitchFamily="2" charset="77"/>
              </a:rPr>
              <a:t>sepium</a:t>
            </a:r>
            <a:r>
              <a:rPr lang="en-US" altLang="en-US" sz="2800" dirty="0">
                <a:latin typeface="Palatino" pitchFamily="2" charset="77"/>
                <a:ea typeface="Palatino" pitchFamily="2" charset="77"/>
              </a:rPr>
              <a:t> is popular for northern Guam.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05283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884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Palatino</vt:lpstr>
      <vt:lpstr>Custom Design</vt:lpstr>
      <vt:lpstr>Alley Cropping with Nitrogen Fixing Hedgerows</vt:lpstr>
      <vt:lpstr>What are Nitrogen Fixing Trees (NFT) ?</vt:lpstr>
      <vt:lpstr>What are Rhizobia?</vt:lpstr>
      <vt:lpstr>Benefits of Using NFT’s </vt:lpstr>
      <vt:lpstr>NFT Hedgerows in Alley Cropping</vt:lpstr>
      <vt:lpstr>NFT Hedgerows in an Orchard</vt:lpstr>
      <vt:lpstr>NFT for Sloping Land</vt:lpstr>
      <vt:lpstr>Contour Hedgerow Planning</vt:lpstr>
      <vt:lpstr>Factors to Consider in Species Selection</vt:lpstr>
      <vt:lpstr>Factors to Consider in Species Selection</vt:lpstr>
      <vt:lpstr>Early Maintenance</vt:lpstr>
      <vt:lpstr>First Pruning of Hedgerows</vt:lpstr>
      <vt:lpstr>First Pruning of Hedgerows</vt:lpstr>
      <vt:lpstr>Ongoing Mulching Process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Sablan, Angelana Maria</dc:creator>
  <cp:lastModifiedBy>Mark Acosta</cp:lastModifiedBy>
  <cp:revision>37</cp:revision>
  <dcterms:created xsi:type="dcterms:W3CDTF">2018-10-31T23:56:31Z</dcterms:created>
  <dcterms:modified xsi:type="dcterms:W3CDTF">2019-03-05T04:34:41Z</dcterms:modified>
</cp:coreProperties>
</file>