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p:blipFill>
        <p:spPr>
          <a:xfrm>
            <a:off x="2290680" y="1768680"/>
            <a:ext cx="5497560" cy="4384440"/>
          </a:xfrm>
          <a:prstGeom prst="rect">
            <a:avLst/>
          </a:prstGeom>
          <a:ln>
            <a:noFill/>
          </a:ln>
        </p:spPr>
      </p:pic>
      <p:pic>
        <p:nvPicPr>
          <p:cNvPr id="38" name="" descr=""/>
          <p:cNvPicPr/>
          <p:nvPr/>
        </p:nvPicPr>
        <p:blipFill>
          <a:blip r:embed="rId3"/>
          <a:stretch/>
        </p:blipFill>
        <p:spPr>
          <a:xfrm>
            <a:off x="2290680" y="1768680"/>
            <a:ext cx="549756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C787D7A5-EC98-4ECA-8879-95803D99341A}"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Working With Images And MongoDB</a:t>
            </a:r>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pPr algn="ctr"/>
            <a:r>
              <a:rPr lang="en-US" sz="3200">
                <a:latin typeface="Arial"/>
              </a:rPr>
              <a:t>Presented to </a:t>
            </a:r>
            <a:endParaRPr/>
          </a:p>
          <a:p>
            <a:pPr algn="ctr"/>
            <a:r>
              <a:rPr lang="en-US" sz="3200">
                <a:latin typeface="Arial"/>
              </a:rPr>
              <a:t>Washington, DC MongoDB Users Group</a:t>
            </a:r>
            <a:endParaRPr/>
          </a:p>
          <a:p>
            <a:pPr algn="ctr"/>
            <a:r>
              <a:rPr lang="en-US" sz="3200">
                <a:latin typeface="Arial"/>
              </a:rPr>
              <a:t>by Bob Cochran</a:t>
            </a:r>
            <a:endParaRPr/>
          </a:p>
          <a:p>
            <a:pPr algn="ctr"/>
            <a:endParaRPr/>
          </a:p>
          <a:p>
            <a:pPr algn="ctr"/>
            <a:r>
              <a:rPr lang="en-US" sz="3200">
                <a:latin typeface="Arial"/>
              </a:rPr>
              <a:t>email: </a:t>
            </a:r>
            <a:r>
              <a:rPr lang="en-US" sz="3200">
                <a:latin typeface="Arial"/>
              </a:rPr>
              <a:t>r2cochran2@gmail.com</a:t>
            </a:r>
            <a:endParaRPr/>
          </a:p>
          <a:p>
            <a:pPr algn="ctr"/>
            <a:r>
              <a:rPr lang="en-US" sz="3200">
                <a:latin typeface="Arial"/>
              </a:rPr>
              <a:t>Wednesday, August 20, 2014</a:t>
            </a:r>
            <a:endParaRPr/>
          </a:p>
          <a:p>
            <a:pPr algn="ct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Adding Images To MongoDB</a:t>
            </a:r>
            <a:endParaRPr/>
          </a:p>
        </p:txBody>
      </p:sp>
      <p:sp>
        <p:nvSpPr>
          <p:cNvPr id="59" name="TextShape 2"/>
          <p:cNvSpPr txBox="1"/>
          <p:nvPr/>
        </p:nvSpPr>
        <p:spPr>
          <a:xfrm>
            <a:off x="504000" y="1769040"/>
            <a:ext cx="9071640" cy="4384440"/>
          </a:xfrm>
          <a:prstGeom prst="rect">
            <a:avLst/>
          </a:prstGeom>
          <a:noFill/>
          <a:ln>
            <a:noFill/>
          </a:ln>
        </p:spPr>
        <p:txBody>
          <a:bodyPr lIns="0" rIns="0" tIns="0" bIns="0" anchor="ctr"/>
          <a:p>
            <a:pPr algn="ctr"/>
            <a:r>
              <a:rPr lang="en-US" sz="4000">
                <a:latin typeface="Arial"/>
              </a:rPr>
              <a:t>Check the size of the image file to ensure it does not exceed 16 megabytes. MongoDB documents are limited to 16 Mb in size. File size information is available through fs.fstat. </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Adding Images To MongoDB</a:t>
            </a:r>
            <a:endParaRPr/>
          </a:p>
        </p:txBody>
      </p:sp>
      <p:sp>
        <p:nvSpPr>
          <p:cNvPr id="61" name="TextShape 2"/>
          <p:cNvSpPr txBox="1"/>
          <p:nvPr/>
        </p:nvSpPr>
        <p:spPr>
          <a:xfrm>
            <a:off x="504000" y="1769040"/>
            <a:ext cx="4426920" cy="4384440"/>
          </a:xfrm>
          <a:prstGeom prst="rect">
            <a:avLst/>
          </a:prstGeom>
          <a:noFill/>
          <a:ln>
            <a:noFill/>
          </a:ln>
        </p:spPr>
        <p:txBody>
          <a:bodyPr lIns="0" rIns="0" tIns="0" bIns="0"/>
          <a:p>
            <a:pPr>
              <a:buSzPct val="45000"/>
              <a:buFont typeface="StarSymbol"/>
              <a:buChar char=""/>
            </a:pPr>
            <a:r>
              <a:rPr lang="en-US" sz="4000">
                <a:latin typeface="Arial"/>
              </a:rPr>
              <a:t>Anatomy of a synchronous file read</a:t>
            </a:r>
            <a:endParaRPr/>
          </a:p>
        </p:txBody>
      </p:sp>
      <p:sp>
        <p:nvSpPr>
          <p:cNvPr id="62" name="TextShape 3"/>
          <p:cNvSpPr txBox="1"/>
          <p:nvPr/>
        </p:nvSpPr>
        <p:spPr>
          <a:xfrm>
            <a:off x="5152680" y="1769040"/>
            <a:ext cx="4426920" cy="4384440"/>
          </a:xfrm>
          <a:prstGeom prst="rect">
            <a:avLst/>
          </a:prstGeom>
          <a:noFill/>
          <a:ln>
            <a:noFill/>
          </a:ln>
        </p:spPr>
        <p:txBody>
          <a:bodyPr lIns="0" rIns="0" tIns="0" bIns="0"/>
          <a:p>
            <a:pPr>
              <a:buSzPct val="45000"/>
              <a:buFont typeface="StarSymbol"/>
              <a:buChar char=""/>
            </a:pPr>
            <a:r>
              <a:rPr lang="en-US" sz="4000">
                <a:latin typeface="Arial"/>
              </a:rPr>
              <a:t>Call fs.readFileSync() with the name of the file to be read as a parameter.</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Adding Images To MongoDB</a:t>
            </a:r>
            <a:endParaRPr/>
          </a:p>
        </p:txBody>
      </p:sp>
      <p:sp>
        <p:nvSpPr>
          <p:cNvPr id="64" name="TextShape 2"/>
          <p:cNvSpPr txBox="1"/>
          <p:nvPr/>
        </p:nvSpPr>
        <p:spPr>
          <a:xfrm>
            <a:off x="504000" y="1769040"/>
            <a:ext cx="9071640" cy="4384440"/>
          </a:xfrm>
          <a:prstGeom prst="rect">
            <a:avLst/>
          </a:prstGeom>
          <a:noFill/>
          <a:ln>
            <a:noFill/>
          </a:ln>
        </p:spPr>
        <p:txBody>
          <a:bodyPr lIns="0" rIns="0" tIns="0" bIns="0" anchor="ctr"/>
          <a:p>
            <a:pPr algn="ctr"/>
            <a:r>
              <a:rPr lang="en-US" sz="4000">
                <a:latin typeface="Arial"/>
              </a:rPr>
              <a:t>Synchronous reads are “blocking”: all other operations will wait until the file is either read successfully, or the read fails. There is a noticeable delay while the file is read. If the encoding option is specified, you get a string, otherwise you get a buffer.</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Adding Images To MongoDB</a:t>
            </a:r>
            <a:endParaRPr/>
          </a:p>
        </p:txBody>
      </p:sp>
      <p:sp>
        <p:nvSpPr>
          <p:cNvPr id="66" name="TextShape 2"/>
          <p:cNvSpPr txBox="1"/>
          <p:nvPr/>
        </p:nvSpPr>
        <p:spPr>
          <a:xfrm>
            <a:off x="544680" y="1789560"/>
            <a:ext cx="9071640" cy="4384440"/>
          </a:xfrm>
          <a:prstGeom prst="rect">
            <a:avLst/>
          </a:prstGeom>
          <a:noFill/>
          <a:ln>
            <a:noFill/>
          </a:ln>
        </p:spPr>
        <p:txBody>
          <a:bodyPr lIns="0" rIns="0" tIns="0" bIns="0"/>
          <a:p>
            <a:pPr>
              <a:buSzPct val="45000"/>
              <a:buFont typeface="StarSymbol"/>
              <a:buChar char=""/>
            </a:pPr>
            <a:r>
              <a:rPr lang="en-US" sz="3600">
                <a:latin typeface="Arial"/>
              </a:rPr>
              <a:t>Depending on how you elect to read the image file, you have either a buffer or a string representation of the image.</a:t>
            </a:r>
            <a:endParaRPr/>
          </a:p>
          <a:p>
            <a:pPr>
              <a:buSzPct val="45000"/>
              <a:buFont typeface="StarSymbol"/>
              <a:buChar char=""/>
            </a:pPr>
            <a:r>
              <a:rPr lang="en-US" sz="3600">
                <a:latin typeface="Arial"/>
              </a:rPr>
              <a:t>The image has to be converted to a binary JSON (called BSON) object.</a:t>
            </a:r>
            <a:endParaRPr/>
          </a:p>
          <a:p>
            <a:pPr>
              <a:buSzPct val="45000"/>
              <a:buFont typeface="StarSymbol"/>
              <a:buChar char=""/>
            </a:pPr>
            <a:r>
              <a:rPr lang="en-US" sz="3600">
                <a:latin typeface="Arial"/>
              </a:rPr>
              <a:t>This is done with the Binary method of the mongodb Node driver. </a:t>
            </a:r>
            <a:endParaRPr/>
          </a:p>
          <a:p>
            <a:pPr>
              <a:buSzPct val="45000"/>
              <a:buFont typeface="StarSymbol"/>
              <a:buChar char=""/>
            </a:pP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Using the mongodb.Binary driver</a:t>
            </a:r>
            <a:endParaRPr/>
          </a:p>
        </p:txBody>
      </p:sp>
      <p:sp>
        <p:nvSpPr>
          <p:cNvPr id="68" name="TextShape 2"/>
          <p:cNvSpPr txBox="1"/>
          <p:nvPr/>
        </p:nvSpPr>
        <p:spPr>
          <a:xfrm>
            <a:off x="640080" y="1737360"/>
            <a:ext cx="8686800" cy="5120640"/>
          </a:xfrm>
          <a:prstGeom prst="rect">
            <a:avLst/>
          </a:prstGeom>
          <a:noFill/>
          <a:ln>
            <a:noFill/>
          </a:ln>
        </p:spPr>
        <p:txBody>
          <a:bodyPr lIns="90000" rIns="90000" tIns="45000" bIns="45000"/>
          <a:p>
            <a:pPr>
              <a:buSzPct val="45000"/>
              <a:buFont typeface="StarSymbol"/>
              <a:buChar char=""/>
            </a:pPr>
            <a:r>
              <a:rPr lang="en-US" sz="4000">
                <a:solidFill>
                  <a:srgbClr val="ff950e"/>
                </a:solidFill>
                <a:latin typeface="Arial"/>
              </a:rPr>
              <a:t>var MongoBinData = require('mongodb').Binary</a:t>
            </a:r>
            <a:endParaRPr/>
          </a:p>
          <a:p>
            <a:pPr>
              <a:buSzPct val="45000"/>
              <a:buFont typeface="StarSymbol"/>
              <a:buChar char=""/>
            </a:pPr>
            <a:r>
              <a:rPr lang="en-US" sz="4000">
                <a:solidFill>
                  <a:srgbClr val="0000ff"/>
                </a:solidFill>
                <a:latin typeface="Arial"/>
              </a:rPr>
              <a:t>var image = new MongoBinData(data)</a:t>
            </a:r>
            <a:endParaRPr/>
          </a:p>
          <a:p>
            <a:pPr>
              <a:buSzPct val="45000"/>
              <a:buFont typeface="StarSymbol"/>
              <a:buChar char=""/>
            </a:pPr>
            <a:r>
              <a:rPr lang="en-US" sz="4000">
                <a:latin typeface="Arial"/>
              </a:rPr>
              <a:t>If </a:t>
            </a:r>
            <a:r>
              <a:rPr i="1" lang="en-US" sz="4000">
                <a:solidFill>
                  <a:srgbClr val="0000ff"/>
                </a:solidFill>
                <a:latin typeface="Arial"/>
              </a:rPr>
              <a:t>data</a:t>
            </a:r>
            <a:r>
              <a:rPr lang="en-US" sz="4000">
                <a:latin typeface="Arial"/>
              </a:rPr>
              <a:t> is the name of the buffer containing your photo, then </a:t>
            </a:r>
            <a:r>
              <a:rPr i="1" lang="en-US" sz="4000">
                <a:solidFill>
                  <a:srgbClr val="0000ff"/>
                </a:solidFill>
                <a:latin typeface="Arial"/>
              </a:rPr>
              <a:t>image</a:t>
            </a:r>
            <a:r>
              <a:rPr lang="en-US" sz="4000">
                <a:latin typeface="Arial"/>
              </a:rPr>
              <a:t> is the binary JSON object representation of that buffer.</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Insert Photo To MongoDB</a:t>
            </a:r>
            <a:endParaRPr/>
          </a:p>
        </p:txBody>
      </p:sp>
      <p:sp>
        <p:nvSpPr>
          <p:cNvPr id="70" name="TextShape 2"/>
          <p:cNvSpPr txBox="1"/>
          <p:nvPr/>
        </p:nvSpPr>
        <p:spPr>
          <a:xfrm>
            <a:off x="483480" y="1789560"/>
            <a:ext cx="9071640" cy="4384440"/>
          </a:xfrm>
          <a:prstGeom prst="rect">
            <a:avLst/>
          </a:prstGeom>
          <a:noFill/>
          <a:ln>
            <a:noFill/>
          </a:ln>
        </p:spPr>
        <p:txBody>
          <a:bodyPr lIns="0" rIns="0" tIns="0" bIns="0" anchor="ctr"/>
          <a:p>
            <a:pPr algn="ctr"/>
            <a:r>
              <a:rPr lang="en-US" sz="3200">
                <a:latin typeface="Arial"/>
              </a:rPr>
              <a:t>Add the new document containing the BSON-ified image to your collection, using collection.save().</a:t>
            </a:r>
            <a:endParaRPr/>
          </a:p>
          <a:p>
            <a:pPr algn="ctr"/>
            <a:endParaRPr/>
          </a:p>
          <a:p>
            <a:r>
              <a:rPr lang="en-US" sz="3200">
                <a:solidFill>
                  <a:srgbClr val="0000ff"/>
                </a:solidFill>
                <a:latin typeface="Arial"/>
              </a:rPr>
              <a:t>db.collection(“articles”, function (error, collection) {</a:t>
            </a:r>
            <a:endParaRPr/>
          </a:p>
          <a:p>
            <a:r>
              <a:rPr lang="en-US" sz="3200">
                <a:solidFill>
                  <a:srgbClr val="0000ff"/>
                </a:solidFill>
                <a:latin typeface="Arial"/>
              </a:rPr>
              <a:t>         </a:t>
            </a:r>
            <a:r>
              <a:rPr lang="en-US" sz="3200">
                <a:solidFill>
                  <a:srgbClr val="0000ff"/>
                </a:solidFill>
                <a:latin typeface="Arial"/>
              </a:rPr>
              <a:t>collection.save({</a:t>
            </a:r>
            <a:endParaRPr/>
          </a:p>
          <a:p>
            <a:r>
              <a:rPr lang="en-US" sz="3200">
                <a:solidFill>
                  <a:srgbClr val="0000ff"/>
                </a:solidFill>
                <a:latin typeface="Arial"/>
              </a:rPr>
              <a:t>                         “</a:t>
            </a:r>
            <a:r>
              <a:rPr lang="en-US" sz="3200">
                <a:solidFill>
                  <a:srgbClr val="0000ff"/>
                </a:solidFill>
                <a:latin typeface="Arial"/>
              </a:rPr>
              <a:t>img” : image,</a:t>
            </a:r>
            <a:endParaRPr/>
          </a:p>
          <a:p>
            <a:r>
              <a:rPr lang="en-US" sz="3200">
                <a:solidFill>
                  <a:srgbClr val="0000ff"/>
                </a:solidFill>
                <a:latin typeface="Arial"/>
              </a:rPr>
              <a:t>                     “</a:t>
            </a:r>
            <a:r>
              <a:rPr lang="en-US" sz="3200">
                <a:solidFill>
                  <a:srgbClr val="0000ff"/>
                </a:solidFill>
                <a:latin typeface="Arial"/>
              </a:rPr>
              <a:t>author” : iauthor}, { w:1 }, callback);</a:t>
            </a:r>
            <a:endParaRPr/>
          </a:p>
          <a:p>
            <a:r>
              <a:rPr lang="en-US" sz="3200">
                <a:solidFill>
                  <a:srgbClr val="0000ff"/>
                </a:solidFill>
                <a:latin typeface="Arial"/>
              </a:rPr>
              <a:t>})</a:t>
            </a:r>
            <a:endParaRPr/>
          </a:p>
          <a:p>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Image Saved To Collection</a:t>
            </a:r>
            <a:endParaRPr/>
          </a:p>
        </p:txBody>
      </p:sp>
      <p:sp>
        <p:nvSpPr>
          <p:cNvPr id="72"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4000">
                <a:latin typeface="Arial"/>
              </a:rPr>
              <a:t>collection.save() either inserts the image as a part of a new document, or updates the existing document contents if the action is for a matching underscore id key field (“_id”).</a:t>
            </a:r>
            <a:endParaRPr/>
          </a:p>
          <a:p>
            <a:pPr>
              <a:buSzPct val="45000"/>
              <a:buFont typeface="StarSymbol"/>
              <a:buChar char=""/>
            </a:pPr>
            <a:r>
              <a:rPr lang="en-US" sz="4000">
                <a:latin typeface="Arial"/>
              </a:rPr>
              <a:t>In the code shown here, the method simply inserts new documents. The _id key is generated for us automatically.</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ReadStreams Are Trouble</a:t>
            </a:r>
            <a:endParaRPr/>
          </a:p>
        </p:txBody>
      </p:sp>
      <p:sp>
        <p:nvSpPr>
          <p:cNvPr id="74"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Node's ReadStreams do not seem to work for me. </a:t>
            </a:r>
            <a:endParaRPr/>
          </a:p>
          <a:p>
            <a:pPr>
              <a:buSzPct val="45000"/>
              <a:buFont typeface="StarSymbol"/>
              <a:buChar char=""/>
            </a:pPr>
            <a:r>
              <a:rPr lang="en-US" sz="3200">
                <a:latin typeface="Arial"/>
              </a:rPr>
              <a:t>When an image is later queried, it does not display on a web page. The image is corrupted.</a:t>
            </a:r>
            <a:endParaRPr/>
          </a:p>
          <a:p>
            <a:pPr>
              <a:buSzPct val="45000"/>
              <a:buFont typeface="StarSymbol"/>
              <a:buChar char=""/>
            </a:pPr>
            <a:r>
              <a:rPr lang="en-US" sz="3200">
                <a:latin typeface="Arial"/>
              </a:rPr>
              <a:t>Possible causes: incorrectly chained callbacks; insufficient time allowed for callbacks to fire; or the “end” event is emitted before the complete contents of the image file are read in and added to the buffer. </a:t>
            </a:r>
            <a:endParaRPr/>
          </a:p>
          <a:p>
            <a:pPr>
              <a:buSzPct val="45000"/>
              <a:buFont typeface="StarSymbol"/>
              <a:buChar char=""/>
            </a:pPr>
            <a:r>
              <a:rPr lang="en-US" sz="3200">
                <a:latin typeface="Arial"/>
              </a:rPr>
              <a:t>Complete image may not be stored in the collection.</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Synchronous Reads Work</a:t>
            </a:r>
            <a:endParaRPr/>
          </a:p>
        </p:txBody>
      </p:sp>
      <p:sp>
        <p:nvSpPr>
          <p:cNvPr id="76"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fs.readFileSync returns a buffer with the contents of the image file. </a:t>
            </a:r>
            <a:endParaRPr/>
          </a:p>
          <a:p>
            <a:pPr>
              <a:buSzPct val="45000"/>
              <a:buFont typeface="StarSymbol"/>
              <a:buChar char=""/>
            </a:pPr>
            <a:r>
              <a:rPr lang="en-US" sz="3200">
                <a:latin typeface="Arial"/>
              </a:rPr>
              <a:t>When queries are later done, image contents display correctly when added to a web page.</a:t>
            </a:r>
            <a:endParaRPr/>
          </a:p>
          <a:p>
            <a:pPr>
              <a:buSzPct val="45000"/>
              <a:buFont typeface="StarSymbol"/>
              <a:buChar char=""/>
            </a:pPr>
            <a:r>
              <a:rPr lang="en-US" sz="3200">
                <a:latin typeface="Arial"/>
              </a:rPr>
              <a:t>Synchronous reads are “blocking”, meaning other operations halt until the file is read. Processing numerous images will be slow.</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Two MongoDB Databases</a:t>
            </a:r>
            <a:endParaRPr/>
          </a:p>
        </p:txBody>
      </p:sp>
      <p:sp>
        <p:nvSpPr>
          <p:cNvPr id="78" name="TextShape 2"/>
          <p:cNvSpPr txBox="1"/>
          <p:nvPr/>
        </p:nvSpPr>
        <p:spPr>
          <a:xfrm>
            <a:off x="504000" y="1769040"/>
            <a:ext cx="4426920" cy="4384440"/>
          </a:xfrm>
          <a:prstGeom prst="rect">
            <a:avLst/>
          </a:prstGeom>
          <a:noFill/>
          <a:ln>
            <a:noFill/>
          </a:ln>
        </p:spPr>
        <p:txBody>
          <a:bodyPr lIns="0" rIns="0" tIns="0" bIns="0"/>
          <a:p>
            <a:pPr>
              <a:buSzPct val="45000"/>
              <a:buFont typeface="StarSymbol"/>
              <a:buChar char=""/>
            </a:pPr>
            <a:r>
              <a:rPr lang="en-US" sz="3200">
                <a:latin typeface="Arial"/>
              </a:rPr>
              <a:t>Database: 'images'</a:t>
            </a:r>
            <a:endParaRPr/>
          </a:p>
          <a:p>
            <a:pPr>
              <a:buSzPct val="45000"/>
              <a:buFont typeface="StarSymbol"/>
              <a:buChar char=""/>
            </a:pPr>
            <a:r>
              <a:rPr lang="en-US" sz="3200">
                <a:latin typeface="Arial"/>
              </a:rPr>
              <a:t>Collection: 'demoimages'</a:t>
            </a:r>
            <a:endParaRPr/>
          </a:p>
          <a:p>
            <a:pPr>
              <a:buSzPct val="45000"/>
              <a:buFont typeface="StarSymbol"/>
              <a:buChar char=""/>
            </a:pPr>
            <a:r>
              <a:rPr lang="en-US" sz="2800">
                <a:solidFill>
                  <a:srgbClr val="ff420e"/>
                </a:solidFill>
                <a:latin typeface="Arial"/>
              </a:rPr>
              <a:t>Documents contain images added using Node's fs.createReadStream() method </a:t>
            </a:r>
            <a:endParaRPr/>
          </a:p>
        </p:txBody>
      </p:sp>
      <p:sp>
        <p:nvSpPr>
          <p:cNvPr id="79" name="TextShape 3"/>
          <p:cNvSpPr txBox="1"/>
          <p:nvPr/>
        </p:nvSpPr>
        <p:spPr>
          <a:xfrm>
            <a:off x="5152680" y="1769040"/>
            <a:ext cx="4426920" cy="4384440"/>
          </a:xfrm>
          <a:prstGeom prst="rect">
            <a:avLst/>
          </a:prstGeom>
          <a:noFill/>
          <a:ln>
            <a:noFill/>
          </a:ln>
        </p:spPr>
        <p:txBody>
          <a:bodyPr lIns="0" rIns="0" tIns="0" bIns="0"/>
          <a:p>
            <a:pPr>
              <a:buSzPct val="45000"/>
              <a:buFont typeface="StarSymbol"/>
              <a:buChar char=""/>
            </a:pPr>
            <a:r>
              <a:rPr lang="en-US" sz="3200">
                <a:latin typeface="Arial"/>
              </a:rPr>
              <a:t>Database: 'roberts'</a:t>
            </a:r>
            <a:endParaRPr/>
          </a:p>
          <a:p>
            <a:pPr>
              <a:buSzPct val="45000"/>
              <a:buFont typeface="StarSymbol"/>
              <a:buChar char=""/>
            </a:pPr>
            <a:r>
              <a:rPr lang="en-US" sz="3200">
                <a:latin typeface="Arial"/>
              </a:rPr>
              <a:t>Collection: 'articles'</a:t>
            </a:r>
            <a:endParaRPr/>
          </a:p>
          <a:p>
            <a:pPr>
              <a:buSzPct val="45000"/>
              <a:buFont typeface="StarSymbol"/>
              <a:buChar char=""/>
            </a:pPr>
            <a:r>
              <a:rPr lang="en-US" sz="3200">
                <a:solidFill>
                  <a:srgbClr val="00ae00"/>
                </a:solidFill>
                <a:latin typeface="Arial"/>
              </a:rPr>
              <a:t>Documents contain images added using Node's fs.readFileSync() method</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What We Will Discuss</a:t>
            </a:r>
            <a:endParaRPr/>
          </a:p>
        </p:txBody>
      </p:sp>
      <p:sp>
        <p:nvSpPr>
          <p:cNvPr id="42"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Adding images to a MongoDB 2.6 collection using a Node.js and Express application.</a:t>
            </a:r>
            <a:endParaRPr/>
          </a:p>
          <a:p>
            <a:pPr>
              <a:buSzPct val="45000"/>
              <a:buFont typeface="StarSymbol"/>
              <a:buChar char=""/>
            </a:pPr>
            <a:r>
              <a:rPr lang="en-US" sz="3200">
                <a:latin typeface="Arial"/>
              </a:rPr>
              <a:t>Retrieving images from MongoDB collections and displaying them on web pages.</a:t>
            </a:r>
            <a:endParaRPr/>
          </a:p>
          <a:p>
            <a:pPr>
              <a:buSzPct val="45000"/>
              <a:buFont typeface="StarSymbol"/>
              <a:buChar char=""/>
            </a:pP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Collection Fields</a:t>
            </a:r>
            <a:endParaRPr/>
          </a:p>
        </p:txBody>
      </p:sp>
      <p:sp>
        <p:nvSpPr>
          <p:cNvPr id="81" name="TextShape 2"/>
          <p:cNvSpPr txBox="1"/>
          <p:nvPr/>
        </p:nvSpPr>
        <p:spPr>
          <a:xfrm>
            <a:off x="504000" y="1769040"/>
            <a:ext cx="4426920" cy="4384440"/>
          </a:xfrm>
          <a:prstGeom prst="rect">
            <a:avLst/>
          </a:prstGeom>
          <a:noFill/>
          <a:ln>
            <a:noFill/>
          </a:ln>
        </p:spPr>
        <p:txBody>
          <a:bodyPr lIns="0" rIns="0" tIns="0" bIns="0"/>
          <a:p>
            <a:pPr>
              <a:buSzPct val="45000"/>
              <a:buFont typeface="StarSymbol"/>
              <a:buChar char=""/>
            </a:pPr>
            <a:r>
              <a:rPr lang="en-US" sz="3200">
                <a:latin typeface="Arial"/>
              </a:rPr>
              <a:t>demoimages</a:t>
            </a:r>
            <a:endParaRPr/>
          </a:p>
          <a:p>
            <a:pPr>
              <a:buSzPct val="45000"/>
              <a:buFont typeface="StarSymbol"/>
              <a:buChar char=""/>
            </a:pPr>
            <a:r>
              <a:rPr lang="en-US" sz="3200">
                <a:latin typeface="Arial"/>
              </a:rPr>
              <a:t>_id</a:t>
            </a:r>
            <a:endParaRPr/>
          </a:p>
          <a:p>
            <a:pPr>
              <a:buSzPct val="45000"/>
              <a:buFont typeface="StarSymbol"/>
              <a:buChar char=""/>
            </a:pPr>
            <a:r>
              <a:rPr lang="en-US" sz="3200">
                <a:latin typeface="Arial"/>
              </a:rPr>
              <a:t>fn</a:t>
            </a:r>
            <a:endParaRPr/>
          </a:p>
          <a:p>
            <a:pPr>
              <a:buSzPct val="45000"/>
              <a:buFont typeface="StarSymbol"/>
              <a:buChar char=""/>
            </a:pPr>
            <a:r>
              <a:rPr lang="en-US" sz="3200">
                <a:latin typeface="Arial"/>
              </a:rPr>
              <a:t>image</a:t>
            </a:r>
            <a:endParaRPr/>
          </a:p>
        </p:txBody>
      </p:sp>
      <p:sp>
        <p:nvSpPr>
          <p:cNvPr id="82" name="TextShape 3"/>
          <p:cNvSpPr txBox="1"/>
          <p:nvPr/>
        </p:nvSpPr>
        <p:spPr>
          <a:xfrm>
            <a:off x="5152680" y="1769040"/>
            <a:ext cx="4426920" cy="4384440"/>
          </a:xfrm>
          <a:prstGeom prst="rect">
            <a:avLst/>
          </a:prstGeom>
          <a:noFill/>
          <a:ln>
            <a:noFill/>
          </a:ln>
        </p:spPr>
        <p:txBody>
          <a:bodyPr lIns="0" rIns="0" tIns="0" bIns="0"/>
          <a:p>
            <a:pPr>
              <a:buSzPct val="45000"/>
              <a:buFont typeface="StarSymbol"/>
              <a:buChar char=""/>
            </a:pPr>
            <a:r>
              <a:rPr lang="en-US" sz="3200">
                <a:latin typeface="Arial"/>
              </a:rPr>
              <a:t>articles</a:t>
            </a:r>
            <a:endParaRPr/>
          </a:p>
          <a:p>
            <a:pPr>
              <a:buSzPct val="45000"/>
              <a:buFont typeface="StarSymbol"/>
              <a:buChar char=""/>
            </a:pPr>
            <a:r>
              <a:rPr lang="en-US" sz="3200">
                <a:latin typeface="Arial"/>
              </a:rPr>
              <a:t>_id</a:t>
            </a:r>
            <a:endParaRPr/>
          </a:p>
          <a:p>
            <a:pPr>
              <a:buSzPct val="45000"/>
              <a:buFont typeface="StarSymbol"/>
              <a:buChar char=""/>
            </a:pPr>
            <a:r>
              <a:rPr lang="en-US" sz="3200">
                <a:latin typeface="Arial"/>
              </a:rPr>
              <a:t>idt</a:t>
            </a:r>
            <a:endParaRPr/>
          </a:p>
          <a:p>
            <a:pPr>
              <a:buSzPct val="45000"/>
              <a:buFont typeface="StarSymbol"/>
              <a:buChar char=""/>
            </a:pPr>
            <a:r>
              <a:rPr lang="en-US" sz="3200">
                <a:latin typeface="Arial"/>
              </a:rPr>
              <a:t>author</a:t>
            </a:r>
            <a:endParaRPr/>
          </a:p>
          <a:p>
            <a:pPr>
              <a:buSzPct val="45000"/>
              <a:buFont typeface="StarSymbol"/>
              <a:buChar char=""/>
            </a:pPr>
            <a:r>
              <a:rPr lang="en-US" sz="3200">
                <a:latin typeface="Arial"/>
              </a:rPr>
              <a:t>content</a:t>
            </a:r>
            <a:endParaRPr/>
          </a:p>
          <a:p>
            <a:pPr>
              <a:buSzPct val="45000"/>
              <a:buFont typeface="StarSymbol"/>
              <a:buChar char=""/>
            </a:pPr>
            <a:r>
              <a:rPr lang="en-US" sz="3200">
                <a:latin typeface="Arial"/>
              </a:rPr>
              <a:t>im_typ</a:t>
            </a:r>
            <a:endParaRPr/>
          </a:p>
          <a:p>
            <a:pPr>
              <a:buSzPct val="45000"/>
              <a:buFont typeface="StarSymbol"/>
              <a:buChar char=""/>
            </a:pPr>
            <a:r>
              <a:rPr lang="en-US" sz="3200">
                <a:latin typeface="Arial"/>
              </a:rPr>
              <a:t>im_len</a:t>
            </a:r>
            <a:endParaRPr/>
          </a:p>
          <a:p>
            <a:pPr>
              <a:buSzPct val="45000"/>
              <a:buFont typeface="StarSymbol"/>
              <a:buChar char=""/>
            </a:pPr>
            <a:r>
              <a:rPr lang="en-US" sz="3200">
                <a:latin typeface="Arial"/>
              </a:rPr>
              <a:t>im_name</a:t>
            </a:r>
            <a:endParaRPr/>
          </a:p>
          <a:p>
            <a:pPr>
              <a:buSzPct val="45000"/>
              <a:buFont typeface="StarSymbol"/>
              <a:buChar char=""/>
            </a:pPr>
            <a:r>
              <a:rPr lang="en-US" sz="3200">
                <a:latin typeface="Arial"/>
              </a:rPr>
              <a:t>img</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504000" y="200880"/>
            <a:ext cx="9071640" cy="1079280"/>
          </a:xfrm>
          <a:prstGeom prst="rect">
            <a:avLst/>
          </a:prstGeom>
          <a:noFill/>
          <a:ln>
            <a:noFill/>
          </a:ln>
        </p:spPr>
        <p:txBody>
          <a:bodyPr lIns="0" rIns="0" tIns="0" bIns="0" anchor="ctr"/>
          <a:p>
            <a:pPr algn="ctr"/>
            <a:r>
              <a:rPr lang="en-US" sz="4400">
                <a:latin typeface="Arial"/>
              </a:rPr>
              <a:t>Query For The Images</a:t>
            </a:r>
            <a:endParaRPr/>
          </a:p>
        </p:txBody>
      </p:sp>
      <p:sp>
        <p:nvSpPr>
          <p:cNvPr id="84" name="TextShape 2"/>
          <p:cNvSpPr txBox="1"/>
          <p:nvPr/>
        </p:nvSpPr>
        <p:spPr>
          <a:xfrm>
            <a:off x="504000" y="301320"/>
            <a:ext cx="9071640" cy="5851800"/>
          </a:xfrm>
          <a:prstGeom prst="rect">
            <a:avLst/>
          </a:prstGeom>
          <a:noFill/>
          <a:ln>
            <a:noFill/>
          </a:ln>
        </p:spPr>
        <p:txBody>
          <a:bodyPr lIns="0" rIns="0" tIns="0" bIns="0" anchor="ctr"/>
          <a:p>
            <a:pPr algn="ctr"/>
            <a:endParaRPr/>
          </a:p>
          <a:p>
            <a:pPr algn="ctr"/>
            <a:r>
              <a:rPr lang="en-US" sz="4000">
                <a:latin typeface="Arial"/>
              </a:rPr>
              <a:t>Now that we have images in our MongoDB collections, we can query for them and do things with them – for example, display them on a web page. Consider an http request captured by Express.js middleware which triggers a query to the database, followed by an http response containing image data.</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Act On The HTTP Query String</a:t>
            </a:r>
            <a:endParaRPr/>
          </a:p>
        </p:txBody>
      </p:sp>
      <p:sp>
        <p:nvSpPr>
          <p:cNvPr id="86" name="TextShape 2"/>
          <p:cNvSpPr txBox="1"/>
          <p:nvPr/>
        </p:nvSpPr>
        <p:spPr>
          <a:xfrm>
            <a:off x="504000" y="1769040"/>
            <a:ext cx="9071640" cy="4384440"/>
          </a:xfrm>
          <a:prstGeom prst="rect">
            <a:avLst/>
          </a:prstGeom>
          <a:noFill/>
          <a:ln>
            <a:noFill/>
          </a:ln>
        </p:spPr>
        <p:txBody>
          <a:bodyPr lIns="0" rIns="0" tIns="0" bIns="0" anchor="ctr"/>
          <a:p>
            <a:pPr algn="ctr"/>
            <a:r>
              <a:rPr lang="en-US" sz="3200">
                <a:latin typeface="Arial"/>
              </a:rPr>
              <a:t>Express.js is middleware code that helps process incoming http requests. A request might be for differing web page 'views' which depend on the URL string the user types into the browser. Express processes the http request, and sends back an http response of some sort.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Save Images Using A Form</a:t>
            </a:r>
            <a:endParaRPr/>
          </a:p>
        </p:txBody>
      </p:sp>
      <p:sp>
        <p:nvSpPr>
          <p:cNvPr id="88"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Suppose the user types:</a:t>
            </a:r>
            <a:endParaRPr/>
          </a:p>
          <a:p>
            <a:pPr>
              <a:buSzPct val="45000"/>
              <a:buFont typeface="StarSymbol"/>
              <a:buChar char=""/>
            </a:pPr>
            <a:r>
              <a:rPr lang="en-US" sz="3200">
                <a:latin typeface="Arial"/>
              </a:rPr>
              <a:t>http://localhost:3000/</a:t>
            </a:r>
            <a:r>
              <a:rPr lang="en-US" sz="3200">
                <a:latin typeface="Arial"/>
              </a:rPr>
              <a:t> </a:t>
            </a:r>
            <a:endParaRPr/>
          </a:p>
          <a:p>
            <a:pPr>
              <a:buSzPct val="45000"/>
              <a:buFont typeface="StarSymbol"/>
              <a:buChar char=""/>
            </a:pPr>
            <a:r>
              <a:rPr lang="en-US" sz="3200">
                <a:latin typeface="Arial"/>
              </a:rPr>
              <a:t>In a browser address bar. This is saying: “send a request to the web server that is listening on port 3000 of this machine. I would like to upload an image to MongoDB using a web form.”</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9" name="" descr=""/>
          <p:cNvPicPr/>
          <p:nvPr/>
        </p:nvPicPr>
        <p:blipFill>
          <a:blip r:embed="rId1"/>
          <a:stretch/>
        </p:blipFill>
        <p:spPr>
          <a:xfrm>
            <a:off x="325440" y="2605680"/>
            <a:ext cx="8665560" cy="23317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We Can Add An Image!</a:t>
            </a:r>
            <a:endParaRPr/>
          </a:p>
        </p:txBody>
      </p:sp>
      <p:pic>
        <p:nvPicPr>
          <p:cNvPr id="91" name="" descr=""/>
          <p:cNvPicPr/>
          <p:nvPr/>
        </p:nvPicPr>
        <p:blipFill>
          <a:blip r:embed="rId1"/>
          <a:stretch/>
        </p:blipFill>
        <p:spPr>
          <a:xfrm>
            <a:off x="503640" y="2485440"/>
            <a:ext cx="9071640" cy="2950920"/>
          </a:xfrm>
          <a:prstGeom prst="rect">
            <a:avLst/>
          </a:prstGeom>
          <a:ln>
            <a:noFill/>
          </a:ln>
        </p:spPr>
      </p:pic>
      <p:sp>
        <p:nvSpPr>
          <p:cNvPr id="92" name="CustomShape 2"/>
          <p:cNvSpPr/>
          <p:nvPr/>
        </p:nvSpPr>
        <p:spPr>
          <a:xfrm>
            <a:off x="3566160" y="5029200"/>
            <a:ext cx="731520" cy="914400"/>
          </a:xfrm>
          <a:prstGeom prst="upArrow">
            <a:avLst>
              <a:gd name="adj1" fmla="val 5400"/>
              <a:gd name="adj2" fmla="val 5400"/>
            </a:avLst>
          </a:prstGeom>
          <a:solidFill>
            <a:srgbClr val="729fcf"/>
          </a:solidFill>
          <a:ln>
            <a:solidFill>
              <a:srgbClr val="3465a4"/>
            </a:solidFill>
          </a:ln>
        </p:spPr>
        <p:style>
          <a:lnRef idx="0"/>
          <a:fillRef idx="0"/>
          <a:effectRef idx="0"/>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Acknowledgements</a:t>
            </a:r>
            <a:endParaRPr/>
          </a:p>
        </p:txBody>
      </p:sp>
      <p:sp>
        <p:nvSpPr>
          <p:cNvPr id="94"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I am so grateful to the following people: </a:t>
            </a:r>
            <a:endParaRPr/>
          </a:p>
          <a:p>
            <a:pPr>
              <a:buSzPct val="45000"/>
              <a:buFont typeface="StarSymbol"/>
              <a:buChar char=""/>
            </a:pPr>
            <a:r>
              <a:rPr lang="en-US" sz="3200">
                <a:latin typeface="Arial"/>
              </a:rPr>
              <a:t>Julie Paparelli and Gerard Williams, sign language interpreters.</a:t>
            </a:r>
            <a:endParaRPr/>
          </a:p>
          <a:p>
            <a:pPr>
              <a:buSzPct val="45000"/>
              <a:buFont typeface="StarSymbol"/>
              <a:buChar char=""/>
            </a:pPr>
            <a:r>
              <a:rPr lang="en-US" sz="3200">
                <a:latin typeface="Arial"/>
              </a:rPr>
              <a:t>Rachel Channon and Robert Weinstock for reviewing these slides.</a:t>
            </a:r>
            <a:endParaRPr/>
          </a:p>
          <a:p>
            <a:pPr>
              <a:buSzPct val="45000"/>
              <a:buFont typeface="StarSymbol"/>
              <a:buChar char=""/>
            </a:pPr>
            <a:r>
              <a:rPr lang="en-US" sz="3200">
                <a:latin typeface="Arial"/>
              </a:rPr>
              <a:t>Zeki Mokhtarzada, founder and CTO of Webs, for sponsoring sign language interpreters.</a:t>
            </a:r>
            <a:endParaRPr/>
          </a:p>
          <a:p>
            <a:pPr>
              <a:buSzPct val="45000"/>
              <a:buFont typeface="StarSymbol"/>
              <a:buChar char=""/>
            </a:pPr>
            <a:r>
              <a:rPr lang="en-US" sz="3200">
                <a:latin typeface="Arial"/>
              </a:rPr>
              <a:t>Caleb Harris for accepting my offer to speak.</a:t>
            </a:r>
            <a:endParaRPr/>
          </a:p>
          <a:p>
            <a:pPr>
              <a:buSzPct val="45000"/>
              <a:buFont typeface="StarSymbol"/>
              <a:buChar char=""/>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Required Software</a:t>
            </a:r>
            <a:endParaRPr/>
          </a:p>
        </p:txBody>
      </p:sp>
      <p:sp>
        <p:nvSpPr>
          <p:cNvPr id="44" name="TextShape 2"/>
          <p:cNvSpPr txBox="1"/>
          <p:nvPr/>
        </p:nvSpPr>
        <p:spPr>
          <a:xfrm>
            <a:off x="504000" y="1762200"/>
            <a:ext cx="9071640" cy="4384440"/>
          </a:xfrm>
          <a:prstGeom prst="rect">
            <a:avLst/>
          </a:prstGeom>
          <a:noFill/>
          <a:ln>
            <a:noFill/>
          </a:ln>
        </p:spPr>
        <p:txBody>
          <a:bodyPr lIns="0" rIns="0" tIns="0" bIns="0"/>
          <a:p>
            <a:pPr>
              <a:buSzPct val="45000"/>
              <a:buFont typeface="StarSymbol"/>
              <a:buChar char=""/>
            </a:pPr>
            <a:r>
              <a:rPr lang="en-US" sz="3600">
                <a:latin typeface="Arial"/>
              </a:rPr>
              <a:t>Minimum MongoDB version of 2.4.x. This presentation was tested on MongoDB 2.6.3.</a:t>
            </a:r>
            <a:endParaRPr/>
          </a:p>
          <a:p>
            <a:pPr>
              <a:buSzPct val="45000"/>
              <a:buFont typeface="StarSymbol"/>
              <a:buChar char=""/>
            </a:pPr>
            <a:r>
              <a:rPr lang="en-US" sz="3600">
                <a:latin typeface="Arial"/>
              </a:rPr>
              <a:t>Node.js v0.10.29 or higher, compiled from source or installed from (downloaded) binary releases from nodejs.org. I compile Node from source code on both the Mac OS X and Linux platforms.</a:t>
            </a:r>
            <a:endParaRPr/>
          </a:p>
          <a:p>
            <a:pPr>
              <a:buSzPct val="45000"/>
              <a:buFont typeface="StarSymbol"/>
              <a:buChar char=""/>
            </a:pPr>
            <a:r>
              <a:rPr lang="en-US" sz="3600">
                <a:latin typeface="Arial"/>
              </a:rPr>
              <a:t>Express.js version 4.</a:t>
            </a:r>
            <a:endParaRPr/>
          </a:p>
          <a:p>
            <a:pPr>
              <a:buSzPct val="45000"/>
              <a:buFont typeface="StarSymbol"/>
              <a:buChar char=""/>
            </a:pP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Optional Express Middleware</a:t>
            </a:r>
            <a:endParaRPr/>
          </a:p>
        </p:txBody>
      </p:sp>
      <p:sp>
        <p:nvSpPr>
          <p:cNvPr id="46"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4000">
                <a:latin typeface="Arial"/>
              </a:rPr>
              <a:t>Node-multiparty or other middleware for extracting data from multipart web forms. </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The Goal</a:t>
            </a:r>
            <a:endParaRPr/>
          </a:p>
        </p:txBody>
      </p:sp>
      <p:sp>
        <p:nvSpPr>
          <p:cNvPr id="48"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4000">
                <a:latin typeface="Arial"/>
              </a:rPr>
              <a:t>Add images to MongoDB collections</a:t>
            </a:r>
            <a:endParaRPr/>
          </a:p>
          <a:p>
            <a:pPr>
              <a:buSzPct val="45000"/>
              <a:buFont typeface="StarSymbol"/>
              <a:buChar char=""/>
            </a:pPr>
            <a:r>
              <a:rPr lang="en-US" sz="4000">
                <a:latin typeface="Arial"/>
              </a:rPr>
              <a:t>Query for images from MongoDB collections</a:t>
            </a:r>
            <a:endParaRPr/>
          </a:p>
          <a:p>
            <a:pPr>
              <a:buSzPct val="45000"/>
              <a:buFont typeface="StarSymbol"/>
              <a:buChar char=""/>
            </a:pPr>
            <a:r>
              <a:rPr lang="en-US" sz="4000">
                <a:latin typeface="Arial"/>
              </a:rPr>
              <a:t>We are not using GridFS. Instead, we are storing JPEG images directly into collections as binary fields.</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Programming Language</a:t>
            </a:r>
            <a:endParaRPr/>
          </a:p>
        </p:txBody>
      </p:sp>
      <p:sp>
        <p:nvSpPr>
          <p:cNvPr id="50"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4400">
                <a:latin typeface="Arial"/>
              </a:rPr>
              <a:t>Node.js is an implementation of asynchronous JavaScript. Tonight's discussion centers on Node and the supported 'mongodb' Node driver.</a:t>
            </a:r>
            <a:endParaRPr/>
          </a:p>
          <a:p>
            <a:pPr>
              <a:buSzPct val="45000"/>
              <a:buFont typeface="StarSymbol"/>
              <a:buChar char=""/>
            </a:pPr>
            <a:r>
              <a:rPr lang="en-US" sz="4400">
                <a:latin typeface="Arial"/>
              </a:rPr>
              <a:t>I found Node very difficult to develop with for this project.  </a:t>
            </a:r>
            <a:endParaRPr/>
          </a:p>
          <a:p>
            <a:pPr>
              <a:buSzPct val="45000"/>
              <a:buFont typeface="StarSymbol"/>
              <a:buChar char=""/>
            </a:pPr>
            <a:r>
              <a:rPr lang="en-US" sz="4400">
                <a:latin typeface="Arial"/>
              </a:rPr>
              <a:t>Node learning curve is difficult.</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Adding Images to MongoDB</a:t>
            </a:r>
            <a:endParaRPr/>
          </a:p>
        </p:txBody>
      </p:sp>
      <p:sp>
        <p:nvSpPr>
          <p:cNvPr id="52"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600">
                <a:latin typeface="Arial"/>
              </a:rPr>
              <a:t>Read the image to be added to the MongoDB collection. Often, you want to read a number of images and process them in one task.</a:t>
            </a:r>
            <a:endParaRPr/>
          </a:p>
          <a:p>
            <a:pPr>
              <a:buSzPct val="45000"/>
              <a:buFont typeface="StarSymbol"/>
              <a:buChar char=""/>
            </a:pPr>
            <a:r>
              <a:rPr lang="en-US" sz="3600">
                <a:latin typeface="Arial"/>
              </a:rPr>
              <a:t>Two ways to read a file in Node. Read asynchronously, with Node's “fs.createReadStream()” method, or read synchronously with the “fs.readFileSync()” method. </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Adding Images to MongoDB</a:t>
            </a:r>
            <a:endParaRPr/>
          </a:p>
        </p:txBody>
      </p:sp>
      <p:sp>
        <p:nvSpPr>
          <p:cNvPr id="54"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4000">
                <a:latin typeface="Arial"/>
              </a:rPr>
              <a:t>Asynchronous reads are non-blocking: Node.js has a thread running separately from your code which performs the read operation. When the operation either fails or completes, a callback event is fired. Your code processes the file reading results, including the data, in the callback. </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Adding Images To MongoDB</a:t>
            </a:r>
            <a:endParaRPr/>
          </a:p>
        </p:txBody>
      </p:sp>
      <p:sp>
        <p:nvSpPr>
          <p:cNvPr id="56" name="TextShape 2"/>
          <p:cNvSpPr txBox="1"/>
          <p:nvPr/>
        </p:nvSpPr>
        <p:spPr>
          <a:xfrm>
            <a:off x="504000" y="1769040"/>
            <a:ext cx="4426920" cy="4384440"/>
          </a:xfrm>
          <a:prstGeom prst="rect">
            <a:avLst/>
          </a:prstGeom>
          <a:noFill/>
          <a:ln>
            <a:noFill/>
          </a:ln>
        </p:spPr>
        <p:txBody>
          <a:bodyPr lIns="0" rIns="0" tIns="0" bIns="0"/>
          <a:p>
            <a:pPr>
              <a:buSzPct val="45000"/>
              <a:buFont typeface="StarSymbol"/>
              <a:buChar char=""/>
            </a:pPr>
            <a:r>
              <a:rPr lang="en-US" sz="3200">
                <a:latin typeface="Arial"/>
              </a:rPr>
              <a:t>Anatomy of an asynchronous file read with ReadStream</a:t>
            </a:r>
            <a:endParaRPr/>
          </a:p>
        </p:txBody>
      </p:sp>
      <p:sp>
        <p:nvSpPr>
          <p:cNvPr id="57" name="TextShape 3"/>
          <p:cNvSpPr txBox="1"/>
          <p:nvPr/>
        </p:nvSpPr>
        <p:spPr>
          <a:xfrm>
            <a:off x="5152680" y="1769040"/>
            <a:ext cx="4426920" cy="4384440"/>
          </a:xfrm>
          <a:prstGeom prst="rect">
            <a:avLst/>
          </a:prstGeom>
          <a:noFill/>
          <a:ln>
            <a:noFill/>
          </a:ln>
        </p:spPr>
        <p:txBody>
          <a:bodyPr lIns="0" rIns="0" tIns="0" bIns="0"/>
          <a:p>
            <a:pPr>
              <a:buSzPct val="45000"/>
              <a:buFont typeface="StarSymbol"/>
              <a:buChar char=""/>
            </a:pPr>
            <a:r>
              <a:rPr lang="en-US" sz="3200">
                <a:latin typeface="Arial"/>
              </a:rPr>
              <a:t>call fs.createReadStream() for the file to be read.</a:t>
            </a:r>
            <a:endParaRPr/>
          </a:p>
          <a:p>
            <a:pPr>
              <a:buSzPct val="45000"/>
              <a:buFont typeface="StarSymbol"/>
              <a:buChar char=""/>
            </a:pPr>
            <a:r>
              <a:rPr lang="en-US" sz="3200">
                <a:latin typeface="Arial"/>
              </a:rPr>
              <a:t>process the 'open', 'data', and 'end' events emitted by readStream.</a:t>
            </a:r>
            <a:endParaRPr/>
          </a:p>
          <a:p>
            <a:pPr>
              <a:buSzPct val="45000"/>
              <a:buFont typeface="StarSymbol"/>
              <a:buChar char=""/>
            </a:pPr>
            <a:r>
              <a:rPr lang="en-US" sz="3200">
                <a:latin typeface="Arial"/>
              </a:rPr>
              <a:t>readStream opens, reads, streams, closes the file.</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