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456" r:id="rId3"/>
    <p:sldId id="449" r:id="rId4"/>
    <p:sldId id="450" r:id="rId5"/>
    <p:sldId id="451" r:id="rId6"/>
    <p:sldId id="453" r:id="rId7"/>
    <p:sldId id="441" r:id="rId8"/>
  </p:sldIdLst>
  <p:sldSz cx="9144000" cy="5143500" type="screen16x9"/>
  <p:notesSz cx="6883400" cy="9906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6600CC"/>
    <a:srgbClr val="9999FF"/>
    <a:srgbClr val="3333CC"/>
    <a:srgbClr val="FFFFCC"/>
    <a:srgbClr val="FFFF99"/>
    <a:srgbClr val="00CC00"/>
    <a:srgbClr val="006600"/>
    <a:srgbClr val="FF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2" autoAdjust="0"/>
    <p:restoredTop sz="97422" autoAdjust="0"/>
  </p:normalViewPr>
  <p:slideViewPr>
    <p:cSldViewPr>
      <p:cViewPr>
        <p:scale>
          <a:sx n="90" d="100"/>
          <a:sy n="90" d="100"/>
        </p:scale>
        <p:origin x="-1008" y="-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2222" y="-82"/>
      </p:cViewPr>
      <p:guideLst>
        <p:guide orient="horz" pos="3120"/>
        <p:guide pos="21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593" cy="495301"/>
          </a:xfrm>
          <a:prstGeom prst="rect">
            <a:avLst/>
          </a:prstGeom>
        </p:spPr>
        <p:txBody>
          <a:bodyPr vert="horz" lIns="91849" tIns="45925" rIns="91849" bIns="45925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99203" y="0"/>
            <a:ext cx="2982593" cy="495301"/>
          </a:xfrm>
          <a:prstGeom prst="rect">
            <a:avLst/>
          </a:prstGeom>
        </p:spPr>
        <p:txBody>
          <a:bodyPr vert="horz" lIns="91849" tIns="45925" rIns="91849" bIns="45925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FCFAE0C-4BD7-4CD5-A4A2-EE7B526DCAB5}" type="datetimeFigureOut">
              <a:rPr lang="zh-CN" altLang="en-US"/>
              <a:pPr>
                <a:defRPr/>
              </a:pPr>
              <a:t>2018-07-26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82593" cy="495301"/>
          </a:xfrm>
          <a:prstGeom prst="rect">
            <a:avLst/>
          </a:prstGeom>
        </p:spPr>
        <p:txBody>
          <a:bodyPr vert="horz" lIns="91849" tIns="45925" rIns="91849" bIns="45925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99203" y="9409113"/>
            <a:ext cx="2982593" cy="495301"/>
          </a:xfrm>
          <a:prstGeom prst="rect">
            <a:avLst/>
          </a:prstGeom>
        </p:spPr>
        <p:txBody>
          <a:bodyPr vert="horz" lIns="91849" tIns="45925" rIns="91849" bIns="45925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8E9D13B-A266-459D-8591-8825C1C3B0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678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593" cy="495301"/>
          </a:xfrm>
          <a:prstGeom prst="rect">
            <a:avLst/>
          </a:prstGeom>
        </p:spPr>
        <p:txBody>
          <a:bodyPr vert="horz" lIns="91849" tIns="45925" rIns="91849" bIns="459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99203" y="0"/>
            <a:ext cx="2982593" cy="495301"/>
          </a:xfrm>
          <a:prstGeom prst="rect">
            <a:avLst/>
          </a:prstGeom>
        </p:spPr>
        <p:txBody>
          <a:bodyPr vert="horz" lIns="91849" tIns="45925" rIns="91849" bIns="459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61E520-1AD7-47A0-8854-401F51B6217A}" type="datetimeFigureOut">
              <a:rPr lang="zh-CN" altLang="en-US"/>
              <a:pPr>
                <a:defRPr/>
              </a:pPr>
              <a:t>2018-07-26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44538"/>
            <a:ext cx="6600825" cy="3713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49" tIns="45925" rIns="91849" bIns="45925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662" y="4705351"/>
            <a:ext cx="5506078" cy="4457701"/>
          </a:xfrm>
          <a:prstGeom prst="rect">
            <a:avLst/>
          </a:prstGeom>
        </p:spPr>
        <p:txBody>
          <a:bodyPr vert="horz" lIns="91849" tIns="45925" rIns="91849" bIns="45925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82593" cy="495301"/>
          </a:xfrm>
          <a:prstGeom prst="rect">
            <a:avLst/>
          </a:prstGeom>
        </p:spPr>
        <p:txBody>
          <a:bodyPr vert="horz" lIns="91849" tIns="45925" rIns="91849" bIns="459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99203" y="9409113"/>
            <a:ext cx="2982593" cy="495301"/>
          </a:xfrm>
          <a:prstGeom prst="rect">
            <a:avLst/>
          </a:prstGeom>
        </p:spPr>
        <p:txBody>
          <a:bodyPr vert="horz" lIns="91849" tIns="45925" rIns="91849" bIns="459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8F5337E-0783-44B9-8B9F-8C07A91C0C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1562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44538"/>
            <a:ext cx="6600825" cy="371316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62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99845" y="9409109"/>
            <a:ext cx="2981950" cy="49530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103" tIns="45553" rIns="91103" bIns="45553" anchor="b"/>
          <a:lstStyle/>
          <a:p>
            <a:pPr algn="r">
              <a:defRPr/>
            </a:pPr>
            <a:fld id="{A8572926-91DB-4307-A737-0509E1CA2773}" type="slidenum">
              <a:rPr lang="en-US" altLang="zh-CN" sz="1200">
                <a:latin typeface="Arial" pitchFamily="34" charset="0"/>
              </a:rPr>
              <a:pPr algn="r">
                <a:defRPr/>
              </a:pPr>
              <a:t>6</a:t>
            </a:fld>
            <a:endParaRPr lang="en-US" altLang="zh-CN" sz="1200" dirty="0">
              <a:latin typeface="Arial" pitchFamily="3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2875" y="746125"/>
            <a:ext cx="6597650" cy="37115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8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1309688"/>
            <a:ext cx="9144000" cy="132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81236"/>
            <a:ext cx="416046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3" descr="基地大楼镂空图"/>
          <p:cNvPicPr>
            <a:picLocks noChangeAspect="1" noChangeArrowheads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10000"/>
          </a:blip>
          <a:srcRect b="11892"/>
          <a:stretch>
            <a:fillRect/>
          </a:stretch>
        </p:blipFill>
        <p:spPr bwMode="auto">
          <a:xfrm>
            <a:off x="0" y="2683950"/>
            <a:ext cx="9144000" cy="2450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14"/>
          <p:cNvGrpSpPr>
            <a:grpSpLocks/>
          </p:cNvGrpSpPr>
          <p:nvPr userDrawn="1"/>
        </p:nvGrpSpPr>
        <p:grpSpPr bwMode="auto">
          <a:xfrm>
            <a:off x="285751" y="577872"/>
            <a:ext cx="8143875" cy="1323"/>
            <a:chOff x="285720" y="1357298"/>
            <a:chExt cx="8143932" cy="1588"/>
          </a:xfrm>
        </p:grpSpPr>
        <p:cxnSp>
          <p:nvCxnSpPr>
            <p:cNvPr id="11" name="直接连接符 10"/>
            <p:cNvCxnSpPr/>
            <p:nvPr userDrawn="1"/>
          </p:nvCxnSpPr>
          <p:spPr>
            <a:xfrm>
              <a:off x="285720" y="1357298"/>
              <a:ext cx="6286544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 userDrawn="1"/>
          </p:nvCxnSpPr>
          <p:spPr>
            <a:xfrm>
              <a:off x="6572264" y="1357298"/>
              <a:ext cx="1857388" cy="15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6750" y="71490"/>
            <a:ext cx="515436" cy="57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 userDrawn="1"/>
        </p:nvSpPr>
        <p:spPr>
          <a:xfrm>
            <a:off x="4075931" y="4887039"/>
            <a:ext cx="1000125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- </a:t>
            </a:r>
            <a:fld id="{93E37D1A-9F2C-4FA2-A6A7-332BF6D22BDC}" type="slidenum">
              <a:rPr lang="zh-CN" altLang="en-US" sz="1200" smtClean="0">
                <a:latin typeface="Arial" pitchFamily="34" charset="0"/>
                <a:ea typeface="宋体" pitchFamily="2" charset="-122"/>
                <a:cs typeface="Arial" pitchFamily="34" charset="0"/>
              </a:rPr>
              <a:pPr algn="ctr">
                <a:defRPr/>
              </a:pPr>
              <a:t>‹#›</a:t>
            </a:fld>
            <a:r>
              <a:rPr lang="zh-CN" altLang="en-US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2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-</a:t>
            </a:r>
            <a:endParaRPr lang="zh-CN" altLang="en-US" sz="12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88" y="4704586"/>
            <a:ext cx="2338054" cy="4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 userDrawn="1"/>
        </p:nvSpPr>
        <p:spPr>
          <a:xfrm>
            <a:off x="2195736" y="1750625"/>
            <a:ext cx="2088232" cy="369332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8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用户意识</a:t>
            </a:r>
            <a:endParaRPr lang="zh-CN" altLang="en-US" sz="18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3635896" y="1606609"/>
            <a:ext cx="2088232" cy="369332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8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现场意识</a:t>
            </a:r>
            <a:endParaRPr lang="zh-CN" altLang="en-US" sz="18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2555776" y="1030545"/>
            <a:ext cx="2088232" cy="369332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8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专业意识</a:t>
            </a:r>
            <a:endParaRPr lang="zh-CN" altLang="en-US" sz="18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4427984" y="1050290"/>
            <a:ext cx="2808312" cy="46166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责任意识</a:t>
            </a:r>
            <a:endParaRPr lang="zh-CN" altLang="en-US" sz="24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051720" y="3138522"/>
            <a:ext cx="3456384" cy="523220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现场意识</a:t>
            </a:r>
            <a:endParaRPr lang="zh-CN" altLang="en-US" sz="28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4860032" y="3027605"/>
            <a:ext cx="2088232" cy="523220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用户意识</a:t>
            </a:r>
            <a:endParaRPr lang="zh-CN" altLang="en-US" sz="28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1907704" y="1381293"/>
            <a:ext cx="2088232" cy="369332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8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用户意识</a:t>
            </a:r>
            <a:endParaRPr lang="zh-CN" altLang="en-US" sz="18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5076056" y="1514856"/>
            <a:ext cx="2088232" cy="307777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成本意识</a:t>
            </a:r>
            <a:endParaRPr lang="zh-CN" altLang="en-US" sz="14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3275856" y="3694841"/>
            <a:ext cx="2808312" cy="307777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责任意识</a:t>
            </a:r>
            <a:endParaRPr lang="zh-CN" altLang="en-US" sz="14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 userDrawn="1"/>
        </p:nvSpPr>
        <p:spPr>
          <a:xfrm>
            <a:off x="5076056" y="3642578"/>
            <a:ext cx="2088232" cy="369332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8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成本意识</a:t>
            </a:r>
            <a:endParaRPr lang="zh-CN" altLang="en-US" sz="18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矩形 40"/>
          <p:cNvSpPr/>
          <p:nvPr userDrawn="1"/>
        </p:nvSpPr>
        <p:spPr>
          <a:xfrm>
            <a:off x="5652120" y="1554346"/>
            <a:ext cx="3456384" cy="369332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8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现场意识</a:t>
            </a:r>
            <a:endParaRPr lang="zh-CN" altLang="en-US" sz="18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 userDrawn="1"/>
        </p:nvSpPr>
        <p:spPr>
          <a:xfrm>
            <a:off x="1763688" y="2110665"/>
            <a:ext cx="2088232" cy="58477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专业意识</a:t>
            </a:r>
            <a:endParaRPr lang="zh-CN" altLang="en-US" sz="32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 userDrawn="1"/>
        </p:nvSpPr>
        <p:spPr>
          <a:xfrm>
            <a:off x="4211960" y="2254681"/>
            <a:ext cx="2088232" cy="369332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8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责任意识</a:t>
            </a:r>
            <a:endParaRPr lang="zh-CN" altLang="en-US" sz="18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 userDrawn="1"/>
        </p:nvSpPr>
        <p:spPr>
          <a:xfrm>
            <a:off x="4499992" y="2614721"/>
            <a:ext cx="2088232" cy="307777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现场意识</a:t>
            </a:r>
            <a:endParaRPr lang="zh-CN" altLang="en-US" sz="14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 userDrawn="1"/>
        </p:nvSpPr>
        <p:spPr>
          <a:xfrm>
            <a:off x="3347864" y="2265714"/>
            <a:ext cx="2088232" cy="276999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2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成本意识</a:t>
            </a:r>
            <a:endParaRPr lang="zh-CN" altLang="en-US" sz="12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 userDrawn="1"/>
        </p:nvSpPr>
        <p:spPr>
          <a:xfrm>
            <a:off x="2915816" y="2522968"/>
            <a:ext cx="2088232" cy="307777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专业意识</a:t>
            </a:r>
            <a:endParaRPr lang="zh-CN" altLang="en-US" sz="14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 userDrawn="1"/>
        </p:nvSpPr>
        <p:spPr>
          <a:xfrm>
            <a:off x="3131840" y="1946904"/>
            <a:ext cx="2088232" cy="307777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用户意识</a:t>
            </a:r>
            <a:endParaRPr lang="zh-CN" altLang="en-US" sz="14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47"/>
          <p:cNvSpPr/>
          <p:nvPr userDrawn="1"/>
        </p:nvSpPr>
        <p:spPr>
          <a:xfrm>
            <a:off x="4427984" y="1894641"/>
            <a:ext cx="2088232" cy="369332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8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专业意识</a:t>
            </a:r>
            <a:endParaRPr lang="zh-CN" altLang="en-US" sz="18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矩形 48"/>
          <p:cNvSpPr/>
          <p:nvPr userDrawn="1"/>
        </p:nvSpPr>
        <p:spPr>
          <a:xfrm>
            <a:off x="3563888" y="2922498"/>
            <a:ext cx="2088232" cy="338554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专业意识</a:t>
            </a:r>
            <a:endParaRPr lang="zh-CN" altLang="en-US" sz="16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矩形 51"/>
          <p:cNvSpPr/>
          <p:nvPr userDrawn="1"/>
        </p:nvSpPr>
        <p:spPr>
          <a:xfrm>
            <a:off x="1331640" y="2934691"/>
            <a:ext cx="2088232" cy="400110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成本意识</a:t>
            </a:r>
            <a:endParaRPr lang="zh-CN" altLang="en-US" sz="20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 userDrawn="1"/>
        </p:nvSpPr>
        <p:spPr>
          <a:xfrm>
            <a:off x="5220072" y="2738992"/>
            <a:ext cx="2808312" cy="307777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4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责任意识</a:t>
            </a:r>
            <a:endParaRPr lang="zh-CN" altLang="en-US" sz="14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2555776" y="2778482"/>
            <a:ext cx="2088232" cy="338554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6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用户意识</a:t>
            </a:r>
            <a:endParaRPr lang="zh-CN" altLang="en-US" sz="16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矩形 77"/>
          <p:cNvSpPr/>
          <p:nvPr userDrawn="1"/>
        </p:nvSpPr>
        <p:spPr>
          <a:xfrm>
            <a:off x="5004048" y="2018332"/>
            <a:ext cx="3456384" cy="400110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0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现场意识</a:t>
            </a:r>
            <a:endParaRPr lang="zh-CN" altLang="en-US" sz="20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 userDrawn="1"/>
        </p:nvSpPr>
        <p:spPr>
          <a:xfrm>
            <a:off x="1403648" y="2634466"/>
            <a:ext cx="2808312" cy="261610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100" b="1" cap="none" spc="0" dirty="0" smtClean="0">
                <a:ln w="12700">
                  <a:noFill/>
                  <a:prstDash val="solid"/>
                </a:ln>
                <a:solidFill>
                  <a:schemeClr val="bg1">
                    <a:lumMod val="85000"/>
                  </a:schemeClr>
                </a:solidFill>
                <a:effectLst/>
                <a:latin typeface="微软雅黑" pitchFamily="34" charset="-122"/>
                <a:ea typeface="微软雅黑" pitchFamily="34" charset="-122"/>
              </a:rPr>
              <a:t>责任意识</a:t>
            </a:r>
            <a:endParaRPr lang="zh-CN" altLang="en-US" sz="1100" b="1" cap="none" spc="0" dirty="0">
              <a:ln w="12700">
                <a:noFill/>
                <a:prstDash val="solid"/>
              </a:ln>
              <a:solidFill>
                <a:schemeClr val="bg1">
                  <a:lumMod val="85000"/>
                </a:schemeClr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 userDrawn="1"/>
        </p:nvSpPr>
        <p:spPr>
          <a:xfrm>
            <a:off x="0" y="1842378"/>
            <a:ext cx="9144000" cy="1368152"/>
          </a:xfrm>
          <a:prstGeom prst="rect">
            <a:avLst/>
          </a:prstGeom>
          <a:gradFill>
            <a:gsLst>
              <a:gs pos="0">
                <a:srgbClr val="C00000">
                  <a:alpha val="75000"/>
                </a:srgbClr>
              </a:gs>
              <a:gs pos="100000">
                <a:srgbClr val="FF0000">
                  <a:alpha val="75000"/>
                </a:srgbClr>
              </a:gs>
              <a:gs pos="60000">
                <a:srgbClr val="C00000">
                  <a:alpha val="75000"/>
                </a:srgbClr>
              </a:gs>
            </a:gsLst>
            <a:lin ang="0" scaled="0"/>
          </a:gradFill>
          <a:ln>
            <a:noFill/>
          </a:ln>
        </p:spPr>
        <p:txBody>
          <a:bodyPr wrap="square" rtlCol="0" anchor="ctr" anchorCtr="1">
            <a:noAutofit/>
          </a:bodyPr>
          <a:lstStyle/>
          <a:p>
            <a:pPr algn="ctr"/>
            <a:endParaRPr lang="en-US" altLang="zh-CN" sz="3200" b="1" i="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80"/>
          <p:cNvSpPr txBox="1"/>
          <p:nvPr userDrawn="1"/>
        </p:nvSpPr>
        <p:spPr>
          <a:xfrm>
            <a:off x="2975662" y="2719921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感  谢  聆  听</a:t>
            </a:r>
            <a:endParaRPr lang="zh-CN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2" name="图片 81" descr="未标题-1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946611" y="1913240"/>
            <a:ext cx="3164451" cy="7030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9428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000" y="129600"/>
            <a:ext cx="8143200" cy="424800"/>
          </a:xfrm>
          <a:prstGeom prst="rect">
            <a:avLst/>
          </a:prstGeom>
        </p:spPr>
        <p:txBody>
          <a:bodyPr lIns="68580" tIns="34290" rIns="68580" bIns="34290" anchor="ctr"/>
          <a:lstStyle>
            <a:lvl1pPr algn="l"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3" name="组合 14"/>
          <p:cNvGrpSpPr>
            <a:grpSpLocks/>
          </p:cNvGrpSpPr>
          <p:nvPr userDrawn="1"/>
        </p:nvGrpSpPr>
        <p:grpSpPr bwMode="auto">
          <a:xfrm>
            <a:off x="285752" y="577873"/>
            <a:ext cx="8143875" cy="1323"/>
            <a:chOff x="285720" y="1357298"/>
            <a:chExt cx="8143932" cy="1588"/>
          </a:xfrm>
        </p:grpSpPr>
        <p:cxnSp>
          <p:nvCxnSpPr>
            <p:cNvPr id="4" name="直接连接符 3"/>
            <p:cNvCxnSpPr/>
            <p:nvPr userDrawn="1"/>
          </p:nvCxnSpPr>
          <p:spPr>
            <a:xfrm>
              <a:off x="285720" y="1357298"/>
              <a:ext cx="6286544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 userDrawn="1"/>
          </p:nvCxnSpPr>
          <p:spPr>
            <a:xfrm>
              <a:off x="6572264" y="1357298"/>
              <a:ext cx="1857388" cy="158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6750" y="71491"/>
            <a:ext cx="515436" cy="572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789" y="4704586"/>
            <a:ext cx="2338054" cy="4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251999" y="680401"/>
            <a:ext cx="8143200" cy="1439863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FontTx/>
              <a:buNone/>
              <a:defRPr sz="1800" b="1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0"/>
            <a:endParaRPr lang="zh-CN" altLang="en-US" dirty="0"/>
          </a:p>
        </p:txBody>
      </p:sp>
      <p:sp>
        <p:nvSpPr>
          <p:cNvPr id="9" name="TextBox 13"/>
          <p:cNvSpPr txBox="1"/>
          <p:nvPr userDrawn="1"/>
        </p:nvSpPr>
        <p:spPr>
          <a:xfrm>
            <a:off x="4075931" y="4887039"/>
            <a:ext cx="1000125" cy="253916"/>
          </a:xfrm>
          <a:prstGeom prst="rect">
            <a:avLst/>
          </a:prstGeom>
          <a:noFill/>
        </p:spPr>
        <p:txBody>
          <a:bodyPr lIns="68580" tIns="34290" rIns="68580" bIns="34290">
            <a:spAutoFit/>
          </a:bodyPr>
          <a:lstStyle/>
          <a:p>
            <a:pPr algn="ctr">
              <a:defRPr/>
            </a:pPr>
            <a:r>
              <a:rPr lang="en-US" altLang="zh-CN" sz="1200" dirty="0">
                <a:latin typeface="Arial" pitchFamily="34" charset="0"/>
                <a:ea typeface="宋体" pitchFamily="2" charset="-122"/>
                <a:cs typeface="Arial" pitchFamily="34" charset="0"/>
              </a:rPr>
              <a:t>- </a:t>
            </a:r>
            <a:fld id="{93E37D1A-9F2C-4FA2-A6A7-332BF6D22BDC}" type="slidenum">
              <a:rPr lang="zh-CN" altLang="en-US" sz="1200" smtClean="0">
                <a:latin typeface="Arial" pitchFamily="34" charset="0"/>
                <a:ea typeface="宋体" pitchFamily="2" charset="-122"/>
                <a:cs typeface="Arial" pitchFamily="34" charset="0"/>
              </a:rPr>
              <a:pPr algn="ctr">
                <a:defRPr/>
              </a:pPr>
              <a:t>‹#›</a:t>
            </a:fld>
            <a:r>
              <a:rPr lang="zh-CN" altLang="en-US" sz="1200" dirty="0">
                <a:latin typeface="Arial" pitchFamily="34" charset="0"/>
                <a:ea typeface="宋体" pitchFamily="2" charset="-122"/>
                <a:cs typeface="Arial" pitchFamily="34" charset="0"/>
              </a:rPr>
              <a:t> </a:t>
            </a:r>
            <a:r>
              <a:rPr lang="en-US" altLang="zh-CN" sz="1200" dirty="0">
                <a:latin typeface="Arial" pitchFamily="34" charset="0"/>
                <a:ea typeface="宋体" pitchFamily="2" charset="-122"/>
                <a:cs typeface="Arial" pitchFamily="34" charset="0"/>
              </a:rPr>
              <a:t>-</a:t>
            </a:r>
            <a:endParaRPr lang="zh-CN" altLang="en-US" sz="12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9153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80" r:id="rId1"/>
    <p:sldLayoutId id="2147484481" r:id="rId2"/>
    <p:sldLayoutId id="2147484482" r:id="rId3"/>
    <p:sldLayoutId id="2147484483" r:id="rId4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1858871"/>
            <a:ext cx="9144000" cy="8371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algn="ctr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zh-CN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D53 L2</a:t>
            </a:r>
            <a:r>
              <a:rPr lang="zh-CN" altLang="en-US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MP5</a:t>
            </a:r>
            <a:r>
              <a:rPr lang="zh-CN" altLang="en-US" sz="4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开关显示需求</a:t>
            </a:r>
            <a:endParaRPr lang="en-US" altLang="zh-CN" sz="4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" y="2955459"/>
            <a:ext cx="9143999" cy="7571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智能网联部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2018-7-20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="" xmlns:a16="http://schemas.microsoft.com/office/drawing/2014/main" id="{8BA3FC5D-4A3C-450C-9A3B-B289E7F1B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129600"/>
            <a:ext cx="8143200" cy="4248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一、合同背景</a:t>
            </a:r>
            <a:r>
              <a:rPr lang="en-US" altLang="zh-CN" dirty="0"/>
              <a:t>---</a:t>
            </a:r>
            <a:r>
              <a:rPr lang="zh-CN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项目简介</a:t>
            </a:r>
            <a:endParaRPr lang="zh-CN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380914" y="584267"/>
            <a:ext cx="5886654" cy="3462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b="1" dirty="0" smtClean="0">
                <a:latin typeface="微软雅黑"/>
              </a:rPr>
              <a:t>根据</a:t>
            </a:r>
            <a:r>
              <a:rPr lang="en-US" altLang="zh-CN" b="1" dirty="0" smtClean="0">
                <a:latin typeface="微软雅黑"/>
              </a:rPr>
              <a:t>D53</a:t>
            </a:r>
            <a:r>
              <a:rPr lang="zh-CN" altLang="en-US" b="1" dirty="0" smtClean="0">
                <a:latin typeface="微软雅黑"/>
              </a:rPr>
              <a:t>车型</a:t>
            </a:r>
            <a:r>
              <a:rPr lang="zh-CN" altLang="en-US" b="1" dirty="0">
                <a:latin typeface="微软雅黑"/>
              </a:rPr>
              <a:t>商</a:t>
            </a:r>
            <a:r>
              <a:rPr lang="zh-CN" altLang="en-US" b="1" dirty="0" smtClean="0">
                <a:latin typeface="微软雅黑"/>
              </a:rPr>
              <a:t>企最新配置</a:t>
            </a:r>
            <a:r>
              <a:rPr lang="zh-CN" altLang="en-US" b="1" dirty="0">
                <a:latin typeface="微软雅黑"/>
              </a:rPr>
              <a:t>输入，新增搭载</a:t>
            </a:r>
            <a:r>
              <a:rPr lang="en-US" altLang="zh-CN" b="1" dirty="0" smtClean="0">
                <a:latin typeface="微软雅黑"/>
              </a:rPr>
              <a:t>L2</a:t>
            </a:r>
            <a:r>
              <a:rPr lang="zh-CN" altLang="en-US" b="1" dirty="0" smtClean="0">
                <a:latin typeface="微软雅黑"/>
              </a:rPr>
              <a:t>功能</a:t>
            </a:r>
            <a:r>
              <a:rPr lang="zh-CN" altLang="en-US" b="1" dirty="0">
                <a:latin typeface="微软雅黑"/>
              </a:rPr>
              <a:t>配置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608" y="4266758"/>
            <a:ext cx="5940660" cy="5770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备注：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D53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车型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E3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级别新增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ACC S&amp;G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LCA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TJA/HWA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100" b="1" dirty="0" smtClean="0">
                <a:latin typeface="微软雅黑" pitchFamily="34" charset="-122"/>
                <a:ea typeface="微软雅黑" pitchFamily="34" charset="-122"/>
              </a:rPr>
              <a:t>TSR</a:t>
            </a:r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、传感器方案沿用目前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D53 E3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级别方案（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1x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雷达</a:t>
            </a:r>
            <a:r>
              <a:rPr lang="en-US" altLang="zh-CN" sz="1100" b="1" dirty="0">
                <a:latin typeface="微软雅黑" pitchFamily="34" charset="-122"/>
                <a:ea typeface="微软雅黑" pitchFamily="34" charset="-122"/>
              </a:rPr>
              <a:t>+1x</a:t>
            </a:r>
            <a:r>
              <a:rPr lang="zh-CN" altLang="en-US" sz="1100" b="1" dirty="0">
                <a:latin typeface="微软雅黑" pitchFamily="34" charset="-122"/>
                <a:ea typeface="微软雅黑" pitchFamily="34" charset="-122"/>
              </a:rPr>
              <a:t>摄像头）</a:t>
            </a:r>
            <a:endParaRPr lang="en-US" altLang="zh-CN" sz="11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313065"/>
              </p:ext>
            </p:extLst>
          </p:nvPr>
        </p:nvGraphicFramePr>
        <p:xfrm>
          <a:off x="107504" y="987574"/>
          <a:ext cx="8784976" cy="3109650"/>
        </p:xfrm>
        <a:graphic>
          <a:graphicData uri="http://schemas.openxmlformats.org/drawingml/2006/table">
            <a:tbl>
              <a:tblPr/>
              <a:tblGrid>
                <a:gridCol w="1697937"/>
                <a:gridCol w="1079977"/>
                <a:gridCol w="831963"/>
                <a:gridCol w="761460"/>
                <a:gridCol w="987076"/>
                <a:gridCol w="775559"/>
                <a:gridCol w="958874"/>
                <a:gridCol w="1692130"/>
              </a:tblGrid>
              <a:tr h="16716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　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配置</a:t>
                      </a:r>
                      <a:endParaRPr lang="zh-CN" altLang="en-US" sz="12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车型代码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D53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164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版本说明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J3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7164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车型级别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E1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E1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E1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E2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E2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E3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164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发动机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C10TD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C10TD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A14T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C10TD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C10TD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C10TD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67164">
                <a:tc v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变速箱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MT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DCT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DCT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MT</a:t>
                      </a:r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DCT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DCT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AEB+FCW+ACC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S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S</a:t>
                      </a:r>
                      <a:b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(AEB</a:t>
                      </a:r>
                      <a:r>
                        <a:rPr lang="zh-CN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带行人保护</a:t>
                      </a:r>
                      <a:r>
                        <a:rPr lang="en-US" altLang="zh-CN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)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18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LDW+LKA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　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S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1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ACC-S&amp;G</a:t>
                      </a:r>
                      <a:r>
                        <a:rPr lang="zh-CN" altLang="en-US" sz="1100" b="1" i="0" u="none" strike="noStrike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带启停的自适应巡航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S</a:t>
                      </a:r>
                      <a:endParaRPr lang="en-US" altLang="zh-CN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793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LCA</a:t>
                      </a:r>
                      <a:r>
                        <a:rPr lang="zh-CN" altLang="en-US" sz="1100" b="1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车道居中控制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S</a:t>
                      </a:r>
                      <a:endParaRPr lang="en-US" altLang="zh-CN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718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1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TJA /HWA</a:t>
                      </a:r>
                      <a:r>
                        <a:rPr lang="zh-CN" altLang="en-US" sz="1100" b="1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高速公路驾驶辅助</a:t>
                      </a:r>
                      <a:endParaRPr lang="en-US" sz="1100" b="1" i="0" u="none" strike="noStrike" kern="1200" dirty="0">
                        <a:solidFill>
                          <a:srgbClr val="00B0F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S</a:t>
                      </a:r>
                      <a:endParaRPr lang="en-US" altLang="zh-CN" sz="1100" b="0" i="0" u="none" strike="noStrike" dirty="0">
                        <a:solidFill>
                          <a:srgbClr val="0D0D0D"/>
                        </a:solidFill>
                        <a:effectLst/>
                        <a:latin typeface="微软雅黑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84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ISA </a:t>
                      </a:r>
                      <a:r>
                        <a:rPr lang="zh-CN" altLang="en-US" sz="1100" b="1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智能限速</a:t>
                      </a:r>
                      <a:endParaRPr lang="en-US" altLang="zh-CN" sz="1100" b="1" i="0" u="none" strike="noStrike" kern="1200" dirty="0" smtClean="0">
                        <a:solidFill>
                          <a:srgbClr val="00B0F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S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911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kern="1200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TSR</a:t>
                      </a:r>
                      <a:r>
                        <a:rPr lang="en-US" altLang="zh-CN" sz="1100" b="1" i="0" u="none" strike="noStrike" kern="1200" baseline="0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100" b="1" i="0" u="none" strike="noStrike" kern="1200" baseline="0" dirty="0" smtClean="0">
                          <a:solidFill>
                            <a:srgbClr val="00B0F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交通标志识别</a:t>
                      </a:r>
                      <a:endParaRPr lang="en-US" altLang="zh-CN" sz="1100" b="1" i="0" u="none" strike="noStrike" kern="1200" dirty="0" smtClean="0">
                        <a:solidFill>
                          <a:srgbClr val="00B0F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i="0" u="none" strike="noStrike" dirty="0" smtClean="0">
                          <a:solidFill>
                            <a:srgbClr val="0D0D0D"/>
                          </a:solidFill>
                          <a:effectLst/>
                          <a:latin typeface="微软雅黑"/>
                        </a:rPr>
                        <a:t>S</a:t>
                      </a:r>
                    </a:p>
                  </a:txBody>
                  <a:tcPr marL="7144" marR="7144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69608" y="4083918"/>
            <a:ext cx="2833967" cy="23852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1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注：蓝色字体标注为新增配置</a:t>
            </a:r>
          </a:p>
        </p:txBody>
      </p:sp>
    </p:spTree>
    <p:extLst>
      <p:ext uri="{BB962C8B-B14F-4D97-AF65-F5344CB8AC3E}">
        <p14:creationId xmlns:p14="http://schemas.microsoft.com/office/powerpoint/2010/main" val="17687127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618242"/>
            <a:ext cx="86409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、通过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MP5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进行系统功能的选择，在设置选项下包含智能驾驶辅助选择菜单；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、将智能驾驶辅助功能划分为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个大类：紧急制动辅助、车道保持辅助、交通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标志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辅助；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、驾驶员可以进入某个大类下，单独对该大类下的某项子功能的开启和关闭进行操作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75656" y="1635646"/>
            <a:ext cx="6048672" cy="2862322"/>
            <a:chOff x="539553" y="1635641"/>
            <a:chExt cx="6048672" cy="2862322"/>
          </a:xfrm>
        </p:grpSpPr>
        <p:sp>
          <p:nvSpPr>
            <p:cNvPr id="2" name="TextBox 1"/>
            <p:cNvSpPr txBox="1"/>
            <p:nvPr/>
          </p:nvSpPr>
          <p:spPr>
            <a:xfrm>
              <a:off x="539553" y="1635641"/>
              <a:ext cx="6048672" cy="286232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智能驾驶辅助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zh-CN" alt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紧急制动辅助</a:t>
              </a:r>
              <a:endPara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车道保持辅助 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交通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辅助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" name="Picture 2" descr="\\10.4.9.25\Team\智能驾驶系统集成室\长按逸动竞品分析\AEB开关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80" t="17963" b="18208"/>
            <a:stretch/>
          </p:blipFill>
          <p:spPr bwMode="auto">
            <a:xfrm>
              <a:off x="2411761" y="1707649"/>
              <a:ext cx="4150310" cy="275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51520" y="202802"/>
            <a:ext cx="417646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  </a:t>
            </a:r>
            <a:r>
              <a:rPr lang="en-US" altLang="zh-CN" dirty="0" smtClean="0"/>
              <a:t>MP5</a:t>
            </a:r>
            <a:r>
              <a:rPr lang="zh-CN" altLang="en-US" dirty="0" smtClean="0"/>
              <a:t>显示方案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主菜单设置</a:t>
            </a:r>
            <a:endParaRPr lang="zh-CN" altLang="en-US" sz="1600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3275856" y="1635646"/>
            <a:ext cx="0" cy="286232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49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0627" y="202802"/>
            <a:ext cx="5301445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  </a:t>
            </a:r>
            <a:r>
              <a:rPr lang="en-US" altLang="zh-CN" dirty="0"/>
              <a:t>MP5</a:t>
            </a:r>
            <a:r>
              <a:rPr lang="zh-CN" altLang="en-US" dirty="0"/>
              <a:t>显示</a:t>
            </a:r>
            <a:r>
              <a:rPr lang="zh-CN" altLang="en-US" dirty="0" smtClean="0"/>
              <a:t>方案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紧急制动辅助系统菜单设置</a:t>
            </a:r>
            <a:endParaRPr lang="zh-CN" altLang="en-US" sz="1600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7504" y="2130541"/>
            <a:ext cx="5328000" cy="2448000"/>
            <a:chOff x="889303" y="1536477"/>
            <a:chExt cx="5328000" cy="2448000"/>
          </a:xfrm>
        </p:grpSpPr>
        <p:sp>
          <p:nvSpPr>
            <p:cNvPr id="11" name="TextBox 10"/>
            <p:cNvSpPr txBox="1"/>
            <p:nvPr/>
          </p:nvSpPr>
          <p:spPr>
            <a:xfrm>
              <a:off x="889303" y="1536477"/>
              <a:ext cx="5328000" cy="2448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智能驾驶辅助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zh-CN" altLang="en-US" sz="1400" b="1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紧急制动辅助</a:t>
              </a:r>
              <a:endPara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车道保持辅助 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交通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辅助</a:t>
              </a:r>
              <a:endPara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2472887" y="1536477"/>
              <a:ext cx="0" cy="2448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65768" y="1861579"/>
              <a:ext cx="12032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前</a:t>
              </a:r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向碰撞预警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80966" y="2182094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激进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Picture 2" descr="\\10.4.9.25\Team\智能驾驶系统集成室\长按逸动竞品分析\AEB开关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67" t="35610" r="44159" b="57814"/>
            <a:stretch/>
          </p:blipFill>
          <p:spPr bwMode="auto">
            <a:xfrm>
              <a:off x="3594753" y="1830593"/>
              <a:ext cx="534318" cy="24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880966" y="2406657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标准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80966" y="2622681"/>
              <a:ext cx="10801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保守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65768" y="2989548"/>
              <a:ext cx="120326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自动紧急制动</a:t>
              </a:r>
              <a:endParaRPr lang="zh-CN" altLang="en-US" sz="11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Picture 2" descr="\\10.4.9.25\Team\智能驾驶系统集成室\长按逸动竞品分析\AEB开关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67" t="35610" r="44159" b="57814"/>
            <a:stretch/>
          </p:blipFill>
          <p:spPr bwMode="auto">
            <a:xfrm>
              <a:off x="3594753" y="2967638"/>
              <a:ext cx="534318" cy="24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椭圆 25"/>
          <p:cNvSpPr/>
          <p:nvPr/>
        </p:nvSpPr>
        <p:spPr>
          <a:xfrm>
            <a:off x="2891255" y="2820436"/>
            <a:ext cx="144000" cy="14401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891255" y="3026430"/>
            <a:ext cx="144000" cy="14401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91255" y="3232423"/>
            <a:ext cx="144000" cy="14401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945255" y="3080438"/>
            <a:ext cx="36000" cy="3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pic>
        <p:nvPicPr>
          <p:cNvPr id="31" name="Picture 2" descr="\\10.4.9.25\Team\智能驾驶系统集成室\长按逸动竞品分析\AEB开关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09" t="17963" b="18208"/>
          <a:stretch/>
        </p:blipFill>
        <p:spPr bwMode="auto">
          <a:xfrm>
            <a:off x="3365637" y="2182222"/>
            <a:ext cx="1989685" cy="235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54984" y="1873156"/>
            <a:ext cx="38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推荐方案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4995" y="589206"/>
            <a:ext cx="8298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1200" dirty="0"/>
              <a:t>1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D53</a:t>
            </a:r>
            <a:r>
              <a:rPr lang="zh-CN" altLang="en-US" sz="1200" dirty="0" smtClean="0"/>
              <a:t>在</a:t>
            </a:r>
            <a:r>
              <a:rPr lang="en-US" altLang="zh-CN" sz="1200" dirty="0" smtClean="0"/>
              <a:t>E2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E3</a:t>
            </a:r>
            <a:r>
              <a:rPr lang="zh-CN" altLang="en-US" sz="1200" dirty="0" smtClean="0"/>
              <a:t>配置上具备</a:t>
            </a:r>
            <a:r>
              <a:rPr lang="en-US" altLang="zh-CN" sz="1200" dirty="0"/>
              <a:t>FCW/AEB</a:t>
            </a:r>
            <a:r>
              <a:rPr lang="zh-CN" altLang="en-US" sz="1200" dirty="0" smtClean="0"/>
              <a:t>功能；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</a:t>
            </a:r>
            <a:r>
              <a:rPr lang="en-US" altLang="zh-CN" sz="1200" dirty="0" smtClean="0"/>
              <a:t>FCW/AEB</a:t>
            </a:r>
            <a:r>
              <a:rPr lang="zh-CN" altLang="en-US" sz="1200" dirty="0"/>
              <a:t>开关至少三步操作进行开启</a:t>
            </a:r>
            <a:r>
              <a:rPr lang="en-US" altLang="zh-CN" sz="1200" dirty="0"/>
              <a:t>/</a:t>
            </a:r>
            <a:r>
              <a:rPr lang="zh-CN" altLang="en-US" sz="1200" dirty="0" smtClean="0"/>
              <a:t>关闭；</a:t>
            </a:r>
            <a:endParaRPr lang="zh-CN" altLang="en-US" sz="1200" dirty="0"/>
          </a:p>
          <a:p>
            <a:r>
              <a:rPr lang="en-US" altLang="zh-CN" sz="1200" dirty="0" smtClean="0"/>
              <a:t>3</a:t>
            </a:r>
            <a:r>
              <a:rPr lang="zh-CN" altLang="en-US" sz="1200" dirty="0" smtClean="0"/>
              <a:t>、</a:t>
            </a:r>
            <a:r>
              <a:rPr lang="en-US" altLang="zh-CN" sz="1200" dirty="0"/>
              <a:t>FCW</a:t>
            </a:r>
            <a:r>
              <a:rPr lang="zh-CN" altLang="en-US" sz="1200" dirty="0"/>
              <a:t>和</a:t>
            </a:r>
            <a:r>
              <a:rPr lang="en-US" altLang="zh-CN" sz="1200" dirty="0"/>
              <a:t>AEB</a:t>
            </a:r>
            <a:r>
              <a:rPr lang="zh-CN" altLang="en-US" sz="1200" dirty="0"/>
              <a:t>是两个独立的开关，可以单独开启和</a:t>
            </a:r>
            <a:r>
              <a:rPr lang="zh-CN" altLang="en-US" sz="1200" dirty="0" smtClean="0"/>
              <a:t>关闭，</a:t>
            </a:r>
            <a:r>
              <a:rPr lang="zh-CN" altLang="en-US" sz="1200" dirty="0">
                <a:solidFill>
                  <a:srgbClr val="FF0000"/>
                </a:solidFill>
              </a:rPr>
              <a:t>均默认开启； </a:t>
            </a:r>
            <a:endParaRPr lang="zh-CN" altLang="en-US" sz="1200" dirty="0"/>
          </a:p>
          <a:p>
            <a:r>
              <a:rPr lang="en-US" altLang="zh-CN" sz="1200" dirty="0" smtClean="0"/>
              <a:t>4</a:t>
            </a:r>
            <a:r>
              <a:rPr lang="zh-CN" altLang="en-US" sz="1200" dirty="0" smtClean="0"/>
              <a:t>、</a:t>
            </a:r>
            <a:r>
              <a:rPr lang="en-US" altLang="zh-CN" sz="1200" dirty="0"/>
              <a:t>FCW</a:t>
            </a:r>
            <a:r>
              <a:rPr lang="zh-CN" altLang="en-US" sz="1200" dirty="0" smtClean="0"/>
              <a:t>敏感度（默认 “标准”）选择</a:t>
            </a:r>
            <a:r>
              <a:rPr lang="zh-CN" altLang="en-US" sz="1200" dirty="0"/>
              <a:t>只能在</a:t>
            </a:r>
            <a:r>
              <a:rPr lang="en-US" altLang="zh-CN" sz="1200" dirty="0"/>
              <a:t>FCW</a:t>
            </a:r>
            <a:r>
              <a:rPr lang="zh-CN" altLang="en-US" sz="1200" dirty="0"/>
              <a:t>开关开启时进行选择</a:t>
            </a:r>
            <a:r>
              <a:rPr lang="zh-CN" altLang="en-US" sz="1200" dirty="0" smtClean="0"/>
              <a:t>；</a:t>
            </a:r>
            <a:endParaRPr lang="en-US" altLang="zh-CN" sz="1200" dirty="0" smtClean="0"/>
          </a:p>
          <a:p>
            <a:r>
              <a:rPr lang="en-US" altLang="zh-CN" sz="1200" dirty="0" smtClean="0"/>
              <a:t>5</a:t>
            </a:r>
            <a:r>
              <a:rPr lang="zh-CN" altLang="en-US" sz="1200" dirty="0" smtClean="0"/>
              <a:t>、</a:t>
            </a:r>
            <a:r>
              <a:rPr lang="zh-CN" altLang="en-US" sz="1200" dirty="0">
                <a:solidFill>
                  <a:srgbClr val="FF0000"/>
                </a:solidFill>
              </a:rPr>
              <a:t>用户操作关闭后，重启</a:t>
            </a:r>
            <a:r>
              <a:rPr lang="zh-CN" altLang="en-US" sz="1200" smtClean="0">
                <a:solidFill>
                  <a:srgbClr val="FF0000"/>
                </a:solidFill>
              </a:rPr>
              <a:t>车辆</a:t>
            </a:r>
            <a:r>
              <a:rPr lang="zh-CN" altLang="en-US" sz="1200" smtClean="0">
                <a:solidFill>
                  <a:srgbClr val="FF0000"/>
                </a:solidFill>
              </a:rPr>
              <a:t>时，</a:t>
            </a:r>
            <a:r>
              <a:rPr lang="en-US" altLang="zh-CN" sz="1200" smtClean="0">
                <a:solidFill>
                  <a:srgbClr val="FF0000"/>
                </a:solidFill>
              </a:rPr>
              <a:t>FCW/AEB</a:t>
            </a:r>
            <a:r>
              <a:rPr lang="zh-CN" altLang="en-US" sz="1200" dirty="0">
                <a:solidFill>
                  <a:srgbClr val="FF0000"/>
                </a:solidFill>
              </a:rPr>
              <a:t>功能依然保持开启（法规</a:t>
            </a:r>
            <a:r>
              <a:rPr lang="zh-CN" altLang="en-US" sz="1200" dirty="0" smtClean="0">
                <a:solidFill>
                  <a:srgbClr val="FF0000"/>
                </a:solidFill>
              </a:rPr>
              <a:t>）</a:t>
            </a:r>
            <a:r>
              <a:rPr lang="en-US" altLang="zh-CN" sz="1200" dirty="0" smtClean="0">
                <a:solidFill>
                  <a:srgbClr val="FF0000"/>
                </a:solidFill>
              </a:rPr>
              <a:t>,</a:t>
            </a:r>
            <a:r>
              <a:rPr lang="zh-CN" altLang="en-US" sz="1200" dirty="0" smtClean="0">
                <a:solidFill>
                  <a:srgbClr val="FF0000"/>
                </a:solidFill>
              </a:rPr>
              <a:t>灵敏度选择默认为“标准”；</a:t>
            </a:r>
            <a:endParaRPr lang="en-US" altLang="zh-CN" sz="1200" dirty="0" smtClean="0">
              <a:solidFill>
                <a:srgbClr val="FF0000"/>
              </a:solidFill>
            </a:endParaRPr>
          </a:p>
          <a:p>
            <a:pPr lvl="0"/>
            <a:r>
              <a:rPr lang="en-US" altLang="zh-CN" sz="1200" dirty="0" smtClean="0"/>
              <a:t>6</a:t>
            </a:r>
            <a:r>
              <a:rPr lang="zh-CN" altLang="en-US" sz="1200" dirty="0" smtClean="0"/>
              <a:t>、</a:t>
            </a:r>
            <a:r>
              <a:rPr lang="en-US" altLang="zh-CN" sz="1200" dirty="0"/>
              <a:t>AEB</a:t>
            </a:r>
            <a:r>
              <a:rPr lang="zh-CN" altLang="zh-CN" sz="1200" dirty="0"/>
              <a:t>系统在</a:t>
            </a:r>
            <a:r>
              <a:rPr lang="en-US" altLang="zh-CN" sz="1200" dirty="0"/>
              <a:t>ON</a:t>
            </a:r>
            <a:r>
              <a:rPr lang="zh-CN" altLang="zh-CN" sz="1200" dirty="0"/>
              <a:t>档</a:t>
            </a:r>
            <a:r>
              <a:rPr lang="zh-CN" altLang="en-US" sz="1200" dirty="0"/>
              <a:t>时</a:t>
            </a:r>
            <a:r>
              <a:rPr lang="zh-CN" altLang="zh-CN" sz="1200" dirty="0"/>
              <a:t>上电；</a:t>
            </a:r>
            <a:r>
              <a:rPr lang="en-US" altLang="zh-CN" sz="1200" dirty="0"/>
              <a:t>ACC</a:t>
            </a:r>
            <a:r>
              <a:rPr lang="zh-CN" altLang="zh-CN" sz="1200" dirty="0"/>
              <a:t>档时，</a:t>
            </a:r>
            <a:r>
              <a:rPr lang="en-US" altLang="zh-CN" sz="1200" dirty="0"/>
              <a:t>MP5</a:t>
            </a:r>
            <a:r>
              <a:rPr lang="zh-CN" altLang="en-US" sz="1200" dirty="0"/>
              <a:t>上</a:t>
            </a:r>
            <a:r>
              <a:rPr lang="en-US" altLang="zh-CN" sz="1200" dirty="0"/>
              <a:t>FCW</a:t>
            </a:r>
            <a:r>
              <a:rPr lang="zh-CN" altLang="en-US" sz="1200" dirty="0"/>
              <a:t>、</a:t>
            </a:r>
            <a:r>
              <a:rPr lang="en-US" altLang="zh-CN" sz="1200" dirty="0"/>
              <a:t>AEB</a:t>
            </a:r>
            <a:r>
              <a:rPr lang="zh-CN" altLang="en-US" sz="1200" dirty="0"/>
              <a:t>功能模式和</a:t>
            </a:r>
            <a:r>
              <a:rPr lang="en-US" altLang="zh-CN" sz="1200" dirty="0"/>
              <a:t>FCW</a:t>
            </a:r>
            <a:r>
              <a:rPr lang="zh-CN" altLang="en-US" sz="1200" dirty="0"/>
              <a:t>敏感度按键可选</a:t>
            </a:r>
            <a:r>
              <a:rPr lang="zh-CN" altLang="en-US" sz="1200" dirty="0" smtClean="0"/>
              <a:t>。</a:t>
            </a:r>
            <a:endParaRPr lang="zh-CN" altLang="zh-CN" sz="1200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1438"/>
              </p:ext>
            </p:extLst>
          </p:nvPr>
        </p:nvGraphicFramePr>
        <p:xfrm>
          <a:off x="5652120" y="2283718"/>
          <a:ext cx="3312368" cy="2227046"/>
        </p:xfrm>
        <a:graphic>
          <a:graphicData uri="http://schemas.openxmlformats.org/drawingml/2006/table">
            <a:tbl>
              <a:tblPr/>
              <a:tblGrid>
                <a:gridCol w="1208567"/>
                <a:gridCol w="984758"/>
                <a:gridCol w="1119043"/>
              </a:tblGrid>
              <a:tr h="685827">
                <a:tc>
                  <a:txBody>
                    <a:bodyPr/>
                    <a:lstStyle/>
                    <a:p>
                      <a:r>
                        <a:rPr lang="en-US" altLang="zh-CN" sz="1050" b="0" i="0" u="none" strike="noStrike" kern="1200" baseline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IC_Fcw_Activation_Config</a:t>
                      </a:r>
                      <a:endParaRPr lang="en-US" altLang="zh-CN" sz="1050" b="0" i="0" u="none" strike="noStrike" kern="12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FCW</a:t>
                      </a:r>
                      <a:r>
                        <a:rPr lang="zh-CN" altLang="en-US" sz="1050" b="0" i="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开关</a:t>
                      </a:r>
                      <a:endParaRPr lang="en-US" sz="1050" b="0" i="0" u="none" strike="noStrike" dirty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：无输入</a:t>
                      </a:r>
                      <a:endParaRPr lang="en-US" altLang="zh-CN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：关闭</a:t>
                      </a:r>
                      <a:endParaRPr lang="en-US" altLang="zh-CN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：开启</a:t>
                      </a:r>
                      <a:endParaRPr lang="en-US" altLang="zh-CN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algn="l"/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：预留</a:t>
                      </a:r>
                      <a:endParaRPr lang="zh-CN" altLang="en-US" sz="1050" b="0" i="0" u="none" strike="noStrike" kern="12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392">
                <a:tc>
                  <a:txBody>
                    <a:bodyPr/>
                    <a:lstStyle/>
                    <a:p>
                      <a:r>
                        <a:rPr lang="en-US" altLang="zh-CN" sz="1050" b="0" i="0" u="none" strike="noStrike" kern="1200" baseline="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IC_FCW_Sensitivity</a:t>
                      </a:r>
                      <a:endParaRPr lang="en-US" altLang="zh-CN" sz="1050" b="0" i="0" u="none" strike="noStrike" kern="12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FCW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报警敏感度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0=value not used</a:t>
                      </a:r>
                    </a:p>
                    <a:p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1= Sportive 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激进</a:t>
                      </a:r>
                      <a:endParaRPr lang="en-US" altLang="zh-CN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2=Standard 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标准</a:t>
                      </a:r>
                      <a:endParaRPr lang="en-US" altLang="zh-CN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3=Prudent 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保守</a:t>
                      </a:r>
                      <a:endParaRPr lang="zh-CN" altLang="en-US" sz="1050" b="0" i="0" u="none" strike="noStrike" kern="1200" baseline="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827">
                <a:tc>
                  <a:txBody>
                    <a:bodyPr/>
                    <a:lstStyle/>
                    <a:p>
                      <a:r>
                        <a:rPr lang="en-US" altLang="zh-CN" sz="1050" b="0" i="0" u="none" strike="noStrike" kern="1200" baseline="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MP5_AEB_Activation_Config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AEB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开关</a:t>
                      </a:r>
                      <a:endParaRPr lang="en-US" sz="1050" b="0" i="0" u="none" strike="noStrike" kern="1200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0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：无输入</a:t>
                      </a:r>
                      <a:endParaRPr lang="en-US" altLang="zh-CN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：关闭</a:t>
                      </a:r>
                      <a:endParaRPr lang="en-US" altLang="zh-CN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：开启</a:t>
                      </a:r>
                      <a:endParaRPr lang="en-US" altLang="zh-CN" sz="1050" b="0" i="0" u="none" strike="noStrike" kern="1200" dirty="0" smtClean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r>
                        <a:rPr lang="zh-CN" altLang="en-US" sz="105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：预留</a:t>
                      </a:r>
                    </a:p>
                  </a:txBody>
                  <a:tcPr marL="9525" marR="9525" marT="71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6300192" y="1922186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MP5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发送给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AEB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系统信号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2009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7504" y="579333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D53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车型在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E3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配置上有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功能；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MP5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发给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的主开关信号和功能模式信号为周期信号，信号周期为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100ms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MP5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记忆驾驶员上次下电时的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主开关和功能模式，并在上电之后将该信号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发给摄像头；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LKA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主开关关闭时，驾驶员不能进行功能模式的选择，如右图所示；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、当主开关打开时，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种功能模式只有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种处于被选择的状态，不能同时选择多种功能，也不能同时取消勾选三种功能。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、若开启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TJA/HWA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功能（方控按钮），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MP5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接收</a:t>
            </a:r>
            <a:r>
              <a:rPr lang="en-US" altLang="zh-CN" sz="1200" dirty="0" err="1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TJA_status_icon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=1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信号，将车道保持辅助选择开关变灰（不可选）。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28" y="195486"/>
            <a:ext cx="54935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  </a:t>
            </a:r>
            <a:r>
              <a:rPr lang="en-US" altLang="zh-CN" dirty="0"/>
              <a:t>MP5</a:t>
            </a:r>
            <a:r>
              <a:rPr lang="zh-CN" altLang="en-US" dirty="0"/>
              <a:t>显示</a:t>
            </a:r>
            <a:r>
              <a:rPr lang="zh-CN" altLang="en-US" dirty="0" smtClean="0"/>
              <a:t>方案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车道保持辅助系统菜单设置</a:t>
            </a:r>
            <a:endParaRPr lang="zh-CN" altLang="en-US" sz="1600" dirty="0"/>
          </a:p>
        </p:txBody>
      </p:sp>
      <p:grpSp>
        <p:nvGrpSpPr>
          <p:cNvPr id="7" name="组合 6"/>
          <p:cNvGrpSpPr/>
          <p:nvPr/>
        </p:nvGrpSpPr>
        <p:grpSpPr>
          <a:xfrm>
            <a:off x="204073" y="2205657"/>
            <a:ext cx="5272380" cy="2526333"/>
            <a:chOff x="889303" y="1563636"/>
            <a:chExt cx="5272380" cy="2591952"/>
          </a:xfrm>
        </p:grpSpPr>
        <p:sp>
          <p:nvSpPr>
            <p:cNvPr id="8" name="TextBox 7"/>
            <p:cNvSpPr txBox="1"/>
            <p:nvPr/>
          </p:nvSpPr>
          <p:spPr>
            <a:xfrm>
              <a:off x="889303" y="1563636"/>
              <a:ext cx="5272380" cy="259195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智能驾驶辅助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紧急制动辅助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车道保持辅助</a:t>
              </a:r>
              <a:endParaRPr lang="en-US" altLang="zh-CN" sz="120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交通</a:t>
              </a:r>
              <a:r>
                <a:rPr lang="zh-CN" altLang="en-US" sz="12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辅助</a:t>
              </a:r>
              <a:endParaRPr lang="en-US" altLang="zh-CN" sz="1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2448918" y="1563636"/>
              <a:ext cx="0" cy="25919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13440" y="1861579"/>
              <a:ext cx="1203263" cy="252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车道保持辅助系统</a:t>
              </a:r>
              <a:endPara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4942" y="2182094"/>
              <a:ext cx="1080120" cy="252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车道偏离预警</a:t>
              </a:r>
              <a:endPara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Picture 2" descr="\\10.4.9.25\Team\智能驾驶系统集成室\长按逸动竞品分析\AEB开关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67" t="35610" r="44159" b="57814"/>
            <a:stretch/>
          </p:blipFill>
          <p:spPr bwMode="auto">
            <a:xfrm>
              <a:off x="3613119" y="1830593"/>
              <a:ext cx="534318" cy="24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2664942" y="2406657"/>
              <a:ext cx="1080120" cy="252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车道保持辅助</a:t>
              </a:r>
              <a:endPara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4942" y="2622681"/>
              <a:ext cx="1080120" cy="252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车道居中控制</a:t>
              </a:r>
              <a:endPara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096" y="2925857"/>
            <a:ext cx="1920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椭圆 23"/>
          <p:cNvSpPr/>
          <p:nvPr/>
        </p:nvSpPr>
        <p:spPr>
          <a:xfrm>
            <a:off x="3059848" y="2854338"/>
            <a:ext cx="144000" cy="14401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059832" y="3070362"/>
            <a:ext cx="144000" cy="14401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3059832" y="3286386"/>
            <a:ext cx="144000" cy="144016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131840" y="3124370"/>
            <a:ext cx="36000" cy="36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91880" y="2350253"/>
            <a:ext cx="99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车道保持辅助</a:t>
            </a:r>
            <a:endParaRPr lang="zh-CN" altLang="en-US" sz="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91880" y="2545952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车道保持辅助开启时，通过主动转向干预，避免车辆无意识驶出原</a:t>
            </a:r>
            <a:r>
              <a:rPr lang="zh-CN" altLang="en-US" sz="7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车道的风险。</a:t>
            </a:r>
            <a:endParaRPr lang="zh-CN" altLang="en-US" sz="7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81301"/>
              </p:ext>
            </p:extLst>
          </p:nvPr>
        </p:nvGraphicFramePr>
        <p:xfrm>
          <a:off x="5652120" y="2067694"/>
          <a:ext cx="333563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530"/>
                <a:gridCol w="1871102"/>
              </a:tblGrid>
              <a:tr h="651883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车道保持辅助系统开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关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LKA main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switch=0     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关闭</a:t>
                      </a:r>
                      <a:endParaRPr lang="en-US" altLang="zh-CN" sz="1200" baseline="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LKA main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switch=1     </a:t>
                      </a:r>
                      <a:r>
                        <a:rPr lang="zh-CN" altLang="en-US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开启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3066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车道偏离预警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LC Mode=1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3066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车道保持辅助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LC Mode=2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263066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车道中线保持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LC</a:t>
                      </a:r>
                      <a:r>
                        <a:rPr lang="en-US" altLang="zh-CN" sz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Mode=3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652120" y="1779662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MP5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发送给摄像头信号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2120" y="3795886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MP5</a:t>
            </a:r>
            <a:r>
              <a:rPr lang="zh-CN" altLang="en-US" dirty="0" smtClean="0"/>
              <a:t>增加接收</a:t>
            </a:r>
            <a:r>
              <a:rPr lang="zh-CN" altLang="en-US" dirty="0"/>
              <a:t>摄像头</a:t>
            </a:r>
            <a:r>
              <a:rPr lang="zh-CN" altLang="en-US" dirty="0" smtClean="0"/>
              <a:t>信号</a:t>
            </a:r>
            <a:endParaRPr lang="en-US" altLang="zh-CN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107608"/>
              </p:ext>
            </p:extLst>
          </p:nvPr>
        </p:nvGraphicFramePr>
        <p:xfrm>
          <a:off x="5652120" y="4083918"/>
          <a:ext cx="3384375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659272"/>
                <a:gridCol w="1428959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TJA_status_icon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车道保持辅助整个界面置灰（不可选择）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其他值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解除置灰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47664" y="1851670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推荐方案</a:t>
            </a:r>
            <a:endParaRPr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0928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0628" y="2140012"/>
            <a:ext cx="5293272" cy="2459648"/>
            <a:chOff x="868411" y="1563636"/>
            <a:chExt cx="5293272" cy="2459648"/>
          </a:xfrm>
        </p:grpSpPr>
        <p:sp>
          <p:nvSpPr>
            <p:cNvPr id="3" name="TextBox 2"/>
            <p:cNvSpPr txBox="1"/>
            <p:nvPr/>
          </p:nvSpPr>
          <p:spPr>
            <a:xfrm>
              <a:off x="868411" y="1563636"/>
              <a:ext cx="5293272" cy="245964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zh-CN" altLang="en-US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智能驾驶辅助</a:t>
              </a: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 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紧急制动辅助</a:t>
              </a: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en-US" altLang="zh-CN" sz="105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05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车道保持辅助 </a:t>
              </a:r>
              <a:endParaRPr lang="en-US" altLang="zh-CN" sz="105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r>
                <a:rPr lang="zh-CN" altLang="en-US" sz="105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交通</a:t>
              </a:r>
              <a:r>
                <a:rPr lang="zh-CN" altLang="en-US" sz="1050" dirty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r>
                <a:rPr lang="zh-CN" altLang="en-US" sz="1050" dirty="0" smtClean="0">
                  <a:solidFill>
                    <a:schemeClr val="accent6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辅助</a:t>
              </a:r>
              <a:endParaRPr lang="en-US" altLang="zh-CN" sz="105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US" altLang="zh-CN" sz="105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401471" y="1563638"/>
              <a:ext cx="10289" cy="24596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2411760" y="1861579"/>
              <a:ext cx="10801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交通</a:t>
              </a:r>
              <a:r>
                <a:rPr lang="zh-CN" altLang="en-US" sz="9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标志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识别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11760" y="2412926"/>
              <a:ext cx="10801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9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智能限速提醒</a:t>
              </a:r>
              <a:endParaRPr lang="zh-CN" altLang="en-US" sz="9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Picture 2" descr="\\10.4.9.25\Team\智能驾驶系统集成室\长按逸动竞品分析\AEB开关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67" t="35610" r="44159" b="57814"/>
            <a:stretch/>
          </p:blipFill>
          <p:spPr bwMode="auto">
            <a:xfrm>
              <a:off x="3328304" y="1850069"/>
              <a:ext cx="534318" cy="24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\\10.4.9.25\Team\智能驾驶系统集成室\长按逸动竞品分析\AEB开关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67" t="35610" r="44159" b="57814"/>
            <a:stretch/>
          </p:blipFill>
          <p:spPr bwMode="auto">
            <a:xfrm>
              <a:off x="3347864" y="2395114"/>
              <a:ext cx="534318" cy="242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230628" y="202802"/>
            <a:ext cx="6357596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4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  </a:t>
            </a:r>
            <a:r>
              <a:rPr lang="en-US" altLang="zh-CN" dirty="0"/>
              <a:t>MP5</a:t>
            </a:r>
            <a:r>
              <a:rPr lang="zh-CN" altLang="en-US" dirty="0"/>
              <a:t>显示</a:t>
            </a:r>
            <a:r>
              <a:rPr lang="zh-CN" altLang="en-US" dirty="0" smtClean="0"/>
              <a:t>方案</a:t>
            </a:r>
            <a:r>
              <a:rPr lang="en-US" altLang="zh-CN" sz="1600" dirty="0" smtClean="0"/>
              <a:t>---</a:t>
            </a:r>
            <a:r>
              <a:rPr lang="zh-CN" altLang="en-US" sz="1600" dirty="0" smtClean="0"/>
              <a:t>交通标志辅助系统菜单设置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179512" y="627534"/>
            <a:ext cx="8964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D53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车型在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配置上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有交通标志识别（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TSR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）和智能限速辅助（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）功能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MP5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发给摄像头的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TSR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开关信号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为周期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信号；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MP5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记忆驾驶员上次下电时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TSR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的开关状态，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并在上电之后将该信号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发给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摄像头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、驾驶员可以独立开启和关闭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TSR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功能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2" descr="http://06img.mopimg.cn/mobile/20180529/20180529123315_59d9260446f8117929c24eb92adac067_7.jpe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9" name="Picture 5" descr="TS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11806"/>
            <a:ext cx="1858270" cy="115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507725" y="2463733"/>
            <a:ext cx="999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交通</a:t>
            </a:r>
            <a:r>
              <a:rPr lang="zh-CN" altLang="en-US" sz="8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标志</a:t>
            </a:r>
            <a:r>
              <a:rPr lang="zh-CN" altLang="en-US" sz="8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识别</a:t>
            </a:r>
            <a:endParaRPr lang="zh-CN" altLang="en-US" sz="8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91880" y="2732020"/>
            <a:ext cx="2032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交通</a:t>
            </a:r>
            <a:r>
              <a:rPr lang="zh-CN" altLang="en-US" sz="7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标志</a:t>
            </a:r>
            <a:r>
              <a:rPr lang="zh-CN" altLang="en-US" sz="7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辅助对</a:t>
            </a:r>
            <a:r>
              <a:rPr lang="zh-CN" altLang="en-US" sz="7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道路出现的交通标志进行信息采集和识别</a:t>
            </a:r>
            <a:r>
              <a:rPr lang="en-US" altLang="zh-CN" sz="7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700" b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及时地向驾驶员做出指示或</a:t>
            </a:r>
            <a:r>
              <a:rPr lang="zh-CN" altLang="en-US" sz="700" b="1" dirty="0" smtClean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警告。</a:t>
            </a:r>
            <a:endParaRPr lang="zh-CN" altLang="en-US" sz="600" b="1" dirty="0">
              <a:solidFill>
                <a:schemeClr val="accent6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64189" y="1779662"/>
            <a:ext cx="2531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推荐方案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448654"/>
              </p:ext>
            </p:extLst>
          </p:nvPr>
        </p:nvGraphicFramePr>
        <p:xfrm>
          <a:off x="5700864" y="2211710"/>
          <a:ext cx="3335632" cy="2387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4530"/>
                <a:gridCol w="1871102"/>
              </a:tblGrid>
              <a:tr h="1123741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交通标志识别开关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TSR Switch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TSR OFF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关闭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1: TSR ON  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开启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2: Reserved           </a:t>
                      </a:r>
                    </a:p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3: Reserved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264209">
                <a:tc>
                  <a:txBody>
                    <a:bodyPr/>
                    <a:lstStyle/>
                    <a:p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智能限速辅助开关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ISA_Switch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ISA OFF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关闭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1: ISA ON       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开启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2: Reserved           </a:t>
                      </a:r>
                    </a:p>
                    <a:p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3: Reserved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00192" y="1862703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MP5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增加发送给摄像头信号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51539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21365</TotalTime>
  <Words>886</Words>
  <Application>Microsoft Office PowerPoint</Application>
  <PresentationFormat>全屏显示(16:9)</PresentationFormat>
  <Paragraphs>185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一、合同背景---项目简介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luoyuan</dc:creator>
  <cp:lastModifiedBy>沈忱</cp:lastModifiedBy>
  <cp:revision>1688</cp:revision>
  <dcterms:created xsi:type="dcterms:W3CDTF">2012-03-13T03:28:01Z</dcterms:created>
  <dcterms:modified xsi:type="dcterms:W3CDTF">2018-07-26T07:51:12Z</dcterms:modified>
</cp:coreProperties>
</file>