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83" r:id="rId2"/>
    <p:sldId id="306" r:id="rId3"/>
    <p:sldId id="386" r:id="rId4"/>
    <p:sldId id="462" r:id="rId5"/>
    <p:sldId id="470" r:id="rId6"/>
    <p:sldId id="484" r:id="rId7"/>
    <p:sldId id="485" r:id="rId8"/>
    <p:sldId id="488" r:id="rId9"/>
    <p:sldId id="499" r:id="rId10"/>
    <p:sldId id="486" r:id="rId11"/>
    <p:sldId id="487" r:id="rId12"/>
    <p:sldId id="473" r:id="rId13"/>
    <p:sldId id="431" r:id="rId14"/>
    <p:sldId id="477" r:id="rId15"/>
    <p:sldId id="467" r:id="rId16"/>
    <p:sldId id="447" r:id="rId17"/>
    <p:sldId id="478" r:id="rId18"/>
    <p:sldId id="479" r:id="rId19"/>
    <p:sldId id="480" r:id="rId20"/>
    <p:sldId id="481" r:id="rId21"/>
    <p:sldId id="482" r:id="rId22"/>
    <p:sldId id="483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009ED6"/>
    <a:srgbClr val="D5F2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 varScale="1">
        <p:scale>
          <a:sx n="86" d="100"/>
          <a:sy n="86" d="100"/>
        </p:scale>
        <p:origin x="-1092" y="-162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2016/1/9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282A34A-A2C8-427C-847D-078E83D606D8}" type="slidenum">
              <a:rPr lang="zh-CN" altLang="en-US" smtClean="0"/>
              <a:pPr>
                <a:buFont typeface="Arial" pitchFamily="34" charset="0"/>
                <a:buNone/>
              </a:pPr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065D449-1858-40E1-B380-ADC6B75D8768}" type="slidenum">
              <a:rPr lang="zh-CN" altLang="en-US" smtClean="0"/>
              <a:pPr>
                <a:buFont typeface="Arial" pitchFamily="34" charset="0"/>
                <a:buNone/>
              </a:pPr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5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5.doc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6.do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7.doc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8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9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10.do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11.do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12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hapter06/6-13.d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1.do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2.doc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3.doc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6/6-4.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第六章  浮动与定位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839817" y="3639462"/>
            <a:ext cx="6973888" cy="105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/>
              <a:t>元素的</a:t>
            </a:r>
            <a:r>
              <a:rPr lang="zh-CN" altLang="zh-CN" dirty="0" smtClean="0"/>
              <a:t>浮动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/>
              <a:t>常见的几种定位模式</a:t>
            </a: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653976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清除浮动的方法</a:t>
            </a:r>
            <a:endParaRPr lang="zh-CN" altLang="en-US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279005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spcBef>
                <a:spcPts val="423"/>
              </a:spcBef>
              <a:buFontTx/>
              <a:buNone/>
              <a:defRPr/>
            </a:pPr>
            <a:r>
              <a:rPr lang="zh-CN" altLang="zh-CN" sz="1800" dirty="0"/>
              <a:t>运用</a:t>
            </a:r>
            <a:r>
              <a:rPr lang="en-US" altLang="zh-CN" sz="1800" dirty="0">
                <a:solidFill>
                  <a:srgbClr val="009ED6"/>
                </a:solidFill>
              </a:rPr>
              <a:t>clear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只能清除元素</a:t>
            </a:r>
            <a:r>
              <a:rPr lang="zh-CN" altLang="zh-CN" sz="1800" dirty="0">
                <a:solidFill>
                  <a:srgbClr val="009ED6"/>
                </a:solidFill>
              </a:rPr>
              <a:t>左右</a:t>
            </a:r>
            <a:r>
              <a:rPr lang="zh-CN" altLang="zh-CN" sz="1800" dirty="0"/>
              <a:t>两侧浮动的影响。然而在制作网页时，经常会遇到一些特殊的浮动影响，例如，对子元素设置浮动时，如果不对其父元素定义高度，则</a:t>
            </a:r>
            <a:r>
              <a:rPr lang="zh-CN" altLang="zh-CN" sz="1800" dirty="0">
                <a:solidFill>
                  <a:srgbClr val="009ED6"/>
                </a:solidFill>
              </a:rPr>
              <a:t>子元素</a:t>
            </a:r>
            <a:r>
              <a:rPr lang="zh-CN" altLang="zh-CN" sz="1800" dirty="0"/>
              <a:t>的浮动会对</a:t>
            </a:r>
            <a:r>
              <a:rPr lang="zh-CN" altLang="zh-CN" sz="1800" dirty="0">
                <a:solidFill>
                  <a:srgbClr val="009ED6"/>
                </a:solidFill>
              </a:rPr>
              <a:t>父元素</a:t>
            </a:r>
            <a:r>
              <a:rPr lang="zh-CN" altLang="zh-CN" sz="1800" dirty="0"/>
              <a:t>产生</a:t>
            </a:r>
            <a:r>
              <a:rPr lang="zh-CN" altLang="zh-CN" sz="1800" dirty="0" smtClean="0"/>
              <a:t>影响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09311" y="1872874"/>
            <a:ext cx="76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2</a:t>
            </a:r>
            <a:r>
              <a:rPr lang="zh-CN" altLang="en-US" b="1" dirty="0" smtClean="0">
                <a:solidFill>
                  <a:srgbClr val="009ED6"/>
                </a:solidFill>
              </a:rPr>
              <a:t>）</a:t>
            </a:r>
            <a:r>
              <a:rPr lang="zh-CN" altLang="zh-CN" b="1" dirty="0" smtClean="0">
                <a:solidFill>
                  <a:srgbClr val="009ED6"/>
                </a:solidFill>
              </a:rPr>
              <a:t>运用</a:t>
            </a:r>
            <a:r>
              <a:rPr lang="en-US" altLang="zh-CN" b="1" dirty="0">
                <a:solidFill>
                  <a:srgbClr val="009ED6"/>
                </a:solidFill>
              </a:rPr>
              <a:t>overflow</a:t>
            </a:r>
            <a:r>
              <a:rPr lang="zh-CN" altLang="zh-CN" b="1" dirty="0">
                <a:solidFill>
                  <a:srgbClr val="009ED6"/>
                </a:solidFill>
              </a:rPr>
              <a:t>属性清除浮动</a:t>
            </a:r>
            <a:endParaRPr lang="en-US" altLang="zh-CN" b="1" dirty="0">
              <a:solidFill>
                <a:srgbClr val="009ED6"/>
              </a:solidFill>
            </a:endParaRP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06" y="3284015"/>
            <a:ext cx="2121233" cy="38788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8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256971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after</a:t>
            </a:r>
            <a:r>
              <a:rPr lang="zh-CN" altLang="zh-CN" sz="1800" dirty="0">
                <a:solidFill>
                  <a:srgbClr val="009ED6"/>
                </a:solidFill>
              </a:rPr>
              <a:t>伪对象</a:t>
            </a:r>
            <a:r>
              <a:rPr lang="zh-CN" altLang="zh-CN" sz="1800" dirty="0"/>
              <a:t>也可以清除浮动，但是该方法只适用于</a:t>
            </a:r>
            <a:r>
              <a:rPr lang="en-US" altLang="zh-CN" sz="1800" dirty="0">
                <a:solidFill>
                  <a:srgbClr val="009ED6"/>
                </a:solidFill>
              </a:rPr>
              <a:t>IE8</a:t>
            </a:r>
            <a:r>
              <a:rPr lang="zh-CN" altLang="zh-CN" sz="1800" dirty="0"/>
              <a:t>及以上版本浏览器和其他</a:t>
            </a:r>
            <a:r>
              <a:rPr lang="zh-CN" altLang="zh-CN" sz="1800" dirty="0">
                <a:solidFill>
                  <a:srgbClr val="009ED6"/>
                </a:solidFill>
              </a:rPr>
              <a:t>非</a:t>
            </a:r>
            <a:r>
              <a:rPr lang="en-US" altLang="zh-CN" sz="1800" dirty="0">
                <a:solidFill>
                  <a:srgbClr val="009ED6"/>
                </a:solidFill>
              </a:rPr>
              <a:t>IE</a:t>
            </a:r>
            <a:r>
              <a:rPr lang="zh-CN" altLang="zh-CN" sz="1800" dirty="0"/>
              <a:t>浏览器。使用</a:t>
            </a:r>
            <a:r>
              <a:rPr lang="en-US" altLang="zh-CN" sz="1800" dirty="0"/>
              <a:t>after</a:t>
            </a:r>
            <a:r>
              <a:rPr lang="zh-CN" altLang="zh-CN" sz="1800" dirty="0"/>
              <a:t>伪对象清除浮动时需要注意以下两点：</a:t>
            </a:r>
          </a:p>
          <a:p>
            <a:pPr marL="0" indent="457200" eaLnBrk="1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）必须为需要清除浮动的元素伪对象设置“</a:t>
            </a:r>
            <a:r>
              <a:rPr lang="en-US" altLang="zh-CN" sz="1800" dirty="0">
                <a:solidFill>
                  <a:srgbClr val="009ED6"/>
                </a:solidFill>
              </a:rPr>
              <a:t>height:0;</a:t>
            </a:r>
            <a:r>
              <a:rPr lang="zh-CN" altLang="zh-CN" sz="1800" dirty="0"/>
              <a:t>”样式，否则该元素会比其实际高度高出若干像素。</a:t>
            </a:r>
          </a:p>
          <a:p>
            <a:pPr marL="0" indent="457200" eaLnBrk="1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）必须在伪对象中设置</a:t>
            </a:r>
            <a:r>
              <a:rPr lang="en-US" altLang="zh-CN" sz="1800" dirty="0">
                <a:solidFill>
                  <a:srgbClr val="009ED6"/>
                </a:solidFill>
              </a:rPr>
              <a:t>content</a:t>
            </a:r>
            <a:r>
              <a:rPr lang="zh-CN" altLang="zh-CN" sz="1800" dirty="0"/>
              <a:t>属性，属性值可以为空，如“</a:t>
            </a:r>
            <a:r>
              <a:rPr lang="en-US" altLang="zh-CN" sz="1800" dirty="0"/>
              <a:t>content: "";</a:t>
            </a:r>
            <a:r>
              <a:rPr lang="zh-CN" altLang="zh-CN" sz="1800" dirty="0"/>
              <a:t>”。</a:t>
            </a:r>
            <a:endParaRPr lang="en-US" altLang="zh-CN" sz="1800" dirty="0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59" y="4527282"/>
            <a:ext cx="2121233" cy="38788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311" y="1872874"/>
            <a:ext cx="76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3</a:t>
            </a:r>
            <a:r>
              <a:rPr lang="zh-CN" altLang="en-US" b="1" dirty="0" smtClean="0">
                <a:solidFill>
                  <a:srgbClr val="009ED6"/>
                </a:solidFill>
              </a:rPr>
              <a:t>）</a:t>
            </a:r>
            <a:r>
              <a:rPr lang="zh-CN" altLang="en-US" b="1" dirty="0">
                <a:solidFill>
                  <a:srgbClr val="009ED6"/>
                </a:solidFill>
              </a:rPr>
              <a:t>使用</a:t>
            </a:r>
            <a:r>
              <a:rPr lang="en-US" altLang="zh-CN" b="1" dirty="0">
                <a:solidFill>
                  <a:srgbClr val="009ED6"/>
                </a:solidFill>
              </a:rPr>
              <a:t>after</a:t>
            </a:r>
            <a:r>
              <a:rPr lang="zh-CN" altLang="en-US" b="1" dirty="0">
                <a:solidFill>
                  <a:srgbClr val="009ED6"/>
                </a:solidFill>
              </a:rPr>
              <a:t>伪对象清除浮动</a:t>
            </a:r>
            <a:endParaRPr lang="en-US" altLang="zh-CN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43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290317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o</a:t>
              </a:r>
              <a:r>
                <a:rPr lang="en-US" altLang="zh-CN" sz="2000" b="1" dirty="0" smtClean="0">
                  <a:solidFill>
                    <a:srgbClr val="009ED6"/>
                  </a:solidFill>
                </a:rPr>
                <a:t>verflow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9" y="1508770"/>
            <a:ext cx="4280664" cy="4468033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 lvl="0">
              <a:defRPr/>
            </a:pPr>
            <a:r>
              <a:rPr lang="en-US" altLang="zh-CN" sz="2400" dirty="0"/>
              <a:t>6.2 </a:t>
            </a:r>
            <a:r>
              <a:rPr lang="en-US" altLang="zh-CN" sz="2400" dirty="0" smtClean="0"/>
              <a:t>overflow</a:t>
            </a:r>
            <a:r>
              <a:rPr lang="zh-CN" altLang="en-US" sz="2400" dirty="0" smtClean="0"/>
              <a:t>属性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3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当盒子内的元素超出盒子自身的大小时，内容就会</a:t>
            </a:r>
            <a:r>
              <a:rPr lang="zh-CN" altLang="zh-CN" sz="1800" dirty="0">
                <a:solidFill>
                  <a:srgbClr val="009ED6"/>
                </a:solidFill>
              </a:rPr>
              <a:t>溢出</a:t>
            </a:r>
            <a:r>
              <a:rPr lang="zh-CN" altLang="zh-CN" sz="1800" dirty="0"/>
              <a:t>，这时如果想要规范溢出内容的显示方式，就需要使用</a:t>
            </a:r>
            <a:r>
              <a:rPr lang="en-US" altLang="zh-CN" sz="1800" dirty="0"/>
              <a:t>CSS</a:t>
            </a:r>
            <a:r>
              <a:rPr lang="zh-CN" altLang="zh-CN" sz="1800" dirty="0"/>
              <a:t>中的</a:t>
            </a:r>
            <a:r>
              <a:rPr lang="en-US" altLang="zh-CN" sz="1800" dirty="0">
                <a:solidFill>
                  <a:srgbClr val="009ED6"/>
                </a:solidFill>
              </a:rPr>
              <a:t>overflow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，其基本语法格式如下：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overflow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9770" y="3502370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{overflow:</a:t>
            </a:r>
            <a:r>
              <a:rPr lang="zh-CN" altLang="zh-CN" dirty="0"/>
              <a:t>属性值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6.2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overflow</a:t>
            </a:r>
            <a:r>
              <a:rPr lang="zh-CN" altLang="zh-CN" sz="1800" dirty="0"/>
              <a:t>属性的常用值有四个，分别表示不同的含义，具体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overflow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54899"/>
              </p:ext>
            </p:extLst>
          </p:nvPr>
        </p:nvGraphicFramePr>
        <p:xfrm>
          <a:off x="2007870" y="2669907"/>
          <a:ext cx="5128260" cy="28424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45515"/>
                <a:gridCol w="4182745"/>
              </a:tblGrid>
              <a:tr h="458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607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visible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内容不会被修剪，会呈现在元素框之外（默认值）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557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hidden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溢出内容会被修剪，并且被修剪的内容是不可见的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683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auto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在需要时产生滚动条，即自适应所要显示的内容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534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scroll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溢出内容会被修剪，且浏览器会始终显示滚动条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0" y="5647753"/>
            <a:ext cx="2121233" cy="38788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6.2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45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元素的定位属性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392841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静态定位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static</a:t>
              </a: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102951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相对定位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relative</a:t>
              </a: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67569" y="3830062"/>
            <a:ext cx="3827937" cy="507813"/>
            <a:chOff x="1710670" y="1252383"/>
            <a:chExt cx="486909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绝对定位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absolute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40331" y="4544340"/>
            <a:ext cx="3827937" cy="507813"/>
            <a:chOff x="1710670" y="1252383"/>
            <a:chExt cx="4869094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>
                  <a:solidFill>
                    <a:srgbClr val="009ED6"/>
                  </a:solidFill>
                </a:rPr>
                <a:t>固定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定位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fixed</a:t>
              </a: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65731" y="5304502"/>
            <a:ext cx="3827937" cy="507813"/>
            <a:chOff x="1710670" y="1252383"/>
            <a:chExt cx="4869094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z</a:t>
              </a:r>
              <a:r>
                <a:rPr lang="en-US" altLang="zh-CN" sz="2000" b="1" dirty="0" smtClean="0">
                  <a:solidFill>
                    <a:srgbClr val="009ED6"/>
                  </a:solidFill>
                </a:rPr>
                <a:t>-index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层叠等级属性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9" y="1508770"/>
            <a:ext cx="4280664" cy="4468033"/>
          </a:xfrm>
          <a:prstGeom prst="rect">
            <a:avLst/>
          </a:prstGeom>
        </p:spPr>
      </p:pic>
      <p:sp>
        <p:nvSpPr>
          <p:cNvPr id="59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 lvl="0"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/>
              <a:t>元素</a:t>
            </a:r>
            <a:r>
              <a:rPr lang="zh-CN" altLang="en-US" sz="2400" dirty="0"/>
              <a:t>的定位</a:t>
            </a:r>
          </a:p>
        </p:txBody>
      </p:sp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定位</a:t>
            </a:r>
            <a:r>
              <a:rPr lang="zh-CN" altLang="zh-CN" sz="1800" b="1" dirty="0">
                <a:solidFill>
                  <a:srgbClr val="009ED6"/>
                </a:solidFill>
              </a:rPr>
              <a:t>模式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position</a:t>
            </a:r>
            <a:r>
              <a:rPr lang="zh-CN" altLang="zh-CN" sz="1800" dirty="0"/>
              <a:t>属性用于定义元素的</a:t>
            </a:r>
            <a:r>
              <a:rPr lang="zh-CN" altLang="zh-CN" sz="1800" dirty="0">
                <a:solidFill>
                  <a:srgbClr val="00B0F0"/>
                </a:solidFill>
              </a:rPr>
              <a:t>定位模式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dirty="0"/>
          </a:p>
          <a:p>
            <a:pPr marL="0" indent="457200" eaLnBrk="1">
              <a:lnSpc>
                <a:spcPct val="135000"/>
              </a:lnSpc>
              <a:buNone/>
            </a:pPr>
            <a:r>
              <a:rPr lang="en-US" altLang="zh-CN" sz="1800" dirty="0"/>
              <a:t>position</a:t>
            </a:r>
            <a:r>
              <a:rPr lang="zh-CN" altLang="zh-CN" sz="1800" dirty="0"/>
              <a:t>属性的常用值有四个，分别表示不同的定位模式，具体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元素的定位属性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1517" y="3040653"/>
            <a:ext cx="7216048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选择器</a:t>
            </a:r>
            <a:r>
              <a:rPr lang="en-US" altLang="zh-CN" dirty="0"/>
              <a:t>{position:</a:t>
            </a:r>
            <a:r>
              <a:rPr lang="zh-CN" altLang="zh-CN" dirty="0"/>
              <a:t>属性值</a:t>
            </a:r>
            <a:r>
              <a:rPr lang="en-US" altLang="zh-CN" dirty="0" smtClean="0"/>
              <a:t>;}</a:t>
            </a: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76860"/>
              </p:ext>
            </p:extLst>
          </p:nvPr>
        </p:nvGraphicFramePr>
        <p:xfrm>
          <a:off x="1324814" y="4246970"/>
          <a:ext cx="6089533" cy="164705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22748"/>
                <a:gridCol w="4966785"/>
              </a:tblGrid>
              <a:tr h="32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2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自动定位（默认定位方式）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2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relative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相对定位，相对于其原文档流的位置进行定位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2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absolute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绝对定位，相对于其上一个已经定位的父元素进行定位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2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fixed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固定定位，相对于浏览器窗口进行定位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边</a:t>
            </a:r>
            <a:r>
              <a:rPr lang="zh-CN" altLang="zh-CN" sz="1800" b="1" dirty="0">
                <a:solidFill>
                  <a:srgbClr val="009ED6"/>
                </a:solidFill>
              </a:rPr>
              <a:t>偏移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定位模式（</a:t>
            </a:r>
            <a:r>
              <a:rPr lang="en-US" altLang="zh-CN" sz="1800" dirty="0"/>
              <a:t>position</a:t>
            </a:r>
            <a:r>
              <a:rPr lang="zh-CN" altLang="zh-CN" sz="1800" dirty="0"/>
              <a:t>）仅仅用于定义元素以哪种方式定位，并不能确定元素的具体位置。在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中，通过边偏移属性</a:t>
            </a:r>
            <a:r>
              <a:rPr lang="en-US" altLang="zh-CN" sz="1800" dirty="0">
                <a:solidFill>
                  <a:srgbClr val="009ED6"/>
                </a:solidFill>
              </a:rPr>
              <a:t>top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bottom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left</a:t>
            </a:r>
            <a:r>
              <a:rPr lang="zh-CN" altLang="zh-CN" sz="1800" dirty="0"/>
              <a:t>或</a:t>
            </a:r>
            <a:r>
              <a:rPr lang="en-US" altLang="zh-CN" sz="1800" dirty="0">
                <a:solidFill>
                  <a:srgbClr val="009ED6"/>
                </a:solidFill>
              </a:rPr>
              <a:t>right</a:t>
            </a:r>
            <a:r>
              <a:rPr lang="zh-CN" altLang="zh-CN" sz="1800" dirty="0"/>
              <a:t>，来精确定义定位元素的位置，其取值为不同单位的</a:t>
            </a:r>
            <a:r>
              <a:rPr lang="zh-CN" altLang="zh-CN" sz="1800" dirty="0">
                <a:solidFill>
                  <a:srgbClr val="009ED6"/>
                </a:solidFill>
              </a:rPr>
              <a:t>数值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百分比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对</a:t>
            </a:r>
            <a:r>
              <a:rPr lang="zh-CN" altLang="en-US" sz="1800" dirty="0"/>
              <a:t>它们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具体解释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元素的定位属性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42458"/>
              </p:ext>
            </p:extLst>
          </p:nvPr>
        </p:nvGraphicFramePr>
        <p:xfrm>
          <a:off x="1214655" y="4289098"/>
          <a:ext cx="5913257" cy="1781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1433"/>
                <a:gridCol w="4511824"/>
              </a:tblGrid>
              <a:tr h="35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边偏移属性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5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顶端偏移量，定义元素相对于其父元素上边线的距离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5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bottom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底部偏移量，定义元素相对于其父元素下边线的距离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5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左侧偏移量，定义元素相对于其父元素左边线的距离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356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右侧偏移量，定义元素相对于其父元素右边线的距离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3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静态定位是元素的默认定位方式，当</a:t>
            </a:r>
            <a:r>
              <a:rPr lang="en-US" altLang="zh-CN" sz="1800" dirty="0"/>
              <a:t>position</a:t>
            </a:r>
            <a:r>
              <a:rPr lang="zh-CN" altLang="zh-CN" sz="1800" dirty="0"/>
              <a:t>属性的取值为</a:t>
            </a:r>
            <a:r>
              <a:rPr lang="en-US" altLang="zh-CN" sz="1800" dirty="0">
                <a:solidFill>
                  <a:srgbClr val="009ED6"/>
                </a:solidFill>
              </a:rPr>
              <a:t>static</a:t>
            </a:r>
            <a:r>
              <a:rPr lang="zh-CN" altLang="zh-CN" sz="1800" dirty="0"/>
              <a:t>时，可以将元素定位于</a:t>
            </a:r>
            <a:r>
              <a:rPr lang="zh-CN" altLang="zh-CN" sz="1800" dirty="0">
                <a:solidFill>
                  <a:srgbClr val="009ED6"/>
                </a:solidFill>
              </a:rPr>
              <a:t>静态位置</a:t>
            </a:r>
            <a:r>
              <a:rPr lang="zh-CN" altLang="zh-CN" sz="1800" dirty="0"/>
              <a:t>。 所谓静态位置就是各个元素在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文档流中默认的位置。</a:t>
            </a:r>
          </a:p>
          <a:p>
            <a:pPr marL="0" indent="457200" eaLnBrk="1">
              <a:buNone/>
            </a:pPr>
            <a:r>
              <a:rPr lang="zh-CN" altLang="zh-CN" sz="1800" dirty="0"/>
              <a:t>任何元素在默认状态下都会以</a:t>
            </a:r>
            <a:r>
              <a:rPr lang="zh-CN" altLang="zh-CN" sz="1800" dirty="0">
                <a:solidFill>
                  <a:srgbClr val="009ED6"/>
                </a:solidFill>
              </a:rPr>
              <a:t>静态定位</a:t>
            </a:r>
            <a:r>
              <a:rPr lang="zh-CN" altLang="zh-CN" sz="1800" dirty="0"/>
              <a:t>来确定自己的位置，所以当没有定义</a:t>
            </a:r>
            <a:r>
              <a:rPr lang="en-US" altLang="zh-CN" sz="1800" dirty="0">
                <a:solidFill>
                  <a:srgbClr val="009ED6"/>
                </a:solidFill>
              </a:rPr>
              <a:t>position</a:t>
            </a:r>
            <a:r>
              <a:rPr lang="zh-CN" altLang="zh-CN" sz="1800" dirty="0"/>
              <a:t>属性时，并不说明该元素没有自己的位置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它</a:t>
            </a:r>
            <a:r>
              <a:rPr lang="zh-CN" altLang="zh-CN" sz="1800" dirty="0" smtClean="0"/>
              <a:t>会</a:t>
            </a:r>
            <a:r>
              <a:rPr lang="zh-CN" altLang="zh-CN" sz="1800" dirty="0"/>
              <a:t>遵循默认值显示为静态位置。在静态定位状态下，无法通过边偏移属性（</a:t>
            </a:r>
            <a:r>
              <a:rPr lang="en-US" altLang="zh-CN" sz="1800" dirty="0"/>
              <a:t>top</a:t>
            </a:r>
            <a:r>
              <a:rPr lang="zh-CN" altLang="zh-CN" sz="1800" dirty="0"/>
              <a:t>、</a:t>
            </a:r>
            <a:r>
              <a:rPr lang="en-US" altLang="zh-CN" sz="1800" dirty="0"/>
              <a:t>bottom</a:t>
            </a:r>
            <a:r>
              <a:rPr lang="zh-CN" altLang="zh-CN" sz="1800" dirty="0"/>
              <a:t>、</a:t>
            </a:r>
            <a:r>
              <a:rPr lang="en-US" altLang="zh-CN" sz="1800" dirty="0"/>
              <a:t>left</a:t>
            </a:r>
            <a:r>
              <a:rPr lang="zh-CN" altLang="zh-CN" sz="1800" dirty="0"/>
              <a:t>或</a:t>
            </a:r>
            <a:r>
              <a:rPr lang="en-US" altLang="zh-CN" sz="1800" dirty="0"/>
              <a:t>right</a:t>
            </a:r>
            <a:r>
              <a:rPr lang="zh-CN" altLang="zh-CN" sz="1800" dirty="0"/>
              <a:t>）来改变元素的位置。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静态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定位</a:t>
            </a:r>
            <a:r>
              <a:rPr lang="en-US" altLang="zh-CN" sz="2400" b="1" dirty="0">
                <a:solidFill>
                  <a:srgbClr val="009ED6"/>
                </a:solidFill>
              </a:rPr>
              <a:t>static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相对定位是将元素</a:t>
            </a:r>
            <a:r>
              <a:rPr lang="zh-CN" altLang="zh-CN" sz="1800" dirty="0">
                <a:solidFill>
                  <a:srgbClr val="009ED6"/>
                </a:solidFill>
              </a:rPr>
              <a:t>相对</a:t>
            </a:r>
            <a:r>
              <a:rPr lang="zh-CN" altLang="zh-CN" sz="1800" dirty="0" smtClean="0">
                <a:solidFill>
                  <a:srgbClr val="009ED6"/>
                </a:solidFill>
              </a:rPr>
              <a:t>于</a:t>
            </a:r>
            <a:r>
              <a:rPr lang="zh-CN" altLang="en-US" sz="1800" dirty="0"/>
              <a:t>它</a:t>
            </a:r>
            <a:r>
              <a:rPr lang="zh-CN" altLang="zh-CN" sz="1800" dirty="0" smtClean="0"/>
              <a:t>在</a:t>
            </a:r>
            <a:r>
              <a:rPr lang="zh-CN" altLang="zh-CN" sz="1800" dirty="0">
                <a:solidFill>
                  <a:srgbClr val="009ED6"/>
                </a:solidFill>
              </a:rPr>
              <a:t>标准文档流</a:t>
            </a:r>
            <a:r>
              <a:rPr lang="zh-CN" altLang="zh-CN" sz="1800" dirty="0"/>
              <a:t>中的位置进行定位，当</a:t>
            </a:r>
            <a:r>
              <a:rPr lang="en-US" altLang="zh-CN" sz="1800" dirty="0">
                <a:solidFill>
                  <a:srgbClr val="009ED6"/>
                </a:solidFill>
              </a:rPr>
              <a:t>position</a:t>
            </a:r>
            <a:r>
              <a:rPr lang="zh-CN" altLang="zh-CN" sz="1800" dirty="0"/>
              <a:t>属性的取值为</a:t>
            </a:r>
            <a:r>
              <a:rPr lang="en-US" altLang="zh-CN" sz="1800" dirty="0">
                <a:solidFill>
                  <a:srgbClr val="009ED6"/>
                </a:solidFill>
              </a:rPr>
              <a:t>relative</a:t>
            </a:r>
            <a:r>
              <a:rPr lang="zh-CN" altLang="zh-CN" sz="1800" dirty="0"/>
              <a:t>时，可以将元素定位于</a:t>
            </a:r>
            <a:r>
              <a:rPr lang="zh-CN" altLang="zh-CN" sz="1800" dirty="0">
                <a:solidFill>
                  <a:srgbClr val="009ED6"/>
                </a:solidFill>
              </a:rPr>
              <a:t>相对位置</a:t>
            </a:r>
            <a:r>
              <a:rPr lang="zh-CN" altLang="zh-CN" sz="1800" dirty="0"/>
              <a:t>。对元素设置相对定位后，可以通过</a:t>
            </a:r>
            <a:r>
              <a:rPr lang="zh-CN" altLang="zh-CN" sz="1800" dirty="0">
                <a:solidFill>
                  <a:srgbClr val="009ED6"/>
                </a:solidFill>
              </a:rPr>
              <a:t>边偏移</a:t>
            </a:r>
            <a:r>
              <a:rPr lang="zh-CN" altLang="zh-CN" sz="1800" dirty="0"/>
              <a:t>属性改变元素的位置，</a:t>
            </a:r>
            <a:r>
              <a:rPr lang="zh-CN" altLang="zh-CN" sz="1800" dirty="0" smtClean="0"/>
              <a:t>但是</a:t>
            </a:r>
            <a:r>
              <a:rPr lang="zh-CN" altLang="en-US" sz="1800" dirty="0" smtClean="0"/>
              <a:t>它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文档流中的</a:t>
            </a:r>
            <a:r>
              <a:rPr lang="zh-CN" altLang="zh-CN" sz="1800" dirty="0">
                <a:solidFill>
                  <a:srgbClr val="009ED6"/>
                </a:solidFill>
              </a:rPr>
              <a:t>位置</a:t>
            </a:r>
            <a:r>
              <a:rPr lang="zh-CN" altLang="zh-CN" sz="1800" dirty="0"/>
              <a:t>仍然保留。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相对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定位</a:t>
            </a:r>
            <a:r>
              <a:rPr lang="en-US" altLang="zh-CN" sz="2400" b="1" dirty="0">
                <a:solidFill>
                  <a:srgbClr val="009ED6"/>
                </a:solidFill>
              </a:rPr>
              <a:t>relative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7" y="3548414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8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508095"/>
            <a:ext cx="4442147" cy="592138"/>
            <a:chOff x="1710657" y="1263652"/>
            <a:chExt cx="4442881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334414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082517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overflow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619250"/>
            <a:ext cx="5215375" cy="593725"/>
            <a:chOff x="1710657" y="1263652"/>
            <a:chExt cx="5216239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411750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172383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元素的浮动</a:t>
              </a:r>
              <a:endPara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3445138"/>
            <a:ext cx="5402263" cy="593725"/>
            <a:chOff x="1710657" y="1263652"/>
            <a:chExt cx="5403156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43044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723834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元素的定位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195"/>
          <p:cNvGrpSpPr>
            <a:grpSpLocks/>
          </p:cNvGrpSpPr>
          <p:nvPr/>
        </p:nvGrpSpPr>
        <p:grpSpPr bwMode="auto">
          <a:xfrm>
            <a:off x="2797175" y="4367034"/>
            <a:ext cx="4442147" cy="592138"/>
            <a:chOff x="1710657" y="1263652"/>
            <a:chExt cx="4442881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0934"/>
              <a:ext cx="334414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647315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元素的类型与转换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221"/>
          <p:cNvGrpSpPr>
            <a:grpSpLocks/>
          </p:cNvGrpSpPr>
          <p:nvPr/>
        </p:nvGrpSpPr>
        <p:grpSpPr bwMode="auto">
          <a:xfrm>
            <a:off x="1693365" y="5283120"/>
            <a:ext cx="5402263" cy="593725"/>
            <a:chOff x="1710657" y="1263652"/>
            <a:chExt cx="5403156" cy="592608"/>
          </a:xfrm>
        </p:grpSpPr>
        <p:grpSp>
          <p:nvGrpSpPr>
            <p:cNvPr id="40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4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 bwMode="auto">
            <a:xfrm>
              <a:off x="2809389" y="1761189"/>
              <a:ext cx="43044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2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339489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制作网页焦点图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绝对定位</a:t>
            </a:r>
            <a:r>
              <a:rPr lang="zh-CN" altLang="zh-CN" sz="1800" dirty="0"/>
              <a:t>是将元素依据最近的</a:t>
            </a:r>
            <a:r>
              <a:rPr lang="zh-CN" altLang="zh-CN" sz="1800" dirty="0">
                <a:solidFill>
                  <a:srgbClr val="009ED6"/>
                </a:solidFill>
              </a:rPr>
              <a:t>已经定位</a:t>
            </a:r>
            <a:r>
              <a:rPr lang="zh-CN" altLang="zh-CN" sz="1800" dirty="0"/>
              <a:t>（绝对、固定或相对定位）的父元素进行定位，若所有父元素都没有定位，则依据</a:t>
            </a:r>
            <a:r>
              <a:rPr lang="en-US" altLang="zh-CN" sz="1800" dirty="0">
                <a:solidFill>
                  <a:srgbClr val="009ED6"/>
                </a:solidFill>
              </a:rPr>
              <a:t>body</a:t>
            </a:r>
            <a:r>
              <a:rPr lang="zh-CN" altLang="zh-CN" sz="1800" dirty="0"/>
              <a:t>根元素（浏览器窗口）进行定位。当</a:t>
            </a:r>
            <a:r>
              <a:rPr lang="en-US" altLang="zh-CN" sz="1800" dirty="0">
                <a:solidFill>
                  <a:srgbClr val="009ED6"/>
                </a:solidFill>
              </a:rPr>
              <a:t>position</a:t>
            </a:r>
            <a:r>
              <a:rPr lang="zh-CN" altLang="zh-CN" sz="1800" dirty="0"/>
              <a:t>属性的取值为</a:t>
            </a:r>
            <a:r>
              <a:rPr lang="en-US" altLang="zh-CN" sz="1800" dirty="0">
                <a:solidFill>
                  <a:srgbClr val="009ED6"/>
                </a:solidFill>
              </a:rPr>
              <a:t>absolute</a:t>
            </a:r>
            <a:r>
              <a:rPr lang="zh-CN" altLang="zh-CN" sz="1800" dirty="0"/>
              <a:t>时，可以将元素的定位模式设置为绝对定位。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、绝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对定位</a:t>
            </a:r>
            <a:r>
              <a:rPr lang="en-US" altLang="zh-CN" sz="2400" b="1" dirty="0">
                <a:solidFill>
                  <a:srgbClr val="009ED6"/>
                </a:solidFill>
              </a:rPr>
              <a:t>absolute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12" y="336549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61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固定定位</a:t>
            </a:r>
            <a:r>
              <a:rPr lang="zh-CN" altLang="zh-CN" sz="1800" dirty="0"/>
              <a:t>是</a:t>
            </a:r>
            <a:r>
              <a:rPr lang="zh-CN" altLang="zh-CN" sz="1800" dirty="0">
                <a:solidFill>
                  <a:srgbClr val="009ED6"/>
                </a:solidFill>
              </a:rPr>
              <a:t>绝对定位</a:t>
            </a:r>
            <a:r>
              <a:rPr lang="zh-CN" altLang="zh-CN" sz="1800" dirty="0"/>
              <a:t>的一种</a:t>
            </a:r>
            <a:r>
              <a:rPr lang="zh-CN" altLang="zh-CN" sz="1800" dirty="0">
                <a:solidFill>
                  <a:srgbClr val="009ED6"/>
                </a:solidFill>
              </a:rPr>
              <a:t>特殊</a:t>
            </a:r>
            <a:r>
              <a:rPr lang="zh-CN" altLang="zh-CN" sz="1800" dirty="0"/>
              <a:t>形式</a:t>
            </a:r>
            <a:r>
              <a:rPr lang="zh-CN" altLang="zh-CN" sz="1800" dirty="0" smtClean="0"/>
              <a:t>，</a:t>
            </a:r>
            <a:r>
              <a:rPr lang="zh-CN" altLang="en-US" sz="1800" dirty="0"/>
              <a:t>它</a:t>
            </a:r>
            <a:r>
              <a:rPr lang="zh-CN" altLang="zh-CN" sz="1800" dirty="0" smtClean="0"/>
              <a:t>以</a:t>
            </a:r>
            <a:r>
              <a:rPr lang="zh-CN" altLang="zh-CN" sz="1800" dirty="0"/>
              <a:t>浏览器窗口作为参照物来定义网页元素。当</a:t>
            </a:r>
            <a:r>
              <a:rPr lang="en-US" altLang="zh-CN" sz="1800" dirty="0">
                <a:solidFill>
                  <a:srgbClr val="009ED6"/>
                </a:solidFill>
              </a:rPr>
              <a:t>position</a:t>
            </a:r>
            <a:r>
              <a:rPr lang="zh-CN" altLang="zh-CN" sz="1800" dirty="0"/>
              <a:t>属性的取值为</a:t>
            </a:r>
            <a:r>
              <a:rPr lang="en-US" altLang="zh-CN" sz="1800" dirty="0">
                <a:solidFill>
                  <a:srgbClr val="009ED6"/>
                </a:solidFill>
              </a:rPr>
              <a:t>fixed</a:t>
            </a:r>
            <a:r>
              <a:rPr lang="zh-CN" altLang="zh-CN" sz="1800" dirty="0"/>
              <a:t>时，即可将元素的定位模式设置为</a:t>
            </a:r>
            <a:r>
              <a:rPr lang="zh-CN" altLang="zh-CN" sz="1800" dirty="0">
                <a:solidFill>
                  <a:srgbClr val="009ED6"/>
                </a:solidFill>
              </a:rPr>
              <a:t>固定定位</a:t>
            </a:r>
            <a:r>
              <a:rPr lang="zh-CN" altLang="zh-CN" sz="1800" dirty="0"/>
              <a:t>。</a:t>
            </a:r>
          </a:p>
          <a:p>
            <a:pPr marL="0" indent="457200">
              <a:buNone/>
            </a:pPr>
            <a:r>
              <a:rPr lang="zh-CN" altLang="zh-CN" sz="1800" dirty="0"/>
              <a:t>当对元素设置固定定位后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它</a:t>
            </a:r>
            <a:r>
              <a:rPr lang="zh-CN" altLang="zh-CN" sz="1800" dirty="0" smtClean="0"/>
              <a:t>将</a:t>
            </a:r>
            <a:r>
              <a:rPr lang="zh-CN" altLang="zh-CN" sz="1800" dirty="0">
                <a:solidFill>
                  <a:srgbClr val="009ED6"/>
                </a:solidFill>
              </a:rPr>
              <a:t>脱离</a:t>
            </a:r>
            <a:r>
              <a:rPr lang="zh-CN" altLang="zh-CN" sz="1800" dirty="0"/>
              <a:t>标准文档流的控制，始终依据</a:t>
            </a:r>
            <a:r>
              <a:rPr lang="zh-CN" altLang="zh-CN" sz="1800" dirty="0">
                <a:solidFill>
                  <a:srgbClr val="009ED6"/>
                </a:solidFill>
              </a:rPr>
              <a:t>浏览器窗口</a:t>
            </a:r>
            <a:r>
              <a:rPr lang="zh-CN" altLang="zh-CN" sz="1800" dirty="0"/>
              <a:t>来定义自己的显示位置。不管浏览器滚动条如何滚动，也不管浏览器窗口的大小如何变化，该元素都会始终显示在浏览器窗口的固定位置。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、固定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定位</a:t>
            </a:r>
            <a:r>
              <a:rPr lang="en-US" altLang="zh-CN" sz="2400" b="1" dirty="0">
                <a:solidFill>
                  <a:srgbClr val="009ED6"/>
                </a:solidFill>
              </a:rPr>
              <a:t>fixed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82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6.3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48495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当对多个元素同时设置定位时，定位元素之间有可能会发生重叠，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z-index</a:t>
            </a:r>
            <a:r>
              <a:rPr lang="zh-CN" altLang="zh-CN" sz="2400" b="1" dirty="0">
                <a:solidFill>
                  <a:srgbClr val="009ED6"/>
                </a:solidFill>
              </a:rPr>
              <a:t>层叠等级属性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45" y="2537088"/>
            <a:ext cx="1935757" cy="19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8977" y="4450805"/>
            <a:ext cx="76787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CSS</a:t>
            </a:r>
            <a:r>
              <a:rPr lang="zh-CN" altLang="zh-CN" dirty="0"/>
              <a:t>中，要想调整重叠定位元素的堆叠顺序，可以对定位元素应用</a:t>
            </a:r>
            <a:r>
              <a:rPr lang="en-US" altLang="zh-CN" dirty="0">
                <a:solidFill>
                  <a:srgbClr val="009ED6"/>
                </a:solidFill>
              </a:rPr>
              <a:t>z-index</a:t>
            </a:r>
            <a:r>
              <a:rPr lang="zh-CN" altLang="zh-CN" dirty="0"/>
              <a:t>层叠等级属性，其取值可为正整数、负整数和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r>
              <a:rPr lang="en-US" altLang="zh-CN" dirty="0"/>
              <a:t>z-index</a:t>
            </a:r>
            <a:r>
              <a:rPr lang="zh-CN" altLang="zh-CN" dirty="0"/>
              <a:t>的默认属性值是</a:t>
            </a:r>
            <a:r>
              <a:rPr lang="en-US" altLang="zh-CN" dirty="0"/>
              <a:t>0</a:t>
            </a:r>
            <a:r>
              <a:rPr lang="zh-CN" altLang="zh-CN" dirty="0"/>
              <a:t>，取值越大，定位元素在层叠元素中越居上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z-index</a:t>
            </a:r>
            <a:r>
              <a:rPr lang="zh-CN" altLang="zh-CN" dirty="0">
                <a:solidFill>
                  <a:srgbClr val="FF0000"/>
                </a:solidFill>
              </a:rPr>
              <a:t>属性仅对定位元素有效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3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9527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元素的类型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9146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smtClean="0">
                  <a:solidFill>
                    <a:srgbClr val="009ED6"/>
                  </a:solidFill>
                </a:rPr>
                <a:t>&lt;span&gt;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标记</a:t>
              </a:r>
              <a:endParaRPr lang="en-US" altLang="zh-CN" sz="2000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8450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009ED6"/>
                  </a:solidFill>
                </a:rPr>
                <a:t>元素的转换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 lvl="0">
              <a:defRPr/>
            </a:pPr>
            <a:r>
              <a:rPr lang="en-US" altLang="zh-CN" sz="2400" dirty="0" smtClean="0"/>
              <a:t>6.4 </a:t>
            </a:r>
            <a:r>
              <a:rPr lang="zh-CN" altLang="en-US" sz="2400" dirty="0" smtClean="0"/>
              <a:t>元素</a:t>
            </a:r>
            <a:r>
              <a:rPr lang="zh-CN" altLang="en-US" sz="2400" dirty="0"/>
              <a:t>的类型与转换</a:t>
            </a:r>
          </a:p>
        </p:txBody>
      </p:sp>
    </p:spTree>
    <p:extLst>
      <p:ext uri="{BB962C8B-B14F-4D97-AF65-F5344CB8AC3E}">
        <p14:creationId xmlns:p14="http://schemas.microsoft.com/office/powerpoint/2010/main" val="2309943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HTML</a:t>
            </a:r>
            <a:r>
              <a:rPr lang="zh-CN" altLang="zh-CN" sz="1800" dirty="0"/>
              <a:t>标记语言提供了丰富的标记，用于组织页面结构。为了使页面结构的组织更加轻松、合理，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标记被定义成了不同的类型，一般分为</a:t>
            </a:r>
            <a:r>
              <a:rPr lang="zh-CN" altLang="zh-CN" sz="1800" dirty="0">
                <a:solidFill>
                  <a:srgbClr val="00B0F0"/>
                </a:solidFill>
              </a:rPr>
              <a:t>块标记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B0F0"/>
                </a:solidFill>
              </a:rPr>
              <a:t>行内标记</a:t>
            </a:r>
            <a:r>
              <a:rPr lang="zh-CN" altLang="zh-CN" sz="1800" dirty="0"/>
              <a:t>，也称</a:t>
            </a:r>
            <a:r>
              <a:rPr lang="zh-CN" altLang="zh-CN" sz="1800" dirty="0">
                <a:solidFill>
                  <a:srgbClr val="00B0F0"/>
                </a:solidFill>
              </a:rPr>
              <a:t>块元素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B0F0"/>
                </a:solidFill>
              </a:rPr>
              <a:t>行内元素</a:t>
            </a:r>
            <a:r>
              <a:rPr lang="zh-CN" altLang="zh-CN" sz="1800" dirty="0"/>
              <a:t>。了解它们的特性可以为使用</a:t>
            </a:r>
            <a:r>
              <a:rPr lang="en-US" altLang="zh-CN" sz="1800" dirty="0"/>
              <a:t>CSS</a:t>
            </a:r>
            <a:r>
              <a:rPr lang="zh-CN" altLang="zh-CN" sz="1800" dirty="0"/>
              <a:t>设置样式和布局打下基础，具体如下：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的类型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97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块</a:t>
            </a:r>
            <a:r>
              <a:rPr lang="zh-CN" altLang="zh-CN" sz="1800" b="1" dirty="0">
                <a:solidFill>
                  <a:srgbClr val="009ED6"/>
                </a:solidFill>
              </a:rPr>
              <a:t>元素</a:t>
            </a:r>
          </a:p>
          <a:p>
            <a:pPr marL="0" indent="457200">
              <a:buNone/>
            </a:pPr>
            <a:r>
              <a:rPr lang="zh-CN" altLang="zh-CN" sz="1800" dirty="0">
                <a:solidFill>
                  <a:srgbClr val="00B0F0"/>
                </a:solidFill>
              </a:rPr>
              <a:t>块元素</a:t>
            </a:r>
            <a:r>
              <a:rPr lang="zh-CN" altLang="zh-CN" sz="1800" dirty="0"/>
              <a:t>在页面中以区域块的形式出现，其特点是，每个</a:t>
            </a:r>
            <a:r>
              <a:rPr lang="zh-CN" altLang="zh-CN" sz="1800" dirty="0">
                <a:solidFill>
                  <a:srgbClr val="00B0F0"/>
                </a:solidFill>
              </a:rPr>
              <a:t>块元素</a:t>
            </a:r>
            <a:r>
              <a:rPr lang="zh-CN" altLang="zh-CN" sz="1800" dirty="0"/>
              <a:t>通常都会</a:t>
            </a:r>
            <a:r>
              <a:rPr lang="zh-CN" altLang="zh-CN" sz="1800" dirty="0">
                <a:solidFill>
                  <a:srgbClr val="00B0F0"/>
                </a:solidFill>
              </a:rPr>
              <a:t>独自占据一整行或多整行</a:t>
            </a:r>
            <a:r>
              <a:rPr lang="zh-CN" altLang="zh-CN" sz="1800" dirty="0"/>
              <a:t>，可以对其设置</a:t>
            </a:r>
            <a:r>
              <a:rPr lang="zh-CN" altLang="zh-CN" sz="1800" dirty="0">
                <a:solidFill>
                  <a:srgbClr val="00B0F0"/>
                </a:solidFill>
              </a:rPr>
              <a:t>宽度</a:t>
            </a:r>
            <a:r>
              <a:rPr lang="zh-CN" altLang="zh-CN" sz="1800" dirty="0"/>
              <a:t>、</a:t>
            </a:r>
            <a:r>
              <a:rPr lang="zh-CN" altLang="zh-CN" sz="1800" dirty="0">
                <a:solidFill>
                  <a:srgbClr val="00B0F0"/>
                </a:solidFill>
              </a:rPr>
              <a:t>高度</a:t>
            </a:r>
            <a:r>
              <a:rPr lang="zh-CN" altLang="zh-CN" sz="1800" dirty="0"/>
              <a:t>、</a:t>
            </a:r>
            <a:r>
              <a:rPr lang="zh-CN" altLang="zh-CN" sz="1800" dirty="0">
                <a:solidFill>
                  <a:srgbClr val="00B0F0"/>
                </a:solidFill>
              </a:rPr>
              <a:t>对齐</a:t>
            </a:r>
            <a:r>
              <a:rPr lang="zh-CN" altLang="zh-CN" sz="1800" dirty="0"/>
              <a:t>等属性，常用于网页布局和网页结构的搭建。</a:t>
            </a:r>
          </a:p>
          <a:p>
            <a:pPr marL="0" indent="457200">
              <a:buNone/>
            </a:pPr>
            <a:r>
              <a:rPr lang="zh-CN" altLang="zh-CN" sz="1800" dirty="0"/>
              <a:t>常见的块元素有</a:t>
            </a:r>
            <a:r>
              <a:rPr lang="en-US" altLang="zh-CN" sz="1800" dirty="0"/>
              <a:t>&lt;h1&gt;~&lt;h6&gt;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&lt;p&gt;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&lt;li&gt;</a:t>
            </a:r>
            <a:r>
              <a:rPr lang="zh-CN" altLang="zh-CN" sz="1800" dirty="0"/>
              <a:t>等，其中</a:t>
            </a:r>
            <a:r>
              <a:rPr lang="en-US" altLang="zh-CN" sz="1800" dirty="0">
                <a:solidFill>
                  <a:srgbClr val="00B0F0"/>
                </a:solidFill>
              </a:rPr>
              <a:t>&lt;div&gt;</a:t>
            </a:r>
            <a:r>
              <a:rPr lang="zh-CN" altLang="zh-CN" sz="1800" dirty="0">
                <a:solidFill>
                  <a:srgbClr val="00B0F0"/>
                </a:solidFill>
              </a:rPr>
              <a:t>标记</a:t>
            </a:r>
            <a:r>
              <a:rPr lang="zh-CN" altLang="zh-CN" sz="1800" dirty="0"/>
              <a:t>是最典型的块元素。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的类型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）行内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元素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>
                <a:solidFill>
                  <a:srgbClr val="00B0F0"/>
                </a:solidFill>
              </a:rPr>
              <a:t>行内元素</a:t>
            </a:r>
            <a:r>
              <a:rPr lang="zh-CN" altLang="zh-CN" sz="1800" dirty="0"/>
              <a:t>也称</a:t>
            </a:r>
            <a:r>
              <a:rPr lang="zh-CN" altLang="zh-CN" sz="1800" dirty="0">
                <a:solidFill>
                  <a:srgbClr val="00B0F0"/>
                </a:solidFill>
              </a:rPr>
              <a:t>内联元素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B0F0"/>
                </a:solidFill>
              </a:rPr>
              <a:t>内嵌元素</a:t>
            </a:r>
            <a:r>
              <a:rPr lang="zh-CN" altLang="zh-CN" sz="1800" dirty="0"/>
              <a:t>，其特点是，不必在新的一行开始，同时，也不强迫其他的元素在新的一行显示。一个行内元素通常会和它前后的其他行内元素</a:t>
            </a:r>
            <a:r>
              <a:rPr lang="zh-CN" altLang="zh-CN" sz="1800" dirty="0">
                <a:solidFill>
                  <a:srgbClr val="00B0F0"/>
                </a:solidFill>
              </a:rPr>
              <a:t>显示在同一行中</a:t>
            </a:r>
            <a:r>
              <a:rPr lang="zh-CN" altLang="zh-CN" sz="1800" dirty="0"/>
              <a:t>，它们</a:t>
            </a:r>
            <a:r>
              <a:rPr lang="zh-CN" altLang="zh-CN" sz="1800" dirty="0">
                <a:solidFill>
                  <a:srgbClr val="00B0F0"/>
                </a:solidFill>
              </a:rPr>
              <a:t>不占有独立的区域</a:t>
            </a:r>
            <a:r>
              <a:rPr lang="zh-CN" altLang="zh-CN" sz="1800" dirty="0"/>
              <a:t>，仅仅靠自身的字体大小和图像尺寸来支撑结构，一般</a:t>
            </a:r>
            <a:r>
              <a:rPr lang="zh-CN" altLang="zh-CN" sz="1800" dirty="0">
                <a:solidFill>
                  <a:srgbClr val="00B0F0"/>
                </a:solidFill>
              </a:rPr>
              <a:t>不可以设置宽度、高度、对齐等属性</a:t>
            </a:r>
            <a:r>
              <a:rPr lang="zh-CN" altLang="zh-CN" sz="1800" dirty="0"/>
              <a:t>，常用于控制页面中文本的样式。</a:t>
            </a:r>
          </a:p>
          <a:p>
            <a:pPr marL="0" indent="457200" eaLnBrk="1">
              <a:buNone/>
            </a:pPr>
            <a:r>
              <a:rPr lang="zh-CN" altLang="zh-CN" sz="1800" dirty="0"/>
              <a:t>常见的行内元素有</a:t>
            </a:r>
            <a:r>
              <a:rPr lang="en-US" altLang="zh-CN" sz="1800" dirty="0"/>
              <a:t>&lt;strong&gt;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&lt;b&gt;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&lt;del&gt;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&lt;s&gt;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&lt;ins&gt;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&lt;u&gt;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&lt;a&gt;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&lt;span&gt;</a:t>
            </a:r>
            <a:r>
              <a:rPr lang="zh-CN" altLang="zh-CN" sz="1800" dirty="0"/>
              <a:t>等，其中</a:t>
            </a:r>
            <a:r>
              <a:rPr lang="en-US" altLang="zh-CN" sz="1800" dirty="0"/>
              <a:t>&lt;span&gt;</a:t>
            </a:r>
            <a:r>
              <a:rPr lang="zh-CN" altLang="zh-CN" sz="1800" dirty="0" smtClean="0"/>
              <a:t>标记</a:t>
            </a:r>
            <a:r>
              <a:rPr lang="zh-CN" altLang="en-US" sz="1800" dirty="0" smtClean="0"/>
              <a:t>是</a:t>
            </a:r>
            <a:r>
              <a:rPr lang="zh-CN" altLang="zh-CN" sz="1800" dirty="0" smtClean="0"/>
              <a:t>最典型</a:t>
            </a:r>
            <a:r>
              <a:rPr lang="zh-CN" altLang="zh-CN" sz="1800" dirty="0"/>
              <a:t>的行内元素。 </a:t>
            </a:r>
            <a:r>
              <a:rPr lang="en-US" altLang="zh-CN" sz="1800" dirty="0"/>
              <a:t> 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的类型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4" y="554951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4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与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一样，</a:t>
            </a:r>
            <a:r>
              <a:rPr lang="en-US" altLang="zh-CN" sz="1800" dirty="0"/>
              <a:t>&lt;span&gt;</a:t>
            </a:r>
            <a:r>
              <a:rPr lang="zh-CN" altLang="zh-CN" sz="1800" dirty="0"/>
              <a:t>也作为容器标记被广泛应用在</a:t>
            </a:r>
            <a:r>
              <a:rPr lang="en-US" altLang="zh-CN" sz="1800" dirty="0"/>
              <a:t>HTML</a:t>
            </a:r>
            <a:r>
              <a:rPr lang="zh-CN" altLang="zh-CN" sz="1800" dirty="0"/>
              <a:t>语言中。和</a:t>
            </a:r>
            <a:r>
              <a:rPr lang="en-US" altLang="zh-CN" sz="1800" dirty="0"/>
              <a:t>&lt;div&gt;</a:t>
            </a:r>
            <a:r>
              <a:rPr lang="zh-CN" altLang="zh-CN" sz="1800" dirty="0"/>
              <a:t>标记不同的是</a:t>
            </a:r>
            <a:r>
              <a:rPr lang="en-US" altLang="zh-CN" sz="1800" dirty="0">
                <a:solidFill>
                  <a:srgbClr val="00B0F0"/>
                </a:solidFill>
              </a:rPr>
              <a:t>&lt;span&gt;</a:t>
            </a:r>
            <a:r>
              <a:rPr lang="zh-CN" altLang="zh-CN" sz="1800" dirty="0">
                <a:solidFill>
                  <a:srgbClr val="00B0F0"/>
                </a:solidFill>
              </a:rPr>
              <a:t>是行内元素</a:t>
            </a:r>
            <a:r>
              <a:rPr lang="zh-CN" altLang="zh-CN" sz="1800" dirty="0"/>
              <a:t>，</a:t>
            </a:r>
            <a:r>
              <a:rPr lang="en-US" altLang="zh-CN" sz="1800" dirty="0"/>
              <a:t>&lt;span&gt;</a:t>
            </a:r>
            <a:r>
              <a:rPr lang="zh-CN" altLang="zh-CN" sz="1800" dirty="0"/>
              <a:t>与</a:t>
            </a:r>
            <a:r>
              <a:rPr lang="en-US" altLang="zh-CN" sz="1800" dirty="0"/>
              <a:t>&lt;/span&gt;</a:t>
            </a:r>
            <a:r>
              <a:rPr lang="zh-CN" altLang="zh-CN" sz="1800" dirty="0"/>
              <a:t>之间只能包含文本和各种行内标记，如加粗标记</a:t>
            </a:r>
            <a:r>
              <a:rPr lang="en-US" altLang="zh-CN" sz="1800" dirty="0"/>
              <a:t>&lt;strong&gt;</a:t>
            </a:r>
            <a:r>
              <a:rPr lang="zh-CN" altLang="zh-CN" sz="1800" dirty="0"/>
              <a:t>、倾斜标记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&gt;</a:t>
            </a:r>
            <a:r>
              <a:rPr lang="zh-CN" altLang="zh-CN" sz="1800" dirty="0"/>
              <a:t>等，</a:t>
            </a:r>
            <a:r>
              <a:rPr lang="en-US" altLang="zh-CN" sz="1800" dirty="0">
                <a:solidFill>
                  <a:srgbClr val="00B0F0"/>
                </a:solidFill>
              </a:rPr>
              <a:t>&lt;span&gt;</a:t>
            </a:r>
            <a:r>
              <a:rPr lang="zh-CN" altLang="zh-CN" sz="1800" dirty="0">
                <a:solidFill>
                  <a:srgbClr val="00B0F0"/>
                </a:solidFill>
              </a:rPr>
              <a:t>中还可以嵌套多层</a:t>
            </a:r>
            <a:r>
              <a:rPr lang="en-US" altLang="zh-CN" sz="1800" dirty="0">
                <a:solidFill>
                  <a:srgbClr val="00B0F0"/>
                </a:solidFill>
              </a:rPr>
              <a:t>&lt;span&gt;</a:t>
            </a:r>
            <a:r>
              <a:rPr lang="zh-CN" altLang="zh-CN" sz="1800" dirty="0"/>
              <a:t>。</a:t>
            </a:r>
          </a:p>
          <a:p>
            <a:pPr marL="0" indent="457200">
              <a:buNone/>
            </a:pPr>
            <a:r>
              <a:rPr lang="en-US" altLang="zh-CN" sz="1800" dirty="0"/>
              <a:t> &lt;span&gt;</a:t>
            </a:r>
            <a:r>
              <a:rPr lang="zh-CN" altLang="zh-CN" sz="1800" dirty="0"/>
              <a:t>标记常用于定义网页中某些</a:t>
            </a:r>
            <a:r>
              <a:rPr lang="zh-CN" altLang="zh-CN" sz="1800" dirty="0">
                <a:solidFill>
                  <a:srgbClr val="00B0F0"/>
                </a:solidFill>
              </a:rPr>
              <a:t>特殊显示的文本</a:t>
            </a:r>
            <a:r>
              <a:rPr lang="zh-CN" altLang="zh-CN" sz="1800" dirty="0"/>
              <a:t>，配合</a:t>
            </a:r>
            <a:r>
              <a:rPr lang="en-US" altLang="zh-CN" sz="1800" dirty="0"/>
              <a:t>class</a:t>
            </a:r>
            <a:r>
              <a:rPr lang="zh-CN" altLang="zh-CN" sz="1800" dirty="0"/>
              <a:t>属性使用。它本身没有固定的表现格式，只有应用样式时，才会产生视觉上的变化。当其他行内标记都不合适时，就可以使用</a:t>
            </a:r>
            <a:r>
              <a:rPr lang="en-US" altLang="zh-CN" sz="1800" dirty="0"/>
              <a:t>&lt;span&gt;</a:t>
            </a:r>
            <a:r>
              <a:rPr lang="zh-CN" altLang="zh-CN" sz="1800" dirty="0"/>
              <a:t>标记。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&lt;span&gt;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标记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37" y="468086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33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20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 smtClean="0"/>
              <a:t>如果</a:t>
            </a:r>
            <a:r>
              <a:rPr lang="zh-CN" altLang="zh-CN" sz="1800" dirty="0"/>
              <a:t>希望</a:t>
            </a:r>
            <a:r>
              <a:rPr lang="zh-CN" altLang="zh-CN" sz="1800" dirty="0">
                <a:solidFill>
                  <a:srgbClr val="00B0F0"/>
                </a:solidFill>
              </a:rPr>
              <a:t>行内元素具有块元素的某些特性</a:t>
            </a:r>
            <a:r>
              <a:rPr lang="zh-CN" altLang="zh-CN" sz="1800" dirty="0"/>
              <a:t>，例如可以设置宽高，或者需要块元素具有行内元素的某些特性，例如不独占一行排列，可以使用</a:t>
            </a:r>
            <a:r>
              <a:rPr lang="en-US" altLang="zh-CN" sz="1800" dirty="0">
                <a:solidFill>
                  <a:srgbClr val="00B0F0"/>
                </a:solidFill>
              </a:rPr>
              <a:t>display</a:t>
            </a:r>
            <a:r>
              <a:rPr lang="zh-CN" altLang="zh-CN" sz="1800" dirty="0">
                <a:solidFill>
                  <a:srgbClr val="00B0F0"/>
                </a:solidFill>
              </a:rPr>
              <a:t>属性</a:t>
            </a:r>
            <a:r>
              <a:rPr lang="zh-CN" altLang="zh-CN" sz="1800" dirty="0"/>
              <a:t>对</a:t>
            </a:r>
            <a:r>
              <a:rPr lang="zh-CN" altLang="zh-CN" sz="1800" dirty="0">
                <a:solidFill>
                  <a:srgbClr val="00B0F0"/>
                </a:solidFill>
              </a:rPr>
              <a:t>元素的类型</a:t>
            </a:r>
            <a:r>
              <a:rPr lang="zh-CN" altLang="zh-CN" sz="1800" dirty="0"/>
              <a:t>进行</a:t>
            </a:r>
            <a:r>
              <a:rPr lang="zh-CN" altLang="zh-CN" sz="1800" dirty="0">
                <a:solidFill>
                  <a:srgbClr val="00B0F0"/>
                </a:solidFill>
              </a:rPr>
              <a:t>转换</a:t>
            </a:r>
            <a:r>
              <a:rPr lang="zh-CN" altLang="zh-CN" sz="1800" dirty="0"/>
              <a:t>。</a:t>
            </a:r>
          </a:p>
          <a:p>
            <a:pPr marL="0" indent="457200">
              <a:buNone/>
            </a:pPr>
            <a:r>
              <a:rPr lang="en-US" altLang="zh-CN" sz="1800" dirty="0"/>
              <a:t>display</a:t>
            </a:r>
            <a:r>
              <a:rPr lang="zh-CN" altLang="zh-CN" sz="1800" dirty="0"/>
              <a:t>属性常用的属性值及含义如下：</a:t>
            </a:r>
          </a:p>
          <a:p>
            <a:pPr marL="742950" indent="-285750"/>
            <a:r>
              <a:rPr lang="en-US" altLang="zh-CN" sz="1800" dirty="0"/>
              <a:t>inline</a:t>
            </a:r>
            <a:r>
              <a:rPr lang="zh-CN" altLang="zh-CN" sz="1800" dirty="0"/>
              <a:t>：此元素将显示为行内元素（行内元素默认的</a:t>
            </a:r>
            <a:r>
              <a:rPr lang="en-US" altLang="zh-CN" sz="1800" dirty="0"/>
              <a:t>display</a:t>
            </a:r>
            <a:r>
              <a:rPr lang="zh-CN" altLang="zh-CN" sz="1800" dirty="0"/>
              <a:t>属性值）。</a:t>
            </a:r>
          </a:p>
          <a:p>
            <a:pPr marL="742950" indent="-285750"/>
            <a:r>
              <a:rPr lang="en-US" altLang="zh-CN" sz="1800" dirty="0"/>
              <a:t>block</a:t>
            </a:r>
            <a:r>
              <a:rPr lang="zh-CN" altLang="zh-CN" sz="1800" dirty="0"/>
              <a:t>：此元素将显示为块元素（块元素默认的</a:t>
            </a:r>
            <a:r>
              <a:rPr lang="en-US" altLang="zh-CN" sz="1800" dirty="0"/>
              <a:t>display</a:t>
            </a:r>
            <a:r>
              <a:rPr lang="zh-CN" altLang="zh-CN" sz="1800" dirty="0"/>
              <a:t>属性值）。</a:t>
            </a:r>
          </a:p>
          <a:p>
            <a:pPr marL="742950" indent="-285750"/>
            <a:r>
              <a:rPr lang="en-US" altLang="zh-CN" sz="1800" dirty="0"/>
              <a:t>inline-block</a:t>
            </a:r>
            <a:r>
              <a:rPr lang="zh-CN" altLang="zh-CN" sz="1800" dirty="0"/>
              <a:t>：此元素将显示为行内块元素，可以对其设置宽高和对齐等属性，但是该元素不会独占一行。</a:t>
            </a:r>
          </a:p>
          <a:p>
            <a:pPr marL="742950" indent="-285750"/>
            <a:r>
              <a:rPr lang="en-US" altLang="zh-CN" sz="1800" dirty="0"/>
              <a:t>none</a:t>
            </a:r>
            <a:r>
              <a:rPr lang="zh-CN" altLang="zh-CN" sz="1800" dirty="0"/>
              <a:t>：此元素将被隐藏，不显示，也不占用页面空间，相当于该元素不存在。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、元素的转换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1" y="598131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640019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>
              <a:buNone/>
            </a:pPr>
            <a:r>
              <a:rPr lang="zh-CN" altLang="en-US" sz="1800" dirty="0"/>
              <a:t>本章前几节重点讲解了</a:t>
            </a:r>
            <a:r>
              <a:rPr lang="zh-CN" altLang="en-US" sz="1800" dirty="0">
                <a:solidFill>
                  <a:srgbClr val="009ED6"/>
                </a:solidFill>
              </a:rPr>
              <a:t>元素的浮动</a:t>
            </a:r>
            <a:r>
              <a:rPr lang="zh-CN" altLang="en-US" sz="1800" dirty="0"/>
              <a:t>、定</a:t>
            </a:r>
            <a:r>
              <a:rPr lang="zh-CN" altLang="en-US" sz="1800" dirty="0">
                <a:solidFill>
                  <a:srgbClr val="009ED6"/>
                </a:solidFill>
              </a:rPr>
              <a:t>位</a:t>
            </a:r>
            <a:r>
              <a:rPr lang="zh-CN" altLang="en-US" sz="1800" dirty="0"/>
              <a:t>、以及</a:t>
            </a:r>
            <a:r>
              <a:rPr lang="zh-CN" altLang="en-US" sz="1800" dirty="0">
                <a:solidFill>
                  <a:srgbClr val="009ED6"/>
                </a:solidFill>
              </a:rPr>
              <a:t>清除浮动</a:t>
            </a:r>
            <a:r>
              <a:rPr lang="zh-CN" altLang="en-US" sz="1800" dirty="0"/>
              <a:t>。为了使读者更好地运用浮动与定位组织页面，本节将通过案例的形式分步骤制作一个</a:t>
            </a:r>
            <a:r>
              <a:rPr lang="zh-CN" altLang="en-US" sz="1800" dirty="0">
                <a:solidFill>
                  <a:srgbClr val="009ED6"/>
                </a:solidFill>
              </a:rPr>
              <a:t>网页焦点图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其效果如下图所示</a:t>
            </a:r>
            <a:r>
              <a:rPr lang="zh-CN" altLang="zh-CN" sz="1800" dirty="0" smtClean="0"/>
              <a:t>。</a:t>
            </a:r>
            <a:endParaRPr lang="zh-CN" altLang="en-US" sz="1800" dirty="0"/>
          </a:p>
          <a:p>
            <a:pPr marL="0" lvl="1" indent="457200">
              <a:buNone/>
            </a:pPr>
            <a:endParaRPr lang="zh-CN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6.5 </a:t>
            </a:r>
            <a:r>
              <a:rPr lang="zh-CN" altLang="en-US" sz="2400" dirty="0" smtClean="0"/>
              <a:t>制作</a:t>
            </a:r>
            <a:r>
              <a:rPr lang="zh-CN" altLang="en-US" sz="2400" dirty="0"/>
              <a:t>网页焦点图</a:t>
            </a:r>
          </a:p>
        </p:txBody>
      </p:sp>
      <p:sp>
        <p:nvSpPr>
          <p:cNvPr id="3" name="矩形 2"/>
          <p:cNvSpPr/>
          <p:nvPr/>
        </p:nvSpPr>
        <p:spPr>
          <a:xfrm>
            <a:off x="292431" y="4731539"/>
            <a:ext cx="8593385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34" y="3723701"/>
            <a:ext cx="3931507" cy="13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3260" y="3834697"/>
            <a:ext cx="4319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当</a:t>
            </a:r>
            <a:r>
              <a:rPr lang="zh-CN" altLang="zh-CN" dirty="0"/>
              <a:t>鼠标</a:t>
            </a:r>
            <a:r>
              <a:rPr lang="zh-CN" altLang="zh-CN" dirty="0" smtClean="0"/>
              <a:t>移</a:t>
            </a:r>
            <a:r>
              <a:rPr lang="zh-CN" altLang="en-US" dirty="0"/>
              <a:t>左</a:t>
            </a:r>
            <a:r>
              <a:rPr lang="zh-CN" altLang="zh-CN" dirty="0" smtClean="0"/>
              <a:t>图中</a:t>
            </a:r>
            <a:r>
              <a:rPr lang="zh-CN" altLang="zh-CN" dirty="0"/>
              <a:t>的焦点图时，两侧</a:t>
            </a:r>
            <a:r>
              <a:rPr lang="zh-CN" altLang="zh-CN" dirty="0" smtClean="0"/>
              <a:t>将出现</a:t>
            </a:r>
            <a:r>
              <a:rPr lang="zh-CN" altLang="zh-CN" dirty="0"/>
              <a:t>焦点图切换按钮，效果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5" y="4773023"/>
            <a:ext cx="4189968" cy="142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8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元素</a:t>
            </a:r>
            <a:r>
              <a:rPr lang="zh-CN" altLang="en-US" sz="2400" dirty="0">
                <a:sym typeface="宋体" charset="-122"/>
              </a:rPr>
              <a:t>的浮动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12351"/>
            <a:ext cx="4198408" cy="507813"/>
            <a:chOff x="1710670" y="1252383"/>
            <a:chExt cx="5340329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43730" y="1252383"/>
              <a:ext cx="4207269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元素的浮动属性</a:t>
              </a:r>
              <a:r>
                <a:rPr lang="en-US" altLang="zh-CN" sz="2400" b="1" dirty="0" smtClean="0">
                  <a:solidFill>
                    <a:srgbClr val="009ED6"/>
                  </a:solidFill>
                </a:rPr>
                <a:t>float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9" y="1508770"/>
            <a:ext cx="4280664" cy="4468033"/>
          </a:xfrm>
          <a:prstGeom prst="rect">
            <a:avLst/>
          </a:prstGeom>
        </p:spPr>
      </p:pic>
      <p:grpSp>
        <p:nvGrpSpPr>
          <p:cNvPr id="16" name="组合 1"/>
          <p:cNvGrpSpPr>
            <a:grpSpLocks/>
          </p:cNvGrpSpPr>
          <p:nvPr/>
        </p:nvGrpSpPr>
        <p:grpSpPr bwMode="auto">
          <a:xfrm>
            <a:off x="4602231" y="3191873"/>
            <a:ext cx="4198408" cy="507813"/>
            <a:chOff x="1710670" y="1252383"/>
            <a:chExt cx="5340329" cy="611808"/>
          </a:xfrm>
        </p:grpSpPr>
        <p:grpSp>
          <p:nvGrpSpPr>
            <p:cNvPr id="1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9" name="矩形 35"/>
            <p:cNvSpPr>
              <a:spLocks noChangeArrowheads="1"/>
            </p:cNvSpPr>
            <p:nvPr/>
          </p:nvSpPr>
          <p:spPr bwMode="auto">
            <a:xfrm>
              <a:off x="2843730" y="1252383"/>
              <a:ext cx="4207269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清除浮动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.5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 rot="5400000">
            <a:off x="3699508" y="1143902"/>
            <a:ext cx="3832314" cy="5183188"/>
          </a:xfrm>
          <a:prstGeom prst="wedgeRoundRectCallou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84480" y="114300"/>
            <a:ext cx="7766050" cy="723900"/>
          </a:xfrm>
        </p:spPr>
        <p:txBody>
          <a:bodyPr/>
          <a:lstStyle/>
          <a:p>
            <a:pPr algn="l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4946" y="2027667"/>
            <a:ext cx="48119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本章</a:t>
            </a:r>
            <a:r>
              <a:rPr lang="zh-CN" altLang="en-US" dirty="0"/>
              <a:t>首先介绍了</a:t>
            </a:r>
            <a:r>
              <a:rPr lang="zh-CN" altLang="en-US" dirty="0">
                <a:solidFill>
                  <a:srgbClr val="009ED6"/>
                </a:solidFill>
              </a:rPr>
              <a:t>元素的</a:t>
            </a:r>
            <a:r>
              <a:rPr lang="zh-CN" altLang="en-US" dirty="0" smtClean="0">
                <a:solidFill>
                  <a:srgbClr val="009ED6"/>
                </a:solidFill>
              </a:rPr>
              <a:t>浮动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009ED6"/>
                </a:solidFill>
              </a:rPr>
              <a:t>清除浮动的常用方法</a:t>
            </a:r>
            <a:r>
              <a:rPr lang="zh-CN" altLang="en-US" dirty="0"/>
              <a:t>，然后讲解了</a:t>
            </a:r>
            <a:r>
              <a:rPr lang="zh-CN" altLang="en-US" dirty="0">
                <a:solidFill>
                  <a:srgbClr val="009ED6"/>
                </a:solidFill>
              </a:rPr>
              <a:t>元素的定位</a:t>
            </a:r>
            <a:r>
              <a:rPr lang="zh-CN" altLang="en-US" dirty="0" smtClean="0">
                <a:solidFill>
                  <a:srgbClr val="009ED6"/>
                </a:solidFill>
              </a:rPr>
              <a:t>属性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009ED6"/>
                </a:solidFill>
              </a:rPr>
              <a:t>定位</a:t>
            </a:r>
            <a:r>
              <a:rPr lang="zh-CN" altLang="en-US" dirty="0">
                <a:solidFill>
                  <a:srgbClr val="009ED6"/>
                </a:solidFill>
              </a:rPr>
              <a:t>模式</a:t>
            </a:r>
            <a:r>
              <a:rPr lang="zh-CN" altLang="en-US" dirty="0"/>
              <a:t>，最后讲解了</a:t>
            </a:r>
            <a:r>
              <a:rPr lang="zh-CN" altLang="en-US" dirty="0">
                <a:solidFill>
                  <a:srgbClr val="009ED6"/>
                </a:solidFill>
              </a:rPr>
              <a:t>元素的类型</a:t>
            </a:r>
            <a:r>
              <a:rPr lang="zh-CN" altLang="en-US" dirty="0" smtClean="0">
                <a:solidFill>
                  <a:srgbClr val="009ED6"/>
                </a:solidFill>
              </a:rPr>
              <a:t>及转换</a:t>
            </a:r>
            <a:r>
              <a:rPr lang="zh-CN" altLang="en-US" dirty="0"/>
              <a:t>。在本章的最后，使用浮动、定位进行布局，并通过元素间的转换制作了一个网页焦点图模块。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通过</a:t>
            </a:r>
            <a:r>
              <a:rPr lang="zh-CN" altLang="en-US" dirty="0"/>
              <a:t>本章的学习，读者应该能够熟练地运用</a:t>
            </a:r>
            <a:r>
              <a:rPr lang="zh-CN" altLang="en-US" dirty="0">
                <a:solidFill>
                  <a:srgbClr val="009ED6"/>
                </a:solidFill>
              </a:rPr>
              <a:t>浮动和定位</a:t>
            </a:r>
            <a:r>
              <a:rPr lang="zh-CN" altLang="en-US" dirty="0" smtClean="0"/>
              <a:t>进行布局</a:t>
            </a:r>
            <a:r>
              <a:rPr lang="zh-CN" altLang="en-US" dirty="0"/>
              <a:t>，掌握</a:t>
            </a:r>
            <a:r>
              <a:rPr lang="zh-CN" altLang="en-US" dirty="0">
                <a:solidFill>
                  <a:srgbClr val="009ED6"/>
                </a:solidFill>
              </a:rPr>
              <a:t>清除浮动</a:t>
            </a:r>
            <a:r>
              <a:rPr lang="zh-CN" altLang="en-US" dirty="0" smtClean="0"/>
              <a:t>的常用</a:t>
            </a:r>
            <a:r>
              <a:rPr lang="zh-CN" altLang="en-US" dirty="0"/>
              <a:t>方法，理解</a:t>
            </a:r>
            <a:r>
              <a:rPr lang="zh-CN" altLang="en-US" dirty="0">
                <a:solidFill>
                  <a:srgbClr val="009ED6"/>
                </a:solidFill>
              </a:rPr>
              <a:t>元素的类型与转换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64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0825" y="-571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95613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787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请结合给出的素材，运用浮动和定位制作一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个实现如下图所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示的团购页面。</a:t>
                </a: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5" y="3857810"/>
            <a:ext cx="2486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9" descr="C:\Users\Administrator\Desktop\HTML5+CSS3网站设计基础教程二维码2.2厘米\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63" y="3765137"/>
            <a:ext cx="1889528" cy="18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163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浮动属性</a:t>
            </a:r>
            <a:r>
              <a:rPr lang="zh-CN" altLang="zh-CN" sz="1800" dirty="0"/>
              <a:t>作为</a:t>
            </a:r>
            <a:r>
              <a:rPr lang="en-US" altLang="zh-CN" sz="1800" dirty="0"/>
              <a:t>CSS</a:t>
            </a:r>
            <a:r>
              <a:rPr lang="zh-CN" altLang="zh-CN" sz="1800" dirty="0"/>
              <a:t>的重要属性，被频繁地应用在网页制作中。所谓元素的浮动是指设置了</a:t>
            </a:r>
            <a:r>
              <a:rPr lang="zh-CN" altLang="zh-CN" sz="1800" dirty="0">
                <a:solidFill>
                  <a:srgbClr val="009ED6"/>
                </a:solidFill>
              </a:rPr>
              <a:t>浮动属性</a:t>
            </a:r>
            <a:r>
              <a:rPr lang="zh-CN" altLang="zh-CN" sz="1800" dirty="0"/>
              <a:t>的元素会</a:t>
            </a:r>
            <a:r>
              <a:rPr lang="zh-CN" altLang="zh-CN" sz="1800" dirty="0">
                <a:solidFill>
                  <a:srgbClr val="009ED6"/>
                </a:solidFill>
              </a:rPr>
              <a:t>脱离</a:t>
            </a:r>
            <a:r>
              <a:rPr lang="zh-CN" altLang="zh-CN" sz="1800" dirty="0"/>
              <a:t>标准文档流的控制，移动到其父元素中相应位置的过程。在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中，通过</a:t>
            </a:r>
            <a:r>
              <a:rPr lang="en-US" altLang="zh-CN" sz="1800" dirty="0">
                <a:solidFill>
                  <a:srgbClr val="009ED6"/>
                </a:solidFill>
              </a:rPr>
              <a:t>float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来定义浮动，其基本语法格式如下：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元素的浮动属性</a:t>
            </a:r>
            <a:r>
              <a:rPr lang="en-US" altLang="zh-CN" sz="2400" b="1" dirty="0">
                <a:solidFill>
                  <a:srgbClr val="009ED6"/>
                </a:solidFill>
              </a:rPr>
              <a:t>float</a:t>
            </a: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030288" y="3474059"/>
            <a:ext cx="6637337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dirty="0"/>
              <a:t>选择器</a:t>
            </a:r>
            <a:r>
              <a:rPr lang="en-US" altLang="zh-CN" dirty="0"/>
              <a:t>{float:</a:t>
            </a:r>
            <a:r>
              <a:rPr lang="zh-CN" altLang="zh-CN" dirty="0"/>
              <a:t>属性值</a:t>
            </a:r>
            <a:r>
              <a:rPr lang="en-US" altLang="zh-CN" dirty="0"/>
              <a:t>;}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常用的</a:t>
            </a:r>
            <a:r>
              <a:rPr lang="en-US" altLang="zh-CN" sz="1800" dirty="0"/>
              <a:t>float</a:t>
            </a:r>
            <a:r>
              <a:rPr lang="zh-CN" altLang="zh-CN" sz="1800" dirty="0"/>
              <a:t>属性值有三个，分别表示不同的含义，具体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9" y="4859689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>
                <a:solidFill>
                  <a:srgbClr val="009ED6"/>
                </a:solidFill>
              </a:rPr>
              <a:t>元素的浮动属性</a:t>
            </a:r>
            <a:r>
              <a:rPr lang="en-US" altLang="zh-CN" sz="2400" b="1" dirty="0">
                <a:solidFill>
                  <a:srgbClr val="009ED6"/>
                </a:solidFill>
              </a:rPr>
              <a:t>float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08923"/>
              </p:ext>
            </p:extLst>
          </p:nvPr>
        </p:nvGraphicFramePr>
        <p:xfrm>
          <a:off x="1401209" y="2688113"/>
          <a:ext cx="5726589" cy="19966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1298"/>
                <a:gridCol w="3565291"/>
              </a:tblGrid>
              <a:tr h="440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542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元素向左浮动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561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元素向右浮动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451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元素不浮动（默认值）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89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82393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spcBef>
                <a:spcPts val="423"/>
              </a:spcBef>
              <a:buFontTx/>
              <a:buNone/>
              <a:defRPr/>
            </a:pPr>
            <a:r>
              <a:rPr lang="zh-CN" altLang="zh-CN" sz="1800" dirty="0"/>
              <a:t>为了避免</a:t>
            </a:r>
            <a:r>
              <a:rPr lang="zh-CN" altLang="zh-CN" sz="1800" dirty="0">
                <a:solidFill>
                  <a:srgbClr val="009ED6"/>
                </a:solidFill>
              </a:rPr>
              <a:t>左</a:t>
            </a:r>
            <a:r>
              <a:rPr lang="zh-CN" altLang="zh-CN" sz="1800" dirty="0"/>
              <a:t>浮动或</a:t>
            </a:r>
            <a:r>
              <a:rPr lang="zh-CN" altLang="zh-CN" sz="1800" dirty="0">
                <a:solidFill>
                  <a:srgbClr val="009ED6"/>
                </a:solidFill>
              </a:rPr>
              <a:t>右</a:t>
            </a:r>
            <a:r>
              <a:rPr lang="zh-CN" altLang="zh-CN" sz="1800" dirty="0"/>
              <a:t>浮动对元素的影响，往往需要在该元素中</a:t>
            </a:r>
            <a:r>
              <a:rPr lang="zh-CN" altLang="zh-CN" sz="1800" dirty="0">
                <a:solidFill>
                  <a:srgbClr val="009ED6"/>
                </a:solidFill>
              </a:rPr>
              <a:t>清除浮动</a:t>
            </a:r>
            <a:r>
              <a:rPr lang="zh-CN" altLang="zh-CN" sz="1800" dirty="0"/>
              <a:t>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clear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用于清除浮动，其基本语法格式如下：</a:t>
            </a:r>
            <a:endParaRPr lang="en-US" altLang="zh-CN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36434" y="2952516"/>
            <a:ext cx="6937566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选择器</a:t>
            </a:r>
            <a:r>
              <a:rPr lang="en-US" altLang="zh-CN" dirty="0"/>
              <a:t>{clear:</a:t>
            </a:r>
            <a:r>
              <a:rPr lang="zh-CN" altLang="zh-CN" dirty="0"/>
              <a:t>属性值</a:t>
            </a:r>
            <a:r>
              <a:rPr lang="en-US" altLang="zh-CN" dirty="0" smtClean="0"/>
              <a:t>;}</a:t>
            </a:r>
            <a:endParaRPr lang="zh-CN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8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71376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spcBef>
                <a:spcPts val="423"/>
              </a:spcBef>
              <a:buFontTx/>
              <a:buNone/>
              <a:defRPr/>
            </a:pPr>
            <a:r>
              <a:rPr lang="en-US" altLang="zh-CN" sz="1800" dirty="0"/>
              <a:t>clear</a:t>
            </a:r>
            <a:r>
              <a:rPr lang="zh-CN" altLang="zh-CN" sz="1800" dirty="0"/>
              <a:t>属性的常用值有三个，分别表示不同的含义，具体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10182"/>
              </p:ext>
            </p:extLst>
          </p:nvPr>
        </p:nvGraphicFramePr>
        <p:xfrm>
          <a:off x="1490071" y="2496165"/>
          <a:ext cx="5759026" cy="2108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769210"/>
                <a:gridCol w="3989816"/>
              </a:tblGrid>
              <a:tr h="416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63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不允许左侧有浮动元素（清除左侧浮动的影响）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52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不允许右侧有浮动元素（清除右侧浮动的影响）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7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both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同时清除左右两侧浮动的影响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60" y="481687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96" y="3685850"/>
            <a:ext cx="2121233" cy="387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5248" y="1836278"/>
            <a:ext cx="7932145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eaLnBrk="1">
              <a:lnSpc>
                <a:spcPct val="150000"/>
              </a:lnSpc>
              <a:spcBef>
                <a:spcPts val="423"/>
              </a:spcBef>
              <a:defRPr/>
            </a:pPr>
            <a:r>
              <a:rPr lang="zh-CN" altLang="zh-CN" dirty="0"/>
              <a:t>需要注意的是，</a:t>
            </a:r>
            <a:r>
              <a:rPr lang="en-US" altLang="zh-CN" dirty="0"/>
              <a:t>clear</a:t>
            </a:r>
            <a:r>
              <a:rPr lang="zh-CN" altLang="zh-CN" dirty="0"/>
              <a:t>属性只能清除元素左右两侧浮动的影响。然而在制作网页时，经常会遇到一些</a:t>
            </a:r>
            <a:r>
              <a:rPr lang="zh-CN" altLang="zh-CN" dirty="0">
                <a:solidFill>
                  <a:srgbClr val="00B0F0"/>
                </a:solidFill>
              </a:rPr>
              <a:t>特殊的浮动影响</a:t>
            </a:r>
            <a:r>
              <a:rPr lang="zh-CN" altLang="zh-CN" dirty="0"/>
              <a:t>，例如，对子元素设置浮动时，如果不对其父元素定义高度，则子元素的浮动会对父元素产生</a:t>
            </a:r>
            <a:r>
              <a:rPr lang="zh-CN" altLang="zh-CN" dirty="0" smtClean="0"/>
              <a:t>影响。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135" y="4494883"/>
            <a:ext cx="79211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eaLnBrk="1">
              <a:lnSpc>
                <a:spcPct val="150000"/>
              </a:lnSpc>
              <a:spcBef>
                <a:spcPts val="423"/>
              </a:spcBef>
              <a:defRPr/>
            </a:pPr>
            <a:r>
              <a:rPr lang="zh-CN" altLang="zh-CN" dirty="0"/>
              <a:t>我们知道子元素和父元素为嵌套关系，不存在左右位置，所以使用</a:t>
            </a:r>
            <a:r>
              <a:rPr lang="en-US" altLang="zh-CN" dirty="0"/>
              <a:t>clear</a:t>
            </a:r>
            <a:r>
              <a:rPr lang="zh-CN" altLang="zh-CN" dirty="0"/>
              <a:t>属性并不能清除子元素浮动对父元素的影响</a:t>
            </a:r>
            <a:r>
              <a:rPr lang="zh-CN" altLang="zh-CN" dirty="0" smtClean="0"/>
              <a:t>。下面</a:t>
            </a:r>
            <a:r>
              <a:rPr lang="zh-CN" altLang="zh-CN" dirty="0"/>
              <a:t>总结三种常用的清除浮动的</a:t>
            </a:r>
            <a:r>
              <a:rPr lang="zh-CN" altLang="zh-CN" dirty="0" smtClean="0"/>
              <a:t>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748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、清除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浮动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08" y="4379913"/>
            <a:ext cx="2121233" cy="387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11" y="1872874"/>
            <a:ext cx="76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1</a:t>
            </a:r>
            <a:r>
              <a:rPr lang="zh-CN" altLang="en-US" b="1" dirty="0" smtClean="0">
                <a:solidFill>
                  <a:srgbClr val="009ED6"/>
                </a:solidFill>
              </a:rPr>
              <a:t>）使用空标记清除浮动</a:t>
            </a:r>
            <a:endParaRPr lang="en-US" altLang="zh-CN" b="1" dirty="0">
              <a:solidFill>
                <a:srgbClr val="009E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248" y="2599981"/>
            <a:ext cx="7932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eaLnBrk="1">
              <a:lnSpc>
                <a:spcPct val="150000"/>
              </a:lnSpc>
              <a:spcBef>
                <a:spcPts val="423"/>
              </a:spcBef>
              <a:defRPr/>
            </a:pPr>
            <a:r>
              <a:rPr lang="zh-CN" altLang="zh-CN" dirty="0">
                <a:solidFill>
                  <a:srgbClr val="00B0F0"/>
                </a:solidFill>
                <a:latin typeface="+mn-lt"/>
                <a:ea typeface="+mn-ea"/>
              </a:rPr>
              <a:t>在浮动元素之后添加空标记</a:t>
            </a:r>
            <a:r>
              <a:rPr lang="zh-CN" altLang="zh-CN" dirty="0">
                <a:latin typeface="+mn-lt"/>
                <a:ea typeface="+mn-ea"/>
              </a:rPr>
              <a:t>，并</a:t>
            </a:r>
            <a:r>
              <a:rPr lang="zh-CN" altLang="zh-CN" dirty="0">
                <a:solidFill>
                  <a:srgbClr val="00B0F0"/>
                </a:solidFill>
                <a:latin typeface="+mn-lt"/>
                <a:ea typeface="+mn-ea"/>
              </a:rPr>
              <a:t>对该标记应用“</a:t>
            </a:r>
            <a:r>
              <a:rPr lang="en-US" altLang="zh-CN" dirty="0" err="1">
                <a:solidFill>
                  <a:srgbClr val="00B0F0"/>
                </a:solidFill>
                <a:latin typeface="+mn-lt"/>
                <a:ea typeface="+mn-ea"/>
              </a:rPr>
              <a:t>clear:both</a:t>
            </a:r>
            <a:r>
              <a:rPr lang="zh-CN" altLang="zh-CN" dirty="0">
                <a:solidFill>
                  <a:srgbClr val="00B0F0"/>
                </a:solidFill>
                <a:latin typeface="+mn-lt"/>
                <a:ea typeface="+mn-ea"/>
              </a:rPr>
              <a:t>”</a:t>
            </a:r>
            <a:r>
              <a:rPr lang="zh-CN" altLang="zh-CN" dirty="0">
                <a:latin typeface="+mn-lt"/>
                <a:ea typeface="+mn-ea"/>
              </a:rPr>
              <a:t>样式，可清除元素浮动所产生的影响，这个空标记可以为</a:t>
            </a:r>
            <a:r>
              <a:rPr lang="en-US" altLang="zh-CN" dirty="0">
                <a:latin typeface="+mn-lt"/>
                <a:ea typeface="+mn-ea"/>
              </a:rPr>
              <a:t>&lt;div&gt;</a:t>
            </a:r>
            <a:r>
              <a:rPr lang="zh-CN" altLang="zh-CN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&lt;p&gt;</a:t>
            </a:r>
            <a:r>
              <a:rPr lang="zh-CN" altLang="zh-CN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&lt;</a:t>
            </a:r>
            <a:r>
              <a:rPr lang="en-US" altLang="zh-CN" dirty="0" err="1">
                <a:latin typeface="+mn-lt"/>
                <a:ea typeface="+mn-ea"/>
              </a:rPr>
              <a:t>hr</a:t>
            </a:r>
            <a:r>
              <a:rPr lang="en-US" altLang="zh-CN" dirty="0">
                <a:latin typeface="+mn-lt"/>
                <a:ea typeface="+mn-ea"/>
              </a:rPr>
              <a:t> /&gt;</a:t>
            </a:r>
            <a:r>
              <a:rPr lang="zh-CN" altLang="zh-CN" dirty="0">
                <a:latin typeface="+mn-lt"/>
                <a:ea typeface="+mn-ea"/>
              </a:rPr>
              <a:t>等任何标记。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536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088d2f1f6d7a1719ed2f9278a865197b6a26f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Pages>0</Pages>
  <Words>2524</Words>
  <Characters>0</Characters>
  <Application>Microsoft Office PowerPoint</Application>
  <DocSecurity>0</DocSecurity>
  <PresentationFormat>全屏显示(4:3)</PresentationFormat>
  <Lines>0</Lines>
  <Paragraphs>202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默认设计模板</vt:lpstr>
      <vt:lpstr>第六章  浮动与定位</vt:lpstr>
      <vt:lpstr>PowerPoint 演示文稿</vt:lpstr>
      <vt:lpstr>6.1 元素的浮动</vt:lpstr>
      <vt:lpstr>6.1 知识点讲解</vt:lpstr>
      <vt:lpstr>6.1 知识点讲解</vt:lpstr>
      <vt:lpstr>6.1 知识点讲解</vt:lpstr>
      <vt:lpstr>6.1 知识点讲解</vt:lpstr>
      <vt:lpstr>6.1 知识点讲解</vt:lpstr>
      <vt:lpstr>6.1 知识点讲解</vt:lpstr>
      <vt:lpstr>6.1 知识点讲解</vt:lpstr>
      <vt:lpstr>6.1 知识点讲解</vt:lpstr>
      <vt:lpstr>6.2 overflow属性</vt:lpstr>
      <vt:lpstr>6.2 知识点讲解</vt:lpstr>
      <vt:lpstr>6.2 知识点讲解</vt:lpstr>
      <vt:lpstr>6.3 元素的定位</vt:lpstr>
      <vt:lpstr>6.3 知识点讲解</vt:lpstr>
      <vt:lpstr>6.3 知识点讲解</vt:lpstr>
      <vt:lpstr>6.3 知识点讲解</vt:lpstr>
      <vt:lpstr>6.3 知识点讲解</vt:lpstr>
      <vt:lpstr>6.3 知识点讲解</vt:lpstr>
      <vt:lpstr>6.3 知识点讲解</vt:lpstr>
      <vt:lpstr>6.3 知识点讲解</vt:lpstr>
      <vt:lpstr>6.4 元素的类型与转换</vt:lpstr>
      <vt:lpstr>6.4 知识点讲解</vt:lpstr>
      <vt:lpstr>6.4 知识点讲解</vt:lpstr>
      <vt:lpstr>6.4 知识点讲解</vt:lpstr>
      <vt:lpstr>6.4 知识点讲解</vt:lpstr>
      <vt:lpstr>6.4 知识点讲解</vt:lpstr>
      <vt:lpstr>6.5 制作网页焦点图</vt:lpstr>
      <vt:lpstr>6.5 案例实现</vt:lpstr>
      <vt:lpstr>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张绍娟</cp:lastModifiedBy>
  <cp:revision>306</cp:revision>
  <dcterms:created xsi:type="dcterms:W3CDTF">2013-01-25T01:44:32Z</dcterms:created>
  <dcterms:modified xsi:type="dcterms:W3CDTF">2016-01-09T08:07:55Z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