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3" r:id="rId2"/>
    <p:sldId id="306" r:id="rId3"/>
    <p:sldId id="386" r:id="rId4"/>
    <p:sldId id="462" r:id="rId5"/>
    <p:sldId id="473" r:id="rId6"/>
    <p:sldId id="422" r:id="rId7"/>
    <p:sldId id="508" r:id="rId8"/>
    <p:sldId id="474" r:id="rId9"/>
    <p:sldId id="509" r:id="rId10"/>
    <p:sldId id="510" r:id="rId11"/>
    <p:sldId id="480" r:id="rId12"/>
    <p:sldId id="423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482" r:id="rId23"/>
    <p:sldId id="424" r:id="rId24"/>
    <p:sldId id="485" r:id="rId25"/>
    <p:sldId id="425" r:id="rId26"/>
    <p:sldId id="520" r:id="rId27"/>
    <p:sldId id="521" r:id="rId28"/>
    <p:sldId id="522" r:id="rId29"/>
    <p:sldId id="523" r:id="rId30"/>
    <p:sldId id="396" r:id="rId31"/>
    <p:sldId id="464" r:id="rId32"/>
    <p:sldId id="495" r:id="rId33"/>
    <p:sldId id="496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6"/>
    <a:srgbClr val="D5F2FF"/>
    <a:srgbClr val="D5F4FF"/>
    <a:srgbClr val="3BCCFF"/>
    <a:srgbClr val="EAEAEA"/>
    <a:srgbClr val="FFFF00"/>
    <a:srgbClr val="A3D3FF"/>
    <a:srgbClr val="D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0" autoAdjust="0"/>
  </p:normalViewPr>
  <p:slideViewPr>
    <p:cSldViewPr snapToGrid="0" snapToObjects="1">
      <p:cViewPr>
        <p:scale>
          <a:sx n="86" d="100"/>
          <a:sy n="86" d="100"/>
        </p:scale>
        <p:origin x="-1092" y="-84"/>
      </p:cViewPr>
      <p:guideLst>
        <p:guide orient="horz" pos="2113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CA35E61-DEFB-44A7-90C6-2D5B1243039C}" type="datetimeFigureOut">
              <a:rPr lang="zh-CN" altLang="en-US"/>
              <a:pPr>
                <a:defRPr/>
              </a:pPr>
              <a:t>2016/1/9</a:t>
            </a:fld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99479CD-D95B-4631-9A63-04C266923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19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CFC559C-0920-4FF0-B755-E8375B682716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87DEE17-AAF5-4736-9030-AAD8763357BA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5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7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9863"/>
            <a:ext cx="9144000" cy="71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63803"/>
            <a:ext cx="7772400" cy="939799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1058333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20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2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" y="114300"/>
            <a:ext cx="7766050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4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 userDrawn="1"/>
        </p:nvSpPr>
        <p:spPr bwMode="auto">
          <a:xfrm>
            <a:off x="174625" y="10160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 </a:t>
            </a:r>
            <a:r>
              <a:rPr lang="zh-CN" altLang="en-US" sz="36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本章小结</a:t>
            </a:r>
            <a:endParaRPr lang="zh-CN" altLang="en-US" sz="36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内容背景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5100"/>
            <a:ext cx="9144000" cy="702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 userDrawn="1"/>
        </p:nvGrpSpPr>
        <p:grpSpPr bwMode="auto">
          <a:xfrm>
            <a:off x="5286375" y="-6350"/>
            <a:ext cx="3863975" cy="641350"/>
            <a:chOff x="80" y="0"/>
            <a:chExt cx="6086" cy="1010"/>
          </a:xfrm>
        </p:grpSpPr>
        <p:pic>
          <p:nvPicPr>
            <p:cNvPr id="1028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15"/>
            <p:cNvSpPr>
              <a:spLocks noChangeArrowheads="1"/>
            </p:cNvSpPr>
            <p:nvPr/>
          </p:nvSpPr>
          <p:spPr bwMode="auto">
            <a:xfrm>
              <a:off x="80" y="415"/>
              <a:ext cx="5353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教学更简单，让</a:t>
              </a:r>
              <a:r>
                <a:rPr lang="en-US" altLang="zh-CN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IT</a:t>
              </a:r>
              <a:r>
                <a:rPr lang="zh-CN" altLang="en-US" sz="1600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学习更有效</a:t>
              </a:r>
              <a:endParaRPr lang="en-US" altLang="zh-CN" sz="1600" dirty="0" smtClean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3" r:id="rId3"/>
    <p:sldLayoutId id="2147483726" r:id="rId4"/>
    <p:sldLayoutId id="214748372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8/8-1.doc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8/8-2.doc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ter08/8-3.doc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chapter08/8-4.d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145088"/>
            <a:ext cx="22113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5"/>
          <p:cNvGrpSpPr>
            <a:grpSpLocks/>
          </p:cNvGrpSpPr>
          <p:nvPr/>
        </p:nvGrpSpPr>
        <p:grpSpPr bwMode="auto">
          <a:xfrm>
            <a:off x="5172075" y="44450"/>
            <a:ext cx="3863975" cy="687388"/>
            <a:chOff x="80" y="0"/>
            <a:chExt cx="6086" cy="1082"/>
          </a:xfrm>
        </p:grpSpPr>
        <p:pic>
          <p:nvPicPr>
            <p:cNvPr id="5127" name="Picture 6" descr="D:\幻灯片\图片\logo2.pnglogo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" y="0"/>
              <a:ext cx="1116" cy="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矩形 15"/>
            <p:cNvSpPr>
              <a:spLocks noChangeArrowheads="1"/>
            </p:cNvSpPr>
            <p:nvPr/>
          </p:nvSpPr>
          <p:spPr bwMode="auto">
            <a:xfrm>
              <a:off x="80" y="554"/>
              <a:ext cx="5354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教学更简单，让</a:t>
              </a:r>
              <a:r>
                <a:rPr lang="en-US" altLang="zh-CN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IT</a:t>
              </a:r>
              <a:r>
                <a:rPr lang="zh-CN" altLang="en-US" sz="160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学习更有效</a:t>
              </a:r>
              <a:endParaRPr lang="en-US" altLang="zh-CN" sz="160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5124" name="标题 2"/>
          <p:cNvSpPr>
            <a:spLocks noGrp="1"/>
          </p:cNvSpPr>
          <p:nvPr>
            <p:ph type="ctrTitle"/>
          </p:nvPr>
        </p:nvSpPr>
        <p:spPr bwMode="auto">
          <a:xfrm>
            <a:off x="159654" y="2696024"/>
            <a:ext cx="9144000" cy="142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600" dirty="0" smtClean="0">
                <a:sym typeface="微软雅黑" pitchFamily="34" charset="-122"/>
              </a:rPr>
              <a:t>第八章  多媒体技术</a:t>
            </a:r>
            <a:endParaRPr lang="zh-CN" altLang="en-US" sz="4600" dirty="0" smtClean="0"/>
          </a:p>
        </p:txBody>
      </p:sp>
      <p:sp>
        <p:nvSpPr>
          <p:cNvPr id="5125" name="副标题 3"/>
          <p:cNvSpPr>
            <a:spLocks noGrp="1"/>
          </p:cNvSpPr>
          <p:nvPr>
            <p:ph type="subTitle" idx="1"/>
          </p:nvPr>
        </p:nvSpPr>
        <p:spPr bwMode="auto">
          <a:xfrm>
            <a:off x="2266933" y="3430139"/>
            <a:ext cx="6973888" cy="15056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en-US" altLang="zh-CN" dirty="0" smtClean="0">
                <a:sym typeface="微软雅黑" pitchFamily="34" charset="-122"/>
              </a:rPr>
              <a:t>HTML5</a:t>
            </a:r>
            <a:r>
              <a:rPr lang="zh-CN" altLang="en-US" dirty="0" smtClean="0">
                <a:sym typeface="微软雅黑" pitchFamily="34" charset="-122"/>
              </a:rPr>
              <a:t>多媒体的特性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嵌入视频和音频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r>
              <a:rPr lang="zh-CN" altLang="en-US" dirty="0" smtClean="0">
                <a:sym typeface="微软雅黑" pitchFamily="34" charset="-122"/>
              </a:rPr>
              <a:t>视频和音频的方法和事件</a:t>
            </a:r>
            <a:endParaRPr lang="en-US" altLang="zh-CN" dirty="0" smtClean="0">
              <a:sym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Tx/>
              <a:buChar char="•"/>
            </a:pPr>
            <a:endParaRPr lang="zh-CN" altLang="en-US" dirty="0" smtClean="0">
              <a:sym typeface="微软雅黑" pitchFamily="34" charset="-122"/>
            </a:endParaRPr>
          </a:p>
        </p:txBody>
      </p:sp>
      <p:sp>
        <p:nvSpPr>
          <p:cNvPr id="5126" name="副标题 3"/>
          <p:cNvSpPr txBox="1">
            <a:spLocks/>
          </p:cNvSpPr>
          <p:nvPr/>
        </p:nvSpPr>
        <p:spPr bwMode="auto">
          <a:xfrm>
            <a:off x="5711605" y="3400585"/>
            <a:ext cx="66452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多媒体的支持条件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CSS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控制视频的宽高</a:t>
            </a:r>
            <a:endParaRPr lang="en-US" altLang="zh-CN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到目前为止，很多浏览器已经实现了对</a:t>
            </a:r>
            <a:r>
              <a:rPr lang="en-US" altLang="zh-CN" sz="1800" dirty="0"/>
              <a:t>HTML5</a:t>
            </a:r>
            <a:r>
              <a:rPr lang="zh-CN" altLang="zh-CN" sz="1800" dirty="0"/>
              <a:t>中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元素的支持。各浏览器的支持情况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、支持视频和音频的浏览器</a:t>
            </a:r>
            <a:endParaRPr lang="zh-CN" altLang="zh-CN" sz="2400" b="1" dirty="0" smtClean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75394"/>
              </p:ext>
            </p:extLst>
          </p:nvPr>
        </p:nvGraphicFramePr>
        <p:xfrm>
          <a:off x="1757589" y="3118713"/>
          <a:ext cx="5210175" cy="190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813"/>
                <a:gridCol w="3234362"/>
              </a:tblGrid>
              <a:tr h="31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浏览器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支持版本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1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IE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9.0</a:t>
                      </a:r>
                      <a:r>
                        <a:rPr lang="zh-CN" sz="1050" kern="100">
                          <a:effectLst/>
                        </a:rPr>
                        <a:t>及以上版本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1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Frefox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3.5</a:t>
                      </a:r>
                      <a:r>
                        <a:rPr lang="zh-CN" sz="1050" kern="100">
                          <a:effectLst/>
                        </a:rPr>
                        <a:t>及以上版本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1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Opear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10.5</a:t>
                      </a:r>
                      <a:r>
                        <a:rPr lang="zh-CN" sz="1050" kern="100">
                          <a:effectLst/>
                        </a:rPr>
                        <a:t>及以上版本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1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Chrome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3.0</a:t>
                      </a:r>
                      <a:r>
                        <a:rPr lang="zh-CN" sz="1050" kern="100">
                          <a:effectLst/>
                        </a:rPr>
                        <a:t>及以上版本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18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Safari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3.2</a:t>
                      </a:r>
                      <a:r>
                        <a:rPr lang="zh-CN" sz="1050" kern="100" dirty="0">
                          <a:effectLst/>
                        </a:rPr>
                        <a:t>及以上版本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1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 smtClean="0"/>
              <a:t>嵌入视频和音频</a:t>
            </a:r>
            <a:endParaRPr lang="zh-CN" altLang="en-US" sz="2400" dirty="0"/>
          </a:p>
        </p:txBody>
      </p:sp>
      <p:grpSp>
        <p:nvGrpSpPr>
          <p:cNvPr id="83" name="组合 1"/>
          <p:cNvGrpSpPr>
            <a:grpSpLocks/>
          </p:cNvGrpSpPr>
          <p:nvPr/>
        </p:nvGrpSpPr>
        <p:grpSpPr bwMode="auto">
          <a:xfrm>
            <a:off x="4604069" y="1684382"/>
            <a:ext cx="3780044" cy="507813"/>
            <a:chOff x="1710670" y="1252383"/>
            <a:chExt cx="4808173" cy="611808"/>
          </a:xfrm>
        </p:grpSpPr>
        <p:grpSp>
          <p:nvGrpSpPr>
            <p:cNvPr id="8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9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93" name="圆角矩形 9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94" name="圆角矩形 9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9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89" name="直接连接符 88"/>
            <p:cNvCxnSpPr/>
            <p:nvPr/>
          </p:nvCxnSpPr>
          <p:spPr bwMode="auto">
            <a:xfrm>
              <a:off x="2809388" y="1761189"/>
              <a:ext cx="37094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9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95" name="组合 1"/>
          <p:cNvGrpSpPr>
            <a:grpSpLocks/>
          </p:cNvGrpSpPr>
          <p:nvPr/>
        </p:nvGrpSpPr>
        <p:grpSpPr bwMode="auto">
          <a:xfrm>
            <a:off x="4629469" y="2691967"/>
            <a:ext cx="3891017" cy="507813"/>
            <a:chOff x="1710670" y="1252383"/>
            <a:chExt cx="4949332" cy="611808"/>
          </a:xfrm>
        </p:grpSpPr>
        <p:grpSp>
          <p:nvGrpSpPr>
            <p:cNvPr id="9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9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02" name="圆角矩形 10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0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7" name="直接连接符 96"/>
            <p:cNvCxnSpPr/>
            <p:nvPr/>
          </p:nvCxnSpPr>
          <p:spPr bwMode="auto">
            <a:xfrm>
              <a:off x="2809389" y="1761189"/>
              <a:ext cx="3850613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98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105" name="矩形 104"/>
          <p:cNvSpPr/>
          <p:nvPr/>
        </p:nvSpPr>
        <p:spPr>
          <a:xfrm>
            <a:off x="5429458" y="1650551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中嵌入视频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479269" y="2676334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中嵌入音频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107" name="组合 1"/>
          <p:cNvGrpSpPr>
            <a:grpSpLocks/>
          </p:cNvGrpSpPr>
          <p:nvPr/>
        </p:nvGrpSpPr>
        <p:grpSpPr bwMode="auto">
          <a:xfrm>
            <a:off x="4627631" y="3648608"/>
            <a:ext cx="4198998" cy="507813"/>
            <a:chOff x="1710670" y="1252383"/>
            <a:chExt cx="5341080" cy="611808"/>
          </a:xfrm>
        </p:grpSpPr>
        <p:grpSp>
          <p:nvGrpSpPr>
            <p:cNvPr id="10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1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13" name="圆角矩形 11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14" name="圆角矩形 11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1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09" name="直接连接符 108"/>
            <p:cNvCxnSpPr/>
            <p:nvPr/>
          </p:nvCxnSpPr>
          <p:spPr bwMode="auto">
            <a:xfrm>
              <a:off x="2809389" y="1761189"/>
              <a:ext cx="424236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1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115" name="矩形 114"/>
          <p:cNvSpPr/>
          <p:nvPr/>
        </p:nvSpPr>
        <p:spPr>
          <a:xfrm>
            <a:off x="5466414" y="3621958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音视频中的</a:t>
            </a:r>
            <a:r>
              <a:rPr lang="en-US" altLang="zh-CN" sz="2400" b="1" dirty="0">
                <a:solidFill>
                  <a:srgbClr val="009ED6"/>
                </a:solidFill>
              </a:rPr>
              <a:t>source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116" name="组合 1"/>
          <p:cNvGrpSpPr>
            <a:grpSpLocks/>
          </p:cNvGrpSpPr>
          <p:nvPr/>
        </p:nvGrpSpPr>
        <p:grpSpPr bwMode="auto">
          <a:xfrm>
            <a:off x="4636810" y="4594232"/>
            <a:ext cx="3882205" cy="507813"/>
            <a:chOff x="1710670" y="1252383"/>
            <a:chExt cx="4938123" cy="611808"/>
          </a:xfrm>
        </p:grpSpPr>
        <p:grpSp>
          <p:nvGrpSpPr>
            <p:cNvPr id="117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0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22" name="圆角矩形 121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23" name="圆角矩形 122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21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18" name="直接连接符 117"/>
            <p:cNvCxnSpPr/>
            <p:nvPr/>
          </p:nvCxnSpPr>
          <p:spPr bwMode="auto">
            <a:xfrm>
              <a:off x="2809389" y="1761189"/>
              <a:ext cx="383940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19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483830" y="45934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调用网页多媒体文件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1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在</a:t>
            </a:r>
            <a:r>
              <a:rPr lang="en-US" altLang="zh-CN" sz="1800" dirty="0">
                <a:solidFill>
                  <a:srgbClr val="009ED6"/>
                </a:solidFill>
              </a:rPr>
              <a:t>HTML5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标签用于定义播放视频文件的标准，它支持三种视频格式，分别为</a:t>
            </a:r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 err="1">
                <a:solidFill>
                  <a:srgbClr val="009ED6"/>
                </a:solidFill>
              </a:rPr>
              <a:t>WebM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MPEG4</a:t>
            </a:r>
            <a:r>
              <a:rPr lang="zh-CN" altLang="zh-CN" sz="1800" dirty="0"/>
              <a:t>，其基本语法格式如下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lvl="1" indent="457200" eaLnBrk="1">
              <a:buNone/>
              <a:defRPr/>
            </a:pPr>
            <a:endParaRPr lang="en-US" altLang="zh-CN" sz="1800" dirty="0"/>
          </a:p>
          <a:p>
            <a:pPr marL="0" lvl="1" indent="457200" eaLnBrk="1">
              <a:buNone/>
              <a:defRPr/>
            </a:pPr>
            <a:r>
              <a:rPr lang="zh-CN" altLang="zh-CN" sz="1800" dirty="0"/>
              <a:t>在上面的语法格式中，</a:t>
            </a:r>
            <a:r>
              <a:rPr lang="en-US" altLang="zh-CN" sz="1800" dirty="0">
                <a:solidFill>
                  <a:srgbClr val="009ED6"/>
                </a:solidFill>
              </a:rPr>
              <a:t>src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设置视频文件的路径</a:t>
            </a:r>
            <a:r>
              <a:rPr lang="zh-CN" altLang="zh-CN" sz="1800" dirty="0"/>
              <a:t>，</a:t>
            </a:r>
            <a:r>
              <a:rPr lang="en-US" altLang="zh-CN" sz="1800" dirty="0">
                <a:solidFill>
                  <a:srgbClr val="009ED6"/>
                </a:solidFill>
              </a:rPr>
              <a:t>controls 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为视频提供播放控件</a:t>
            </a:r>
            <a:r>
              <a:rPr lang="zh-CN" altLang="zh-CN" sz="1800" dirty="0"/>
              <a:t>，这两个属性是</a:t>
            </a:r>
            <a:r>
              <a:rPr lang="en-US" altLang="zh-CN" sz="1800" dirty="0"/>
              <a:t>video</a:t>
            </a:r>
            <a:r>
              <a:rPr lang="zh-CN" altLang="zh-CN" sz="1800" dirty="0"/>
              <a:t>元素的基本属性。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中嵌入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视频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4" y="4268027"/>
            <a:ext cx="2121233" cy="387882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83274" y="3008252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&lt;video src="</a:t>
            </a:r>
            <a:r>
              <a:rPr lang="zh-CN" altLang="zh-CN" dirty="0"/>
              <a:t>视频文件路径</a:t>
            </a:r>
            <a:r>
              <a:rPr lang="en-US" altLang="zh-CN" dirty="0"/>
              <a:t>" controls="controls"&gt;&lt;/video&gt;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8470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值得一提的是，在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元素中还可以添加</a:t>
            </a:r>
            <a:r>
              <a:rPr lang="zh-CN" altLang="zh-CN" sz="1800" dirty="0">
                <a:solidFill>
                  <a:srgbClr val="009ED6"/>
                </a:solidFill>
              </a:rPr>
              <a:t>其他属性</a:t>
            </a:r>
            <a:r>
              <a:rPr lang="zh-CN" altLang="zh-CN" sz="1800" dirty="0"/>
              <a:t>，来进一步优化视频的播放效果，具体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>
                <a:solidFill>
                  <a:srgbClr val="009ED6"/>
                </a:solidFill>
              </a:rPr>
              <a:t> 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中嵌入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视频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30972"/>
              </p:ext>
            </p:extLst>
          </p:nvPr>
        </p:nvGraphicFramePr>
        <p:xfrm>
          <a:off x="1294883" y="3027689"/>
          <a:ext cx="5210175" cy="1656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158"/>
                <a:gridCol w="900234"/>
                <a:gridCol w="3144783"/>
              </a:tblGrid>
              <a:tr h="23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36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autoplay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当页面载入完成后自动播放视频。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365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视频结束时重新开始播放。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473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preload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preload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如果出现该属性，则视频在页面加载时进行加载，并预备播放。如果使用</a:t>
                      </a:r>
                      <a:r>
                        <a:rPr lang="en-US" sz="1050" kern="100" dirty="0">
                          <a:effectLst/>
                        </a:rPr>
                        <a:t> "</a:t>
                      </a:r>
                      <a:r>
                        <a:rPr lang="en-US" sz="1050" kern="100" dirty="0" err="1">
                          <a:effectLst/>
                        </a:rPr>
                        <a:t>autoplay</a:t>
                      </a:r>
                      <a:r>
                        <a:rPr lang="en-US" sz="1050" kern="100" dirty="0">
                          <a:effectLst/>
                        </a:rPr>
                        <a:t>"</a:t>
                      </a:r>
                      <a:r>
                        <a:rPr lang="zh-CN" sz="1050" kern="100" dirty="0">
                          <a:effectLst/>
                        </a:rPr>
                        <a:t>，则忽略该属性。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473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poster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url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当视频缓冲不足时，该属性值链接一个图像，并将该图像按照一定的比例显示出来。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1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None/>
              <a:defRPr/>
            </a:pPr>
            <a:r>
              <a:rPr lang="zh-CN" altLang="zh-CN" sz="1800" dirty="0"/>
              <a:t>在</a:t>
            </a:r>
            <a:r>
              <a:rPr lang="en-US" altLang="zh-CN" sz="1800" dirty="0">
                <a:solidFill>
                  <a:srgbClr val="009ED6"/>
                </a:solidFill>
              </a:rPr>
              <a:t>HTML5</a:t>
            </a:r>
            <a:r>
              <a:rPr lang="zh-CN" altLang="zh-CN" sz="1800" dirty="0"/>
              <a:t>中，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标签用于定义播放音频文件的标准，它支持三种音频格式，分别为</a:t>
            </a:r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 smtClean="0">
                <a:solidFill>
                  <a:srgbClr val="009ED6"/>
                </a:solidFill>
              </a:rPr>
              <a:t>wav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其基本格式如下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lvl="1" indent="457200" eaLnBrk="1">
              <a:buNone/>
              <a:defRPr/>
            </a:pPr>
            <a:endParaRPr lang="en-US" altLang="zh-CN" sz="1800" dirty="0"/>
          </a:p>
          <a:p>
            <a:pPr marL="0" lvl="1" indent="457200" eaLnBrk="1">
              <a:buNone/>
              <a:defRPr/>
            </a:pPr>
            <a:r>
              <a:rPr lang="zh-CN" altLang="zh-CN" sz="1800" dirty="0"/>
              <a:t>在上面的基本格式中，</a:t>
            </a:r>
            <a:r>
              <a:rPr lang="en-US" altLang="zh-CN" sz="1800" dirty="0">
                <a:solidFill>
                  <a:srgbClr val="009ED6"/>
                </a:solidFill>
              </a:rPr>
              <a:t>src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设置音频文件的路径</a:t>
            </a:r>
            <a:r>
              <a:rPr lang="zh-CN" altLang="zh-CN" sz="1800" dirty="0"/>
              <a:t>，</a:t>
            </a:r>
            <a:r>
              <a:rPr lang="en-US" altLang="zh-CN" sz="1800" dirty="0">
                <a:solidFill>
                  <a:srgbClr val="009ED6"/>
                </a:solidFill>
              </a:rPr>
              <a:t>controls </a:t>
            </a:r>
            <a:r>
              <a:rPr lang="zh-CN" altLang="zh-CN" sz="1800" dirty="0"/>
              <a:t>属性用于</a:t>
            </a:r>
            <a:r>
              <a:rPr lang="zh-CN" altLang="zh-CN" sz="1800" dirty="0">
                <a:solidFill>
                  <a:srgbClr val="009ED6"/>
                </a:solidFill>
              </a:rPr>
              <a:t>为音频提供播放控件</a:t>
            </a:r>
            <a:r>
              <a:rPr lang="zh-CN" altLang="zh-CN" sz="1800" dirty="0"/>
              <a:t>，这和</a:t>
            </a:r>
            <a:r>
              <a:rPr lang="en-US" altLang="zh-CN" sz="1800" dirty="0"/>
              <a:t>video</a:t>
            </a:r>
            <a:r>
              <a:rPr lang="zh-CN" altLang="zh-CN" sz="1800" dirty="0"/>
              <a:t>元素的属性非常相似。同样</a:t>
            </a:r>
            <a:r>
              <a:rPr lang="en-US" altLang="zh-CN" sz="1800" dirty="0"/>
              <a:t>&lt; audio &gt;</a:t>
            </a:r>
            <a:r>
              <a:rPr lang="zh-CN" altLang="zh-CN" sz="1800" dirty="0"/>
              <a:t>和</a:t>
            </a:r>
            <a:r>
              <a:rPr lang="en-US" altLang="zh-CN" sz="1800" dirty="0"/>
              <a:t>&lt;/ audio &gt;</a:t>
            </a:r>
            <a:r>
              <a:rPr lang="zh-CN" altLang="zh-CN" sz="1800" dirty="0"/>
              <a:t>之间也可以插入文字，用于不支持</a:t>
            </a:r>
            <a:r>
              <a:rPr lang="en-US" altLang="zh-CN" sz="1800" dirty="0"/>
              <a:t>audio</a:t>
            </a:r>
            <a:r>
              <a:rPr lang="zh-CN" altLang="zh-CN" sz="1800" dirty="0"/>
              <a:t>元素的浏览器显示。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嵌入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音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83274" y="3008252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&lt;audio src="</a:t>
            </a:r>
            <a:r>
              <a:rPr lang="zh-CN" altLang="zh-CN" dirty="0"/>
              <a:t>音频文件路径</a:t>
            </a:r>
            <a:r>
              <a:rPr lang="en-US" altLang="zh-CN" dirty="0"/>
              <a:t>" controls="controls"&gt;&lt;/audio&gt;</a:t>
            </a:r>
            <a:endParaRPr lang="zh-CN" altLang="zh-CN" dirty="0"/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3" y="4829888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0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值得一提的是，在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元素中还可以添加</a:t>
            </a:r>
            <a:r>
              <a:rPr lang="zh-CN" altLang="zh-CN" sz="1800" dirty="0">
                <a:solidFill>
                  <a:srgbClr val="009ED6"/>
                </a:solidFill>
              </a:rPr>
              <a:t>其他属性</a:t>
            </a:r>
            <a:r>
              <a:rPr lang="zh-CN" altLang="zh-CN" sz="1800" dirty="0"/>
              <a:t>，来进一步优化音频的播放效果，具体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 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在</a:t>
            </a:r>
            <a:r>
              <a:rPr lang="en-US" altLang="zh-CN" sz="2400" b="1" dirty="0">
                <a:solidFill>
                  <a:srgbClr val="009ED6"/>
                </a:solidFill>
              </a:rPr>
              <a:t>HTML5</a:t>
            </a:r>
            <a:r>
              <a:rPr lang="zh-CN" altLang="zh-CN" sz="2400" b="1" dirty="0">
                <a:solidFill>
                  <a:srgbClr val="009ED6"/>
                </a:solidFill>
              </a:rPr>
              <a:t>中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嵌入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音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频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2395"/>
              </p:ext>
            </p:extLst>
          </p:nvPr>
        </p:nvGraphicFramePr>
        <p:xfrm>
          <a:off x="1493187" y="2967371"/>
          <a:ext cx="5210175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158"/>
                <a:gridCol w="900234"/>
                <a:gridCol w="3144783"/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autoplay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当页面载入完成后自动播放音频。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音频结束时重新开始播放。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preload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preload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如果出现该属性，则音频在页面加载时进行加载，并预备播放。如果使用</a:t>
                      </a:r>
                      <a:r>
                        <a:rPr lang="en-US" sz="1050" kern="100" dirty="0">
                          <a:effectLst/>
                        </a:rPr>
                        <a:t> "</a:t>
                      </a:r>
                      <a:r>
                        <a:rPr lang="en-US" sz="1050" kern="100" dirty="0" err="1">
                          <a:effectLst/>
                        </a:rPr>
                        <a:t>autoplay</a:t>
                      </a:r>
                      <a:r>
                        <a:rPr lang="en-US" sz="1050" kern="100" dirty="0">
                          <a:effectLst/>
                        </a:rPr>
                        <a:t>"</a:t>
                      </a:r>
                      <a:r>
                        <a:rPr lang="zh-CN" sz="1050" kern="100" dirty="0">
                          <a:effectLst/>
                        </a:rPr>
                        <a:t>，则忽略该属性。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0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虽然</a:t>
            </a:r>
            <a:r>
              <a:rPr lang="en-US" altLang="zh-CN" sz="1800" dirty="0">
                <a:solidFill>
                  <a:srgbClr val="009ED6"/>
                </a:solidFill>
              </a:rPr>
              <a:t>html5</a:t>
            </a:r>
            <a:r>
              <a:rPr lang="zh-CN" altLang="zh-CN" sz="1800" dirty="0"/>
              <a:t>支持</a:t>
            </a:r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MPEG 4</a:t>
            </a:r>
            <a:r>
              <a:rPr lang="zh-CN" altLang="zh-CN" sz="1800" dirty="0">
                <a:solidFill>
                  <a:srgbClr val="009ED6"/>
                </a:solidFill>
              </a:rPr>
              <a:t>和</a:t>
            </a:r>
            <a:r>
              <a:rPr lang="en-US" altLang="zh-CN" sz="1800" dirty="0" err="1">
                <a:solidFill>
                  <a:srgbClr val="009ED6"/>
                </a:solidFill>
              </a:rPr>
              <a:t>WebM</a:t>
            </a:r>
            <a:r>
              <a:rPr lang="zh-CN" altLang="zh-CN" sz="1800" dirty="0"/>
              <a:t>的视频格式以及</a:t>
            </a:r>
            <a:r>
              <a:rPr lang="en-US" altLang="zh-CN" sz="1800" dirty="0" err="1"/>
              <a:t>Vorbis</a:t>
            </a:r>
            <a:r>
              <a:rPr lang="zh-CN" altLang="zh-CN" sz="1800" dirty="0"/>
              <a:t>、</a:t>
            </a:r>
            <a:r>
              <a:rPr lang="en-US" altLang="zh-CN" sz="1800" dirty="0"/>
              <a:t>MP3</a:t>
            </a:r>
            <a:r>
              <a:rPr lang="zh-CN" altLang="zh-CN" sz="1800" dirty="0"/>
              <a:t>和</a:t>
            </a:r>
            <a:r>
              <a:rPr lang="en-US" altLang="zh-CN" sz="1800" dirty="0"/>
              <a:t>Wav</a:t>
            </a:r>
            <a:r>
              <a:rPr lang="zh-CN" altLang="zh-CN" sz="1800" dirty="0"/>
              <a:t>的音频格式，但各浏览器对这些格式却</a:t>
            </a:r>
            <a:r>
              <a:rPr lang="zh-CN" altLang="zh-CN" sz="1800" dirty="0">
                <a:solidFill>
                  <a:srgbClr val="009ED6"/>
                </a:solidFill>
              </a:rPr>
              <a:t>不完全支持</a:t>
            </a:r>
            <a:r>
              <a:rPr lang="zh-CN" altLang="zh-CN" sz="1800" dirty="0"/>
              <a:t>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音</a:t>
            </a:r>
            <a:r>
              <a:rPr lang="zh-CN" altLang="zh-CN" sz="2400" b="1" dirty="0">
                <a:solidFill>
                  <a:srgbClr val="009ED6"/>
                </a:solidFill>
              </a:rPr>
              <a:t>视频中的</a:t>
            </a:r>
            <a:r>
              <a:rPr lang="en-US" altLang="zh-CN" sz="2400" b="1" dirty="0">
                <a:solidFill>
                  <a:srgbClr val="009ED6"/>
                </a:solidFill>
              </a:rPr>
              <a:t>source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77370"/>
              </p:ext>
            </p:extLst>
          </p:nvPr>
        </p:nvGraphicFramePr>
        <p:xfrm>
          <a:off x="1800225" y="3074511"/>
          <a:ext cx="5543549" cy="21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571"/>
                <a:gridCol w="724564"/>
                <a:gridCol w="1077312"/>
                <a:gridCol w="1077312"/>
                <a:gridCol w="901256"/>
                <a:gridCol w="970534"/>
              </a:tblGrid>
              <a:tr h="215476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视频格式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4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格式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IE 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Firefox 4.0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Opera 10.6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Chrome 6.0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Safari 3.0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>
                          <a:solidFill>
                            <a:schemeClr val="tx1"/>
                          </a:solidFill>
                          <a:effectLst/>
                        </a:rPr>
                        <a:t>Ogg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>
                          <a:solidFill>
                            <a:schemeClr val="tx1"/>
                          </a:solidFill>
                          <a:effectLst/>
                        </a:rPr>
                        <a:t>MPEG 4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 dirty="0" err="1">
                          <a:solidFill>
                            <a:schemeClr val="tx1"/>
                          </a:solidFill>
                          <a:effectLst/>
                        </a:rPr>
                        <a:t>WebM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15476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音频格式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>
                          <a:solidFill>
                            <a:schemeClr val="tx1"/>
                          </a:solidFill>
                          <a:effectLst/>
                        </a:rPr>
                        <a:t>Ogg Vorbis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>
                          <a:solidFill>
                            <a:schemeClr val="tx1"/>
                          </a:solidFill>
                          <a:effectLst/>
                        </a:rPr>
                        <a:t>MP3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46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b="0" kern="0" dirty="0">
                          <a:solidFill>
                            <a:schemeClr val="tx1"/>
                          </a:solidFill>
                          <a:effectLst/>
                        </a:rPr>
                        <a:t>Wav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支持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支持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698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中，运用</a:t>
            </a:r>
            <a:r>
              <a:rPr lang="en-US" altLang="zh-CN" sz="1800" dirty="0">
                <a:solidFill>
                  <a:srgbClr val="009ED6"/>
                </a:solidFill>
              </a:rPr>
              <a:t>source</a:t>
            </a:r>
            <a:r>
              <a:rPr lang="zh-CN" altLang="zh-CN" sz="1800" dirty="0"/>
              <a:t>元素可以为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>
                <a:solidFill>
                  <a:srgbClr val="009ED6"/>
                </a:solidFill>
              </a:rPr>
              <a:t>元素或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>
                <a:solidFill>
                  <a:srgbClr val="009ED6"/>
                </a:solidFill>
              </a:rPr>
              <a:t>元素</a:t>
            </a:r>
            <a:r>
              <a:rPr lang="zh-CN" altLang="zh-CN" sz="1800" dirty="0"/>
              <a:t>提供多个</a:t>
            </a:r>
            <a:r>
              <a:rPr lang="zh-CN" altLang="zh-CN" sz="1800" dirty="0">
                <a:solidFill>
                  <a:srgbClr val="009ED6"/>
                </a:solidFill>
              </a:rPr>
              <a:t>备用文件</a:t>
            </a:r>
            <a:r>
              <a:rPr lang="zh-CN" altLang="zh-CN" sz="1800" dirty="0"/>
              <a:t>。运用</a:t>
            </a:r>
            <a:r>
              <a:rPr lang="en-US" altLang="zh-CN" sz="1800" dirty="0"/>
              <a:t>source</a:t>
            </a:r>
            <a:r>
              <a:rPr lang="zh-CN" altLang="zh-CN" sz="1800" dirty="0"/>
              <a:t>元素添加音频的基本格式如下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en-US" altLang="zh-CN" sz="1800" dirty="0"/>
              <a:t>source</a:t>
            </a:r>
            <a:r>
              <a:rPr lang="zh-CN" altLang="zh-CN" sz="1800" dirty="0"/>
              <a:t>元素一般设置两个属性：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src</a:t>
            </a:r>
            <a:r>
              <a:rPr lang="zh-CN" altLang="zh-CN" sz="1800" dirty="0"/>
              <a:t>：用于指定媒体文件的</a:t>
            </a:r>
            <a:r>
              <a:rPr lang="en-US" altLang="zh-CN" sz="1800" dirty="0"/>
              <a:t>URL</a:t>
            </a:r>
            <a:r>
              <a:rPr lang="zh-CN" altLang="zh-CN" sz="1800" dirty="0"/>
              <a:t>地址。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type</a:t>
            </a:r>
            <a:r>
              <a:rPr lang="zh-CN" altLang="zh-CN" sz="1800" dirty="0"/>
              <a:t>：指定媒体文件的类型。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zh-CN" altLang="zh-CN" sz="2400" b="1" dirty="0" smtClean="0">
                <a:solidFill>
                  <a:srgbClr val="009ED6"/>
                </a:solidFill>
              </a:rPr>
              <a:t>音</a:t>
            </a:r>
            <a:r>
              <a:rPr lang="zh-CN" altLang="zh-CN" sz="2400" b="1" dirty="0">
                <a:solidFill>
                  <a:srgbClr val="009ED6"/>
                </a:solidFill>
              </a:rPr>
              <a:t>视频中的</a:t>
            </a:r>
            <a:r>
              <a:rPr lang="en-US" altLang="zh-CN" sz="2400" b="1" dirty="0">
                <a:solidFill>
                  <a:srgbClr val="009ED6"/>
                </a:solidFill>
              </a:rPr>
              <a:t>source</a:t>
            </a:r>
            <a:r>
              <a:rPr lang="zh-CN" altLang="zh-CN" sz="2400" b="1" dirty="0">
                <a:solidFill>
                  <a:srgbClr val="009ED6"/>
                </a:solidFill>
              </a:rPr>
              <a:t>元素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83274" y="3129439"/>
            <a:ext cx="6637338" cy="203132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&lt;audio controls="controls"&gt;</a:t>
            </a:r>
            <a:endParaRPr lang="zh-CN" altLang="zh-CN" dirty="0"/>
          </a:p>
          <a:p>
            <a:r>
              <a:rPr lang="en-US" altLang="zh-CN" dirty="0"/>
              <a:t>	&lt;source src="</a:t>
            </a:r>
            <a:r>
              <a:rPr lang="zh-CN" altLang="zh-CN" dirty="0"/>
              <a:t>音频文件地址</a:t>
            </a:r>
            <a:r>
              <a:rPr lang="en-US" altLang="zh-CN" dirty="0"/>
              <a:t>" type="</a:t>
            </a:r>
            <a:r>
              <a:rPr lang="zh-CN" altLang="zh-CN" dirty="0"/>
              <a:t>媒体文件类型</a:t>
            </a:r>
            <a:r>
              <a:rPr lang="en-US" altLang="zh-CN" dirty="0"/>
              <a:t>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&lt;source src="</a:t>
            </a:r>
            <a:r>
              <a:rPr lang="zh-CN" altLang="zh-CN" dirty="0"/>
              <a:t>音频文件地址</a:t>
            </a:r>
            <a:r>
              <a:rPr lang="en-US" altLang="zh-CN" dirty="0"/>
              <a:t>" type="</a:t>
            </a:r>
            <a:r>
              <a:rPr lang="zh-CN" altLang="zh-CN" dirty="0"/>
              <a:t>媒体文件类型</a:t>
            </a:r>
            <a:r>
              <a:rPr lang="en-US" altLang="zh-CN" dirty="0"/>
              <a:t>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……</a:t>
            </a:r>
            <a:endParaRPr lang="zh-CN" altLang="zh-CN" dirty="0"/>
          </a:p>
          <a:p>
            <a:r>
              <a:rPr lang="en-US" altLang="zh-CN" dirty="0"/>
              <a:t>&lt;/audio&gt;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4626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获取</a:t>
            </a:r>
            <a:r>
              <a:rPr lang="zh-CN" altLang="zh-CN" sz="1800" b="1" dirty="0">
                <a:solidFill>
                  <a:srgbClr val="009ED6"/>
                </a:solidFill>
              </a:rPr>
              <a:t>音视频文件的</a:t>
            </a:r>
            <a:r>
              <a:rPr lang="en-US" altLang="zh-CN" sz="1800" b="1" dirty="0">
                <a:solidFill>
                  <a:srgbClr val="009ED6"/>
                </a:solidFill>
              </a:rPr>
              <a:t>URL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。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打开网页，在搜索工具栏输入搜索关键词“</a:t>
            </a:r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zh-CN" altLang="zh-CN" sz="1800" dirty="0"/>
              <a:t>”，页面中会出现下载歌曲的网站链接，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</a:t>
            </a:r>
            <a:r>
              <a:rPr lang="zh-CN" altLang="zh-CN" sz="1800" dirty="0" smtClean="0"/>
              <a:t>。</a:t>
            </a:r>
            <a:endParaRPr lang="en-US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、调用网页多媒体文件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3590"/>
              </p:ext>
            </p:extLst>
          </p:nvPr>
        </p:nvGraphicFramePr>
        <p:xfrm>
          <a:off x="1927950" y="3690651"/>
          <a:ext cx="4476067" cy="248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4771980" imgH="2648040" progId="Visio.Drawing.11">
                  <p:embed/>
                </p:oleObj>
              </mc:Choice>
              <mc:Fallback>
                <p:oleObj name="Visio" r:id="rId3" imgW="4771980" imgH="26480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950" y="3690651"/>
                        <a:ext cx="4476067" cy="2489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19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获取</a:t>
            </a:r>
            <a:r>
              <a:rPr lang="zh-CN" altLang="zh-CN" sz="1800" b="1" dirty="0">
                <a:solidFill>
                  <a:srgbClr val="009ED6"/>
                </a:solidFill>
              </a:rPr>
              <a:t>音视频文件的</a:t>
            </a:r>
            <a:r>
              <a:rPr lang="en-US" altLang="zh-CN" sz="1800" b="1" dirty="0">
                <a:solidFill>
                  <a:srgbClr val="009ED6"/>
                </a:solidFill>
              </a:rPr>
              <a:t>URL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。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 hangingPunct="1">
              <a:buNone/>
            </a:pPr>
            <a:r>
              <a:rPr lang="zh-CN" altLang="zh-CN" sz="1800" dirty="0"/>
              <a:t>选择一首歌曲，单击线框标示的</a:t>
            </a:r>
            <a:r>
              <a:rPr lang="zh-CN" altLang="zh-CN" sz="1800" dirty="0">
                <a:solidFill>
                  <a:srgbClr val="009ED6"/>
                </a:solidFill>
              </a:rPr>
              <a:t>下载</a:t>
            </a:r>
            <a:r>
              <a:rPr lang="zh-CN" altLang="zh-CN" sz="1800" dirty="0"/>
              <a:t>按钮，弹出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示的歌曲下载界面。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、调用网页多媒体文件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38187"/>
              </p:ext>
            </p:extLst>
          </p:nvPr>
        </p:nvGraphicFramePr>
        <p:xfrm>
          <a:off x="1519237" y="3283023"/>
          <a:ext cx="5812244" cy="1894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5876820" imgH="1914525" progId="Visio.Drawing.11">
                  <p:embed/>
                </p:oleObj>
              </mc:Choice>
              <mc:Fallback>
                <p:oleObj name="Visio" r:id="rId3" imgW="5876820" imgH="19145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7" y="3283023"/>
                        <a:ext cx="5812244" cy="1894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199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195"/>
          <p:cNvGrpSpPr>
            <a:grpSpLocks/>
          </p:cNvGrpSpPr>
          <p:nvPr/>
        </p:nvGrpSpPr>
        <p:grpSpPr bwMode="auto">
          <a:xfrm>
            <a:off x="2951397" y="3523925"/>
            <a:ext cx="4212655" cy="592138"/>
            <a:chOff x="1710657" y="1263652"/>
            <a:chExt cx="4213351" cy="592608"/>
          </a:xfrm>
        </p:grpSpPr>
        <p:grpSp>
          <p:nvGrpSpPr>
            <p:cNvPr id="615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17" name="圆角矩形 21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8.4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20" name="圆角矩形 219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13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03" name="直接连接符 202"/>
            <p:cNvCxnSpPr/>
            <p:nvPr/>
          </p:nvCxnSpPr>
          <p:spPr bwMode="auto">
            <a:xfrm>
              <a:off x="2809389" y="1760934"/>
              <a:ext cx="311461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2900632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控制视频的宽高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711325" y="1199181"/>
            <a:ext cx="4349259" cy="658655"/>
            <a:chOff x="1710657" y="1198846"/>
            <a:chExt cx="4349980" cy="65741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3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2809389" y="1761189"/>
              <a:ext cx="3251248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972420" y="1198846"/>
              <a:ext cx="3088217" cy="579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HTML5</a:t>
              </a:r>
              <a:r>
                <a:rPr lang="zh-CN" altLang="en-US" sz="2400" dirty="0"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多媒体的特性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148" name="组合 221"/>
          <p:cNvGrpSpPr>
            <a:grpSpLocks/>
          </p:cNvGrpSpPr>
          <p:nvPr/>
        </p:nvGrpSpPr>
        <p:grpSpPr bwMode="auto">
          <a:xfrm>
            <a:off x="1708150" y="2783808"/>
            <a:ext cx="3607537" cy="593725"/>
            <a:chOff x="1710657" y="1263652"/>
            <a:chExt cx="3608133" cy="592608"/>
          </a:xfrm>
        </p:grpSpPr>
        <p:grpSp>
          <p:nvGrpSpPr>
            <p:cNvPr id="6149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152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33" name="圆角矩形 232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32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29" name="直接连接符 228"/>
            <p:cNvCxnSpPr/>
            <p:nvPr/>
          </p:nvCxnSpPr>
          <p:spPr bwMode="auto">
            <a:xfrm>
              <a:off x="2809389" y="1761189"/>
              <a:ext cx="25094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51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2339489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嵌入视频和音频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4625" y="35498"/>
            <a:ext cx="86096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endParaRPr lang="zh-CN" altLang="en-US" sz="2800" b="1" spc="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586" y="143218"/>
            <a:ext cx="18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95"/>
          <p:cNvGrpSpPr>
            <a:grpSpLocks/>
          </p:cNvGrpSpPr>
          <p:nvPr/>
        </p:nvGrpSpPr>
        <p:grpSpPr bwMode="auto">
          <a:xfrm>
            <a:off x="2962275" y="1968716"/>
            <a:ext cx="3959380" cy="592138"/>
            <a:chOff x="1710657" y="1263652"/>
            <a:chExt cx="3960034" cy="592608"/>
          </a:xfrm>
        </p:grpSpPr>
        <p:grpSp>
          <p:nvGrpSpPr>
            <p:cNvPr id="36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3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>
                  <a:off x="1961224" y="1349737"/>
                  <a:ext cx="1189063" cy="157992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0" name="圆角矩形 5"/>
              <p:cNvSpPr/>
              <p:nvPr/>
            </p:nvSpPr>
            <p:spPr>
              <a:xfrm>
                <a:off x="1931236" y="2063207"/>
                <a:ext cx="1293777" cy="935910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37" name="直接连接符 36"/>
            <p:cNvCxnSpPr/>
            <p:nvPr/>
          </p:nvCxnSpPr>
          <p:spPr bwMode="auto">
            <a:xfrm>
              <a:off x="2809389" y="1760934"/>
              <a:ext cx="2861302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3023376" y="1286814"/>
              <a:ext cx="2647315" cy="46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多媒体的支持条件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221"/>
          <p:cNvGrpSpPr>
            <a:grpSpLocks/>
          </p:cNvGrpSpPr>
          <p:nvPr/>
        </p:nvGrpSpPr>
        <p:grpSpPr bwMode="auto">
          <a:xfrm>
            <a:off x="1704382" y="4379414"/>
            <a:ext cx="4838642" cy="593725"/>
            <a:chOff x="1710657" y="1263652"/>
            <a:chExt cx="4839443" cy="592608"/>
          </a:xfrm>
        </p:grpSpPr>
        <p:grpSp>
          <p:nvGrpSpPr>
            <p:cNvPr id="44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4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8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>
              <a:off x="2809389" y="1761189"/>
              <a:ext cx="374071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6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3570799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视频和音频的方法和事件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221"/>
          <p:cNvGrpSpPr>
            <a:grpSpLocks/>
          </p:cNvGrpSpPr>
          <p:nvPr/>
        </p:nvGrpSpPr>
        <p:grpSpPr bwMode="auto">
          <a:xfrm>
            <a:off x="2987857" y="5170807"/>
            <a:ext cx="4667591" cy="593725"/>
            <a:chOff x="1706981" y="1263659"/>
            <a:chExt cx="4668362" cy="592608"/>
          </a:xfrm>
        </p:grpSpPr>
        <p:grpSp>
          <p:nvGrpSpPr>
            <p:cNvPr id="52" name="组合 29"/>
            <p:cNvGrpSpPr>
              <a:grpSpLocks/>
            </p:cNvGrpSpPr>
            <p:nvPr/>
          </p:nvGrpSpPr>
          <p:grpSpPr bwMode="auto">
            <a:xfrm rot="-12767">
              <a:off x="1706981" y="1263659"/>
              <a:ext cx="888087" cy="592608"/>
              <a:chOff x="1931231" y="1275606"/>
              <a:chExt cx="1301531" cy="1728192"/>
            </a:xfrm>
          </p:grpSpPr>
          <p:grpSp>
            <p:nvGrpSpPr>
              <p:cNvPr id="55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</a:t>
                  </a: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.6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6" name="圆角矩形 5"/>
              <p:cNvSpPr/>
              <p:nvPr/>
            </p:nvSpPr>
            <p:spPr>
              <a:xfrm>
                <a:off x="1931231" y="2065725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3" name="直接连接符 52"/>
            <p:cNvCxnSpPr/>
            <p:nvPr/>
          </p:nvCxnSpPr>
          <p:spPr bwMode="auto">
            <a:xfrm>
              <a:off x="2809389" y="1761189"/>
              <a:ext cx="353417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4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3396042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400" dirty="0" smtClean="0"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音视频发展趋势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9" name="组合 221"/>
          <p:cNvGrpSpPr>
            <a:grpSpLocks/>
          </p:cNvGrpSpPr>
          <p:nvPr/>
        </p:nvGrpSpPr>
        <p:grpSpPr bwMode="auto">
          <a:xfrm>
            <a:off x="1702544" y="5886905"/>
            <a:ext cx="3915312" cy="593725"/>
            <a:chOff x="1710657" y="1263652"/>
            <a:chExt cx="3915960" cy="592608"/>
          </a:xfrm>
        </p:grpSpPr>
        <p:grpSp>
          <p:nvGrpSpPr>
            <p:cNvPr id="60" name="组合 29"/>
            <p:cNvGrpSpPr>
              <a:grpSpLocks/>
            </p:cNvGrpSpPr>
            <p:nvPr/>
          </p:nvGrpSpPr>
          <p:grpSpPr bwMode="auto">
            <a:xfrm rot="-12767">
              <a:off x="1710657" y="1263652"/>
              <a:ext cx="884411" cy="592608"/>
              <a:chOff x="1936620" y="1275606"/>
              <a:chExt cx="1296144" cy="1728192"/>
            </a:xfrm>
          </p:grpSpPr>
          <p:grpSp>
            <p:nvGrpSpPr>
              <p:cNvPr id="6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907704" y="1275606"/>
                  <a:ext cx="1296104" cy="1728192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8.5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931232" y="2065724"/>
                <a:ext cx="1293777" cy="933409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 bwMode="auto">
            <a:xfrm>
              <a:off x="2809389" y="1761189"/>
              <a:ext cx="280637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979301" y="1286814"/>
              <a:ext cx="2647316" cy="46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dirty="0" smtClean="0">
                  <a:latin typeface="微软雅黑" pitchFamily="34" charset="-122"/>
                  <a:ea typeface="微软雅黑" pitchFamily="34" charset="-122"/>
                </a:rPr>
                <a:t>制作音乐播放界面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获取</a:t>
            </a:r>
            <a:r>
              <a:rPr lang="zh-CN" altLang="zh-CN" sz="1800" b="1" dirty="0">
                <a:solidFill>
                  <a:srgbClr val="009ED6"/>
                </a:solidFill>
              </a:rPr>
              <a:t>音视频文件的</a:t>
            </a:r>
            <a:r>
              <a:rPr lang="en-US" altLang="zh-CN" sz="1800" b="1" dirty="0">
                <a:solidFill>
                  <a:srgbClr val="009ED6"/>
                </a:solidFill>
              </a:rPr>
              <a:t>URL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。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选择“</a:t>
            </a:r>
            <a:r>
              <a:rPr lang="zh-CN" altLang="zh-CN" sz="1800" dirty="0">
                <a:solidFill>
                  <a:srgbClr val="009ED6"/>
                </a:solidFill>
              </a:rPr>
              <a:t>标准品质</a:t>
            </a:r>
            <a:r>
              <a:rPr lang="zh-CN" altLang="zh-CN" sz="1800" dirty="0"/>
              <a:t>”的</a:t>
            </a:r>
            <a:r>
              <a:rPr lang="en-US" altLang="zh-CN" sz="1800" dirty="0"/>
              <a:t>MP3</a:t>
            </a:r>
            <a:r>
              <a:rPr lang="zh-CN" altLang="zh-CN" sz="1800" dirty="0"/>
              <a:t>音乐，单击下载按钮，弹</a:t>
            </a:r>
            <a:r>
              <a:rPr lang="zh-CN" altLang="zh-CN" sz="1800" dirty="0" smtClean="0"/>
              <a:t>出</a:t>
            </a:r>
            <a:r>
              <a:rPr lang="zh-CN" altLang="en-US" sz="1800" dirty="0" smtClean="0"/>
              <a:t>如下图</a:t>
            </a:r>
            <a:r>
              <a:rPr lang="zh-CN" altLang="zh-CN" sz="1800" dirty="0" smtClean="0"/>
              <a:t>所</a:t>
            </a:r>
            <a:r>
              <a:rPr lang="zh-CN" altLang="zh-CN" sz="1800" dirty="0"/>
              <a:t>示的歌曲下载对话框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线框标示的部分即为歌曲的</a:t>
            </a:r>
            <a:r>
              <a:rPr lang="en-US" altLang="zh-CN" sz="1800" dirty="0">
                <a:solidFill>
                  <a:srgbClr val="009ED6"/>
                </a:solidFill>
              </a:rPr>
              <a:t>URL</a:t>
            </a:r>
            <a:r>
              <a:rPr lang="zh-CN" altLang="zh-CN" sz="1800" dirty="0"/>
              <a:t>地址，选中并复制</a:t>
            </a:r>
            <a:r>
              <a:rPr lang="en-US" altLang="zh-CN" sz="1800" dirty="0"/>
              <a:t>URL</a:t>
            </a:r>
            <a:r>
              <a:rPr lang="zh-CN" altLang="zh-CN" sz="1800" dirty="0"/>
              <a:t>路径。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、调用网页多媒体文件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21345"/>
              </p:ext>
            </p:extLst>
          </p:nvPr>
        </p:nvGraphicFramePr>
        <p:xfrm>
          <a:off x="1531343" y="3327094"/>
          <a:ext cx="4131327" cy="230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Visio" r:id="rId3" imgW="4562460" imgH="2552610" progId="Visio.Drawing.11">
                  <p:embed/>
                </p:oleObj>
              </mc:Choice>
              <mc:Fallback>
                <p:oleObj name="Visio" r:id="rId3" imgW="4562460" imgH="25526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343" y="3327094"/>
                        <a:ext cx="4131327" cy="230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71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8.3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）插入音频文件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将复制的</a:t>
            </a:r>
            <a:r>
              <a:rPr lang="en-US" altLang="zh-CN" sz="1800" dirty="0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路径</a:t>
            </a:r>
            <a:r>
              <a:rPr lang="zh-CN" altLang="zh-CN" sz="1800" dirty="0"/>
              <a:t>粘贴到音频文件的示例代码中，具体如下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endParaRPr lang="en-US" altLang="zh-CN" sz="1800" dirty="0" smtClean="0"/>
          </a:p>
          <a:p>
            <a:pPr marL="0" indent="457200">
              <a:buNone/>
            </a:pPr>
            <a:endParaRPr lang="en-US" altLang="zh-CN" sz="1800" dirty="0"/>
          </a:p>
          <a:p>
            <a:pPr marL="0" indent="457200">
              <a:buNone/>
            </a:pPr>
            <a:r>
              <a:rPr lang="zh-CN" altLang="zh-CN" sz="1800" dirty="0"/>
              <a:t>调用网络视频文件的方法和调用音频文件方法类似，也需要获取相关视频文件的</a:t>
            </a:r>
            <a:r>
              <a:rPr lang="en-US" altLang="zh-CN" sz="1800" dirty="0">
                <a:solidFill>
                  <a:srgbClr val="009ED6"/>
                </a:solidFill>
              </a:rPr>
              <a:t>URL</a:t>
            </a:r>
            <a:r>
              <a:rPr lang="zh-CN" altLang="zh-CN" sz="1800" dirty="0">
                <a:solidFill>
                  <a:srgbClr val="009ED6"/>
                </a:solidFill>
              </a:rPr>
              <a:t>地址</a:t>
            </a:r>
            <a:r>
              <a:rPr lang="zh-CN" altLang="zh-CN" sz="1800" dirty="0"/>
              <a:t>，然后通过相关代码插入视频文件即可，示例代码如下：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、调用网页多媒体文件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83274" y="3118422"/>
            <a:ext cx="7224292" cy="1200329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&lt;audio </a:t>
            </a:r>
            <a:r>
              <a:rPr lang="en-US" altLang="zh-CN" dirty="0" err="1"/>
              <a:t>src</a:t>
            </a:r>
            <a:r>
              <a:rPr lang="en-US" altLang="zh-CN" dirty="0"/>
              <a:t>="http://yinyueshiting.baidu.com/data2/music/247912224/24791165410800064.mp3?xcode=8b646dd1d51bff5805ffee87c3adb48c"  controls="controls"&gt;</a:t>
            </a:r>
            <a:r>
              <a:rPr lang="zh-CN" altLang="zh-CN" dirty="0"/>
              <a:t>调用网络音频文件</a:t>
            </a:r>
            <a:r>
              <a:rPr lang="en-US" altLang="zh-CN" dirty="0"/>
              <a:t>&lt;/audio&gt;</a:t>
            </a:r>
            <a:endParaRPr lang="zh-CN" altLang="zh-CN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83274" y="5293996"/>
            <a:ext cx="7224292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="http://www.w3school.com.cn/i/movie.ogg"  controls="controls"&gt;</a:t>
            </a:r>
            <a:r>
              <a:rPr lang="zh-CN" altLang="zh-CN" dirty="0"/>
              <a:t>调用网络视频文件</a:t>
            </a:r>
            <a:r>
              <a:rPr lang="en-US" altLang="zh-CN" dirty="0"/>
              <a:t>&lt;/video&gt;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2733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8.4 CSS</a:t>
            </a:r>
            <a:r>
              <a:rPr lang="zh-CN" altLang="en-US" sz="2400" dirty="0" smtClean="0"/>
              <a:t>控制视频的宽高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704749"/>
            <a:ext cx="3803221" cy="498464"/>
            <a:chOff x="1710670" y="1263647"/>
            <a:chExt cx="4837655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38936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696845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CSS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控制视频的宽高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6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8.4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23040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 eaLnBrk="1">
              <a:buNone/>
              <a:defRPr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中，经常会通过为</a:t>
            </a:r>
            <a:r>
              <a:rPr lang="en-US" altLang="zh-CN" sz="1800" dirty="0"/>
              <a:t>video</a:t>
            </a:r>
            <a:r>
              <a:rPr lang="zh-CN" altLang="zh-CN" sz="1800" dirty="0"/>
              <a:t>元素添加</a:t>
            </a:r>
            <a:r>
              <a:rPr lang="zh-CN" altLang="zh-CN" sz="1800" dirty="0">
                <a:solidFill>
                  <a:srgbClr val="009ED6"/>
                </a:solidFill>
              </a:rPr>
              <a:t>宽高</a:t>
            </a:r>
            <a:r>
              <a:rPr lang="zh-CN" altLang="zh-CN" sz="1800" dirty="0"/>
              <a:t>的方式给视频预留一定的空间，这样浏览器在加载页面时就会预先确定</a:t>
            </a:r>
            <a:r>
              <a:rPr lang="zh-CN" altLang="zh-CN" sz="1800" dirty="0">
                <a:solidFill>
                  <a:srgbClr val="009ED6"/>
                </a:solidFill>
              </a:rPr>
              <a:t>视频的尺寸</a:t>
            </a:r>
            <a:r>
              <a:rPr lang="zh-CN" altLang="zh-CN" sz="1800" dirty="0"/>
              <a:t>，为其保留合适的</a:t>
            </a:r>
            <a:r>
              <a:rPr lang="zh-CN" altLang="zh-CN" sz="1800" dirty="0">
                <a:solidFill>
                  <a:srgbClr val="009ED6"/>
                </a:solidFill>
              </a:rPr>
              <a:t>空间</a:t>
            </a:r>
            <a:r>
              <a:rPr lang="zh-CN" altLang="zh-CN" sz="1800" dirty="0"/>
              <a:t>，使页面的布局不产生变化。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eaLnBrk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CSS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控制视频的宽高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pic>
        <p:nvPicPr>
          <p:cNvPr id="6" name="图片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33" y="3426246"/>
            <a:ext cx="2121233" cy="3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200" dirty="0" smtClean="0"/>
              <a:t>8.5 </a:t>
            </a:r>
            <a:r>
              <a:rPr lang="zh-CN" altLang="en-US" sz="2200" dirty="0" smtClean="0"/>
              <a:t>视频和音频的方法和事件</a:t>
            </a:r>
            <a:endParaRPr lang="zh-CN" altLang="en-US" sz="22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858987"/>
            <a:ext cx="4407554" cy="498464"/>
            <a:chOff x="1710670" y="1263647"/>
            <a:chExt cx="5606359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450763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23781" y="1818032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视频和音频的方法和事件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4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>
                <a:solidFill>
                  <a:srgbClr val="009ED6"/>
                </a:solidFill>
              </a:rPr>
              <a:t>（</a:t>
            </a:r>
            <a:r>
              <a:rPr lang="en-US" altLang="zh-CN" sz="1800" b="1" dirty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video</a:t>
            </a:r>
            <a:r>
              <a:rPr lang="zh-CN" altLang="zh-CN" sz="1800" b="1" dirty="0">
                <a:solidFill>
                  <a:srgbClr val="009ED6"/>
                </a:solidFill>
              </a:rPr>
              <a:t>和</a:t>
            </a:r>
            <a:r>
              <a:rPr lang="en-US" altLang="zh-CN" sz="1800" b="1" dirty="0">
                <a:solidFill>
                  <a:srgbClr val="009ED6"/>
                </a:solidFill>
              </a:rPr>
              <a:t>audio</a:t>
            </a:r>
            <a:r>
              <a:rPr lang="zh-CN" altLang="zh-CN" sz="1800" b="1" dirty="0">
                <a:solidFill>
                  <a:srgbClr val="009ED6"/>
                </a:solidFill>
              </a:rPr>
              <a:t>的方法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。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为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提供了接口</a:t>
            </a:r>
            <a:r>
              <a:rPr lang="zh-CN" altLang="zh-CN" sz="1800" dirty="0">
                <a:solidFill>
                  <a:srgbClr val="009ED6"/>
                </a:solidFill>
              </a:rPr>
              <a:t>方法</a:t>
            </a:r>
            <a:r>
              <a:rPr lang="zh-CN" altLang="zh-CN" sz="1800" dirty="0"/>
              <a:t>，具体介绍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、视频和音频的方法和事件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19116"/>
              </p:ext>
            </p:extLst>
          </p:nvPr>
        </p:nvGraphicFramePr>
        <p:xfrm>
          <a:off x="1570300" y="3104805"/>
          <a:ext cx="5210175" cy="17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65"/>
                <a:gridCol w="3775010"/>
              </a:tblGrid>
              <a:tr h="252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3997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load()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加载媒体文件，为播放做准备。通常用于播放前的预加载，也会用于重新加载媒体文件。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503997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play()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播放媒体文件。如果视频没有加载，则加载并播放；如果视频是暂停的，则变为播放。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2002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pause()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暂停播放媒体文件。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252002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canPlayType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测试浏览器是否支持指定的媒体类型。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623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8.5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2730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video</a:t>
            </a:r>
            <a:r>
              <a:rPr lang="zh-CN" altLang="zh-CN" sz="1800" b="1" dirty="0">
                <a:solidFill>
                  <a:srgbClr val="009ED6"/>
                </a:solidFill>
              </a:rPr>
              <a:t>和</a:t>
            </a:r>
            <a:r>
              <a:rPr lang="en-US" altLang="zh-CN" sz="1800" b="1" dirty="0">
                <a:solidFill>
                  <a:srgbClr val="009ED6"/>
                </a:solidFill>
              </a:rPr>
              <a:t>audio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的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事件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。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还为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和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元素提供了一系列的接口</a:t>
            </a:r>
            <a:r>
              <a:rPr lang="zh-CN" altLang="zh-CN" sz="1800" dirty="0">
                <a:solidFill>
                  <a:srgbClr val="009ED6"/>
                </a:solidFill>
              </a:rPr>
              <a:t>事件</a:t>
            </a:r>
            <a:r>
              <a:rPr lang="zh-CN" altLang="zh-CN" sz="1800" dirty="0"/>
              <a:t>，具体</a:t>
            </a:r>
            <a:r>
              <a:rPr lang="zh-CN" altLang="zh-CN" sz="1800" dirty="0" smtClean="0"/>
              <a:t>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表所</a:t>
            </a:r>
            <a:r>
              <a:rPr lang="zh-CN" altLang="zh-CN" sz="1800" dirty="0"/>
              <a:t>示。</a:t>
            </a:r>
            <a:endParaRPr lang="en-US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、视频和音频的方法和事件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12555"/>
              </p:ext>
            </p:extLst>
          </p:nvPr>
        </p:nvGraphicFramePr>
        <p:xfrm>
          <a:off x="1966912" y="2758199"/>
          <a:ext cx="5210175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65"/>
                <a:gridCol w="3775010"/>
              </a:tblGrid>
              <a:tr h="150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当执行方法</a:t>
                      </a:r>
                      <a:r>
                        <a:rPr lang="en-US" sz="1050" kern="100">
                          <a:effectLst/>
                        </a:rPr>
                        <a:t>play()</a:t>
                      </a:r>
                      <a:r>
                        <a:rPr lang="zh-CN" sz="1050" kern="100">
                          <a:effectLst/>
                        </a:rPr>
                        <a:t>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playing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正在播放时触发。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pause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当执行了方法</a:t>
                      </a:r>
                      <a:r>
                        <a:rPr lang="en-US" sz="1050" kern="100">
                          <a:effectLst/>
                        </a:rPr>
                        <a:t>pause()</a:t>
                      </a:r>
                      <a:r>
                        <a:rPr lang="zh-CN" sz="1050" kern="100">
                          <a:effectLst/>
                        </a:rPr>
                        <a:t>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timeupdate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当播放位置被改变时触发。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ended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当播放结束后停止播放时触发。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waiting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在等待加载下一帧时触发。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ratechange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在当前播放速率改变时触发。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volumechange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在音量改变时触发。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canplay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以当前播放速率，需要缓冲时触发。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canplaythrough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以当前播放速率，不需要缓冲时触发。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durationchange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当播放时长改变时触发。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loadstart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在浏览器开始在网上寻找数据时触发。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progress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当浏览器正在获取媒体文件时触发。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suspend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当浏览器暂停获取媒体文件，且文件获取并没有正常结束时触发。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abort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当中止获取媒体数据时触发。但这种中止不是由错误引起的。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error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当获取媒体过程中出错时触发。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emptied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当所在网络变为初始化状态时触发。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stalled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浏览器尝试获取媒体数据失败时触发。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loadedmetadata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在加载完媒体元数据时触发。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loadeddata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在加载完当前位置的媒体播放数据时触发。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seeking</a:t>
                      </a:r>
                      <a:endParaRPr lang="zh-CN" sz="105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浏览器正在请求数据时触发。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050" b="0" dirty="0" err="1">
                          <a:solidFill>
                            <a:schemeClr val="tx1"/>
                          </a:solidFill>
                          <a:effectLst/>
                        </a:rPr>
                        <a:t>seeked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浏览器停止请求数据时触发。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68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8.6 HTML5</a:t>
            </a:r>
            <a:r>
              <a:rPr lang="zh-CN" altLang="en-US" sz="2400" dirty="0" smtClean="0"/>
              <a:t>音视频发展趋势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858987"/>
            <a:ext cx="4166392" cy="498464"/>
            <a:chOff x="1710670" y="1263647"/>
            <a:chExt cx="5299604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90" y="1761189"/>
              <a:ext cx="4200884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4216" y="1818032"/>
            <a:ext cx="3376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9ED6"/>
                </a:solidFill>
              </a:rPr>
              <a:t>HTML5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音视频发展趋势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7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2730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流式</a:t>
            </a:r>
            <a:r>
              <a:rPr lang="zh-CN" altLang="zh-CN" sz="1800" b="1" dirty="0">
                <a:solidFill>
                  <a:srgbClr val="009ED6"/>
                </a:solidFill>
              </a:rPr>
              <a:t>音频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视频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目前的</a:t>
            </a:r>
            <a:r>
              <a:rPr lang="en-US" altLang="zh-CN" sz="1800" dirty="0"/>
              <a:t>HTML5</a:t>
            </a:r>
            <a:r>
              <a:rPr lang="zh-CN" altLang="zh-CN" sz="1800" dirty="0"/>
              <a:t>视频范围中，还没有比特率切换标准，所以对视频的支持仅限于全部加载完毕再播放的方式。但流媒体格式是比较理想的格式，在将来的设计中，需要在这个方面进行规范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>
                <a:solidFill>
                  <a:srgbClr val="009ED6"/>
                </a:solidFill>
              </a:rPr>
              <a:t>跨资源的共享</a:t>
            </a:r>
            <a:endParaRPr lang="en-US" altLang="zh-CN" sz="1800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sz="1800" dirty="0"/>
              <a:t>HTML5</a:t>
            </a:r>
            <a:r>
              <a:rPr lang="zh-CN" altLang="zh-CN" sz="1800" dirty="0"/>
              <a:t>的媒体受到了</a:t>
            </a:r>
            <a:r>
              <a:rPr lang="en-US" altLang="zh-CN" sz="1800" dirty="0"/>
              <a:t>HTTP</a:t>
            </a:r>
            <a:r>
              <a:rPr lang="zh-CN" altLang="zh-CN" sz="1800" dirty="0"/>
              <a:t>跨资源共享的限制。</a:t>
            </a:r>
            <a:r>
              <a:rPr lang="en-US" altLang="zh-CN" sz="1800" dirty="0"/>
              <a:t>HTML5</a:t>
            </a:r>
            <a:r>
              <a:rPr lang="zh-CN" altLang="zh-CN" sz="1800" dirty="0"/>
              <a:t>针对跨资源共享提供了专门的规范，这种规范不仅局限于音频和视频。</a:t>
            </a:r>
            <a:endParaRPr lang="en-US" altLang="zh-CN" sz="1800" b="1" dirty="0" smtClean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HTML5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音视频发展趋势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70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8.6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182730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3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）字幕支持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如果在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中对音频和视频进行编辑可能还需要对字幕的控制。基于流行的字幕格式</a:t>
            </a:r>
            <a:r>
              <a:rPr lang="en-US" altLang="zh-CN" sz="1800" dirty="0"/>
              <a:t>SRT</a:t>
            </a:r>
            <a:r>
              <a:rPr lang="zh-CN" altLang="zh-CN" sz="1800" dirty="0"/>
              <a:t>的字幕支持规范仍在编写中。</a:t>
            </a:r>
          </a:p>
          <a:p>
            <a:pPr marL="0" indent="45720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）编解码的支持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/>
              <a:t>使用</a:t>
            </a:r>
            <a:r>
              <a:rPr lang="en-US" altLang="zh-CN" sz="1800" dirty="0"/>
              <a:t>HTML5</a:t>
            </a:r>
            <a:r>
              <a:rPr lang="zh-CN" altLang="zh-CN" sz="1800" dirty="0"/>
              <a:t>最大的缺点在于缺少通用编解码的支持。随着时间的推移，最终会形成一个通用的、高效率的编解码器，未来多媒体的形式也会比现在更加丰富。</a:t>
            </a:r>
            <a:endParaRPr lang="en-US" altLang="zh-CN" sz="1800" b="1" dirty="0" smtClean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0">
              <a:buFontTx/>
              <a:buNone/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HTML5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音视频发展趋势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54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HTML5</a:t>
            </a:r>
            <a:r>
              <a:rPr lang="zh-CN" altLang="en-US" sz="2400" dirty="0" smtClean="0"/>
              <a:t>多媒体的特性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2715"/>
            <a:ext cx="3846848" cy="498464"/>
            <a:chOff x="1710670" y="1263647"/>
            <a:chExt cx="4893149" cy="600544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9" y="1761189"/>
              <a:ext cx="379443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84052" y="1668903"/>
            <a:ext cx="3066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HTML5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多媒体的特性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8.7 </a:t>
            </a:r>
            <a:r>
              <a:rPr lang="zh-CN" altLang="en-US" sz="2400" dirty="0" smtClean="0"/>
              <a:t>制作音乐播放界面</a:t>
            </a:r>
            <a:endParaRPr lang="zh-CN" altLang="en-US" sz="24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3899971" y="1640019"/>
            <a:ext cx="4764604" cy="3846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457200" eaLnBrk="1">
              <a:buFontTx/>
              <a:buNone/>
            </a:pPr>
            <a:r>
              <a:rPr lang="zh-CN" altLang="zh-CN" sz="1800" dirty="0"/>
              <a:t>本章前几节重点讲解了</a:t>
            </a:r>
            <a:r>
              <a:rPr lang="zh-CN" altLang="zh-CN" sz="1800" dirty="0">
                <a:solidFill>
                  <a:srgbClr val="009ED6"/>
                </a:solidFill>
              </a:rPr>
              <a:t>多媒体的格式、浏览器</a:t>
            </a:r>
            <a:r>
              <a:rPr lang="zh-CN" altLang="zh-CN" sz="1800" dirty="0"/>
              <a:t>对</a:t>
            </a:r>
            <a:r>
              <a:rPr lang="en-US" altLang="zh-CN" sz="1800" dirty="0"/>
              <a:t>HTML5</a:t>
            </a:r>
            <a:r>
              <a:rPr lang="zh-CN" altLang="zh-CN" sz="1800" dirty="0"/>
              <a:t>音视频的</a:t>
            </a:r>
            <a:r>
              <a:rPr lang="zh-CN" altLang="zh-CN" sz="1800" dirty="0">
                <a:solidFill>
                  <a:srgbClr val="009ED6"/>
                </a:solidFill>
              </a:rPr>
              <a:t>支持情况</a:t>
            </a:r>
            <a:r>
              <a:rPr lang="zh-CN" altLang="zh-CN" sz="1800" dirty="0"/>
              <a:t>以及在</a:t>
            </a:r>
            <a:r>
              <a:rPr lang="en-US" altLang="zh-CN" sz="1800" dirty="0"/>
              <a:t>HTML5</a:t>
            </a:r>
            <a:r>
              <a:rPr lang="zh-CN" altLang="zh-CN" sz="1800" dirty="0"/>
              <a:t>页面中嵌入音视频文件的</a:t>
            </a:r>
            <a:r>
              <a:rPr lang="zh-CN" altLang="zh-CN" sz="1800" dirty="0">
                <a:solidFill>
                  <a:srgbClr val="009ED6"/>
                </a:solidFill>
              </a:rPr>
              <a:t>方法</a:t>
            </a:r>
            <a:r>
              <a:rPr lang="zh-CN" altLang="zh-CN" sz="1800" dirty="0"/>
              <a:t>。为了加深读者对网页多媒体标记的理解和运用，本节将通过案例的形式分步骤制作一个</a:t>
            </a:r>
            <a:r>
              <a:rPr lang="zh-CN" altLang="zh-CN" sz="1800" dirty="0">
                <a:solidFill>
                  <a:srgbClr val="009ED6"/>
                </a:solidFill>
              </a:rPr>
              <a:t>音乐播放界面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其效果如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  <a:endParaRPr lang="en-US" altLang="zh-CN" sz="1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" y="1195913"/>
            <a:ext cx="3957273" cy="270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5581" y="2555911"/>
            <a:ext cx="183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案例引入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75234"/>
            <a:ext cx="39147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3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8.7 </a:t>
            </a:r>
            <a:r>
              <a:rPr lang="zh-CN" altLang="en-US" sz="2400" dirty="0" smtClean="0">
                <a:sym typeface="宋体" charset="-122"/>
              </a:rPr>
              <a:t>案例实现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088"/>
          <a:stretch/>
        </p:blipFill>
        <p:spPr>
          <a:xfrm>
            <a:off x="1030757" y="508000"/>
            <a:ext cx="7107886" cy="6372000"/>
          </a:xfrm>
          <a:prstGeom prst="rect">
            <a:avLst/>
          </a:prstGeom>
        </p:spPr>
      </p:pic>
      <p:pic>
        <p:nvPicPr>
          <p:cNvPr id="9" name="图片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59" y="1635188"/>
            <a:ext cx="2121233" cy="3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67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83029" y="-397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443" y="7731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162300" y="2032000"/>
            <a:ext cx="5183188" cy="3517900"/>
            <a:chOff x="3086100" y="1409700"/>
            <a:chExt cx="5183968" cy="3517900"/>
          </a:xfrm>
        </p:grpSpPr>
        <p:sp>
          <p:nvSpPr>
            <p:cNvPr id="9" name="圆角矩形标注 8"/>
            <p:cNvSpPr/>
            <p:nvPr/>
          </p:nvSpPr>
          <p:spPr bwMode="auto">
            <a:xfrm rot="5400000">
              <a:off x="3919134" y="576666"/>
              <a:ext cx="3517900" cy="5183968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399" name="矩形 9"/>
            <p:cNvSpPr>
              <a:spLocks noChangeArrowheads="1"/>
            </p:cNvSpPr>
            <p:nvPr/>
          </p:nvSpPr>
          <p:spPr bwMode="auto">
            <a:xfrm>
              <a:off x="3265488" y="1579940"/>
              <a:ext cx="4799012" cy="41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endParaRPr lang="zh-CN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20751" y="244324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zh-CN" altLang="zh-CN" dirty="0"/>
              <a:t>本章首先介绍了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多媒体特性、多媒体的格式以及浏览器的支持情况</a:t>
            </a:r>
            <a:r>
              <a:rPr lang="zh-CN" altLang="zh-CN" dirty="0"/>
              <a:t>，然后讲解了</a:t>
            </a:r>
            <a:r>
              <a:rPr lang="zh-CN" altLang="zh-CN" dirty="0">
                <a:solidFill>
                  <a:srgbClr val="009ED6"/>
                </a:solidFill>
              </a:rPr>
              <a:t>在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页面中嵌套多媒体文件的方法</a:t>
            </a:r>
            <a:r>
              <a:rPr lang="zh-CN" altLang="zh-CN" dirty="0"/>
              <a:t>，最后简单介绍了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音频和视频的方法、事件以及发展趋势</a:t>
            </a:r>
            <a:r>
              <a:rPr lang="zh-CN" altLang="zh-CN" dirty="0"/>
              <a:t>并运用所学知识制作了一个音乐播放页面。</a:t>
            </a:r>
          </a:p>
          <a:p>
            <a:pPr indent="457200"/>
            <a:r>
              <a:rPr lang="zh-CN" altLang="zh-CN" dirty="0"/>
              <a:t>通过本章的学习，读者应该能够了解</a:t>
            </a:r>
            <a:r>
              <a:rPr lang="en-US" altLang="zh-CN" dirty="0"/>
              <a:t>HTML5</a:t>
            </a:r>
            <a:r>
              <a:rPr lang="zh-CN" altLang="zh-CN" dirty="0"/>
              <a:t>多媒体文件的特性，熟悉常用的多媒体格式，掌握</a:t>
            </a:r>
            <a:r>
              <a:rPr lang="zh-CN" altLang="zh-CN" dirty="0">
                <a:solidFill>
                  <a:srgbClr val="009ED6"/>
                </a:solidFill>
              </a:rPr>
              <a:t>在页面中嵌入音视频文件</a:t>
            </a:r>
            <a:r>
              <a:rPr lang="zh-CN" altLang="zh-CN" dirty="0"/>
              <a:t>的方法，并将其综合运用到页面的制作中。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423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305910" y="-2873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动手实践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2263" y="1227138"/>
            <a:ext cx="8697912" cy="1814512"/>
            <a:chOff x="321645" y="1328755"/>
            <a:chExt cx="8698177" cy="1815044"/>
          </a:xfrm>
        </p:grpSpPr>
        <p:sp>
          <p:nvSpPr>
            <p:cNvPr id="60432" name="矩形 12"/>
            <p:cNvSpPr>
              <a:spLocks noChangeArrowheads="1"/>
            </p:cNvSpPr>
            <p:nvPr/>
          </p:nvSpPr>
          <p:spPr bwMode="auto">
            <a:xfrm>
              <a:off x="2617640" y="1593124"/>
              <a:ext cx="640218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学习完前面的内容，下面来</a:t>
              </a:r>
              <a:r>
                <a:rPr lang="zh-CN" altLang="zh-CN" sz="28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动手实践</a:t>
              </a:r>
              <a:r>
                <a:rPr lang="zh-CN" altLang="zh-CN" sz="2800" b="1" dirty="0">
                  <a:latin typeface="微软雅黑" pitchFamily="34" charset="-122"/>
                  <a:ea typeface="微软雅黑" pitchFamily="34" charset="-122"/>
                </a:rPr>
                <a:t>一下吧：</a:t>
              </a:r>
            </a:p>
          </p:txBody>
        </p:sp>
        <p:pic>
          <p:nvPicPr>
            <p:cNvPr id="60433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45" y="1328755"/>
              <a:ext cx="2329512" cy="1815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2" name="组合 18"/>
          <p:cNvGrpSpPr>
            <a:grpSpLocks/>
          </p:cNvGrpSpPr>
          <p:nvPr/>
        </p:nvGrpSpPr>
        <p:grpSpPr bwMode="auto">
          <a:xfrm>
            <a:off x="315913" y="2973579"/>
            <a:ext cx="8516937" cy="3698875"/>
            <a:chOff x="316086" y="2995968"/>
            <a:chExt cx="8516057" cy="3698342"/>
          </a:xfrm>
        </p:grpSpPr>
        <p:sp>
          <p:nvSpPr>
            <p:cNvPr id="18" name="折角形 17"/>
            <p:cNvSpPr/>
            <p:nvPr/>
          </p:nvSpPr>
          <p:spPr bwMode="auto">
            <a:xfrm flipH="1">
              <a:off x="316086" y="2995968"/>
              <a:ext cx="8516057" cy="3698342"/>
            </a:xfrm>
            <a:prstGeom prst="foldedCorner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60426" name="组合 15"/>
            <p:cNvGrpSpPr>
              <a:grpSpLocks/>
            </p:cNvGrpSpPr>
            <p:nvPr/>
          </p:nvGrpSpPr>
          <p:grpSpPr bwMode="auto">
            <a:xfrm>
              <a:off x="616090" y="2999457"/>
              <a:ext cx="7943383" cy="3633594"/>
              <a:chOff x="616090" y="2999457"/>
              <a:chExt cx="7943383" cy="3633594"/>
            </a:xfrm>
          </p:grpSpPr>
          <p:sp>
            <p:nvSpPr>
              <p:cNvPr id="60427" name="矩形 4"/>
              <p:cNvSpPr>
                <a:spLocks noChangeArrowheads="1"/>
              </p:cNvSpPr>
              <p:nvPr/>
            </p:nvSpPr>
            <p:spPr bwMode="auto">
              <a:xfrm>
                <a:off x="616090" y="3105489"/>
                <a:ext cx="4782646" cy="418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0428" name="组合 11"/>
              <p:cNvGrpSpPr>
                <a:grpSpLocks/>
              </p:cNvGrpSpPr>
              <p:nvPr/>
            </p:nvGrpSpPr>
            <p:grpSpPr bwMode="auto">
              <a:xfrm>
                <a:off x="5718390" y="2999457"/>
                <a:ext cx="2841083" cy="3633594"/>
                <a:chOff x="250825" y="2754397"/>
                <a:chExt cx="3270293" cy="4182532"/>
              </a:xfrm>
            </p:grpSpPr>
            <p:pic>
              <p:nvPicPr>
                <p:cNvPr id="60429" name="图片 9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825" y="2754397"/>
                  <a:ext cx="3270293" cy="4182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431" name="矩形 10"/>
                <p:cNvSpPr>
                  <a:spLocks noChangeArrowheads="1"/>
                </p:cNvSpPr>
                <p:nvPr/>
              </p:nvSpPr>
              <p:spPr bwMode="auto">
                <a:xfrm>
                  <a:off x="759471" y="5861423"/>
                  <a:ext cx="2456295" cy="4428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r>
                    <a:rPr lang="zh-CN" altLang="en-US" sz="1900" b="1">
                      <a:latin typeface="微软雅黑" pitchFamily="34" charset="-122"/>
                      <a:ea typeface="微软雅黑" pitchFamily="34" charset="-122"/>
                    </a:rPr>
                    <a:t>扫一扫，查看答案</a:t>
                  </a:r>
                </a:p>
              </p:txBody>
            </p:sp>
          </p:grpSp>
        </p:grpSp>
      </p:grpSp>
      <p:sp>
        <p:nvSpPr>
          <p:cNvPr id="3" name="矩形 2"/>
          <p:cNvSpPr/>
          <p:nvPr/>
        </p:nvSpPr>
        <p:spPr>
          <a:xfrm>
            <a:off x="473726" y="3121573"/>
            <a:ext cx="5245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r>
              <a:rPr lang="zh-CN" altLang="zh-CN" dirty="0"/>
              <a:t>请结合前面所学的知识，运用</a:t>
            </a:r>
            <a:r>
              <a:rPr lang="en-US" altLang="zh-CN" dirty="0"/>
              <a:t>HTML5</a:t>
            </a:r>
            <a:r>
              <a:rPr lang="zh-CN" altLang="zh-CN" dirty="0"/>
              <a:t>多媒体技术及给出的素材制作一个视频播放页面，效果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</a:t>
            </a:r>
            <a:r>
              <a:rPr lang="zh-CN" altLang="en-US" dirty="0" smtClean="0"/>
              <a:t>（左侧）</a:t>
            </a:r>
            <a:r>
              <a:rPr lang="zh-CN" altLang="zh-CN" dirty="0" smtClean="0"/>
              <a:t>所</a:t>
            </a:r>
            <a:r>
              <a:rPr lang="zh-CN" altLang="zh-CN" dirty="0"/>
              <a:t>示。其中头部的导航栏需要添加超链接，当鼠标悬浮时，导航项的背景变为灰色；当页面加载完成后，视频文件会自动循环播放，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 smtClean="0"/>
              <a:t>（右侧）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14338" name="图片 2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4" y="4941541"/>
            <a:ext cx="2067384" cy="147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683" y="4929975"/>
            <a:ext cx="2060874" cy="148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图片 21" descr="C:\Users\Administrator\Desktop\HTML5+CSS3网站设计基础教程二维码2.2厘米\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12" y="3720941"/>
            <a:ext cx="1973185" cy="196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1283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8.1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457200">
              <a:buNone/>
            </a:pPr>
            <a:r>
              <a:rPr lang="zh-CN" altLang="zh-CN" sz="1800" dirty="0"/>
              <a:t>在</a:t>
            </a:r>
            <a:r>
              <a:rPr lang="en-US" altLang="zh-CN" sz="1800" dirty="0"/>
              <a:t>HTML5</a:t>
            </a:r>
            <a:r>
              <a:rPr lang="zh-CN" altLang="zh-CN" sz="1800" dirty="0"/>
              <a:t>出现之前并没有将视频和音频嵌入到页面的标准方式，多媒体内容在大多数情况下都是通过第三方插件或集成在</a:t>
            </a:r>
            <a:r>
              <a:rPr lang="en-US" altLang="zh-CN" sz="1800" dirty="0"/>
              <a:t>Web</a:t>
            </a:r>
            <a:r>
              <a:rPr lang="zh-CN" altLang="zh-CN" sz="1800" dirty="0"/>
              <a:t>浏览器的应用程序置于页面中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457200">
              <a:buNone/>
            </a:pPr>
            <a:r>
              <a:rPr lang="zh-CN" altLang="zh-CN" sz="1800" dirty="0"/>
              <a:t>通过这样的方式实现的音视频功能，不仅需要借助第三方插件而且实现代码复杂冗长，运用</a:t>
            </a:r>
            <a:r>
              <a:rPr lang="en-US" altLang="zh-CN" sz="1800" dirty="0"/>
              <a:t>HTML5</a:t>
            </a:r>
            <a:r>
              <a:rPr lang="zh-CN" altLang="zh-CN" sz="1800" dirty="0"/>
              <a:t>中新增的</a:t>
            </a:r>
            <a:r>
              <a:rPr lang="en-US" altLang="zh-CN" sz="1800" dirty="0">
                <a:solidFill>
                  <a:srgbClr val="009ED6"/>
                </a:solidFill>
              </a:rPr>
              <a:t>video</a:t>
            </a:r>
            <a:r>
              <a:rPr lang="zh-CN" altLang="zh-CN" sz="1800" dirty="0"/>
              <a:t>标签和</a:t>
            </a:r>
            <a:r>
              <a:rPr lang="en-US" altLang="zh-CN" sz="1800" dirty="0">
                <a:solidFill>
                  <a:srgbClr val="009ED6"/>
                </a:solidFill>
              </a:rPr>
              <a:t>audio</a:t>
            </a:r>
            <a:r>
              <a:rPr lang="zh-CN" altLang="zh-CN" sz="1800" dirty="0"/>
              <a:t>标签可以避免这样的问题。</a:t>
            </a:r>
            <a:endParaRPr lang="en-US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654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9ED6"/>
                </a:solidFill>
              </a:rPr>
              <a:t>HTML5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多媒体的特性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3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 smtClean="0"/>
              <a:t>多媒体的支持条件</a:t>
            </a:r>
            <a:endParaRPr lang="zh-CN" altLang="en-US" sz="2400" dirty="0"/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4604069" y="1684382"/>
            <a:ext cx="3780044" cy="507813"/>
            <a:chOff x="1710670" y="1252383"/>
            <a:chExt cx="4808173" cy="611808"/>
          </a:xfrm>
        </p:grpSpPr>
        <p:grpSp>
          <p:nvGrpSpPr>
            <p:cNvPr id="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12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14" name="圆角矩形 13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 smtClea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3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 bwMode="auto">
            <a:xfrm>
              <a:off x="2809388" y="1761189"/>
              <a:ext cx="370945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2969851" y="1252383"/>
              <a:ext cx="3058174" cy="55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grpSp>
        <p:nvGrpSpPr>
          <p:cNvPr id="17" name="组合 1"/>
          <p:cNvGrpSpPr>
            <a:grpSpLocks/>
          </p:cNvGrpSpPr>
          <p:nvPr/>
        </p:nvGrpSpPr>
        <p:grpSpPr bwMode="auto">
          <a:xfrm>
            <a:off x="4629469" y="2691967"/>
            <a:ext cx="2994203" cy="507813"/>
            <a:chOff x="1710670" y="1252383"/>
            <a:chExt cx="3808594" cy="611808"/>
          </a:xfrm>
        </p:grpSpPr>
        <p:grpSp>
          <p:nvGrpSpPr>
            <p:cNvPr id="18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1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2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 bwMode="auto">
            <a:xfrm>
              <a:off x="2809389" y="1761189"/>
              <a:ext cx="270987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0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6882" y="2022511"/>
            <a:ext cx="188311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38100"/>
          </a:sp3d>
        </p:spPr>
        <p:txBody>
          <a:bodyPr wrap="square" rtlCol="0">
            <a:spAutoFit/>
          </a:bodyPr>
          <a:lstStyle/>
          <a:p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3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endParaRPr lang="zh-CN" altLang="en-US" sz="3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4" y="981421"/>
            <a:ext cx="4345350" cy="453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9458" y="165055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9ED6"/>
                </a:solidFill>
              </a:rPr>
              <a:t>视频和音频编解码器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79269" y="267633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多媒体的格式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  <p:grpSp>
        <p:nvGrpSpPr>
          <p:cNvPr id="25" name="组合 1"/>
          <p:cNvGrpSpPr>
            <a:grpSpLocks/>
          </p:cNvGrpSpPr>
          <p:nvPr/>
        </p:nvGrpSpPr>
        <p:grpSpPr bwMode="auto">
          <a:xfrm>
            <a:off x="4627631" y="3648608"/>
            <a:ext cx="4426625" cy="507813"/>
            <a:chOff x="1710670" y="1252383"/>
            <a:chExt cx="5630619" cy="611808"/>
          </a:xfrm>
        </p:grpSpPr>
        <p:grpSp>
          <p:nvGrpSpPr>
            <p:cNvPr id="26" name="组合 29"/>
            <p:cNvGrpSpPr>
              <a:grpSpLocks/>
            </p:cNvGrpSpPr>
            <p:nvPr/>
          </p:nvGrpSpPr>
          <p:grpSpPr bwMode="auto">
            <a:xfrm rot="-12767">
              <a:off x="1710670" y="1263647"/>
              <a:ext cx="886228" cy="600544"/>
              <a:chOff x="1936619" y="1275594"/>
              <a:chExt cx="1298808" cy="1751335"/>
            </a:xfrm>
          </p:grpSpPr>
          <p:grpSp>
            <p:nvGrpSpPr>
              <p:cNvPr id="29" name="组合 31"/>
              <p:cNvGrpSpPr>
                <a:grpSpLocks/>
              </p:cNvGrpSpPr>
              <p:nvPr/>
            </p:nvGrpSpPr>
            <p:grpSpPr bwMode="auto">
              <a:xfrm>
                <a:off x="1936619" y="1275594"/>
                <a:ext cx="1288371" cy="1733075"/>
                <a:chOff x="1907703" y="1275594"/>
                <a:chExt cx="1288371" cy="1733075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3" y="1275594"/>
                  <a:ext cx="1288371" cy="1733075"/>
                </a:xfrm>
                <a:prstGeom prst="roundRect">
                  <a:avLst/>
                </a:prstGeom>
                <a:solidFill>
                  <a:srgbClr val="3BCCFF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2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</a:t>
                  </a:r>
                  <a:endParaRPr lang="zh-CN" altLang="en-US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24" y="1349539"/>
                  <a:ext cx="1189063" cy="1580325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41650" y="2093522"/>
                <a:ext cx="1293777" cy="93340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 bwMode="auto">
            <a:xfrm>
              <a:off x="2809389" y="1761189"/>
              <a:ext cx="45319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/>
            <p:cNvSpPr>
              <a:spLocks noChangeArrowheads="1"/>
            </p:cNvSpPr>
            <p:nvPr/>
          </p:nvSpPr>
          <p:spPr bwMode="auto">
            <a:xfrm>
              <a:off x="2983865" y="1252383"/>
              <a:ext cx="1833511" cy="55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lvl="1" indent="0">
                <a:buFontTx/>
                <a:buNone/>
                <a:defRPr/>
              </a:pPr>
              <a:endParaRPr lang="en-US" altLang="zh-CN" sz="2400" b="1" dirty="0">
                <a:solidFill>
                  <a:srgbClr val="009ED6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466414" y="3621958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9ED6"/>
                </a:solidFill>
              </a:rPr>
              <a:t>支持视频和音频的浏览器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0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视频编解码器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zh-CN" sz="1800" dirty="0"/>
              <a:t>对它们的具体介绍如下。</a:t>
            </a:r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/>
              <a:t>H.264</a:t>
            </a:r>
            <a:endParaRPr lang="zh-CN" altLang="zh-CN" sz="1800" dirty="0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H.264</a:t>
            </a:r>
            <a:r>
              <a:rPr lang="zh-CN" altLang="zh-CN" sz="1800" dirty="0"/>
              <a:t>是国际标准化组织（</a:t>
            </a:r>
            <a:r>
              <a:rPr lang="en-US" altLang="zh-CN" sz="1800" dirty="0"/>
              <a:t>ISO</a:t>
            </a:r>
            <a:r>
              <a:rPr lang="zh-CN" altLang="zh-CN" sz="1800" dirty="0"/>
              <a:t>）和国际电信联盟（</a:t>
            </a:r>
            <a:r>
              <a:rPr lang="en-US" altLang="zh-CN" sz="1800" dirty="0"/>
              <a:t>ITU</a:t>
            </a:r>
            <a:r>
              <a:rPr lang="zh-CN" altLang="zh-CN" sz="1800" dirty="0"/>
              <a:t>）共同提出的继</a:t>
            </a:r>
            <a:r>
              <a:rPr lang="en-US" altLang="zh-CN" sz="1800" dirty="0"/>
              <a:t>MPEG4</a:t>
            </a:r>
            <a:r>
              <a:rPr lang="zh-CN" altLang="zh-CN" sz="1800" dirty="0"/>
              <a:t>之后的新一代数字视频压缩格式，是</a:t>
            </a:r>
            <a:r>
              <a:rPr lang="en-US" altLang="zh-CN" sz="1800" dirty="0">
                <a:solidFill>
                  <a:srgbClr val="009ED6"/>
                </a:solidFill>
              </a:rPr>
              <a:t>ITU-T</a:t>
            </a:r>
            <a:r>
              <a:rPr lang="zh-CN" altLang="zh-CN" sz="1800" dirty="0"/>
              <a:t>以</a:t>
            </a:r>
            <a:r>
              <a:rPr lang="en-US" altLang="zh-CN" sz="1800" dirty="0"/>
              <a:t>H.26x</a:t>
            </a:r>
            <a:r>
              <a:rPr lang="zh-CN" altLang="zh-CN" sz="1800" dirty="0"/>
              <a:t>系列为名称命名的视频编解码技术标准</a:t>
            </a:r>
            <a:r>
              <a:rPr lang="zh-CN" altLang="zh-CN" sz="1800" dirty="0">
                <a:solidFill>
                  <a:srgbClr val="009ED6"/>
                </a:solidFill>
              </a:rPr>
              <a:t>之一</a:t>
            </a:r>
            <a:r>
              <a:rPr lang="zh-CN" altLang="zh-CN" sz="1800" dirty="0"/>
              <a:t>。</a:t>
            </a:r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/>
              <a:t>Theora</a:t>
            </a:r>
            <a:endParaRPr lang="zh-CN" altLang="zh-CN" sz="1800" dirty="0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Theora</a:t>
            </a:r>
            <a:r>
              <a:rPr lang="zh-CN" altLang="zh-CN" sz="1800" dirty="0"/>
              <a:t>是</a:t>
            </a:r>
            <a:r>
              <a:rPr lang="zh-CN" altLang="zh-CN" sz="1800" dirty="0">
                <a:solidFill>
                  <a:srgbClr val="009ED6"/>
                </a:solidFill>
              </a:rPr>
              <a:t>免费开放</a:t>
            </a:r>
            <a:r>
              <a:rPr lang="zh-CN" altLang="zh-CN" sz="1800" dirty="0"/>
              <a:t>的视频压缩编码技术，可以支持从</a:t>
            </a:r>
            <a:r>
              <a:rPr lang="en-US" altLang="zh-CN" sz="1800" dirty="0">
                <a:solidFill>
                  <a:srgbClr val="009ED6"/>
                </a:solidFill>
              </a:rPr>
              <a:t>VP3 HD</a:t>
            </a:r>
            <a:r>
              <a:rPr lang="zh-CN" altLang="zh-CN" sz="1800" dirty="0">
                <a:solidFill>
                  <a:srgbClr val="009ED6"/>
                </a:solidFill>
              </a:rPr>
              <a:t>高清</a:t>
            </a:r>
            <a:r>
              <a:rPr lang="zh-CN" altLang="zh-CN" sz="1800" dirty="0"/>
              <a:t>到</a:t>
            </a:r>
            <a:r>
              <a:rPr lang="en-US" altLang="zh-CN" sz="1800" dirty="0">
                <a:solidFill>
                  <a:srgbClr val="009ED6"/>
                </a:solidFill>
              </a:rPr>
              <a:t>MPEG-4/</a:t>
            </a:r>
            <a:r>
              <a:rPr lang="en-US" altLang="zh-CN" sz="1800" dirty="0" err="1">
                <a:solidFill>
                  <a:srgbClr val="009ED6"/>
                </a:solidFill>
              </a:rPr>
              <a:t>DiVX</a:t>
            </a:r>
            <a:r>
              <a:rPr lang="zh-CN" altLang="zh-CN" sz="1800" dirty="0"/>
              <a:t>视频格式。</a:t>
            </a:r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/>
              <a:t>VP8</a:t>
            </a:r>
            <a:endParaRPr lang="zh-CN" altLang="zh-CN" sz="1800" dirty="0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VP8</a:t>
            </a:r>
            <a:r>
              <a:rPr lang="zh-CN" altLang="zh-CN" sz="1800" dirty="0"/>
              <a:t>是第八代的</a:t>
            </a:r>
            <a:r>
              <a:rPr lang="en-US" altLang="zh-CN" sz="1800" dirty="0"/>
              <a:t>On2</a:t>
            </a:r>
            <a:r>
              <a:rPr lang="zh-CN" altLang="zh-CN" sz="1800" dirty="0"/>
              <a:t>视频，能以更少的数据提供更高质量的视频，而且只需较小的处理能力即可播放视频。</a:t>
            </a:r>
          </a:p>
          <a:p>
            <a:pPr marL="457200" indent="0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、视频和音频编解码器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7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）音</a:t>
            </a:r>
            <a:r>
              <a:rPr lang="zh-CN" altLang="zh-CN" sz="1800" b="1" dirty="0" smtClean="0">
                <a:solidFill>
                  <a:srgbClr val="009ED6"/>
                </a:solidFill>
              </a:rPr>
              <a:t>频编解码器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zh-CN" sz="1800" dirty="0"/>
              <a:t>对它们的具体介绍如下。</a:t>
            </a:r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 smtClean="0"/>
              <a:t>ACC</a:t>
            </a:r>
            <a:endParaRPr lang="zh-CN" altLang="zh-CN" sz="1800" dirty="0" smtClean="0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ACC</a:t>
            </a:r>
            <a:r>
              <a:rPr lang="zh-CN" altLang="zh-CN" sz="1800" dirty="0"/>
              <a:t>是高级音频编码（英文：</a:t>
            </a:r>
            <a:r>
              <a:rPr lang="en-US" altLang="zh-CN" sz="1800" dirty="0"/>
              <a:t>Advanced Audio Coding</a:t>
            </a:r>
            <a:r>
              <a:rPr lang="zh-CN" altLang="zh-CN" sz="1800" dirty="0"/>
              <a:t>）的简称，该音频编码是基于</a:t>
            </a:r>
            <a:r>
              <a:rPr lang="en-US" altLang="zh-CN" sz="1800" dirty="0">
                <a:solidFill>
                  <a:srgbClr val="009ED6"/>
                </a:solidFill>
              </a:rPr>
              <a:t>MPEG-2</a:t>
            </a:r>
            <a:r>
              <a:rPr lang="zh-CN" altLang="zh-CN" sz="1800" dirty="0"/>
              <a:t>的音频编码技术，目的是</a:t>
            </a:r>
            <a:r>
              <a:rPr lang="zh-CN" altLang="zh-CN" sz="1800" dirty="0">
                <a:solidFill>
                  <a:srgbClr val="009ED6"/>
                </a:solidFill>
              </a:rPr>
              <a:t>取代</a:t>
            </a:r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zh-CN" altLang="zh-CN" sz="1800" dirty="0"/>
              <a:t>格式。</a:t>
            </a:r>
            <a:r>
              <a:rPr lang="en-US" altLang="zh-CN" sz="1800" dirty="0"/>
              <a:t>2000</a:t>
            </a:r>
            <a:r>
              <a:rPr lang="zh-CN" altLang="zh-CN" sz="1800" dirty="0"/>
              <a:t>年</a:t>
            </a:r>
            <a:r>
              <a:rPr lang="en-US" altLang="zh-CN" sz="1800" dirty="0"/>
              <a:t>MPEG-4</a:t>
            </a:r>
            <a:r>
              <a:rPr lang="zh-CN" altLang="zh-CN" sz="1800" dirty="0"/>
              <a:t>标准出现后，</a:t>
            </a:r>
            <a:r>
              <a:rPr lang="en-US" altLang="zh-CN" sz="1800" dirty="0"/>
              <a:t>AAC</a:t>
            </a:r>
            <a:r>
              <a:rPr lang="zh-CN" altLang="zh-CN" sz="1800" dirty="0"/>
              <a:t>重新集成了其特性，加入了</a:t>
            </a:r>
            <a:r>
              <a:rPr lang="en-US" altLang="zh-CN" sz="1800" dirty="0"/>
              <a:t>SBR</a:t>
            </a:r>
            <a:r>
              <a:rPr lang="zh-CN" altLang="zh-CN" sz="1800" dirty="0"/>
              <a:t>技术和</a:t>
            </a:r>
            <a:r>
              <a:rPr lang="en-US" altLang="zh-CN" sz="1800" dirty="0"/>
              <a:t>PS</a:t>
            </a:r>
            <a:r>
              <a:rPr lang="zh-CN" altLang="zh-CN" sz="1800" dirty="0"/>
              <a:t>技术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 smtClean="0"/>
              <a:t>MP3</a:t>
            </a:r>
            <a:endParaRPr lang="zh-CN" altLang="zh-CN" sz="1800" dirty="0" smtClean="0"/>
          </a:p>
          <a:p>
            <a:pPr marL="0" indent="457200" hangingPunct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zh-CN" altLang="zh-CN" sz="1800" dirty="0"/>
              <a:t>是“</a:t>
            </a:r>
            <a:r>
              <a:rPr lang="en-US" altLang="zh-CN" sz="1800" dirty="0">
                <a:solidFill>
                  <a:srgbClr val="009ED6"/>
                </a:solidFill>
              </a:rPr>
              <a:t>MPEG-1</a:t>
            </a:r>
            <a:r>
              <a:rPr lang="zh-CN" altLang="zh-CN" sz="1800" dirty="0">
                <a:solidFill>
                  <a:srgbClr val="009ED6"/>
                </a:solidFill>
              </a:rPr>
              <a:t>音频层</a:t>
            </a:r>
            <a:r>
              <a:rPr lang="en-US" altLang="zh-CN" sz="1800" dirty="0">
                <a:solidFill>
                  <a:srgbClr val="009ED6"/>
                </a:solidFill>
              </a:rPr>
              <a:t>3</a:t>
            </a:r>
            <a:r>
              <a:rPr lang="zh-CN" altLang="zh-CN" sz="1800" dirty="0"/>
              <a:t>”的简称。它被设计用来大幅度地降低音频数据量。利用该技术，可以将音乐以</a:t>
            </a:r>
            <a:r>
              <a:rPr lang="en-US" altLang="zh-CN" sz="1800" dirty="0">
                <a:solidFill>
                  <a:srgbClr val="009ED6"/>
                </a:solidFill>
              </a:rPr>
              <a:t>1:10</a:t>
            </a:r>
            <a:r>
              <a:rPr lang="en-US" altLang="zh-CN" sz="1800" dirty="0"/>
              <a:t> </a:t>
            </a:r>
            <a:r>
              <a:rPr lang="zh-CN" altLang="zh-CN" sz="1800" dirty="0"/>
              <a:t>甚至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9ED6"/>
                </a:solidFill>
              </a:rPr>
              <a:t>1:12</a:t>
            </a:r>
            <a:r>
              <a:rPr lang="en-US" altLang="zh-CN" sz="1800" dirty="0"/>
              <a:t> </a:t>
            </a:r>
            <a:r>
              <a:rPr lang="zh-CN" altLang="zh-CN" sz="1800" dirty="0"/>
              <a:t>的压缩率压缩成容量较小的文件，而音质并不会明显的下降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>
              <a:lnSpc>
                <a:spcPct val="100000"/>
              </a:lnSpc>
            </a:pPr>
            <a:r>
              <a:rPr lang="en-US" altLang="zh-CN" sz="1800" b="1" dirty="0" smtClean="0"/>
              <a:t>Ogg</a:t>
            </a:r>
            <a:endParaRPr lang="zh-CN" altLang="zh-CN" sz="1800" dirty="0"/>
          </a:p>
          <a:p>
            <a:pPr marL="0" indent="457200" latinLnBrk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zh-CN" altLang="zh-CN" sz="1800" dirty="0"/>
              <a:t>全称为</a:t>
            </a:r>
            <a:r>
              <a:rPr lang="en-US" altLang="zh-CN" sz="1800" dirty="0">
                <a:solidFill>
                  <a:srgbClr val="009ED6"/>
                </a:solidFill>
              </a:rPr>
              <a:t>Ogg </a:t>
            </a:r>
            <a:r>
              <a:rPr lang="en-US" altLang="zh-CN" sz="1800" dirty="0" err="1">
                <a:solidFill>
                  <a:srgbClr val="009ED6"/>
                </a:solidFill>
              </a:rPr>
              <a:t>Vorbis</a:t>
            </a:r>
            <a:r>
              <a:rPr lang="zh-CN" altLang="zh-CN" sz="1800" dirty="0"/>
              <a:t>，是一种新的音频压缩格式，类似于</a:t>
            </a:r>
            <a:r>
              <a:rPr lang="en-US" altLang="zh-CN" sz="1800" dirty="0"/>
              <a:t>MP3</a:t>
            </a:r>
            <a:r>
              <a:rPr lang="zh-CN" altLang="zh-CN" sz="1800" dirty="0"/>
              <a:t>等现有的音乐格式。</a:t>
            </a:r>
            <a:r>
              <a:rPr lang="en-US" altLang="zh-CN" sz="1800" dirty="0"/>
              <a:t>OGG </a:t>
            </a:r>
            <a:r>
              <a:rPr lang="en-US" altLang="zh-CN" sz="1800" dirty="0" err="1"/>
              <a:t>Vorbis</a:t>
            </a:r>
            <a:r>
              <a:rPr lang="zh-CN" altLang="zh-CN" sz="1800" dirty="0"/>
              <a:t>有一个很出众的特点，就是支持</a:t>
            </a:r>
            <a:r>
              <a:rPr lang="zh-CN" altLang="zh-CN" sz="1800" dirty="0">
                <a:solidFill>
                  <a:srgbClr val="009ED6"/>
                </a:solidFill>
              </a:rPr>
              <a:t>多声道</a:t>
            </a:r>
            <a:r>
              <a:rPr lang="zh-CN" altLang="zh-CN" sz="1800" dirty="0"/>
              <a:t>。</a:t>
            </a:r>
          </a:p>
          <a:p>
            <a:pPr marL="457200" indent="0">
              <a:buNone/>
            </a:pPr>
            <a:endParaRPr lang="zh-CN" altLang="zh-CN" sz="1800" b="1" dirty="0">
              <a:solidFill>
                <a:srgbClr val="009ED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、视频和音频编解码器</a:t>
            </a:r>
            <a:endParaRPr lang="zh-CN" altLang="en-US" sz="2400" b="1" dirty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4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1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）视频格式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视频格式</a:t>
            </a:r>
            <a:r>
              <a:rPr lang="zh-CN" altLang="zh-CN" sz="1800" dirty="0"/>
              <a:t>包含视频编码、音频编码和容器格式。在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中嵌入的视频格式主要包括</a:t>
            </a:r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MPEG 4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 err="1">
                <a:solidFill>
                  <a:srgbClr val="009ED6"/>
                </a:solidFill>
              </a:rPr>
              <a:t>WebM</a:t>
            </a:r>
            <a:r>
              <a:rPr lang="zh-CN" altLang="zh-CN" sz="1800" dirty="0"/>
              <a:t>等，具体介绍如下。</a:t>
            </a:r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Ogg</a:t>
            </a:r>
            <a:r>
              <a:rPr lang="en-US" altLang="zh-CN" sz="1800" dirty="0"/>
              <a:t>：</a:t>
            </a:r>
            <a:r>
              <a:rPr lang="zh-CN" altLang="zh-CN" sz="1800" dirty="0"/>
              <a:t>指</a:t>
            </a:r>
            <a:r>
              <a:rPr lang="en-US" altLang="zh-CN" sz="1800" dirty="0" err="1"/>
              <a:t>带有</a:t>
            </a:r>
            <a:r>
              <a:rPr lang="en-US" altLang="zh-CN" sz="1800" dirty="0"/>
              <a:t> Theora </a:t>
            </a:r>
            <a:r>
              <a:rPr lang="en-US" altLang="zh-CN" sz="1800" dirty="0" err="1"/>
              <a:t>视频编码和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Vorbis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音频编码的</a:t>
            </a:r>
            <a:r>
              <a:rPr lang="en-US" altLang="zh-CN" sz="1800" dirty="0"/>
              <a:t> Ogg </a:t>
            </a:r>
            <a:r>
              <a:rPr lang="en-US" altLang="zh-CN" sz="1800" dirty="0" err="1"/>
              <a:t>文件</a:t>
            </a:r>
            <a:r>
              <a:rPr lang="en-US" altLang="zh-CN" sz="1800" dirty="0"/>
              <a:t>。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MPEG 4</a:t>
            </a:r>
            <a:r>
              <a:rPr lang="en-US" altLang="zh-CN" sz="1800" dirty="0"/>
              <a:t>：</a:t>
            </a:r>
            <a:r>
              <a:rPr lang="zh-CN" altLang="zh-CN" sz="1800" dirty="0"/>
              <a:t>指</a:t>
            </a:r>
            <a:r>
              <a:rPr lang="en-US" altLang="zh-CN" sz="1800" dirty="0" err="1"/>
              <a:t>带有</a:t>
            </a:r>
            <a:r>
              <a:rPr lang="en-US" altLang="zh-CN" sz="1800" dirty="0"/>
              <a:t> H.264 </a:t>
            </a:r>
            <a:r>
              <a:rPr lang="en-US" altLang="zh-CN" sz="1800" dirty="0" err="1"/>
              <a:t>视频编码和</a:t>
            </a:r>
            <a:r>
              <a:rPr lang="en-US" altLang="zh-CN" sz="1800" dirty="0"/>
              <a:t> AAC </a:t>
            </a:r>
            <a:r>
              <a:rPr lang="en-US" altLang="zh-CN" sz="1800" dirty="0" err="1"/>
              <a:t>音频编码的</a:t>
            </a:r>
            <a:r>
              <a:rPr lang="en-US" altLang="zh-CN" sz="1800" dirty="0"/>
              <a:t> MPEG 4 </a:t>
            </a:r>
            <a:r>
              <a:rPr lang="en-US" altLang="zh-CN" sz="1800" dirty="0" err="1"/>
              <a:t>文件</a:t>
            </a:r>
            <a:r>
              <a:rPr lang="en-US" altLang="zh-CN" sz="1800" dirty="0"/>
              <a:t>。</a:t>
            </a:r>
            <a:endParaRPr lang="zh-CN" altLang="zh-CN" sz="1800" dirty="0"/>
          </a:p>
          <a:p>
            <a:pPr marL="742950" indent="-285750"/>
            <a:r>
              <a:rPr lang="en-US" altLang="zh-CN" sz="1800" dirty="0" err="1">
                <a:solidFill>
                  <a:srgbClr val="009ED6"/>
                </a:solidFill>
              </a:rPr>
              <a:t>WebM</a:t>
            </a:r>
            <a:r>
              <a:rPr lang="en-US" altLang="zh-CN" sz="1800" dirty="0"/>
              <a:t>：</a:t>
            </a:r>
            <a:r>
              <a:rPr lang="zh-CN" altLang="zh-CN" sz="1800" dirty="0"/>
              <a:t>指</a:t>
            </a:r>
            <a:r>
              <a:rPr lang="en-US" altLang="zh-CN" sz="1800" dirty="0" err="1"/>
              <a:t>带有</a:t>
            </a:r>
            <a:r>
              <a:rPr lang="en-US" altLang="zh-CN" sz="1800" dirty="0"/>
              <a:t> VP8 </a:t>
            </a:r>
            <a:r>
              <a:rPr lang="en-US" altLang="zh-CN" sz="1800" dirty="0" err="1"/>
              <a:t>视频编码和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Vorbis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音频编码的</a:t>
            </a:r>
            <a:r>
              <a:rPr lang="en-US" altLang="zh-CN" sz="1800" dirty="0"/>
              <a:t> </a:t>
            </a:r>
            <a:r>
              <a:rPr lang="en-US" altLang="zh-CN" sz="1800" dirty="0" err="1"/>
              <a:t>WebM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文件</a:t>
            </a:r>
            <a:r>
              <a:rPr lang="en-US" altLang="zh-CN" sz="1800" dirty="0"/>
              <a:t>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、多媒体的格式</a:t>
            </a:r>
            <a:endParaRPr lang="zh-CN" altLang="zh-CN" sz="2400" b="1" dirty="0" smtClean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 smtClean="0"/>
              <a:t>8.2 </a:t>
            </a:r>
            <a:r>
              <a:rPr lang="zh-CN" altLang="en-US" sz="2400" dirty="0"/>
              <a:t>知识点讲解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434975" y="2047648"/>
            <a:ext cx="8229600" cy="3846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0">
              <a:buNone/>
            </a:pPr>
            <a:r>
              <a:rPr lang="zh-CN" altLang="en-US" sz="1800" b="1" dirty="0" smtClean="0">
                <a:solidFill>
                  <a:srgbClr val="009ED6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1800" b="1" dirty="0" smtClean="0">
                <a:solidFill>
                  <a:srgbClr val="009ED6"/>
                </a:solidFill>
              </a:rPr>
              <a:t>）音频格式</a:t>
            </a:r>
            <a:endParaRPr lang="en-US" altLang="zh-CN" sz="1800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sz="1800" dirty="0">
                <a:solidFill>
                  <a:srgbClr val="009ED6"/>
                </a:solidFill>
              </a:rPr>
              <a:t>音频格式</a:t>
            </a:r>
            <a:r>
              <a:rPr lang="zh-CN" altLang="zh-CN" sz="1800" dirty="0"/>
              <a:t>是指要在计算机内播放或是处理音频文件。在</a:t>
            </a:r>
            <a:r>
              <a:rPr lang="en-US" altLang="zh-CN" sz="1800" dirty="0"/>
              <a:t>HTML5</a:t>
            </a:r>
            <a:r>
              <a:rPr lang="zh-CN" altLang="zh-CN" sz="1800" dirty="0"/>
              <a:t>中嵌入的音频格式主要包括</a:t>
            </a:r>
            <a:r>
              <a:rPr lang="en-US" altLang="zh-CN" sz="1800" dirty="0" err="1">
                <a:solidFill>
                  <a:srgbClr val="009ED6"/>
                </a:solidFill>
              </a:rPr>
              <a:t>Vorbis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zh-CN" altLang="zh-CN" sz="1800" dirty="0">
                <a:solidFill>
                  <a:srgbClr val="009ED6"/>
                </a:solidFill>
              </a:rPr>
              <a:t>、</a:t>
            </a:r>
            <a:r>
              <a:rPr lang="en-US" altLang="zh-CN" sz="1800" dirty="0">
                <a:solidFill>
                  <a:srgbClr val="009ED6"/>
                </a:solidFill>
              </a:rPr>
              <a:t>Wav</a:t>
            </a:r>
            <a:r>
              <a:rPr lang="zh-CN" altLang="zh-CN" sz="1800" dirty="0"/>
              <a:t>等，具体介绍如下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Vorbis</a:t>
            </a:r>
            <a:r>
              <a:rPr lang="en-US" altLang="zh-CN" sz="1800" dirty="0"/>
              <a:t>：是类似ACC的另一种免费、开源的音频编码，</a:t>
            </a:r>
            <a:r>
              <a:rPr lang="zh-CN" altLang="zh-CN" sz="1800" dirty="0"/>
              <a:t>是</a:t>
            </a:r>
            <a:r>
              <a:rPr lang="en-US" altLang="zh-CN" sz="1800" dirty="0"/>
              <a:t>用于替代MP3的下一代音频压缩技术。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MP3</a:t>
            </a:r>
            <a:r>
              <a:rPr lang="en-US" altLang="zh-CN" sz="1800" dirty="0"/>
              <a:t>：是一种音频压缩技术，其全称是动态影像专家压缩标准音频层面3（Moving Picture Experts Group Audio Layer III），简称为MP3。它被设计用来大幅度地降低音频数据量。</a:t>
            </a:r>
            <a:endParaRPr lang="zh-CN" altLang="zh-CN" sz="1800" dirty="0"/>
          </a:p>
          <a:p>
            <a:pPr marL="742950" indent="-285750"/>
            <a:r>
              <a:rPr lang="en-US" altLang="zh-CN" sz="1800" dirty="0">
                <a:solidFill>
                  <a:srgbClr val="009ED6"/>
                </a:solidFill>
              </a:rPr>
              <a:t>Wav</a:t>
            </a:r>
            <a:r>
              <a:rPr lang="en-US" altLang="zh-CN" sz="1800" dirty="0"/>
              <a:t>：是录音时用的标准的Windows文件格式，文件的扩展名为“WAV”，数据本身的格式为PCM或压缩型，属于无损音乐格式的一种。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85583" y="1322024"/>
            <a:ext cx="7645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latinLnBrk="1" hangingPunct="1">
              <a:spcBef>
                <a:spcPts val="423"/>
              </a:spcBef>
              <a:defRPr/>
            </a:pPr>
            <a:r>
              <a:rPr lang="en-US" altLang="zh-CN" sz="2400" b="1" dirty="0" smtClean="0">
                <a:solidFill>
                  <a:srgbClr val="009ED6"/>
                </a:solidFill>
              </a:rPr>
              <a:t>2</a:t>
            </a:r>
            <a:r>
              <a:rPr lang="zh-CN" altLang="en-US" sz="2400" b="1" dirty="0" smtClean="0">
                <a:solidFill>
                  <a:srgbClr val="009ED6"/>
                </a:solidFill>
              </a:rPr>
              <a:t>、多媒体的格式</a:t>
            </a:r>
            <a:endParaRPr lang="zh-CN" altLang="zh-CN" sz="2400" b="1" dirty="0" smtClean="0">
              <a:solidFill>
                <a:srgbClr val="009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35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0e21d6a3a6a2b8acd8add352a8f292be638ff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认识网页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手实践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Pages>0</Pages>
  <Words>2589</Words>
  <Characters>0</Characters>
  <Application>Microsoft Office PowerPoint</Application>
  <DocSecurity>0</DocSecurity>
  <PresentationFormat>全屏显示(4:3)</PresentationFormat>
  <Lines>0</Lines>
  <Paragraphs>338</Paragraphs>
  <Slides>33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默认设计模板</vt:lpstr>
      <vt:lpstr>Visio</vt:lpstr>
      <vt:lpstr>第八章  多媒体技术</vt:lpstr>
      <vt:lpstr>PowerPoint 演示文稿</vt:lpstr>
      <vt:lpstr>8.1 HTML5多媒体的特性</vt:lpstr>
      <vt:lpstr>8.1 知识点讲解</vt:lpstr>
      <vt:lpstr>8.2 多媒体的支持条件</vt:lpstr>
      <vt:lpstr>8.2 知识点讲解</vt:lpstr>
      <vt:lpstr>8.2 知识点讲解</vt:lpstr>
      <vt:lpstr>8.2 知识点讲解</vt:lpstr>
      <vt:lpstr>8.2 知识点讲解</vt:lpstr>
      <vt:lpstr>8.2 知识点讲解</vt:lpstr>
      <vt:lpstr>8.3 嵌入视频和音频</vt:lpstr>
      <vt:lpstr>8.3 知识点讲解</vt:lpstr>
      <vt:lpstr>8.3 知识点讲解</vt:lpstr>
      <vt:lpstr>8.3 知识点讲解</vt:lpstr>
      <vt:lpstr>8.3 知识点讲解</vt:lpstr>
      <vt:lpstr>8.3 知识点讲解</vt:lpstr>
      <vt:lpstr>8.3 知识点讲解</vt:lpstr>
      <vt:lpstr>8.3 知识点讲解</vt:lpstr>
      <vt:lpstr>8.3 知识点讲解</vt:lpstr>
      <vt:lpstr>8.3 知识点讲解</vt:lpstr>
      <vt:lpstr>8.3 知识点讲解</vt:lpstr>
      <vt:lpstr>8.4 CSS控制视频的宽高</vt:lpstr>
      <vt:lpstr>8.4 知识点讲解</vt:lpstr>
      <vt:lpstr>8.5 视频和音频的方法和事件</vt:lpstr>
      <vt:lpstr>8.5 知识点讲解</vt:lpstr>
      <vt:lpstr>8.5 知识点讲解</vt:lpstr>
      <vt:lpstr>8.6 HTML5音视频发展趋势</vt:lpstr>
      <vt:lpstr>8.6 知识点讲解</vt:lpstr>
      <vt:lpstr>8.6 知识点讲解</vt:lpstr>
      <vt:lpstr>8.7 制作音乐播放界面</vt:lpstr>
      <vt:lpstr>8.7 案例实现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张绍娟</cp:lastModifiedBy>
  <cp:revision>358</cp:revision>
  <dcterms:created xsi:type="dcterms:W3CDTF">2013-01-25T01:44:32Z</dcterms:created>
  <dcterms:modified xsi:type="dcterms:W3CDTF">2016-01-09T08:15:56Z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