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83" r:id="rId2"/>
    <p:sldId id="306" r:id="rId3"/>
    <p:sldId id="462" r:id="rId4"/>
    <p:sldId id="622" r:id="rId5"/>
    <p:sldId id="640" r:id="rId6"/>
    <p:sldId id="639" r:id="rId7"/>
    <p:sldId id="623" r:id="rId8"/>
    <p:sldId id="596" r:id="rId9"/>
    <p:sldId id="597" r:id="rId10"/>
    <p:sldId id="629" r:id="rId11"/>
    <p:sldId id="599" r:id="rId12"/>
    <p:sldId id="630" r:id="rId13"/>
    <p:sldId id="636" r:id="rId14"/>
    <p:sldId id="631" r:id="rId15"/>
    <p:sldId id="632" r:id="rId16"/>
    <p:sldId id="633" r:id="rId17"/>
    <p:sldId id="635" r:id="rId18"/>
    <p:sldId id="601" r:id="rId19"/>
    <p:sldId id="602" r:id="rId20"/>
    <p:sldId id="604" r:id="rId21"/>
    <p:sldId id="605" r:id="rId22"/>
    <p:sldId id="609" r:id="rId23"/>
    <p:sldId id="610" r:id="rId24"/>
    <p:sldId id="611" r:id="rId25"/>
    <p:sldId id="612" r:id="rId26"/>
    <p:sldId id="613" r:id="rId27"/>
    <p:sldId id="624" r:id="rId28"/>
    <p:sldId id="625" r:id="rId29"/>
    <p:sldId id="626" r:id="rId30"/>
    <p:sldId id="617" r:id="rId31"/>
    <p:sldId id="618" r:id="rId32"/>
    <p:sldId id="619" r:id="rId33"/>
    <p:sldId id="621" r:id="rId34"/>
    <p:sldId id="638" r:id="rId35"/>
    <p:sldId id="637" r:id="rId36"/>
    <p:sldId id="620" r:id="rId37"/>
    <p:sldId id="590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369B2"/>
    <a:srgbClr val="009ED6"/>
    <a:srgbClr val="D5F4FF"/>
    <a:srgbClr val="3BCCFF"/>
    <a:srgbClr val="D5F2FF"/>
    <a:srgbClr val="EAEAEA"/>
    <a:srgbClr val="FFFF00"/>
    <a:srgbClr val="A3D3FF"/>
    <a:srgbClr val="D5E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8063" autoAdjust="0"/>
  </p:normalViewPr>
  <p:slideViewPr>
    <p:cSldViewPr snapToGrid="0" snapToObjects="1">
      <p:cViewPr>
        <p:scale>
          <a:sx n="75" d="100"/>
          <a:sy n="75" d="100"/>
        </p:scale>
        <p:origin x="-980" y="-52"/>
      </p:cViewPr>
      <p:guideLst>
        <p:guide orient="horz" pos="555"/>
        <p:guide pos="1133"/>
      </p:guideLst>
    </p:cSldViewPr>
  </p:slideViewPr>
  <p:outlineViewPr>
    <p:cViewPr>
      <p:scale>
        <a:sx n="33" d="100"/>
        <a:sy n="33" d="100"/>
      </p:scale>
      <p:origin x="0" y="39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2018/4/11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479CD-D95B-4631-9A63-04C266923D8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0379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5" name="圆角矩形 4"/>
          <p:cNvSpPr/>
          <p:nvPr userDrawn="1"/>
        </p:nvSpPr>
        <p:spPr bwMode="auto">
          <a:xfrm>
            <a:off x="6112933" y="221355"/>
            <a:ext cx="2573867" cy="646113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 userDrawn="1"/>
        </p:nvSpPr>
        <p:spPr bwMode="auto">
          <a:xfrm>
            <a:off x="304800" y="6646333"/>
            <a:ext cx="1549400" cy="211667"/>
          </a:xfrm>
          <a:prstGeom prst="round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5" name="圆角矩形 4"/>
          <p:cNvSpPr/>
          <p:nvPr userDrawn="1"/>
        </p:nvSpPr>
        <p:spPr bwMode="auto">
          <a:xfrm>
            <a:off x="6070600" y="330200"/>
            <a:ext cx="2616200" cy="537268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 userDrawn="1"/>
        </p:nvSpPr>
        <p:spPr bwMode="auto">
          <a:xfrm>
            <a:off x="347133" y="6671733"/>
            <a:ext cx="1456267" cy="186267"/>
          </a:xfrm>
          <a:prstGeom prst="round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圆角矩形 5"/>
          <p:cNvSpPr/>
          <p:nvPr userDrawn="1"/>
        </p:nvSpPr>
        <p:spPr bwMode="auto">
          <a:xfrm>
            <a:off x="6197600" y="347133"/>
            <a:ext cx="2717800" cy="520335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338667" y="6629400"/>
            <a:ext cx="1540933" cy="228600"/>
          </a:xfrm>
          <a:prstGeom prst="round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31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5" name="圆角矩形 4"/>
          <p:cNvSpPr/>
          <p:nvPr userDrawn="1"/>
        </p:nvSpPr>
        <p:spPr bwMode="auto">
          <a:xfrm>
            <a:off x="6146800" y="221355"/>
            <a:ext cx="2540000" cy="646113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 userDrawn="1"/>
        </p:nvSpPr>
        <p:spPr bwMode="auto">
          <a:xfrm>
            <a:off x="457200" y="6629400"/>
            <a:ext cx="1388533" cy="228600"/>
          </a:xfrm>
          <a:prstGeom prst="round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28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圆角矩形 3"/>
          <p:cNvSpPr/>
          <p:nvPr userDrawn="1"/>
        </p:nvSpPr>
        <p:spPr bwMode="auto">
          <a:xfrm>
            <a:off x="2590800" y="2048933"/>
            <a:ext cx="4470400" cy="584200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67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  <p:sldLayoutId id="2147483728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第五章  </a:t>
            </a:r>
            <a:r>
              <a:rPr lang="en-US" altLang="zh-CN" sz="4600" dirty="0" smtClean="0">
                <a:sym typeface="微软雅黑" pitchFamily="34" charset="-122"/>
              </a:rPr>
              <a:t>canvas</a:t>
            </a:r>
            <a:r>
              <a:rPr lang="zh-CN" altLang="en-US" sz="4600" dirty="0" smtClean="0">
                <a:sym typeface="微软雅黑" pitchFamily="34" charset="-122"/>
              </a:rPr>
              <a:t>操作</a:t>
            </a:r>
            <a:endParaRPr lang="zh-CN" altLang="en-US" sz="4600" dirty="0" smtClean="0"/>
          </a:p>
        </p:txBody>
      </p:sp>
      <p:sp>
        <p:nvSpPr>
          <p:cNvPr id="7" name="TextBox 13"/>
          <p:cNvSpPr>
            <a:spLocks noChangeArrowheads="1"/>
          </p:cNvSpPr>
          <p:nvPr/>
        </p:nvSpPr>
        <p:spPr bwMode="auto">
          <a:xfrm>
            <a:off x="5430838" y="5448300"/>
            <a:ext cx="25130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文本控制标记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链接标记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725" y="55387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图像标记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95071" y="5605463"/>
            <a:ext cx="992579" cy="792162"/>
            <a:chOff x="705225" y="5631842"/>
            <a:chExt cx="991438" cy="792000"/>
          </a:xfrm>
        </p:grpSpPr>
        <p:sp>
          <p:nvSpPr>
            <p:cNvPr id="12" name="椭圆 11"/>
            <p:cNvSpPr/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705225" y="5880619"/>
              <a:ext cx="991438" cy="338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HTML5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2752726" y="668867"/>
            <a:ext cx="3605742" cy="770466"/>
          </a:xfrm>
          <a:prstGeom prst="roundRect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绘制一条直线</a:t>
            </a:r>
            <a:r>
              <a:rPr lang="en-US" altLang="zh-CN" dirty="0" smtClean="0"/>
              <a:t>/</a:t>
            </a:r>
            <a:r>
              <a:rPr lang="zh-CN" altLang="en-US" smtClean="0"/>
              <a:t>斜线   </a:t>
            </a:r>
            <a:r>
              <a:rPr lang="zh-CN" altLang="en-US" smtClean="0"/>
              <a:t>绘制七巧板（提高）</a:t>
            </a:r>
            <a:endParaRPr lang="en-US" altLang="zh-CN" dirty="0" smtClean="0"/>
          </a:p>
          <a:p>
            <a:r>
              <a:rPr lang="zh-CN" altLang="en-US" dirty="0" smtClean="0"/>
              <a:t>绘制一个箭头</a:t>
            </a:r>
            <a:endParaRPr lang="en-US" altLang="zh-CN" dirty="0" smtClean="0"/>
          </a:p>
          <a:p>
            <a:r>
              <a:rPr lang="zh-CN" altLang="en-US" dirty="0" smtClean="0"/>
              <a:t>绘制两条曲线</a:t>
            </a:r>
            <a:endParaRPr lang="en-US" altLang="zh-CN" dirty="0" smtClean="0"/>
          </a:p>
          <a:p>
            <a:r>
              <a:rPr lang="zh-CN" altLang="en-US" dirty="0" smtClean="0"/>
              <a:t>绘制一个矩形</a:t>
            </a:r>
            <a:endParaRPr lang="en-US" altLang="zh-CN" dirty="0" smtClean="0"/>
          </a:p>
          <a:p>
            <a:r>
              <a:rPr lang="zh-CN" altLang="en-US" dirty="0" smtClean="0"/>
              <a:t>绘制一个多边形</a:t>
            </a:r>
            <a:endParaRPr lang="en-US" altLang="zh-CN" dirty="0" smtClean="0"/>
          </a:p>
          <a:p>
            <a:r>
              <a:rPr lang="zh-CN" altLang="en-US" dirty="0" smtClean="0"/>
              <a:t>绘制一个带边框的矩形</a:t>
            </a:r>
            <a:endParaRPr lang="en-US" altLang="zh-CN" dirty="0" smtClean="0"/>
          </a:p>
          <a:p>
            <a:r>
              <a:rPr lang="zh-CN" altLang="en-US" dirty="0" smtClean="0"/>
              <a:t>绘制一个带填充色的矩形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1.1 </a:t>
            </a:r>
            <a:r>
              <a:rPr lang="en-US" altLang="zh-CN" sz="2400" kern="0" dirty="0" smtClean="0"/>
              <a:t>canvas</a:t>
            </a:r>
            <a:r>
              <a:rPr lang="zh-CN" altLang="en-US" sz="2400" kern="0" dirty="0" smtClean="0"/>
              <a:t>案例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用函数完成矩形的描述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context.rect</a:t>
            </a:r>
            <a:r>
              <a:rPr lang="en-US" altLang="zh-CN" sz="2400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x,y,width,heigh</a:t>
            </a:r>
            <a:r>
              <a:rPr lang="en-US" altLang="zh-CN" sz="24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z="2400" dirty="0" err="1" smtClean="0">
                <a:solidFill>
                  <a:schemeClr val="accent2"/>
                </a:solidFill>
              </a:rPr>
              <a:t>context.fillRect</a:t>
            </a:r>
            <a:r>
              <a:rPr lang="en-US" altLang="zh-CN" sz="2400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x,y,width,heigh</a:t>
            </a:r>
            <a:r>
              <a:rPr lang="en-US" altLang="zh-CN" sz="2400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：</a:t>
            </a:r>
            <a:r>
              <a:rPr lang="zh-CN" altLang="en-US" sz="2000" dirty="0" smtClean="0"/>
              <a:t>直接绘制带填充色的矩形</a:t>
            </a:r>
            <a:endParaRPr lang="en-US" altLang="zh-CN" sz="2000" dirty="0" smtClean="0"/>
          </a:p>
          <a:p>
            <a:r>
              <a:rPr lang="en-US" altLang="zh-CN" sz="2400" dirty="0" err="1" smtClean="0">
                <a:solidFill>
                  <a:schemeClr val="accent2"/>
                </a:solidFill>
              </a:rPr>
              <a:t>context.strokeRect</a:t>
            </a:r>
            <a:r>
              <a:rPr lang="en-US" altLang="zh-CN" sz="2400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x,y,width,height</a:t>
            </a:r>
            <a:r>
              <a:rPr lang="en-US" altLang="zh-CN" sz="2400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：</a:t>
            </a:r>
            <a:r>
              <a:rPr lang="zh-CN" altLang="en-US" sz="2000" dirty="0" smtClean="0"/>
              <a:t>绘制矩形边框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填充图形的样式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context.fillStyle</a:t>
            </a:r>
            <a:r>
              <a:rPr lang="en-US" altLang="zh-CN" sz="2400" dirty="0" smtClean="0">
                <a:solidFill>
                  <a:schemeClr val="accent2"/>
                </a:solidFill>
              </a:rPr>
              <a:t>=“green”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context.strokeStyle</a:t>
            </a:r>
            <a:r>
              <a:rPr lang="en-US" altLang="zh-CN" sz="2400" dirty="0" smtClean="0">
                <a:solidFill>
                  <a:schemeClr val="accent2"/>
                </a:solidFill>
              </a:rPr>
              <a:t>=“red”</a:t>
            </a:r>
          </a:p>
          <a:p>
            <a:pPr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 err="1" smtClean="0"/>
              <a:t>ffff</a:t>
            </a:r>
            <a:r>
              <a:rPr lang="en-US" altLang="zh-CN" sz="2400" dirty="0" smtClean="0"/>
              <a:t>        #642       </a:t>
            </a:r>
            <a:r>
              <a:rPr lang="en-US" altLang="zh-CN" sz="2400" dirty="0" err="1" smtClean="0"/>
              <a:t>rgb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255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128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 red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097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lineWidth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线条宽度</a:t>
            </a:r>
            <a:endParaRPr lang="en-US" altLang="zh-CN" dirty="0" smtClean="0"/>
          </a:p>
          <a:p>
            <a:r>
              <a:rPr lang="en-US" altLang="zh-CN" dirty="0" err="1" smtClean="0"/>
              <a:t>lineCap</a:t>
            </a:r>
            <a:r>
              <a:rPr lang="en-US" altLang="zh-CN" dirty="0" smtClean="0"/>
              <a:t>  </a:t>
            </a:r>
            <a:r>
              <a:rPr lang="zh-CN" altLang="en-US" dirty="0" smtClean="0"/>
              <a:t>线条两端的形状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butt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round  square</a:t>
            </a:r>
          </a:p>
          <a:p>
            <a:r>
              <a:rPr lang="en-US" altLang="zh-CN" dirty="0" err="1" smtClean="0"/>
              <a:t>lineJoin</a:t>
            </a:r>
            <a:r>
              <a:rPr lang="en-US" altLang="zh-CN" dirty="0" smtClean="0"/>
              <a:t>  </a:t>
            </a:r>
            <a:r>
              <a:rPr lang="zh-CN" altLang="en-US" dirty="0" smtClean="0"/>
              <a:t>线段连接样式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round  bevel   miter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线条的属性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Context.translate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图像的平移</a:t>
            </a:r>
            <a:endParaRPr lang="en-US" altLang="zh-CN" dirty="0" smtClean="0"/>
          </a:p>
          <a:p>
            <a:r>
              <a:rPr lang="en-US" altLang="zh-CN" dirty="0" err="1" smtClean="0"/>
              <a:t>Context.scale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图像的缩放 </a:t>
            </a:r>
            <a:endParaRPr lang="en-US" altLang="zh-CN" dirty="0" smtClean="0"/>
          </a:p>
          <a:p>
            <a:r>
              <a:rPr lang="en-US" altLang="zh-CN" dirty="0" err="1" smtClean="0"/>
              <a:t>Context.rotate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</a:t>
            </a:r>
            <a:r>
              <a:rPr lang="zh-CN" altLang="en-US" smtClean="0"/>
              <a:t>图像的旋转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绘制圆形和弧</a:t>
            </a:r>
            <a:endParaRPr lang="zh-CN" altLang="en-US" sz="2400" kern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40976"/>
            <a:ext cx="8229600" cy="118072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context.arc(</a:t>
            </a:r>
            <a:r>
              <a:rPr lang="en-US" altLang="zh-CN" sz="2800" dirty="0" err="1" smtClean="0"/>
              <a:t>context,centery,radius,staringAngle,endingAngle,anticlockwise</a:t>
            </a:r>
            <a:r>
              <a:rPr lang="en-US" altLang="zh-CN" sz="2800" dirty="0" smtClean="0"/>
              <a:t>=false)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弧度换角度：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800" dirty="0" smtClean="0">
                <a:solidFill>
                  <a:srgbClr val="FF0000"/>
                </a:solidFill>
              </a:rPr>
              <a:t>  radians=degree*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sz="2800" dirty="0" smtClean="0">
                <a:solidFill>
                  <a:srgbClr val="FF0000"/>
                </a:solidFill>
              </a:rPr>
              <a:t>/180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" name="Picture 1" descr="C:\Users\DELLE\AppData\Roaming\Tencent\Users\5464637\QQ\WinTemp\RichOle\V0F3`2QCCXX831AI)V[_S[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1384" y="2733242"/>
            <a:ext cx="5640949" cy="3913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0" y="127846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Round Corner Rectangle</a:t>
            </a:r>
            <a:endParaRPr lang="zh-CN" altLang="en-US" sz="2400" b="1" spc="3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84200" y="1972733"/>
            <a:ext cx="4385733" cy="2616200"/>
          </a:xfrm>
          <a:prstGeom prst="roundRect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Picture 1" descr="C:\Users\DELLE\AppData\Roaming\Tencent\Users\5464637\QQ\WinTemp\RichOle\HFS]DJE%}HG`)H~J}23~N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342"/>
            <a:ext cx="7724775" cy="42862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09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context.moveTo</a:t>
            </a:r>
            <a:r>
              <a:rPr lang="en-US" altLang="zh-CN" dirty="0" smtClean="0"/>
              <a:t>(x0,y0);</a:t>
            </a:r>
          </a:p>
          <a:p>
            <a:pPr>
              <a:buNone/>
            </a:pPr>
            <a:r>
              <a:rPr lang="en-US" altLang="zh-CN" dirty="0" err="1" smtClean="0"/>
              <a:t>context.bezierCurveTo</a:t>
            </a:r>
            <a:r>
              <a:rPr lang="en-US" altLang="zh-CN" dirty="0" smtClean="0"/>
              <a:t>(x1,y1,x2,y2,x,y);</a:t>
            </a:r>
          </a:p>
          <a:p>
            <a:pPr>
              <a:buNone/>
            </a:pPr>
            <a:r>
              <a:rPr lang="en-US" altLang="zh-CN" dirty="0" err="1" smtClean="0"/>
              <a:t>Context.quadraticCurveTo</a:t>
            </a:r>
            <a:r>
              <a:rPr lang="en-US" altLang="zh-CN" dirty="0" smtClean="0"/>
              <a:t>(x1,y1,x2,y2);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贝塞尔曲线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setInterval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function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  render</a:t>
            </a:r>
            <a:r>
              <a:rPr lang="zh-CN" altLang="en-US" dirty="0" smtClean="0"/>
              <a:t>（）；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update</a:t>
            </a:r>
            <a:r>
              <a:rPr lang="zh-CN" altLang="en-US" dirty="0" smtClean="0"/>
              <a:t>（）；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C:\Users\DELLE\AppData\Roaming\Tencent\Users\5464637\QQ\WinTemp\RichOle\JBYJ@XP0~{BA]04GHGS7}@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562850" cy="467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09" name="Picture 1" descr="C:\Users\DELLE\Documents\Tencent Files\5464637\Image\C2C\8RS$4HRMN8V%4Z)I{O$5YB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772400" cy="496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组合 29"/>
          <p:cNvGrpSpPr>
            <a:grpSpLocks/>
          </p:cNvGrpSpPr>
          <p:nvPr/>
        </p:nvGrpSpPr>
        <p:grpSpPr bwMode="auto">
          <a:xfrm rot="21587233">
            <a:off x="1711325" y="1155608"/>
            <a:ext cx="884265" cy="593725"/>
            <a:chOff x="1936620" y="1275606"/>
            <a:chExt cx="1296144" cy="1728192"/>
          </a:xfrm>
        </p:grpSpPr>
        <p:grpSp>
          <p:nvGrpSpPr>
            <p:cNvPr id="6166" name="组合 31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907704" y="1275606"/>
                <a:ext cx="1296104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r>
                  <a:rPr lang="en-US" altLang="zh-CN" sz="32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1961224" y="1349539"/>
                <a:ext cx="1189063" cy="15803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3" name="圆角矩形 5"/>
            <p:cNvSpPr/>
            <p:nvPr/>
          </p:nvSpPr>
          <p:spPr>
            <a:xfrm>
              <a:off x="1931232" y="2065724"/>
              <a:ext cx="1293777" cy="933409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 bwMode="auto">
          <a:xfrm>
            <a:off x="2809875" y="1654083"/>
            <a:ext cx="2054225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65" name="矩形 35"/>
          <p:cNvSpPr>
            <a:spLocks noChangeArrowheads="1"/>
          </p:cNvSpPr>
          <p:nvPr/>
        </p:nvSpPr>
        <p:spPr bwMode="auto">
          <a:xfrm>
            <a:off x="2788037" y="1178814"/>
            <a:ext cx="2089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canvas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905662" y="3714592"/>
            <a:ext cx="3266940" cy="592138"/>
            <a:chOff x="1706983" y="1263659"/>
            <a:chExt cx="3267480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06983" y="1263659"/>
              <a:ext cx="888057" cy="592608"/>
              <a:chOff x="1931236" y="1275606"/>
              <a:chExt cx="1301488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04" cy="1728192"/>
                <a:chOff x="1907704" y="1275606"/>
                <a:chExt cx="1296104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216507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833241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4500" y="2816449"/>
            <a:ext cx="4962999" cy="593730"/>
            <a:chOff x="1707007" y="1274396"/>
            <a:chExt cx="4963819" cy="592613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07007" y="1274396"/>
              <a:ext cx="888024" cy="592613"/>
              <a:chOff x="1931232" y="1306920"/>
              <a:chExt cx="1301451" cy="1728196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577" y="1306920"/>
                <a:ext cx="1296106" cy="1728196"/>
                <a:chOff x="1907661" y="1306920"/>
                <a:chExt cx="1296106" cy="1728196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661" y="1306920"/>
                  <a:ext cx="1296106" cy="1728196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386143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44889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绘制图形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91214" y="272174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2175" y="379894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195"/>
          <p:cNvGrpSpPr>
            <a:grpSpLocks/>
          </p:cNvGrpSpPr>
          <p:nvPr/>
        </p:nvGrpSpPr>
        <p:grpSpPr bwMode="auto">
          <a:xfrm>
            <a:off x="2915569" y="1973625"/>
            <a:ext cx="3266940" cy="592138"/>
            <a:chOff x="1706983" y="1263659"/>
            <a:chExt cx="3267480" cy="592608"/>
          </a:xfrm>
        </p:grpSpPr>
        <p:grpSp>
          <p:nvGrpSpPr>
            <p:cNvPr id="47" name="组合 29"/>
            <p:cNvGrpSpPr>
              <a:grpSpLocks/>
            </p:cNvGrpSpPr>
            <p:nvPr/>
          </p:nvGrpSpPr>
          <p:grpSpPr bwMode="auto">
            <a:xfrm rot="-12767">
              <a:off x="1706983" y="1263659"/>
              <a:ext cx="888057" cy="592608"/>
              <a:chOff x="1931236" y="1275606"/>
              <a:chExt cx="1301488" cy="1728192"/>
            </a:xfrm>
          </p:grpSpPr>
          <p:grpSp>
            <p:nvGrpSpPr>
              <p:cNvPr id="50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04" cy="1728192"/>
                <a:chOff x="1907704" y="1275606"/>
                <a:chExt cx="1296104" cy="1728192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1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 bwMode="auto">
            <a:xfrm>
              <a:off x="2809389" y="1760934"/>
              <a:ext cx="216507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9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833241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路径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221"/>
          <p:cNvGrpSpPr>
            <a:grpSpLocks/>
          </p:cNvGrpSpPr>
          <p:nvPr/>
        </p:nvGrpSpPr>
        <p:grpSpPr bwMode="auto">
          <a:xfrm>
            <a:off x="1700705" y="4604040"/>
            <a:ext cx="4963026" cy="593725"/>
            <a:chOff x="1706980" y="1263659"/>
            <a:chExt cx="4963846" cy="592608"/>
          </a:xfrm>
        </p:grpSpPr>
        <p:grpSp>
          <p:nvGrpSpPr>
            <p:cNvPr id="55" name="组合 29"/>
            <p:cNvGrpSpPr>
              <a:grpSpLocks/>
            </p:cNvGrpSpPr>
            <p:nvPr/>
          </p:nvGrpSpPr>
          <p:grpSpPr bwMode="auto">
            <a:xfrm rot="-12767">
              <a:off x="1706980" y="1263659"/>
              <a:ext cx="888060" cy="592608"/>
              <a:chOff x="1931232" y="1275606"/>
              <a:chExt cx="1301492" cy="1728192"/>
            </a:xfrm>
          </p:grpSpPr>
          <p:grpSp>
            <p:nvGrpSpPr>
              <p:cNvPr id="5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04" cy="1728192"/>
                <a:chOff x="1907704" y="1275606"/>
                <a:chExt cx="1296104" cy="1728192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1961224" y="1349539"/>
                  <a:ext cx="1189063" cy="1580328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9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 bwMode="auto">
            <a:xfrm>
              <a:off x="2809389" y="1761189"/>
              <a:ext cx="386143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7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83324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图像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195"/>
          <p:cNvGrpSpPr>
            <a:grpSpLocks/>
          </p:cNvGrpSpPr>
          <p:nvPr/>
        </p:nvGrpSpPr>
        <p:grpSpPr bwMode="auto">
          <a:xfrm>
            <a:off x="2784343" y="5566699"/>
            <a:ext cx="6036404" cy="592147"/>
            <a:chOff x="1706963" y="1274426"/>
            <a:chExt cx="6037398" cy="592617"/>
          </a:xfrm>
        </p:grpSpPr>
        <p:grpSp>
          <p:nvGrpSpPr>
            <p:cNvPr id="63" name="组合 29"/>
            <p:cNvGrpSpPr>
              <a:grpSpLocks/>
            </p:cNvGrpSpPr>
            <p:nvPr/>
          </p:nvGrpSpPr>
          <p:grpSpPr bwMode="auto">
            <a:xfrm rot="-12767">
              <a:off x="1706963" y="1274426"/>
              <a:ext cx="888057" cy="592617"/>
              <a:chOff x="1931176" y="1307005"/>
              <a:chExt cx="1301506" cy="1728199"/>
            </a:xfrm>
          </p:grpSpPr>
          <p:grpSp>
            <p:nvGrpSpPr>
              <p:cNvPr id="66" name="组合 31"/>
              <p:cNvGrpSpPr>
                <a:grpSpLocks/>
              </p:cNvGrpSpPr>
              <p:nvPr/>
            </p:nvGrpSpPr>
            <p:grpSpPr bwMode="auto">
              <a:xfrm>
                <a:off x="1936578" y="1307005"/>
                <a:ext cx="1296104" cy="1728199"/>
                <a:chOff x="1907662" y="1307005"/>
                <a:chExt cx="1296104" cy="1728199"/>
              </a:xfrm>
            </p:grpSpPr>
            <p:sp>
              <p:nvSpPr>
                <p:cNvPr id="68" name="圆角矩形 67"/>
                <p:cNvSpPr/>
                <p:nvPr/>
              </p:nvSpPr>
              <p:spPr>
                <a:xfrm>
                  <a:off x="1907662" y="1307005"/>
                  <a:ext cx="1296104" cy="1728199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>
                  <a:off x="1961172" y="13775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7" name="圆角矩形 5"/>
              <p:cNvSpPr/>
              <p:nvPr/>
            </p:nvSpPr>
            <p:spPr>
              <a:xfrm>
                <a:off x="1931176" y="2094606"/>
                <a:ext cx="1293778" cy="935911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4" name="直接连接符 63"/>
            <p:cNvCxnSpPr/>
            <p:nvPr/>
          </p:nvCxnSpPr>
          <p:spPr bwMode="auto">
            <a:xfrm>
              <a:off x="2809389" y="1760934"/>
              <a:ext cx="288044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5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4908305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阶段案例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制作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画布图案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" name="圆角矩形 69"/>
          <p:cNvSpPr/>
          <p:nvPr/>
        </p:nvSpPr>
        <p:spPr bwMode="auto">
          <a:xfrm>
            <a:off x="5613400" y="272175"/>
            <a:ext cx="3282304" cy="630940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fillSytle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Step 1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context.createLinearGradient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xstart,ystart,xend,yend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context.createRadialGradient</a:t>
            </a:r>
            <a:r>
              <a:rPr lang="en-US" altLang="zh-CN" dirty="0" smtClean="0"/>
              <a:t>(x0,y0,r0,x1,y1,r1))</a:t>
            </a:r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Step2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grd.addColorStop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stop,color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createPatten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createPatten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img,repeat</a:t>
            </a:r>
            <a:r>
              <a:rPr lang="en-US" altLang="zh-CN" dirty="0" smtClean="0"/>
              <a:t>-style)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Repeat-</a:t>
            </a:r>
            <a:r>
              <a:rPr lang="en-US" altLang="zh-CN" dirty="0" err="1" smtClean="0"/>
              <a:t>style:no</a:t>
            </a:r>
            <a:r>
              <a:rPr lang="en-US" altLang="zh-CN" dirty="0" smtClean="0"/>
              <a:t>-repeat</a:t>
            </a:r>
          </a:p>
          <a:p>
            <a:r>
              <a:rPr lang="en-US" altLang="zh-CN" dirty="0" smtClean="0"/>
              <a:t>                        repeat-x</a:t>
            </a:r>
          </a:p>
          <a:p>
            <a:r>
              <a:rPr lang="en-US" altLang="zh-CN" dirty="0" smtClean="0"/>
              <a:t>                         repeat-y</a:t>
            </a:r>
          </a:p>
          <a:p>
            <a:r>
              <a:rPr lang="en-US" altLang="zh-CN" dirty="0" smtClean="0"/>
              <a:t>                         repeat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5256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err="1" smtClean="0"/>
              <a:t>Context.font</a:t>
            </a:r>
            <a:r>
              <a:rPr lang="en-US" altLang="zh-CN" dirty="0" smtClean="0"/>
              <a:t>=“bold 40px Arial”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默认情况：</a:t>
            </a:r>
            <a:r>
              <a:rPr lang="en-US" altLang="zh-CN" dirty="0" smtClean="0"/>
              <a:t>20px sans-serif</a:t>
            </a:r>
          </a:p>
          <a:p>
            <a:pPr>
              <a:buNone/>
            </a:pPr>
            <a:r>
              <a:rPr lang="en-US" altLang="zh-CN" dirty="0" smtClean="0"/>
              <a:t>Font-style:</a:t>
            </a:r>
          </a:p>
          <a:p>
            <a:pPr>
              <a:buNone/>
            </a:pPr>
            <a:r>
              <a:rPr lang="en-US" altLang="zh-CN" dirty="0" err="1" smtClean="0"/>
              <a:t>nomal</a:t>
            </a:r>
            <a:r>
              <a:rPr lang="en-US" altLang="zh-CN" dirty="0" smtClean="0"/>
              <a:t>(default)  italic(</a:t>
            </a:r>
            <a:r>
              <a:rPr lang="zh-CN" altLang="en-US" dirty="0" smtClean="0"/>
              <a:t>斜体字</a:t>
            </a:r>
            <a:r>
              <a:rPr lang="en-US" altLang="zh-CN" dirty="0" smtClean="0"/>
              <a:t>) oblique</a:t>
            </a:r>
            <a:r>
              <a:rPr lang="zh-CN" altLang="en-US" dirty="0" smtClean="0"/>
              <a:t>倾斜体字）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Font-variant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nomal</a:t>
            </a:r>
            <a:r>
              <a:rPr lang="en-US" altLang="zh-CN" dirty="0" smtClean="0"/>
              <a:t>            small-caps</a:t>
            </a:r>
          </a:p>
          <a:p>
            <a:pPr>
              <a:buNone/>
            </a:pPr>
            <a:r>
              <a:rPr lang="en-US" altLang="zh-CN" dirty="0" smtClean="0"/>
              <a:t>Font-weight:</a:t>
            </a:r>
          </a:p>
          <a:p>
            <a:pPr>
              <a:buNone/>
            </a:pPr>
            <a:r>
              <a:rPr lang="en-US" altLang="zh-CN" dirty="0" smtClean="0"/>
              <a:t>Lighter   </a:t>
            </a:r>
            <a:r>
              <a:rPr lang="en-US" altLang="zh-CN" dirty="0" err="1" smtClean="0"/>
              <a:t>nomal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 bold(700)   bolder</a:t>
            </a:r>
          </a:p>
          <a:p>
            <a:pPr>
              <a:buNone/>
            </a:pPr>
            <a:r>
              <a:rPr lang="en-US" altLang="zh-CN" dirty="0" smtClean="0"/>
              <a:t>Font-size:</a:t>
            </a:r>
          </a:p>
          <a:p>
            <a:pPr>
              <a:buNone/>
            </a:pPr>
            <a:r>
              <a:rPr lang="en-US" altLang="zh-CN" dirty="0" smtClean="0"/>
              <a:t>20px    2em  150%</a:t>
            </a:r>
          </a:p>
          <a:p>
            <a:pPr>
              <a:buNone/>
            </a:pPr>
            <a:r>
              <a:rPr lang="en-US" altLang="zh-CN" dirty="0" smtClean="0"/>
              <a:t>Font-family</a:t>
            </a:r>
          </a:p>
          <a:p>
            <a:pPr>
              <a:buNone/>
            </a:pPr>
            <a:r>
              <a:rPr lang="zh-CN" altLang="en-US" dirty="0" smtClean="0"/>
              <a:t>设置多种字体备选（同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一样）支持</a:t>
            </a:r>
            <a:r>
              <a:rPr lang="en-US" altLang="zh-CN" dirty="0" smtClean="0"/>
              <a:t>@font-face  </a:t>
            </a:r>
          </a:p>
          <a:p>
            <a:pPr>
              <a:buNone/>
            </a:pPr>
            <a:r>
              <a:rPr lang="en-US" altLang="zh-CN" dirty="0" smtClean="0"/>
              <a:t>web</a:t>
            </a:r>
            <a:r>
              <a:rPr lang="zh-CN" altLang="en-US" dirty="0" smtClean="0"/>
              <a:t>安全字体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Context.fillStyle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string,x,y</a:t>
            </a:r>
            <a:r>
              <a:rPr lang="en-US" altLang="zh-CN" dirty="0" smtClean="0"/>
              <a:t>,[</a:t>
            </a:r>
            <a:r>
              <a:rPr lang="en-US" altLang="zh-CN" dirty="0" err="1" smtClean="0"/>
              <a:t>maxlen</a:t>
            </a:r>
            <a:r>
              <a:rPr lang="en-US" altLang="zh-CN" dirty="0" smtClean="0"/>
              <a:t>]);</a:t>
            </a:r>
          </a:p>
          <a:p>
            <a:pPr>
              <a:buNone/>
            </a:pPr>
            <a:r>
              <a:rPr lang="en-US" altLang="zh-CN" dirty="0" err="1" smtClean="0"/>
              <a:t>Context.strokeStyle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string,x,y</a:t>
            </a:r>
            <a:r>
              <a:rPr lang="en-US" altLang="zh-CN" dirty="0" smtClean="0"/>
              <a:t>,[</a:t>
            </a:r>
            <a:r>
              <a:rPr lang="en-US" altLang="zh-CN" dirty="0" err="1" smtClean="0"/>
              <a:t>maxlen</a:t>
            </a:r>
            <a:r>
              <a:rPr lang="en-US" altLang="zh-CN" dirty="0" smtClean="0"/>
              <a:t>]);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Context.textAlgin</a:t>
            </a:r>
            <a:r>
              <a:rPr lang="en-US" altLang="zh-CN" dirty="0" smtClean="0"/>
              <a:t>= left center   right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Context.textBaseline</a:t>
            </a:r>
            <a:r>
              <a:rPr lang="en-US" altLang="zh-CN" dirty="0" smtClean="0"/>
              <a:t>= top  middle  bottom</a:t>
            </a:r>
          </a:p>
          <a:p>
            <a:r>
              <a:rPr lang="en-US" altLang="zh-CN" dirty="0" smtClean="0"/>
              <a:t>                                         alphabetic(default)</a:t>
            </a:r>
          </a:p>
          <a:p>
            <a:pPr>
              <a:buNone/>
            </a:pPr>
            <a:r>
              <a:rPr lang="en-US" altLang="zh-CN" dirty="0" smtClean="0"/>
              <a:t>     ideographic(</a:t>
            </a:r>
            <a:r>
              <a:rPr lang="zh-CN" altLang="en-US" dirty="0" smtClean="0"/>
              <a:t>方块文字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hanging(</a:t>
            </a:r>
            <a:r>
              <a:rPr lang="zh-CN" altLang="en-US" dirty="0" smtClean="0"/>
              <a:t>印度语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文字的度量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Context.measureText</a:t>
            </a:r>
            <a:r>
              <a:rPr lang="en-US" altLang="zh-CN" dirty="0" smtClean="0"/>
              <a:t>(sting).width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输入一个字符串，返回字符渲染后的宽度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drawImage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1143000"/>
            <a:ext cx="8703734" cy="4525963"/>
          </a:xfrm>
        </p:spPr>
        <p:txBody>
          <a:bodyPr/>
          <a:lstStyle/>
          <a:p>
            <a:r>
              <a:rPr lang="en-US" altLang="zh-CN" dirty="0" err="1" smtClean="0"/>
              <a:t>Context.drawImage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image,dx,dy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   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image</a:t>
            </a:r>
            <a:r>
              <a:rPr lang="zh-CN" altLang="en-US" sz="2400" dirty="0" smtClean="0"/>
              <a:t>的实际大小，按照</a:t>
            </a:r>
            <a:r>
              <a:rPr lang="en-US" altLang="zh-CN" sz="2400" dirty="0" err="1" smtClean="0"/>
              <a:t>dx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dy</a:t>
            </a:r>
            <a:r>
              <a:rPr lang="zh-CN" altLang="en-US" sz="2400" dirty="0" smtClean="0"/>
              <a:t>位置平铺到画布上</a:t>
            </a:r>
            <a:endParaRPr lang="en-US" altLang="zh-CN" sz="2400" dirty="0" smtClean="0"/>
          </a:p>
          <a:p>
            <a:r>
              <a:rPr lang="en-US" altLang="zh-CN" dirty="0" err="1" smtClean="0"/>
              <a:t>Context.drawImage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image,dx,dy,dw,dh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sz="2400" dirty="0" smtClean="0"/>
              <a:t>   按照</a:t>
            </a:r>
            <a:r>
              <a:rPr lang="en-US" altLang="zh-CN" sz="2400" dirty="0" err="1" smtClean="0"/>
              <a:t>dx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dy</a:t>
            </a:r>
            <a:r>
              <a:rPr lang="zh-CN" altLang="en-US" sz="2400" dirty="0" smtClean="0"/>
              <a:t>位置，设置</a:t>
            </a:r>
            <a:r>
              <a:rPr lang="en-US" altLang="zh-CN" sz="2400" dirty="0" err="1" smtClean="0"/>
              <a:t>dw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dh</a:t>
            </a:r>
            <a:r>
              <a:rPr lang="zh-CN" altLang="en-US" sz="2400" dirty="0" smtClean="0"/>
              <a:t>大小的图像到画布上。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Context.drawImage</a:t>
            </a:r>
            <a:r>
              <a:rPr lang="en-US" altLang="zh-CN" dirty="0" smtClean="0"/>
              <a:t>(</a:t>
            </a:r>
            <a:r>
              <a:rPr lang="en-US" altLang="zh-CN" smtClean="0"/>
              <a:t>image,sx,sy,sw,sh,dx,dy,dw</a:t>
            </a:r>
            <a:r>
              <a:rPr lang="en-US" altLang="zh-CN" dirty="0" smtClean="0"/>
              <a:t>,</a:t>
            </a:r>
            <a:r>
              <a:rPr lang="en-US" altLang="zh-CN" smtClean="0"/>
              <a:t>dh</a:t>
            </a:r>
            <a:r>
              <a:rPr lang="en-US" altLang="zh-CN" dirty="0" smtClean="0"/>
              <a:t>) </a:t>
            </a:r>
            <a:r>
              <a:rPr lang="en-US" altLang="zh-CN" sz="2800" dirty="0" smtClean="0">
                <a:solidFill>
                  <a:srgbClr val="FF0000"/>
                </a:solidFill>
              </a:rPr>
              <a:t>s-source  d-destination</a:t>
            </a:r>
          </a:p>
          <a:p>
            <a:pPr>
              <a:buNone/>
            </a:pPr>
            <a:r>
              <a:rPr lang="zh-CN" altLang="en-US" sz="2400" dirty="0" smtClean="0"/>
              <a:t>    按照</a:t>
            </a:r>
            <a:r>
              <a:rPr lang="en-US" altLang="zh-CN" sz="2400" dirty="0" err="1" smtClean="0"/>
              <a:t>sx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sy</a:t>
            </a:r>
            <a:r>
              <a:rPr lang="zh-CN" altLang="en-US" sz="2400" dirty="0" smtClean="0"/>
              <a:t>的坐标将源图像的被复制区域按照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sy</a:t>
            </a:r>
            <a:r>
              <a:rPr lang="zh-CN" altLang="en-US" sz="2400" dirty="0" smtClean="0"/>
              <a:t>的大小复制到</a:t>
            </a:r>
            <a:r>
              <a:rPr lang="en-US" altLang="zh-CN" sz="2400" dirty="0" err="1" smtClean="0"/>
              <a:t>dx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dy</a:t>
            </a:r>
            <a:r>
              <a:rPr lang="zh-CN" altLang="en-US" sz="2400" dirty="0" smtClean="0"/>
              <a:t>坐标的目标图像的位置，并设置</a:t>
            </a:r>
            <a:r>
              <a:rPr lang="en-US" altLang="zh-CN" sz="2400" dirty="0" err="1" smtClean="0"/>
              <a:t>dw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dh</a:t>
            </a:r>
            <a:r>
              <a:rPr lang="zh-CN" altLang="en-US" sz="2400" dirty="0" smtClean="0"/>
              <a:t>大小的平铺到画布上。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Context.shadowClor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Context.shadowOffsetX</a:t>
            </a:r>
            <a:endParaRPr lang="en-US" altLang="zh-CN" dirty="0" smtClean="0"/>
          </a:p>
          <a:p>
            <a:r>
              <a:rPr lang="en-US" altLang="zh-CN" dirty="0" err="1" smtClean="0"/>
              <a:t>Context.shadowOffsetY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Context.shadowBlur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globaAlpha</a:t>
            </a:r>
            <a:r>
              <a:rPr lang="en-US" altLang="zh-CN" dirty="0" smtClean="0"/>
              <a:t>=1(default)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globaCompositeOperation</a:t>
            </a:r>
            <a:r>
              <a:rPr lang="en-US" altLang="zh-CN" dirty="0" smtClean="0"/>
              <a:t>=“source-over”(default)</a:t>
            </a:r>
          </a:p>
          <a:p>
            <a:pPr>
              <a:buNone/>
            </a:pPr>
            <a:r>
              <a:rPr lang="en-US" altLang="zh-CN" dirty="0" smtClean="0"/>
              <a:t> destination-over    source-over   </a:t>
            </a:r>
            <a:r>
              <a:rPr lang="en-US" altLang="zh-CN" dirty="0" err="1" smtClean="0"/>
              <a:t>ligter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destination-atop   source-atop    copy</a:t>
            </a:r>
          </a:p>
          <a:p>
            <a:pPr>
              <a:buNone/>
            </a:pPr>
            <a:r>
              <a:rPr lang="en-US" altLang="zh-CN" dirty="0" smtClean="0"/>
              <a:t>destination-in      source-in        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destination-out    source-out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context.clip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剪辑区域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1907794"/>
            <a:ext cx="8709025" cy="384651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标签定义图形，用于图形的绘制，通过脚本</a:t>
            </a:r>
            <a:r>
              <a:rPr lang="en-US" altLang="zh-CN" b="1" dirty="0" smtClean="0">
                <a:solidFill>
                  <a:srgbClr val="C00000"/>
                </a:solidFill>
              </a:rPr>
              <a:t>&lt;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javascript</a:t>
            </a:r>
            <a:r>
              <a:rPr lang="en-US" altLang="zh-CN" b="1" dirty="0" smtClean="0">
                <a:solidFill>
                  <a:srgbClr val="C00000"/>
                </a:solidFill>
              </a:rPr>
              <a:t>&gt;</a:t>
            </a:r>
            <a:r>
              <a:rPr lang="zh-CN" altLang="en-US" b="1" dirty="0" smtClean="0">
                <a:solidFill>
                  <a:srgbClr val="C00000"/>
                </a:solidFill>
              </a:rPr>
              <a:t>来完成。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457200">
              <a:buFont typeface="Wingdings 2"/>
              <a:buChar char="C"/>
            </a:pPr>
            <a:r>
              <a:rPr lang="en-US" altLang="zh-CN" sz="1800" dirty="0" smtClean="0">
                <a:solidFill>
                  <a:schemeClr val="tx1"/>
                </a:solidFill>
              </a:rPr>
              <a:t>HTML5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canvs</a:t>
            </a:r>
            <a:r>
              <a:rPr lang="zh-CN" altLang="en-US" sz="1800" dirty="0" smtClean="0">
                <a:solidFill>
                  <a:schemeClr val="tx1"/>
                </a:solidFill>
              </a:rPr>
              <a:t>元素使用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Javascript</a:t>
            </a:r>
            <a:r>
              <a:rPr lang="zh-CN" altLang="en-US" sz="1800" dirty="0" smtClean="0">
                <a:solidFill>
                  <a:schemeClr val="tx1"/>
                </a:solidFill>
              </a:rPr>
              <a:t>在网页上绘制图像。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Font typeface="Wingdings 2"/>
              <a:buChar char="C"/>
            </a:pPr>
            <a:r>
              <a:rPr lang="en-US" altLang="zh-CN" sz="1800" dirty="0" err="1" smtClean="0"/>
              <a:t>Canvs</a:t>
            </a:r>
            <a:r>
              <a:rPr lang="zh-CN" altLang="en-US" sz="1800" dirty="0" smtClean="0"/>
              <a:t>标签只是一个图形容器，拥有多种绘图路径、矩形、圆形、文字以及添加图像的方法。</a:t>
            </a:r>
            <a:endParaRPr lang="en-US" altLang="zh-CN" sz="1800" dirty="0" smtClean="0"/>
          </a:p>
          <a:p>
            <a:pPr marL="0" indent="457200">
              <a:buFont typeface="Wingdings 2"/>
              <a:buChar char="C"/>
            </a:pPr>
            <a:r>
              <a:rPr lang="zh-CN" altLang="en-US" sz="1800" dirty="0" smtClean="0"/>
              <a:t>画布是一个矩形区域，你可以控制其每个像素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457200">
              <a:buFont typeface="Wingdings 2"/>
              <a:buChar char="C"/>
            </a:pPr>
            <a:endParaRPr lang="en-US" altLang="zh-CN" sz="1800" dirty="0" smtClean="0"/>
          </a:p>
          <a:p>
            <a:pPr marL="0" indent="457200">
              <a:buFont typeface="Wingdings 2"/>
              <a:buChar char="C"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zh-CN" altLang="en-US" sz="2400" b="1" dirty="0" smtClean="0">
                <a:solidFill>
                  <a:srgbClr val="1369B2"/>
                </a:solidFill>
              </a:rPr>
              <a:t>什么是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canvs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1.1 </a:t>
            </a:r>
            <a:r>
              <a:rPr lang="zh-CN" altLang="en-US" sz="2400" kern="0" dirty="0" smtClean="0"/>
              <a:t>什么是</a:t>
            </a:r>
            <a:r>
              <a:rPr lang="en-US" altLang="zh-CN" sz="2400" kern="0" dirty="0" smtClean="0"/>
              <a:t>canvas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=""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   Scalable Vector Graphics </a:t>
            </a:r>
            <a:r>
              <a:rPr lang="zh-CN" altLang="en-US" dirty="0" smtClean="0"/>
              <a:t>可缩放矢量图形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描述的矢量文件</a:t>
            </a:r>
            <a:endParaRPr lang="en-US" altLang="zh-CN" dirty="0" smtClean="0"/>
          </a:p>
          <a:p>
            <a:r>
              <a:rPr lang="zh-CN" altLang="en-US" dirty="0" smtClean="0"/>
              <a:t>优点：体积小，质量高，效果好，可控程度高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浏览器中直接打开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直接在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SVG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背景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polyline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polygon</a:t>
            </a:r>
          </a:p>
          <a:p>
            <a:pPr>
              <a:buNone/>
            </a:pPr>
            <a:r>
              <a:rPr lang="zh-CN" altLang="en-US" dirty="0" smtClean="0"/>
              <a:t>基本属性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Fill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stroke—width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基本操作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创建图形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document.createElementNS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ns,tagName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添加图形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element.appendChild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childElement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获取属性：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element.setAtrribute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name,value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element.getAtrribute</a:t>
            </a:r>
            <a:r>
              <a:rPr lang="en-US" altLang="zh-CN" dirty="0" smtClean="0"/>
              <a:t>(name)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拖放操作</a:t>
            </a:r>
            <a:r>
              <a:rPr lang="en-US" altLang="zh-CN" dirty="0" smtClean="0"/>
              <a:t>drag/</a:t>
            </a:r>
            <a:r>
              <a:rPr lang="en-US" altLang="zh-CN" dirty="0" err="1" smtClean="0"/>
              <a:t>drog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733" y="1312333"/>
            <a:ext cx="8830733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HTML4</a:t>
            </a:r>
            <a:r>
              <a:rPr lang="zh-CN" altLang="en-US" dirty="0" smtClean="0"/>
              <a:t>中，使用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mouseup</a:t>
            </a:r>
            <a:r>
              <a:rPr lang="zh-CN" altLang="en-US" dirty="0" smtClean="0"/>
              <a:t>来实现拖放操作。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中，将直接支持拖放操作的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，大大简化了代码的工作量。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3000" dirty="0" smtClean="0">
                <a:solidFill>
                  <a:srgbClr val="1369B2"/>
                </a:solidFill>
              </a:rPr>
              <a:t>drag(event) </a:t>
            </a:r>
            <a:r>
              <a:rPr lang="zh-CN" altLang="en-US" sz="3000" dirty="0" smtClean="0">
                <a:solidFill>
                  <a:srgbClr val="1369B2"/>
                </a:solidFill>
              </a:rPr>
              <a:t>被拖动的数据</a:t>
            </a:r>
            <a:r>
              <a:rPr lang="en-US" altLang="zh-CN" sz="3000" dirty="0" smtClean="0">
                <a:solidFill>
                  <a:srgbClr val="1369B2"/>
                </a:solidFill>
              </a:rPr>
              <a:t>     </a:t>
            </a:r>
            <a:r>
              <a:rPr lang="zh-CN" altLang="en-US" sz="3000" dirty="0" smtClean="0">
                <a:solidFill>
                  <a:srgbClr val="1369B2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drop(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evemt</a:t>
            </a:r>
            <a:r>
              <a:rPr lang="en-US" altLang="zh-CN" sz="3000" dirty="0" smtClean="0">
                <a:solidFill>
                  <a:srgbClr val="FF0000"/>
                </a:solidFill>
              </a:rPr>
              <a:t>) </a:t>
            </a:r>
            <a:r>
              <a:rPr lang="zh-CN" altLang="en-US" sz="3000" dirty="0" smtClean="0">
                <a:solidFill>
                  <a:srgbClr val="FF0000"/>
                </a:solidFill>
              </a:rPr>
              <a:t>放置数据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）将要拖放的对象元素的 </a:t>
            </a:r>
            <a:r>
              <a:rPr lang="en-US" altLang="zh-CN" dirty="0" err="1" smtClean="0"/>
              <a:t>draggable</a:t>
            </a:r>
            <a:r>
              <a:rPr lang="en-US" altLang="zh-CN" dirty="0" smtClean="0"/>
              <a:t> = “true” </a:t>
            </a:r>
            <a:r>
              <a:rPr lang="zh-CN" altLang="en-US" dirty="0" smtClean="0"/>
              <a:t>设置图片可拖动。同时，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元素与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元素（必须制定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），默认允许拖放。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）编写与拖放有关的事件处理代码。</a:t>
            </a:r>
            <a:br>
              <a:rPr lang="zh-CN" altLang="en-US" dirty="0" smtClean="0"/>
            </a:br>
            <a:r>
              <a:rPr lang="zh-CN" altLang="en-US" dirty="0" smtClean="0"/>
              <a:t>  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933" y="1600200"/>
            <a:ext cx="8813799" cy="4525963"/>
          </a:xfrm>
        </p:spPr>
        <p:txBody>
          <a:bodyPr/>
          <a:lstStyle/>
          <a:p>
            <a:r>
              <a:rPr lang="en-US" altLang="zh-CN" sz="2800" dirty="0" err="1" smtClean="0"/>
              <a:t>Dragstart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开始拖放操作</a:t>
            </a:r>
            <a:endParaRPr lang="en-US" altLang="zh-CN" sz="2800" dirty="0" smtClean="0"/>
          </a:p>
          <a:p>
            <a:r>
              <a:rPr lang="en-US" altLang="zh-CN" sz="2800" dirty="0" smtClean="0"/>
              <a:t>Drag            </a:t>
            </a:r>
            <a:r>
              <a:rPr lang="zh-CN" altLang="en-US" sz="2800" dirty="0" smtClean="0"/>
              <a:t>拖放过程中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Dragenter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被拖放的元素开始进入本元素的范围内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Dragover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被拖放的元素正在本元素范围内移动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Dragleave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被拖放的元素离开本元素的范围</a:t>
            </a:r>
            <a:endParaRPr lang="en-US" altLang="zh-CN" sz="2800" dirty="0" smtClean="0"/>
          </a:p>
          <a:p>
            <a:r>
              <a:rPr lang="en-US" altLang="zh-CN" sz="2800" dirty="0" smtClean="0"/>
              <a:t>Drop             </a:t>
            </a:r>
            <a:r>
              <a:rPr lang="zh-CN" altLang="en-US" sz="2800" dirty="0" smtClean="0"/>
              <a:t>有其他元素被拖放到了本元素中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Dragend</a:t>
            </a:r>
            <a:r>
              <a:rPr lang="en-US" altLang="zh-CN" sz="2800" dirty="0" smtClean="0"/>
              <a:t>        </a:t>
            </a:r>
            <a:r>
              <a:rPr lang="zh-CN" altLang="en-US" sz="2800" smtClean="0"/>
              <a:t>拖放操作结束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/>
              <a:t>    设置允许放置 </a:t>
            </a:r>
            <a:r>
              <a:rPr lang="zh-CN" altLang="en-US" sz="2800" dirty="0" smtClean="0">
                <a:solidFill>
                  <a:srgbClr val="FF0000"/>
                </a:solidFill>
              </a:rPr>
              <a:t>调用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ondragover</a:t>
            </a:r>
            <a:r>
              <a:rPr lang="zh-CN" altLang="en-US" sz="2800" dirty="0" smtClean="0">
                <a:solidFill>
                  <a:srgbClr val="FF0000"/>
                </a:solidFill>
              </a:rPr>
              <a:t>的事件</a:t>
            </a:r>
            <a:r>
              <a:rPr lang="en-US" altLang="zh-CN" sz="2800" dirty="0" err="1" smtClean="0"/>
              <a:t>event.preventDefault</a:t>
            </a:r>
            <a:r>
              <a:rPr lang="en-US" altLang="zh-CN" sz="2800" dirty="0" smtClean="0"/>
              <a:t>();</a:t>
            </a:r>
            <a:br>
              <a:rPr lang="en-US" altLang="zh-CN" sz="2800" dirty="0" smtClean="0"/>
            </a:br>
            <a:r>
              <a:rPr lang="en-US" altLang="zh-CN" sz="2800" dirty="0" smtClean="0"/>
              <a:t>  * </a:t>
            </a:r>
            <a:r>
              <a:rPr lang="en-US" altLang="zh-CN" sz="2800" dirty="0" err="1" smtClean="0"/>
              <a:t>event.dataTransfer.getData</a:t>
            </a:r>
            <a:r>
              <a:rPr lang="en-US" altLang="zh-CN" sz="2800" dirty="0" smtClean="0"/>
              <a:t>("Text") </a:t>
            </a:r>
            <a:r>
              <a:rPr lang="zh-CN" altLang="en-US" sz="2800" dirty="0" smtClean="0"/>
              <a:t>从剪切板中获取指定格式的数据</a:t>
            </a:r>
            <a:br>
              <a:rPr lang="zh-CN" altLang="en-US" sz="2800" dirty="0" smtClean="0"/>
            </a:b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</a:t>
            </a:r>
            <a:r>
              <a:rPr lang="en-US" altLang="zh-CN" dirty="0" err="1" smtClean="0"/>
              <a:t>event.dataTransfer.setData</a:t>
            </a:r>
            <a:r>
              <a:rPr lang="en-US" altLang="zh-CN" dirty="0" smtClean="0"/>
              <a:t>(""</a:t>
            </a:r>
            <a:r>
              <a:rPr lang="en-US" altLang="zh-CN" dirty="0" err="1" smtClean="0"/>
              <a:t>Text",evemt.target.id</a:t>
            </a:r>
            <a:r>
              <a:rPr lang="en-US" altLang="zh-CN" dirty="0" smtClean="0"/>
              <a:t>)</a:t>
            </a:r>
            <a:r>
              <a:rPr lang="zh-CN" altLang="en-US" dirty="0" smtClean="0"/>
              <a:t>给指定的对象赋予数据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text,</a:t>
            </a:r>
            <a:r>
              <a:rPr lang="zh-CN" altLang="en-US" dirty="0" smtClean="0"/>
              <a:t>值是可拖动的元素</a:t>
            </a:r>
            <a:r>
              <a:rPr lang="en-US" altLang="zh-CN" dirty="0" smtClean="0"/>
              <a:t>id(drag1))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的几种存储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本地存储（</a:t>
            </a:r>
            <a:r>
              <a:rPr lang="en-US" altLang="zh-CN" dirty="0" err="1" smtClean="0"/>
              <a:t>localstorage&amp;sessionstorage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离线缓存（</a:t>
            </a:r>
            <a:r>
              <a:rPr lang="en-US" altLang="zh-CN" dirty="0" smtClean="0"/>
              <a:t>application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IndexedDB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Web SQL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463800" y="1947333"/>
            <a:ext cx="4445000" cy="728134"/>
          </a:xfrm>
          <a:prstGeom prst="round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18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8229600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zh-CN" altLang="en-US" sz="2400" b="1" dirty="0" smtClean="0">
                <a:solidFill>
                  <a:srgbClr val="1369B2"/>
                </a:solidFill>
              </a:rPr>
              <a:t>创建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canvs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元素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4974" y="1907794"/>
            <a:ext cx="8709025" cy="384651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/>
              <a:buChar char="C"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  <a:ea typeface="+mn-ea"/>
              </a:rPr>
              <a:t>&lt;canvas  id=“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ea typeface="+mn-ea"/>
              </a:rPr>
              <a:t>mycanvas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ea typeface="+mn-ea"/>
              </a:rPr>
              <a:t>” style=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ea typeface="+mn-ea"/>
              </a:rPr>
              <a:t>“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ea typeface="+mn-ea"/>
              </a:rPr>
              <a:t>border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ea typeface="+mn-ea"/>
              </a:rPr>
              <a:t>”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ea typeface="+mn-ea"/>
              </a:rPr>
              <a:t> with=“200” height=“100”&gt;&lt;/canvas&gt;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  <a:ea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/>
              <a:buChar char="C"/>
              <a:tabLst/>
              <a:defRPr/>
            </a:pPr>
            <a:r>
              <a:rPr lang="en-US" altLang="zh-CN" kern="0" dirty="0" smtClean="0">
                <a:latin typeface="+mn-lt"/>
                <a:ea typeface="+mn-ea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anvas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元素本身没有绘图能力。所有的绘制工作必须在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内容完成</a:t>
            </a:r>
            <a:r>
              <a:rPr lang="zh-CN" altLang="en-US" kern="0" dirty="0" smtClean="0">
                <a:latin typeface="+mn-lt"/>
                <a:ea typeface="+mn-ea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accent2"/>
                </a:solidFill>
              </a:rPr>
              <a:t>（</a:t>
            </a:r>
            <a:r>
              <a:rPr lang="en-US" altLang="zh-CN" kern="0" dirty="0" smtClean="0">
                <a:solidFill>
                  <a:schemeClr val="accent2"/>
                </a:solidFill>
              </a:rPr>
              <a:t>1</a:t>
            </a:r>
            <a:r>
              <a:rPr lang="zh-CN" altLang="en-US" kern="0" dirty="0" smtClean="0">
                <a:solidFill>
                  <a:schemeClr val="accent2"/>
                </a:solidFill>
              </a:rPr>
              <a:t>）引用特定的</a:t>
            </a:r>
            <a:r>
              <a:rPr lang="en-US" altLang="zh-CN" kern="0" dirty="0" smtClean="0">
                <a:solidFill>
                  <a:schemeClr val="accent2"/>
                </a:solidFill>
              </a:rPr>
              <a:t>canvas id</a:t>
            </a:r>
            <a:r>
              <a:rPr lang="zh-CN" altLang="en-US" kern="0" dirty="0" smtClean="0">
                <a:solidFill>
                  <a:schemeClr val="accent2"/>
                </a:solidFill>
              </a:rPr>
              <a:t>值来寻找</a:t>
            </a:r>
            <a:r>
              <a:rPr lang="en-US" altLang="zh-CN" kern="0" dirty="0" smtClean="0">
                <a:solidFill>
                  <a:schemeClr val="accent2"/>
                </a:solidFill>
              </a:rPr>
              <a:t>canvas</a:t>
            </a:r>
            <a:r>
              <a:rPr lang="zh-CN" altLang="en-US" kern="0" dirty="0" smtClean="0">
                <a:solidFill>
                  <a:schemeClr val="accent2"/>
                </a:solidFill>
              </a:rPr>
              <a:t>元素，并获取</a:t>
            </a:r>
            <a:r>
              <a:rPr lang="en-US" altLang="zh-CN" kern="0" dirty="0" smtClean="0">
                <a:solidFill>
                  <a:schemeClr val="accent2"/>
                </a:solidFill>
              </a:rPr>
              <a:t>canvas</a:t>
            </a:r>
            <a:r>
              <a:rPr lang="zh-CN" altLang="en-US" kern="0" dirty="0" smtClean="0">
                <a:solidFill>
                  <a:schemeClr val="accent2"/>
                </a:solidFill>
              </a:rPr>
              <a:t>对象的访问权。</a:t>
            </a:r>
            <a:endParaRPr lang="en-US" altLang="zh-CN" kern="0" dirty="0" smtClean="0">
              <a:solidFill>
                <a:schemeClr val="accent2"/>
              </a:solidFill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</a:pPr>
            <a:r>
              <a:rPr lang="en-US" altLang="zh-CN" kern="0" dirty="0" smtClean="0">
                <a:solidFill>
                  <a:srgbClr val="C00000"/>
                </a:solidFill>
              </a:rPr>
              <a:t>            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var</a:t>
            </a:r>
            <a:r>
              <a:rPr lang="en-US" altLang="zh-CN" kern="0" dirty="0" smtClean="0">
                <a:solidFill>
                  <a:srgbClr val="C00000"/>
                </a:solidFill>
              </a:rPr>
              <a:t>=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document.getElemmentById</a:t>
            </a:r>
            <a:r>
              <a:rPr lang="zh-CN" altLang="en-US" kern="0" dirty="0" smtClean="0">
                <a:solidFill>
                  <a:srgbClr val="C00000"/>
                </a:solidFill>
              </a:rPr>
              <a:t>（“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myCanvas</a:t>
            </a:r>
            <a:r>
              <a:rPr lang="zh-CN" altLang="en-US" kern="0" dirty="0" smtClean="0">
                <a:solidFill>
                  <a:srgbClr val="C00000"/>
                </a:solidFill>
              </a:rPr>
              <a:t>”）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accent2"/>
                </a:solidFill>
              </a:rPr>
              <a:t>（</a:t>
            </a:r>
            <a:r>
              <a:rPr lang="en-US" altLang="zh-CN" kern="0" dirty="0" smtClean="0">
                <a:solidFill>
                  <a:schemeClr val="accent2"/>
                </a:solidFill>
              </a:rPr>
              <a:t>2</a:t>
            </a:r>
            <a:r>
              <a:rPr lang="zh-CN" altLang="en-US" kern="0" dirty="0" smtClean="0">
                <a:solidFill>
                  <a:schemeClr val="accent2"/>
                </a:solidFill>
              </a:rPr>
              <a:t>）然后，创建</a:t>
            </a:r>
            <a:r>
              <a:rPr lang="en-US" altLang="zh-CN" kern="0" dirty="0" smtClean="0">
                <a:solidFill>
                  <a:schemeClr val="accent2"/>
                </a:solidFill>
              </a:rPr>
              <a:t>context</a:t>
            </a:r>
            <a:r>
              <a:rPr lang="zh-CN" altLang="en-US" kern="0" dirty="0" smtClean="0">
                <a:solidFill>
                  <a:schemeClr val="accent2"/>
                </a:solidFill>
              </a:rPr>
              <a:t>对象，挑用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getContext</a:t>
            </a:r>
            <a:r>
              <a:rPr lang="zh-CN" altLang="en-US" kern="0" dirty="0" smtClean="0">
                <a:solidFill>
                  <a:srgbClr val="C00000"/>
                </a:solidFill>
              </a:rPr>
              <a:t>方法，来获取一个“</a:t>
            </a:r>
            <a:r>
              <a:rPr lang="en-US" altLang="zh-CN" kern="0" dirty="0" smtClean="0">
                <a:solidFill>
                  <a:srgbClr val="C00000"/>
                </a:solidFill>
              </a:rPr>
              <a:t>2d</a:t>
            </a:r>
            <a:r>
              <a:rPr lang="zh-CN" altLang="en-US" kern="0" dirty="0" smtClean="0">
                <a:solidFill>
                  <a:srgbClr val="C00000"/>
                </a:solidFill>
              </a:rPr>
              <a:t>”二维上下文环境</a:t>
            </a:r>
            <a:r>
              <a:rPr lang="zh-CN" altLang="en-US" kern="0" dirty="0" smtClean="0">
                <a:solidFill>
                  <a:schemeClr val="accent2"/>
                </a:solidFill>
              </a:rPr>
              <a:t>。</a:t>
            </a:r>
            <a:endParaRPr lang="en-US" altLang="zh-CN" kern="0" dirty="0" smtClean="0">
              <a:solidFill>
                <a:schemeClr val="accent2"/>
              </a:solidFill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</a:pPr>
            <a:r>
              <a:rPr lang="en-US" altLang="zh-CN" kern="0" dirty="0" smtClean="0">
                <a:solidFill>
                  <a:srgbClr val="C00000"/>
                </a:solidFill>
              </a:rPr>
              <a:t>           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var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cxt</a:t>
            </a:r>
            <a:r>
              <a:rPr lang="en-US" altLang="zh-CN" kern="0" dirty="0" smtClean="0">
                <a:solidFill>
                  <a:srgbClr val="C00000"/>
                </a:solidFill>
              </a:rPr>
              <a:t>=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canvas.getContext</a:t>
            </a:r>
            <a:r>
              <a:rPr lang="en-US" altLang="zh-CN" kern="0" dirty="0" smtClean="0">
                <a:solidFill>
                  <a:srgbClr val="C00000"/>
                </a:solidFill>
              </a:rPr>
              <a:t>(“2d”);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/>
              <a:buChar char="C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第一</a:t>
            </a:r>
            <a:r>
              <a:rPr lang="zh-CN" altLang="en-US" dirty="0" smtClean="0"/>
              <a:t>种定义：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&lt;body&gt;</a:t>
            </a:r>
          </a:p>
          <a:p>
            <a:pPr>
              <a:buNone/>
            </a:pPr>
            <a:r>
              <a:rPr lang="en-US" altLang="zh-CN" dirty="0" smtClean="0"/>
              <a:t>&lt;canvas id=“</a:t>
            </a:r>
            <a:r>
              <a:rPr lang="en-US" altLang="zh-CN" dirty="0" smtClean="0"/>
              <a:t>canvas</a:t>
            </a:r>
            <a:r>
              <a:rPr lang="en-US" altLang="zh-CN" dirty="0" smtClean="0"/>
              <a:t>” width=“1024” </a:t>
            </a:r>
            <a:r>
              <a:rPr lang="en-US" altLang="zh-CN" dirty="0" err="1" smtClean="0"/>
              <a:t>heigh</a:t>
            </a:r>
            <a:r>
              <a:rPr lang="en-US" altLang="zh-CN" dirty="0" smtClean="0"/>
              <a:t>=“768” style=“border : 1px solid #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 ” ;</a:t>
            </a:r>
            <a:r>
              <a:rPr lang="en-US" altLang="zh-CN" dirty="0" err="1" smtClean="0"/>
              <a:t>display:block</a:t>
            </a:r>
            <a:r>
              <a:rPr lang="en-US" altLang="zh-CN" dirty="0" smtClean="0"/>
              <a:t>; margin:50px auto;”&gt;&lt;/canvas&gt;</a:t>
            </a:r>
          </a:p>
          <a:p>
            <a:pPr>
              <a:buNone/>
            </a:pPr>
            <a:r>
              <a:rPr lang="en-US" altLang="zh-CN" dirty="0" smtClean="0"/>
              <a:t>&lt;script&gt;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 (){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canvas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("canvas");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smtClean="0"/>
              <a:t>context=</a:t>
            </a:r>
            <a:r>
              <a:rPr lang="en-US" altLang="zh-CN" dirty="0" err="1" smtClean="0"/>
              <a:t>canvas.getContext</a:t>
            </a:r>
            <a:r>
              <a:rPr lang="en-US" altLang="zh-CN" dirty="0" smtClean="0"/>
              <a:t>("2d");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第二种定义：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smtClean="0"/>
              <a:t>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window.onload</a:t>
            </a:r>
            <a:r>
              <a:rPr lang="en-US" altLang="zh-CN" dirty="0" smtClean="0"/>
              <a:t>=</a:t>
            </a:r>
          </a:p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smtClean="0"/>
              <a:t>c(){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canvas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("canvas");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canvas.width</a:t>
            </a:r>
            <a:r>
              <a:rPr lang="en-US" altLang="zh-CN" dirty="0" smtClean="0"/>
              <a:t> </a:t>
            </a:r>
            <a:r>
              <a:rPr lang="en-US" altLang="zh-CN" dirty="0" smtClean="0"/>
              <a:t>= 500;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canvas.height</a:t>
            </a:r>
            <a:r>
              <a:rPr lang="en-US" altLang="zh-CN" dirty="0" smtClean="0"/>
              <a:t> </a:t>
            </a:r>
            <a:r>
              <a:rPr lang="en-US" altLang="zh-CN" dirty="0" smtClean="0"/>
              <a:t>= 500;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context=</a:t>
            </a:r>
            <a:r>
              <a:rPr lang="en-US" altLang="zh-CN" dirty="0" err="1" smtClean="0"/>
              <a:t>canvas.getContext</a:t>
            </a:r>
            <a:r>
              <a:rPr lang="en-US" altLang="zh-CN" dirty="0" smtClean="0"/>
              <a:t>("2d");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/>
          <a:lstStyle/>
          <a:p>
            <a:pPr>
              <a:buFont typeface="Wingdings 2"/>
              <a:buChar char="C"/>
            </a:pPr>
            <a:r>
              <a:rPr lang="zh-CN" altLang="en-US" b="1" dirty="0" smtClean="0">
                <a:solidFill>
                  <a:srgbClr val="C00000"/>
                </a:solidFill>
              </a:rPr>
              <a:t>绘制</a:t>
            </a:r>
            <a:r>
              <a:rPr lang="zh-CN" altLang="en-US" b="1" dirty="0" smtClean="0">
                <a:solidFill>
                  <a:srgbClr val="C00000"/>
                </a:solidFill>
              </a:rPr>
              <a:t>基本方法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 2"/>
              <a:buChar char="C"/>
            </a:pPr>
            <a:r>
              <a:rPr lang="en-US" altLang="zh-CN" dirty="0" smtClean="0"/>
              <a:t>Canvas</a:t>
            </a:r>
            <a:r>
              <a:rPr lang="zh-CN" altLang="en-US" dirty="0" smtClean="0"/>
              <a:t>是一种基于状态的</a:t>
            </a:r>
            <a:r>
              <a:rPr lang="zh-CN" altLang="en-US" dirty="0" smtClean="0"/>
              <a:t>绘图，所以绘制分两步完成；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）绘制状态 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）进项具体绘制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chemeClr val="accent2"/>
                </a:solidFill>
              </a:rPr>
              <a:t>moveTo</a:t>
            </a:r>
            <a:r>
              <a:rPr lang="zh-CN" altLang="en-US" dirty="0" smtClean="0">
                <a:solidFill>
                  <a:schemeClr val="accent2"/>
                </a:solidFill>
              </a:rPr>
              <a:t>（</a:t>
            </a:r>
            <a:r>
              <a:rPr lang="en-US" altLang="zh-CN" dirty="0" err="1" smtClean="0">
                <a:solidFill>
                  <a:schemeClr val="accent2"/>
                </a:solidFill>
              </a:rPr>
              <a:t>x,y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r>
              <a:rPr lang="zh-CN" altLang="en-US" sz="2000" dirty="0" smtClean="0"/>
              <a:t>不绘制，只是将当前位置移动到新目标坐标</a:t>
            </a:r>
            <a:r>
              <a:rPr lang="en-US" altLang="zh-CN" sz="2000" dirty="0" smtClean="0"/>
              <a:t>(x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lineTo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x,y</a:t>
            </a:r>
            <a:r>
              <a:rPr lang="en-US" altLang="zh-CN" dirty="0" smtClean="0">
                <a:solidFill>
                  <a:schemeClr val="accent2"/>
                </a:solidFill>
              </a:rPr>
              <a:t>):</a:t>
            </a:r>
            <a:r>
              <a:rPr lang="zh-CN" altLang="en-US" sz="2000" dirty="0" smtClean="0"/>
              <a:t>不仅将当前位置移动到新目标坐标</a:t>
            </a:r>
            <a:r>
              <a:rPr lang="en-US" altLang="zh-CN" sz="2000" dirty="0" smtClean="0"/>
              <a:t>(x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y)</a:t>
            </a:r>
            <a:r>
              <a:rPr lang="zh-CN" altLang="en-US" sz="2000" dirty="0" smtClean="0"/>
              <a:t>，而且在两个坐标之间画一条直线。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beginPath</a:t>
            </a:r>
            <a:r>
              <a:rPr lang="en-US" altLang="zh-CN" dirty="0" smtClean="0">
                <a:solidFill>
                  <a:schemeClr val="accent2"/>
                </a:solidFill>
              </a:rPr>
              <a:t>( ):</a:t>
            </a:r>
            <a:r>
              <a:rPr lang="zh-CN" altLang="en-US" sz="2000" dirty="0" smtClean="0"/>
              <a:t>丢弃任何当前定义的路径并且开始一条新的路径。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closePath</a:t>
            </a:r>
            <a:r>
              <a:rPr lang="zh-CN" altLang="en-US" dirty="0" smtClean="0">
                <a:solidFill>
                  <a:schemeClr val="accent2"/>
                </a:solidFill>
              </a:rPr>
              <a:t>（）：</a:t>
            </a:r>
            <a:r>
              <a:rPr lang="zh-CN" altLang="en-US" sz="2000" dirty="0" smtClean="0"/>
              <a:t>关闭当前路径。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fill</a:t>
            </a:r>
            <a:r>
              <a:rPr lang="zh-CN" altLang="en-US" dirty="0" smtClean="0">
                <a:solidFill>
                  <a:schemeClr val="accent2"/>
                </a:solidFill>
              </a:rPr>
              <a:t>（）：</a:t>
            </a:r>
            <a:r>
              <a:rPr lang="zh-CN" altLang="en-US" sz="2000" dirty="0" smtClean="0"/>
              <a:t>填充当前路径。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storke</a:t>
            </a:r>
            <a:r>
              <a:rPr lang="zh-CN" altLang="en-US" dirty="0" smtClean="0">
                <a:solidFill>
                  <a:schemeClr val="accent2"/>
                </a:solidFill>
              </a:rPr>
              <a:t>（）：</a:t>
            </a:r>
            <a:r>
              <a:rPr lang="zh-CN" altLang="en-US" sz="2000" dirty="0" smtClean="0"/>
              <a:t>绘制当前路径。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1.1 canvas</a:t>
            </a:r>
            <a:r>
              <a:rPr lang="zh-CN" altLang="en-US" sz="2400" kern="0" dirty="0" smtClean="0"/>
              <a:t>路径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ELLE\AppData\Roaming\Tencent\Users\5464637\QQ\WinTemp\RichOle\FAPABKU77ZG~{K2LSW5`]%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342237" cy="4471789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1.1 canvas</a:t>
            </a:r>
            <a:r>
              <a:rPr lang="zh-CN" altLang="en-US" sz="2400" kern="0" dirty="0" smtClean="0"/>
              <a:t>路径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 descr="C:\Users\DELLE\AppData\Roaming\Tencent\Users\5464637\QQ\WinTemp\RichOle\S@EHI82(FP%8F%X)CB3XK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85941"/>
            <a:ext cx="8352928" cy="4436141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664607" y="517076"/>
            <a:ext cx="7766050" cy="723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1.1 canvas</a:t>
            </a:r>
            <a:r>
              <a:rPr lang="zh-CN" altLang="en-US" sz="2400" kern="0" dirty="0" smtClean="0"/>
              <a:t>路径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746f081bd4583e6bdace5ea423d98dddd73c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</TotalTime>
  <Pages>0</Pages>
  <Words>1165</Words>
  <Characters>0</Characters>
  <Application>Microsoft Office PowerPoint</Application>
  <DocSecurity>0</DocSecurity>
  <PresentationFormat>全屏显示(4:3)</PresentationFormat>
  <Lines>0</Lines>
  <Paragraphs>214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默认设计模板</vt:lpstr>
      <vt:lpstr>第五章  canvas操作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fillSytle</vt:lpstr>
      <vt:lpstr>createPatten</vt:lpstr>
      <vt:lpstr>文字渲染</vt:lpstr>
      <vt:lpstr>幻灯片 23</vt:lpstr>
      <vt:lpstr>文本对齐</vt:lpstr>
      <vt:lpstr>文字的度量</vt:lpstr>
      <vt:lpstr>drawImage</vt:lpstr>
      <vt:lpstr>阴影</vt:lpstr>
      <vt:lpstr>幻灯片 28</vt:lpstr>
      <vt:lpstr>幻灯片 29</vt:lpstr>
      <vt:lpstr>SVG</vt:lpstr>
      <vt:lpstr>幻灯片 31</vt:lpstr>
      <vt:lpstr>基本操作API </vt:lpstr>
      <vt:lpstr>拖放操作drag/drog</vt:lpstr>
      <vt:lpstr>幻灯片 34</vt:lpstr>
      <vt:lpstr>幻灯片 35</vt:lpstr>
      <vt:lpstr>H5的几种存储</vt:lpstr>
      <vt:lpstr>幻灯片 37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DELLE</cp:lastModifiedBy>
  <cp:revision>466</cp:revision>
  <dcterms:created xsi:type="dcterms:W3CDTF">2013-01-25T01:44:32Z</dcterms:created>
  <dcterms:modified xsi:type="dcterms:W3CDTF">2018-04-11T15:06:37Z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