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383" r:id="rId2"/>
    <p:sldId id="306" r:id="rId3"/>
    <p:sldId id="499" r:id="rId4"/>
    <p:sldId id="498" r:id="rId5"/>
    <p:sldId id="500" r:id="rId6"/>
    <p:sldId id="502" r:id="rId7"/>
    <p:sldId id="503" r:id="rId8"/>
    <p:sldId id="504" r:id="rId9"/>
    <p:sldId id="505" r:id="rId10"/>
    <p:sldId id="462" r:id="rId11"/>
    <p:sldId id="470" r:id="rId12"/>
    <p:sldId id="421" r:id="rId13"/>
    <p:sldId id="471" r:id="rId14"/>
    <p:sldId id="472" r:id="rId15"/>
    <p:sldId id="422" r:id="rId16"/>
    <p:sldId id="473" r:id="rId17"/>
    <p:sldId id="474" r:id="rId18"/>
    <p:sldId id="475" r:id="rId19"/>
    <p:sldId id="508" r:id="rId20"/>
    <p:sldId id="509" r:id="rId21"/>
    <p:sldId id="510" r:id="rId22"/>
    <p:sldId id="466" r:id="rId23"/>
    <p:sldId id="431" r:id="rId24"/>
    <p:sldId id="476" r:id="rId25"/>
    <p:sldId id="432" r:id="rId26"/>
    <p:sldId id="433" r:id="rId27"/>
    <p:sldId id="478" r:id="rId28"/>
    <p:sldId id="479" r:id="rId29"/>
    <p:sldId id="511" r:id="rId30"/>
    <p:sldId id="512" r:id="rId31"/>
    <p:sldId id="480" r:id="rId32"/>
    <p:sldId id="481" r:id="rId33"/>
    <p:sldId id="482" r:id="rId34"/>
    <p:sldId id="483" r:id="rId35"/>
    <p:sldId id="484" r:id="rId36"/>
    <p:sldId id="485" r:id="rId37"/>
    <p:sldId id="486" r:id="rId38"/>
    <p:sldId id="487" r:id="rId39"/>
    <p:sldId id="488" r:id="rId40"/>
    <p:sldId id="513" r:id="rId41"/>
    <p:sldId id="514" r:id="rId42"/>
    <p:sldId id="467" r:id="rId43"/>
    <p:sldId id="492" r:id="rId44"/>
    <p:sldId id="493" r:id="rId45"/>
    <p:sldId id="517" r:id="rId46"/>
    <p:sldId id="494" r:id="rId47"/>
    <p:sldId id="495" r:id="rId48"/>
    <p:sldId id="496" r:id="rId49"/>
    <p:sldId id="515" r:id="rId50"/>
    <p:sldId id="516" r:id="rId51"/>
    <p:sldId id="506" r:id="rId52"/>
    <p:sldId id="507" r:id="rId53"/>
  </p:sldIdLst>
  <p:sldSz cx="9144000" cy="6858000" type="screen4x3"/>
  <p:notesSz cx="6858000" cy="9144000"/>
  <p:custDataLst>
    <p:tags r:id="rId55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ED6"/>
    <a:srgbClr val="D5F4FF"/>
    <a:srgbClr val="D5F2FF"/>
    <a:srgbClr val="3BCCFF"/>
    <a:srgbClr val="EAEAEA"/>
    <a:srgbClr val="FFFF00"/>
    <a:srgbClr val="A3D3FF"/>
    <a:srgbClr val="D5E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35" autoAdjust="0"/>
    <p:restoredTop sz="96870" autoAdjust="0"/>
  </p:normalViewPr>
  <p:slideViewPr>
    <p:cSldViewPr snapToGrid="0" snapToObjects="1">
      <p:cViewPr>
        <p:scale>
          <a:sx n="90" d="100"/>
          <a:sy n="90" d="100"/>
        </p:scale>
        <p:origin x="-1056" y="-72"/>
      </p:cViewPr>
      <p:guideLst>
        <p:guide orient="horz" pos="2113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804"/>
    </p:cViewPr>
  </p:sorterViewPr>
  <p:gridSpacing cx="71999" cy="7199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CA35E61-DEFB-44A7-90C6-2D5B1243039C}" type="datetimeFigureOut">
              <a:rPr lang="zh-CN" altLang="en-US"/>
              <a:pPr>
                <a:defRPr/>
              </a:pPr>
              <a:t>2016/1/9</a:t>
            </a:fld>
            <a:endParaRPr lang="en-US"/>
          </a:p>
        </p:txBody>
      </p:sp>
      <p:sp>
        <p:nvSpPr>
          <p:cNvPr id="5632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399479CD-D95B-4631-9A63-04C266923D8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11958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98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198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1282A34A-A2C8-427C-847D-078E83D606D8}" type="slidenum">
              <a:rPr lang="zh-CN" altLang="en-US" smtClean="0"/>
              <a:pPr>
                <a:buFont typeface="Arial" pitchFamily="34" charset="0"/>
                <a:buNone/>
              </a:pPr>
              <a:t>51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08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208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3065D449-1858-40E1-B380-ADC6B75D8768}" type="slidenum">
              <a:rPr lang="zh-CN" altLang="en-US" smtClean="0"/>
              <a:pPr>
                <a:buFont typeface="Arial" pitchFamily="34" charset="0"/>
                <a:buNone/>
              </a:pPr>
              <a:t>52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>
            <a:grpSpLocks/>
          </p:cNvGrpSpPr>
          <p:nvPr userDrawn="1"/>
        </p:nvGrpSpPr>
        <p:grpSpPr bwMode="auto">
          <a:xfrm>
            <a:off x="5286375" y="-6350"/>
            <a:ext cx="3863975" cy="641350"/>
            <a:chOff x="80" y="0"/>
            <a:chExt cx="6086" cy="1010"/>
          </a:xfrm>
        </p:grpSpPr>
        <p:pic>
          <p:nvPicPr>
            <p:cNvPr id="5" name="Picture 6" descr="D:\幻灯片\图片\logo2.pnglogo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矩形 15"/>
            <p:cNvSpPr>
              <a:spLocks noChangeArrowheads="1"/>
            </p:cNvSpPr>
            <p:nvPr/>
          </p:nvSpPr>
          <p:spPr bwMode="auto">
            <a:xfrm>
              <a:off x="80" y="415"/>
              <a:ext cx="5353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1600" dirty="0" smtClean="0">
                  <a:solidFill>
                    <a:srgbClr val="00AC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让</a:t>
              </a:r>
              <a:r>
                <a:rPr lang="en-US" altLang="zh-CN" sz="1600" dirty="0" smtClean="0">
                  <a:solidFill>
                    <a:srgbClr val="00AC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IT</a:t>
              </a:r>
              <a:r>
                <a:rPr lang="zh-CN" altLang="en-US" sz="1600" dirty="0" smtClean="0">
                  <a:solidFill>
                    <a:srgbClr val="00AC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教学更简单，让</a:t>
              </a:r>
              <a:r>
                <a:rPr lang="en-US" altLang="zh-CN" sz="1600" dirty="0" smtClean="0">
                  <a:solidFill>
                    <a:srgbClr val="00AC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IT</a:t>
              </a:r>
              <a:r>
                <a:rPr lang="zh-CN" altLang="en-US" sz="1600" dirty="0" smtClean="0">
                  <a:solidFill>
                    <a:srgbClr val="00AC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学习更有效</a:t>
              </a:r>
              <a:endParaRPr lang="en-US" altLang="zh-CN" sz="1600" dirty="0" smtClean="0">
                <a:solidFill>
                  <a:srgbClr val="00ACE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pic>
        <p:nvPicPr>
          <p:cNvPr id="7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9863"/>
            <a:ext cx="9144000" cy="7165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463803"/>
            <a:ext cx="7772400" cy="939799"/>
          </a:xfrm>
          <a:prstGeom prst="rect">
            <a:avLst/>
          </a:prstGeom>
        </p:spPr>
        <p:txBody>
          <a:bodyPr/>
          <a:lstStyle>
            <a:lvl1pPr algn="l"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43200" y="3886200"/>
            <a:ext cx="6400800" cy="1058333"/>
          </a:xfrm>
          <a:prstGeom prst="rect">
            <a:avLst/>
          </a:prstGeom>
        </p:spPr>
        <p:txBody>
          <a:bodyPr/>
          <a:lstStyle>
            <a:lvl1pPr marL="457200" indent="-457200" algn="l">
              <a:buFont typeface="Arial" panose="020B0604020202020204" pitchFamily="34" charset="0"/>
              <a:buChar char="•"/>
              <a:defRPr sz="20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2202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0221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950" y="114300"/>
            <a:ext cx="7766050" cy="723900"/>
          </a:xfrm>
          <a:prstGeom prst="rect">
            <a:avLst/>
          </a:prstGeom>
        </p:spPr>
        <p:txBody>
          <a:bodyPr/>
          <a:lstStyle>
            <a:lvl1pPr algn="l">
              <a:defRPr sz="3600" b="1" spc="3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042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ChangeArrowheads="1"/>
          </p:cNvSpPr>
          <p:nvPr userDrawn="1"/>
        </p:nvSpPr>
        <p:spPr bwMode="auto">
          <a:xfrm>
            <a:off x="174625" y="10160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3600" b="1" spc="3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 </a:t>
            </a:r>
            <a:r>
              <a:rPr lang="zh-CN" altLang="en-US" sz="3600" b="1" spc="3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本章小结</a:t>
            </a:r>
            <a:endParaRPr lang="zh-CN" altLang="en-US" sz="3600" b="1" spc="3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731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070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内容背景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5100"/>
            <a:ext cx="9144000" cy="702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oup 5"/>
          <p:cNvGrpSpPr>
            <a:grpSpLocks/>
          </p:cNvGrpSpPr>
          <p:nvPr userDrawn="1"/>
        </p:nvGrpSpPr>
        <p:grpSpPr bwMode="auto">
          <a:xfrm>
            <a:off x="5286375" y="-6350"/>
            <a:ext cx="3863975" cy="641350"/>
            <a:chOff x="80" y="0"/>
            <a:chExt cx="6086" cy="1010"/>
          </a:xfrm>
        </p:grpSpPr>
        <p:pic>
          <p:nvPicPr>
            <p:cNvPr id="1028" name="Picture 6" descr="D:\幻灯片\图片\logo2.pnglogo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矩形 15"/>
            <p:cNvSpPr>
              <a:spLocks noChangeArrowheads="1"/>
            </p:cNvSpPr>
            <p:nvPr/>
          </p:nvSpPr>
          <p:spPr bwMode="auto">
            <a:xfrm>
              <a:off x="80" y="415"/>
              <a:ext cx="5353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1600" dirty="0" smtClean="0">
                  <a:solidFill>
                    <a:srgbClr val="00AC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让</a:t>
              </a:r>
              <a:r>
                <a:rPr lang="en-US" altLang="zh-CN" sz="1600" dirty="0" smtClean="0">
                  <a:solidFill>
                    <a:srgbClr val="00AC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IT</a:t>
              </a:r>
              <a:r>
                <a:rPr lang="zh-CN" altLang="en-US" sz="1600" dirty="0" smtClean="0">
                  <a:solidFill>
                    <a:srgbClr val="00AC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教学更简单，让</a:t>
              </a:r>
              <a:r>
                <a:rPr lang="en-US" altLang="zh-CN" sz="1600" dirty="0" smtClean="0">
                  <a:solidFill>
                    <a:srgbClr val="00AC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IT</a:t>
              </a:r>
              <a:r>
                <a:rPr lang="zh-CN" altLang="en-US" sz="1600" dirty="0" smtClean="0">
                  <a:solidFill>
                    <a:srgbClr val="00AC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学习更有效</a:t>
              </a:r>
              <a:endParaRPr lang="en-US" altLang="zh-CN" sz="1600" dirty="0" smtClean="0">
                <a:solidFill>
                  <a:srgbClr val="00ACE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3" r:id="rId3"/>
    <p:sldLayoutId id="2147483726" r:id="rId4"/>
    <p:sldLayoutId id="2147483727" r:id="rId5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chapter03/3-1.doc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chapter03/3-2.doc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chapter03/3-3.doc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chapter03/3-4.doc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chapter03/3-5.doc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chapter02/demo2-3.docx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chapter03/3-6.doc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chapter03/3-7.doc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chapter03/3-8.doc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chapter03/3-9.doc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chapter03/3-10.doc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chapter03/3-11.doc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chapter03/3-12.doc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hyperlink" Target="chapter03/3-13.doc" TargetMode="External"/><Relationship Id="rId4" Type="http://schemas.openxmlformats.org/officeDocument/2006/relationships/image" Target="../media/image10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chapter03/3-14.doc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chapter03/3-15.doc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chapter03/3-16.doc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chapter03/3-17.doc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chapter03/3-18.doc" TargetMode="Externa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chapter03/3-19.doc" TargetMode="Externa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chapter03/3-20.doc" TargetMode="Externa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chapter03/3-21.doc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4" Type="http://schemas.openxmlformats.org/officeDocument/2006/relationships/image" Target="../media/image1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5145088"/>
            <a:ext cx="2211388" cy="173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3" name="Group 5"/>
          <p:cNvGrpSpPr>
            <a:grpSpLocks/>
          </p:cNvGrpSpPr>
          <p:nvPr/>
        </p:nvGrpSpPr>
        <p:grpSpPr bwMode="auto">
          <a:xfrm>
            <a:off x="5172075" y="44450"/>
            <a:ext cx="3863975" cy="687388"/>
            <a:chOff x="80" y="0"/>
            <a:chExt cx="6086" cy="1082"/>
          </a:xfrm>
        </p:grpSpPr>
        <p:pic>
          <p:nvPicPr>
            <p:cNvPr id="5127" name="Picture 6" descr="D:\幻灯片\图片\logo2.pnglogo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8" name="矩形 15"/>
            <p:cNvSpPr>
              <a:spLocks noChangeArrowheads="1"/>
            </p:cNvSpPr>
            <p:nvPr/>
          </p:nvSpPr>
          <p:spPr bwMode="auto">
            <a:xfrm>
              <a:off x="80" y="55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r>
                <a:rPr lang="zh-CN" altLang="en-US" sz="1600">
                  <a:solidFill>
                    <a:srgbClr val="00ACE6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让</a:t>
              </a:r>
              <a:r>
                <a:rPr lang="en-US" altLang="zh-CN" sz="1600">
                  <a:solidFill>
                    <a:srgbClr val="00ACE6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IT</a:t>
              </a:r>
              <a:r>
                <a:rPr lang="zh-CN" altLang="en-US" sz="1600">
                  <a:solidFill>
                    <a:srgbClr val="00ACE6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教学更简单，让</a:t>
              </a:r>
              <a:r>
                <a:rPr lang="en-US" altLang="zh-CN" sz="1600">
                  <a:solidFill>
                    <a:srgbClr val="00ACE6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IT</a:t>
              </a:r>
              <a:r>
                <a:rPr lang="zh-CN" altLang="en-US" sz="1600">
                  <a:solidFill>
                    <a:srgbClr val="00ACE6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学习更有效</a:t>
              </a: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5124" name="标题 2"/>
          <p:cNvSpPr>
            <a:spLocks noGrp="1"/>
          </p:cNvSpPr>
          <p:nvPr>
            <p:ph type="ctrTitle"/>
          </p:nvPr>
        </p:nvSpPr>
        <p:spPr bwMode="auto">
          <a:xfrm>
            <a:off x="159654" y="2696024"/>
            <a:ext cx="9144000" cy="1422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4600" dirty="0" smtClean="0">
                <a:sym typeface="微软雅黑" pitchFamily="34" charset="-122"/>
              </a:rPr>
              <a:t>第三章  </a:t>
            </a:r>
            <a:r>
              <a:rPr lang="en-US" altLang="zh-CN" sz="4400" dirty="0"/>
              <a:t>CSS3</a:t>
            </a:r>
            <a:r>
              <a:rPr lang="zh-CN" altLang="en-US" sz="4400" dirty="0"/>
              <a:t>入门</a:t>
            </a:r>
            <a:endParaRPr lang="zh-CN" altLang="en-US" sz="4600" dirty="0" smtClean="0"/>
          </a:p>
        </p:txBody>
      </p:sp>
      <p:sp>
        <p:nvSpPr>
          <p:cNvPr id="5125" name="副标题 3"/>
          <p:cNvSpPr>
            <a:spLocks noGrp="1"/>
          </p:cNvSpPr>
          <p:nvPr>
            <p:ph type="subTitle" idx="1"/>
          </p:nvPr>
        </p:nvSpPr>
        <p:spPr bwMode="auto">
          <a:xfrm>
            <a:off x="2649317" y="3639462"/>
            <a:ext cx="6973888" cy="10588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150000"/>
              </a:lnSpc>
              <a:buFontTx/>
              <a:buChar char="•"/>
            </a:pPr>
            <a:r>
              <a:rPr lang="en-US" altLang="zh-CN" dirty="0" smtClean="0"/>
              <a:t>CSS3</a:t>
            </a:r>
            <a:r>
              <a:rPr lang="zh-CN" altLang="en-US" dirty="0" smtClean="0"/>
              <a:t>发展</a:t>
            </a:r>
            <a:r>
              <a:rPr lang="zh-CN" altLang="en-US" dirty="0"/>
              <a:t>历史</a:t>
            </a:r>
            <a:endParaRPr lang="en-US" altLang="zh-CN" dirty="0" smtClean="0"/>
          </a:p>
          <a:p>
            <a:pPr marL="342900" indent="-342900" eaLnBrk="1" hangingPunct="1">
              <a:lnSpc>
                <a:spcPct val="150000"/>
              </a:lnSpc>
              <a:buFontTx/>
              <a:buChar char="•"/>
            </a:pPr>
            <a:r>
              <a:rPr lang="en-US" altLang="zh-CN" dirty="0"/>
              <a:t>CSS</a:t>
            </a:r>
            <a:r>
              <a:rPr lang="zh-CN" altLang="en-US" dirty="0"/>
              <a:t>文本样式</a:t>
            </a:r>
            <a:r>
              <a:rPr lang="zh-CN" altLang="en-US" dirty="0" smtClean="0"/>
              <a:t>属性</a:t>
            </a:r>
            <a:endParaRPr lang="zh-CN" altLang="en-US" dirty="0" smtClean="0">
              <a:sym typeface="微软雅黑" pitchFamily="34" charset="-122"/>
            </a:endParaRPr>
          </a:p>
        </p:txBody>
      </p:sp>
      <p:sp>
        <p:nvSpPr>
          <p:cNvPr id="5126" name="副标题 3"/>
          <p:cNvSpPr txBox="1">
            <a:spLocks/>
          </p:cNvSpPr>
          <p:nvPr/>
        </p:nvSpPr>
        <p:spPr bwMode="auto">
          <a:xfrm>
            <a:off x="5178205" y="3653976"/>
            <a:ext cx="6645275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CN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基础选择器</a:t>
            </a:r>
            <a:endParaRPr lang="en-US" altLang="zh-CN" sz="2000" b="1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CN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zh-CN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层叠性、继承性与优先级</a:t>
            </a:r>
            <a:endParaRPr lang="en-US" altLang="zh-CN" sz="2000" b="1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20000"/>
              </a:spcBef>
              <a:defRPr/>
            </a:pPr>
            <a:endParaRPr lang="zh-CN" altLang="en-US" sz="2000" b="1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zh-CN" sz="1800" dirty="0"/>
              <a:t>使用</a:t>
            </a:r>
            <a:r>
              <a:rPr lang="en-US" altLang="zh-CN" sz="1800" dirty="0">
                <a:solidFill>
                  <a:srgbClr val="009ED6"/>
                </a:solidFill>
              </a:rPr>
              <a:t>HTML</a:t>
            </a:r>
            <a:r>
              <a:rPr lang="zh-CN" altLang="zh-CN" sz="1800" dirty="0"/>
              <a:t>时，需要遵从一定的</a:t>
            </a:r>
            <a:r>
              <a:rPr lang="zh-CN" altLang="zh-CN" sz="1800" dirty="0">
                <a:solidFill>
                  <a:srgbClr val="009ED6"/>
                </a:solidFill>
              </a:rPr>
              <a:t>规范</a:t>
            </a:r>
            <a:r>
              <a:rPr lang="zh-CN" altLang="zh-CN" sz="1800" dirty="0"/>
              <a:t>。</a:t>
            </a:r>
            <a:r>
              <a:rPr lang="en-US" altLang="zh-CN" sz="1800" dirty="0">
                <a:solidFill>
                  <a:srgbClr val="009ED6"/>
                </a:solidFill>
              </a:rPr>
              <a:t>CSS</a:t>
            </a:r>
            <a:r>
              <a:rPr lang="zh-CN" altLang="zh-CN" sz="1800" dirty="0"/>
              <a:t>亦如此，要想熟练地使用</a:t>
            </a:r>
            <a:r>
              <a:rPr lang="en-US" altLang="zh-CN" sz="1800" dirty="0"/>
              <a:t>CSS</a:t>
            </a:r>
            <a:r>
              <a:rPr lang="zh-CN" altLang="zh-CN" sz="1800" dirty="0"/>
              <a:t>对网页进行修饰，首先需要了解</a:t>
            </a:r>
            <a:r>
              <a:rPr lang="en-US" altLang="zh-CN" sz="1800" dirty="0">
                <a:solidFill>
                  <a:srgbClr val="009ED6"/>
                </a:solidFill>
              </a:rPr>
              <a:t>CSS</a:t>
            </a:r>
            <a:r>
              <a:rPr lang="zh-CN" altLang="zh-CN" sz="1800" dirty="0">
                <a:solidFill>
                  <a:srgbClr val="009ED6"/>
                </a:solidFill>
              </a:rPr>
              <a:t>样式规则</a:t>
            </a:r>
            <a:r>
              <a:rPr lang="zh-CN" altLang="zh-CN" sz="1800" dirty="0"/>
              <a:t>，具体格式如下</a:t>
            </a:r>
            <a:r>
              <a:rPr lang="zh-CN" altLang="zh-CN" sz="1800" dirty="0" smtClean="0"/>
              <a:t>：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654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>
              <a:buFontTx/>
              <a:buNone/>
              <a:defRPr/>
            </a:pPr>
            <a:r>
              <a:rPr lang="en-US" altLang="zh-CN" sz="2400" b="1" dirty="0">
                <a:solidFill>
                  <a:srgbClr val="009ED6"/>
                </a:solidFill>
              </a:rPr>
              <a:t>1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>
                <a:solidFill>
                  <a:srgbClr val="009ED6"/>
                </a:solidFill>
              </a:rPr>
              <a:t>CSS</a:t>
            </a:r>
            <a:r>
              <a:rPr lang="zh-CN" altLang="en-US" sz="2400" b="1" dirty="0">
                <a:solidFill>
                  <a:srgbClr val="009ED6"/>
                </a:solidFill>
              </a:rPr>
              <a:t>样式规则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7900" y="3035300"/>
            <a:ext cx="6616700" cy="369332"/>
          </a:xfrm>
          <a:prstGeom prst="rect">
            <a:avLst/>
          </a:prstGeom>
          <a:solidFill>
            <a:srgbClr val="D5F2FF"/>
          </a:solidFill>
        </p:spPr>
        <p:txBody>
          <a:bodyPr wrap="square" rtlCol="0">
            <a:spAutoFit/>
          </a:bodyPr>
          <a:lstStyle/>
          <a:p>
            <a:r>
              <a:rPr lang="zh-CN" altLang="zh-CN" dirty="0"/>
              <a:t>选择器</a:t>
            </a:r>
            <a:r>
              <a:rPr lang="en-US" altLang="zh-CN" dirty="0"/>
              <a:t>{</a:t>
            </a:r>
            <a:r>
              <a:rPr lang="zh-CN" altLang="zh-CN" dirty="0"/>
              <a:t>属性</a:t>
            </a:r>
            <a:r>
              <a:rPr lang="en-US" altLang="zh-CN" dirty="0"/>
              <a:t>1:</a:t>
            </a:r>
            <a:r>
              <a:rPr lang="zh-CN" altLang="zh-CN" dirty="0"/>
              <a:t>属性值</a:t>
            </a:r>
            <a:r>
              <a:rPr lang="en-US" altLang="zh-CN" dirty="0"/>
              <a:t>1; </a:t>
            </a:r>
            <a:r>
              <a:rPr lang="zh-CN" altLang="zh-CN" dirty="0"/>
              <a:t>属性</a:t>
            </a:r>
            <a:r>
              <a:rPr lang="en-US" altLang="zh-CN" dirty="0"/>
              <a:t>2:</a:t>
            </a:r>
            <a:r>
              <a:rPr lang="zh-CN" altLang="zh-CN" dirty="0"/>
              <a:t>属性值</a:t>
            </a:r>
            <a:r>
              <a:rPr lang="en-US" altLang="zh-CN" dirty="0"/>
              <a:t>2; </a:t>
            </a:r>
            <a:r>
              <a:rPr lang="zh-CN" altLang="zh-CN" dirty="0"/>
              <a:t>属性</a:t>
            </a:r>
            <a:r>
              <a:rPr lang="en-US" altLang="zh-CN" dirty="0"/>
              <a:t>3:</a:t>
            </a:r>
            <a:r>
              <a:rPr lang="zh-CN" altLang="zh-CN" dirty="0"/>
              <a:t>属性值</a:t>
            </a:r>
            <a:r>
              <a:rPr lang="en-US" altLang="zh-CN" dirty="0"/>
              <a:t>3;}</a:t>
            </a:r>
            <a:endParaRPr lang="zh-CN" altLang="zh-CN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07950" y="114300"/>
            <a:ext cx="7766050" cy="723900"/>
          </a:xfrm>
        </p:spPr>
        <p:txBody>
          <a:bodyPr/>
          <a:lstStyle/>
          <a:p>
            <a:pPr>
              <a:defRPr/>
            </a:pPr>
            <a:r>
              <a:rPr lang="en-US" altLang="zh-CN" sz="2400" dirty="0" smtClean="0"/>
              <a:t>3.2 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937732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1895248"/>
            <a:ext cx="8229600" cy="442935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en-US" altLang="zh-CN" sz="1800" b="1" dirty="0" smtClean="0">
                <a:solidFill>
                  <a:srgbClr val="009ED6"/>
                </a:solidFill>
              </a:rPr>
              <a:t>CSS</a:t>
            </a:r>
            <a:r>
              <a:rPr lang="zh-CN" altLang="zh-CN" sz="1800" b="1" dirty="0">
                <a:solidFill>
                  <a:srgbClr val="009ED6"/>
                </a:solidFill>
              </a:rPr>
              <a:t>代码结构中的几个特点，具体如下</a:t>
            </a:r>
            <a:r>
              <a:rPr lang="zh-CN" altLang="zh-CN" sz="1800" b="1" dirty="0" smtClean="0">
                <a:solidFill>
                  <a:srgbClr val="009ED6"/>
                </a:solidFill>
              </a:rPr>
              <a:t>：</a:t>
            </a:r>
            <a:endParaRPr lang="en-US" altLang="zh-CN" sz="1800" b="1" dirty="0" smtClean="0">
              <a:solidFill>
                <a:srgbClr val="009ED6"/>
              </a:solidFill>
            </a:endParaRPr>
          </a:p>
          <a:p>
            <a:pPr marL="742950" indent="-285750" eaLnBrk="1"/>
            <a:r>
              <a:rPr lang="en-US" altLang="zh-CN" sz="1800" dirty="0" smtClean="0">
                <a:solidFill>
                  <a:srgbClr val="009ED6"/>
                </a:solidFill>
              </a:rPr>
              <a:t>CSS</a:t>
            </a:r>
            <a:r>
              <a:rPr lang="zh-CN" altLang="zh-CN" sz="1800" dirty="0"/>
              <a:t>样式中的</a:t>
            </a:r>
            <a:r>
              <a:rPr lang="zh-CN" altLang="zh-CN" sz="1800" dirty="0">
                <a:solidFill>
                  <a:srgbClr val="009ED6"/>
                </a:solidFill>
              </a:rPr>
              <a:t>选择器</a:t>
            </a:r>
            <a:r>
              <a:rPr lang="zh-CN" altLang="zh-CN" sz="1800" dirty="0"/>
              <a:t>严格区分</a:t>
            </a:r>
            <a:r>
              <a:rPr lang="zh-CN" altLang="zh-CN" sz="1800" dirty="0">
                <a:solidFill>
                  <a:srgbClr val="009ED6"/>
                </a:solidFill>
              </a:rPr>
              <a:t>大小写</a:t>
            </a:r>
            <a:r>
              <a:rPr lang="zh-CN" altLang="zh-CN" sz="1800" dirty="0"/>
              <a:t>，</a:t>
            </a:r>
            <a:r>
              <a:rPr lang="zh-CN" altLang="zh-CN" sz="1800" dirty="0">
                <a:solidFill>
                  <a:srgbClr val="009ED6"/>
                </a:solidFill>
              </a:rPr>
              <a:t>属性和值不区分大小写</a:t>
            </a:r>
            <a:r>
              <a:rPr lang="zh-CN" altLang="zh-CN" sz="1800" dirty="0"/>
              <a:t>，按照书写习惯一般将“</a:t>
            </a:r>
            <a:r>
              <a:rPr lang="zh-CN" altLang="zh-CN" sz="1800" dirty="0">
                <a:solidFill>
                  <a:srgbClr val="009ED6"/>
                </a:solidFill>
              </a:rPr>
              <a:t>选择器、属性和值</a:t>
            </a:r>
            <a:r>
              <a:rPr lang="zh-CN" altLang="zh-CN" sz="1800" dirty="0"/>
              <a:t>”都采用</a:t>
            </a:r>
            <a:r>
              <a:rPr lang="zh-CN" altLang="zh-CN" sz="1800" dirty="0">
                <a:solidFill>
                  <a:srgbClr val="009ED6"/>
                </a:solidFill>
              </a:rPr>
              <a:t>小写</a:t>
            </a:r>
            <a:r>
              <a:rPr lang="zh-CN" altLang="zh-CN" sz="1800" dirty="0"/>
              <a:t>的方式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pPr marL="742950" indent="-285750" eaLnBrk="1"/>
            <a:r>
              <a:rPr lang="zh-CN" altLang="zh-CN" sz="1800" dirty="0" smtClean="0">
                <a:solidFill>
                  <a:srgbClr val="009ED6"/>
                </a:solidFill>
              </a:rPr>
              <a:t>多</a:t>
            </a:r>
            <a:r>
              <a:rPr lang="zh-CN" altLang="zh-CN" sz="1800" dirty="0">
                <a:solidFill>
                  <a:srgbClr val="009ED6"/>
                </a:solidFill>
              </a:rPr>
              <a:t>个属性</a:t>
            </a:r>
            <a:r>
              <a:rPr lang="zh-CN" altLang="zh-CN" sz="1800" dirty="0"/>
              <a:t>之间必须用英文状态下的</a:t>
            </a:r>
            <a:r>
              <a:rPr lang="zh-CN" altLang="zh-CN" sz="1800" dirty="0">
                <a:solidFill>
                  <a:srgbClr val="009ED6"/>
                </a:solidFill>
              </a:rPr>
              <a:t>分号</a:t>
            </a:r>
            <a:r>
              <a:rPr lang="zh-CN" altLang="zh-CN" sz="1800" dirty="0"/>
              <a:t>隔开，最后一个属性后的分号可以省略，但是，为了便于增加新样式最好保留。</a:t>
            </a:r>
          </a:p>
          <a:p>
            <a:pPr marL="742950" indent="-285750" eaLnBrk="1"/>
            <a:r>
              <a:rPr lang="zh-CN" altLang="zh-CN" sz="1800" dirty="0"/>
              <a:t>如果属性的值由</a:t>
            </a:r>
            <a:r>
              <a:rPr lang="zh-CN" altLang="zh-CN" sz="1800" dirty="0">
                <a:solidFill>
                  <a:srgbClr val="009ED6"/>
                </a:solidFill>
              </a:rPr>
              <a:t>多个单词</a:t>
            </a:r>
            <a:r>
              <a:rPr lang="zh-CN" altLang="zh-CN" sz="1800" dirty="0"/>
              <a:t>组成且中间包含</a:t>
            </a:r>
            <a:r>
              <a:rPr lang="zh-CN" altLang="zh-CN" sz="1800" dirty="0">
                <a:solidFill>
                  <a:srgbClr val="009ED6"/>
                </a:solidFill>
              </a:rPr>
              <a:t>空格</a:t>
            </a:r>
            <a:r>
              <a:rPr lang="zh-CN" altLang="zh-CN" sz="1800" dirty="0"/>
              <a:t>，则必须为这个属性值加上英文状态下的</a:t>
            </a:r>
            <a:r>
              <a:rPr lang="zh-CN" altLang="zh-CN" sz="1800" dirty="0">
                <a:solidFill>
                  <a:srgbClr val="009ED6"/>
                </a:solidFill>
              </a:rPr>
              <a:t>引号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pPr marL="742950" indent="-285750" eaLnBrk="1"/>
            <a:r>
              <a:rPr lang="zh-CN" altLang="zh-CN" sz="1800" dirty="0"/>
              <a:t>在编写</a:t>
            </a:r>
            <a:r>
              <a:rPr lang="en-US" altLang="zh-CN" sz="1800" dirty="0"/>
              <a:t>CSS</a:t>
            </a:r>
            <a:r>
              <a:rPr lang="zh-CN" altLang="zh-CN" sz="1800" dirty="0"/>
              <a:t>代码时，为了提高代码的</a:t>
            </a:r>
            <a:r>
              <a:rPr lang="zh-CN" altLang="zh-CN" sz="1800" dirty="0">
                <a:solidFill>
                  <a:srgbClr val="009ED6"/>
                </a:solidFill>
              </a:rPr>
              <a:t>可读性</a:t>
            </a:r>
            <a:r>
              <a:rPr lang="zh-CN" altLang="zh-CN" sz="1800" dirty="0"/>
              <a:t>，通常会加上</a:t>
            </a:r>
            <a:r>
              <a:rPr lang="en-US" altLang="zh-CN" sz="1800" dirty="0">
                <a:solidFill>
                  <a:srgbClr val="009ED6"/>
                </a:solidFill>
              </a:rPr>
              <a:t>CSS</a:t>
            </a:r>
            <a:r>
              <a:rPr lang="zh-CN" altLang="zh-CN" sz="1800" dirty="0" smtClean="0">
                <a:solidFill>
                  <a:srgbClr val="009ED6"/>
                </a:solidFill>
              </a:rPr>
              <a:t>注释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marL="742950" indent="-285750" eaLnBrk="1"/>
            <a:r>
              <a:rPr lang="zh-CN" altLang="zh-CN" sz="1800" dirty="0"/>
              <a:t>在</a:t>
            </a:r>
            <a:r>
              <a:rPr lang="en-US" altLang="zh-CN" sz="1800" dirty="0"/>
              <a:t>CSS</a:t>
            </a:r>
            <a:r>
              <a:rPr lang="zh-CN" altLang="zh-CN" sz="1800" dirty="0"/>
              <a:t>代码中</a:t>
            </a:r>
            <a:r>
              <a:rPr lang="zh-CN" altLang="zh-CN" sz="1800" dirty="0">
                <a:solidFill>
                  <a:srgbClr val="009ED6"/>
                </a:solidFill>
              </a:rPr>
              <a:t>空格</a:t>
            </a:r>
            <a:r>
              <a:rPr lang="zh-CN" altLang="zh-CN" sz="1800" dirty="0"/>
              <a:t>是</a:t>
            </a:r>
            <a:r>
              <a:rPr lang="zh-CN" altLang="zh-CN" sz="1800" dirty="0">
                <a:solidFill>
                  <a:srgbClr val="009ED6"/>
                </a:solidFill>
              </a:rPr>
              <a:t>不被解析</a:t>
            </a:r>
            <a:r>
              <a:rPr lang="zh-CN" altLang="zh-CN" sz="1800" dirty="0"/>
              <a:t>的，花括号以及分号前后的空格可有可无。</a:t>
            </a:r>
            <a:endParaRPr lang="en-US" altLang="zh-CN" sz="1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654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>
              <a:buFontTx/>
              <a:buNone/>
              <a:defRPr/>
            </a:pPr>
            <a:r>
              <a:rPr lang="en-US" altLang="zh-CN" sz="2400" b="1" dirty="0">
                <a:solidFill>
                  <a:srgbClr val="009ED6"/>
                </a:solidFill>
              </a:rPr>
              <a:t>1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>
                <a:solidFill>
                  <a:srgbClr val="009ED6"/>
                </a:solidFill>
              </a:rPr>
              <a:t>CSS</a:t>
            </a:r>
            <a:r>
              <a:rPr lang="zh-CN" altLang="en-US" sz="2400" b="1" dirty="0">
                <a:solidFill>
                  <a:srgbClr val="009ED6"/>
                </a:solidFill>
              </a:rPr>
              <a:t>样式规则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07950" y="114300"/>
            <a:ext cx="7766050" cy="723900"/>
          </a:xfrm>
        </p:spPr>
        <p:txBody>
          <a:bodyPr/>
          <a:lstStyle/>
          <a:p>
            <a:pPr>
              <a:defRPr/>
            </a:pPr>
            <a:r>
              <a:rPr lang="en-US" altLang="zh-CN" sz="2400" dirty="0" smtClean="0"/>
              <a:t>3.2 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121940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zh-CN" sz="1800" b="1" dirty="0">
                <a:solidFill>
                  <a:srgbClr val="009ED6"/>
                </a:solidFill>
              </a:rPr>
              <a:t>（</a:t>
            </a:r>
            <a:r>
              <a:rPr lang="en-US" altLang="zh-CN" sz="1800" b="1" dirty="0">
                <a:solidFill>
                  <a:srgbClr val="009ED6"/>
                </a:solidFill>
              </a:rPr>
              <a:t>1</a:t>
            </a:r>
            <a:r>
              <a:rPr lang="zh-CN" altLang="zh-CN" sz="1800" b="1" dirty="0">
                <a:solidFill>
                  <a:srgbClr val="009ED6"/>
                </a:solidFill>
              </a:rPr>
              <a:t>）行内式</a:t>
            </a:r>
          </a:p>
          <a:p>
            <a:pPr marL="0" indent="457200">
              <a:buNone/>
            </a:pPr>
            <a:r>
              <a:rPr lang="zh-CN" altLang="zh-CN" sz="1800" dirty="0"/>
              <a:t>行内式也称为</a:t>
            </a:r>
            <a:r>
              <a:rPr lang="zh-CN" altLang="zh-CN" sz="1800" dirty="0">
                <a:solidFill>
                  <a:srgbClr val="009ED6"/>
                </a:solidFill>
              </a:rPr>
              <a:t>内联样式</a:t>
            </a:r>
            <a:r>
              <a:rPr lang="zh-CN" altLang="zh-CN" sz="1800" dirty="0"/>
              <a:t>，是通过标记的</a:t>
            </a:r>
            <a:r>
              <a:rPr lang="en-US" altLang="zh-CN" sz="1800" dirty="0">
                <a:solidFill>
                  <a:srgbClr val="009ED6"/>
                </a:solidFill>
              </a:rPr>
              <a:t>style</a:t>
            </a:r>
            <a:r>
              <a:rPr lang="zh-CN" altLang="zh-CN" sz="1800" dirty="0">
                <a:solidFill>
                  <a:srgbClr val="009ED6"/>
                </a:solidFill>
              </a:rPr>
              <a:t>属性</a:t>
            </a:r>
            <a:r>
              <a:rPr lang="zh-CN" altLang="zh-CN" sz="1800" dirty="0"/>
              <a:t>来设置元素的样式，其基本语法格式如下</a:t>
            </a:r>
            <a:r>
              <a:rPr lang="zh-CN" altLang="zh-CN" sz="1800" dirty="0" smtClean="0"/>
              <a:t>：</a:t>
            </a:r>
            <a:endParaRPr lang="en-US" altLang="zh-CN" sz="1800" dirty="0" smtClean="0"/>
          </a:p>
          <a:p>
            <a:pPr marL="0" indent="457200">
              <a:buNone/>
            </a:pPr>
            <a:endParaRPr lang="en-US" altLang="zh-CN" sz="1800" dirty="0"/>
          </a:p>
          <a:p>
            <a:pPr marL="0" indent="457200">
              <a:buNone/>
            </a:pPr>
            <a:r>
              <a:rPr lang="zh-CN" altLang="zh-CN" sz="1800" dirty="0"/>
              <a:t>该语法中</a:t>
            </a:r>
            <a:r>
              <a:rPr lang="en-US" altLang="zh-CN" sz="1800" dirty="0">
                <a:solidFill>
                  <a:srgbClr val="009ED6"/>
                </a:solidFill>
              </a:rPr>
              <a:t>style</a:t>
            </a:r>
            <a:r>
              <a:rPr lang="zh-CN" altLang="zh-CN" sz="1800" dirty="0"/>
              <a:t>是标记的</a:t>
            </a:r>
            <a:r>
              <a:rPr lang="zh-CN" altLang="zh-CN" sz="1800" dirty="0">
                <a:solidFill>
                  <a:srgbClr val="009ED6"/>
                </a:solidFill>
              </a:rPr>
              <a:t>属性</a:t>
            </a:r>
            <a:r>
              <a:rPr lang="zh-CN" altLang="zh-CN" sz="1800" dirty="0"/>
              <a:t>，实际上任何</a:t>
            </a:r>
            <a:r>
              <a:rPr lang="en-US" altLang="zh-CN" sz="1800" dirty="0"/>
              <a:t>HTML</a:t>
            </a:r>
            <a:r>
              <a:rPr lang="zh-CN" altLang="zh-CN" sz="1800" dirty="0"/>
              <a:t>标记都拥有</a:t>
            </a:r>
            <a:r>
              <a:rPr lang="en-US" altLang="zh-CN" sz="1800" dirty="0"/>
              <a:t>style</a:t>
            </a:r>
            <a:r>
              <a:rPr lang="zh-CN" altLang="zh-CN" sz="1800" dirty="0"/>
              <a:t>属性，用来设置</a:t>
            </a:r>
            <a:r>
              <a:rPr lang="zh-CN" altLang="zh-CN" sz="1800" dirty="0">
                <a:solidFill>
                  <a:srgbClr val="009ED6"/>
                </a:solidFill>
              </a:rPr>
              <a:t>行内式</a:t>
            </a:r>
            <a:r>
              <a:rPr lang="zh-CN" altLang="zh-CN" sz="1800" dirty="0"/>
              <a:t>。其中属性和值的书写规范与</a:t>
            </a:r>
            <a:r>
              <a:rPr lang="en-US" altLang="zh-CN" sz="1800" dirty="0"/>
              <a:t>CSS</a:t>
            </a:r>
            <a:r>
              <a:rPr lang="zh-CN" altLang="zh-CN" sz="1800" dirty="0"/>
              <a:t>样式规则相同，行内式只对其</a:t>
            </a:r>
            <a:r>
              <a:rPr lang="zh-CN" altLang="zh-CN" sz="1800" dirty="0">
                <a:solidFill>
                  <a:srgbClr val="009ED6"/>
                </a:solidFill>
              </a:rPr>
              <a:t>所在的标记</a:t>
            </a:r>
            <a:r>
              <a:rPr lang="zh-CN" altLang="zh-CN" sz="1800" dirty="0"/>
              <a:t>及嵌套在其中的</a:t>
            </a:r>
            <a:r>
              <a:rPr lang="zh-CN" altLang="zh-CN" sz="1800" dirty="0">
                <a:solidFill>
                  <a:srgbClr val="009ED6"/>
                </a:solidFill>
              </a:rPr>
              <a:t>子标记</a:t>
            </a:r>
            <a:r>
              <a:rPr lang="zh-CN" altLang="zh-CN" sz="1800" dirty="0"/>
              <a:t>起作用。</a:t>
            </a:r>
            <a:endParaRPr lang="en-US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latinLnBrk="1" hangingPunct="1">
              <a:spcBef>
                <a:spcPts val="423"/>
              </a:spcBef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2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zh-CN" altLang="zh-CN" sz="2400" b="1" dirty="0">
                <a:solidFill>
                  <a:srgbClr val="009ED6"/>
                </a:solidFill>
              </a:rPr>
              <a:t>引入</a:t>
            </a:r>
            <a:r>
              <a:rPr lang="en-US" altLang="zh-CN" sz="2400" b="1" dirty="0">
                <a:solidFill>
                  <a:srgbClr val="009ED6"/>
                </a:solidFill>
              </a:rPr>
              <a:t>CSS</a:t>
            </a:r>
            <a:r>
              <a:rPr lang="zh-CN" altLang="zh-CN" sz="2400" b="1" dirty="0">
                <a:solidFill>
                  <a:srgbClr val="009ED6"/>
                </a:solidFill>
              </a:rPr>
              <a:t>样式</a:t>
            </a:r>
            <a:r>
              <a:rPr lang="zh-CN" altLang="zh-CN" sz="2400" b="1" dirty="0" smtClean="0">
                <a:solidFill>
                  <a:srgbClr val="009ED6"/>
                </a:solidFill>
              </a:rPr>
              <a:t>表</a:t>
            </a:r>
            <a:endParaRPr lang="zh-CN" altLang="zh-CN" sz="2400" b="1" dirty="0">
              <a:solidFill>
                <a:srgbClr val="009ED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583" y="3416300"/>
            <a:ext cx="8479017" cy="369332"/>
          </a:xfrm>
          <a:prstGeom prst="rect">
            <a:avLst/>
          </a:prstGeom>
          <a:solidFill>
            <a:srgbClr val="D5F2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&lt;</a:t>
            </a:r>
            <a:r>
              <a:rPr lang="zh-CN" altLang="zh-CN" dirty="0"/>
              <a:t>标记名</a:t>
            </a:r>
            <a:r>
              <a:rPr lang="en-US" altLang="zh-CN" dirty="0"/>
              <a:t> style="</a:t>
            </a:r>
            <a:r>
              <a:rPr lang="zh-CN" altLang="zh-CN" dirty="0"/>
              <a:t>属性</a:t>
            </a:r>
            <a:r>
              <a:rPr lang="en-US" altLang="zh-CN" dirty="0"/>
              <a:t>1:</a:t>
            </a:r>
            <a:r>
              <a:rPr lang="zh-CN" altLang="zh-CN" dirty="0"/>
              <a:t>属性值</a:t>
            </a:r>
            <a:r>
              <a:rPr lang="en-US" altLang="zh-CN" dirty="0"/>
              <a:t>1; </a:t>
            </a:r>
            <a:r>
              <a:rPr lang="zh-CN" altLang="zh-CN" dirty="0"/>
              <a:t>属性</a:t>
            </a:r>
            <a:r>
              <a:rPr lang="en-US" altLang="zh-CN" dirty="0"/>
              <a:t>2:</a:t>
            </a:r>
            <a:r>
              <a:rPr lang="zh-CN" altLang="zh-CN" dirty="0"/>
              <a:t>属性值</a:t>
            </a:r>
            <a:r>
              <a:rPr lang="en-US" altLang="zh-CN" dirty="0"/>
              <a:t>2; </a:t>
            </a:r>
            <a:r>
              <a:rPr lang="zh-CN" altLang="zh-CN" dirty="0"/>
              <a:t>属性</a:t>
            </a:r>
            <a:r>
              <a:rPr lang="en-US" altLang="zh-CN" dirty="0"/>
              <a:t>3:</a:t>
            </a:r>
            <a:r>
              <a:rPr lang="zh-CN" altLang="zh-CN" dirty="0"/>
              <a:t>属性值</a:t>
            </a:r>
            <a:r>
              <a:rPr lang="en-US" altLang="zh-CN" dirty="0"/>
              <a:t>3;"&gt; </a:t>
            </a:r>
            <a:r>
              <a:rPr lang="zh-CN" altLang="zh-CN" dirty="0"/>
              <a:t>内容</a:t>
            </a:r>
            <a:r>
              <a:rPr lang="en-US" altLang="zh-CN" dirty="0"/>
              <a:t> &lt;/</a:t>
            </a:r>
            <a:r>
              <a:rPr lang="zh-CN" altLang="zh-CN" dirty="0"/>
              <a:t>标记名</a:t>
            </a:r>
            <a:r>
              <a:rPr lang="en-US" altLang="zh-CN" dirty="0"/>
              <a:t>&gt;</a:t>
            </a:r>
            <a:endParaRPr lang="zh-CN" altLang="zh-CN" dirty="0"/>
          </a:p>
        </p:txBody>
      </p:sp>
      <p:pic>
        <p:nvPicPr>
          <p:cNvPr id="7" name="图片 6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417" y="4772844"/>
            <a:ext cx="2121233" cy="387882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07950" y="114300"/>
            <a:ext cx="7766050" cy="723900"/>
          </a:xfrm>
        </p:spPr>
        <p:txBody>
          <a:bodyPr/>
          <a:lstStyle/>
          <a:p>
            <a:pPr>
              <a:defRPr/>
            </a:pPr>
            <a:r>
              <a:rPr lang="en-US" altLang="zh-CN" sz="2400" dirty="0" smtClean="0"/>
              <a:t>3.2 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202131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zh-CN" sz="1800" b="1" dirty="0" smtClean="0">
                <a:solidFill>
                  <a:srgbClr val="009ED6"/>
                </a:solidFill>
              </a:rPr>
              <a:t>（</a:t>
            </a:r>
            <a:r>
              <a:rPr lang="en-US" altLang="zh-CN" sz="1800" b="1" dirty="0" smtClean="0">
                <a:solidFill>
                  <a:srgbClr val="009ED6"/>
                </a:solidFill>
              </a:rPr>
              <a:t>2</a:t>
            </a:r>
            <a:r>
              <a:rPr lang="zh-CN" altLang="zh-CN" sz="1800" b="1" dirty="0" smtClean="0">
                <a:solidFill>
                  <a:srgbClr val="009ED6"/>
                </a:solidFill>
              </a:rPr>
              <a:t>）</a:t>
            </a:r>
            <a:r>
              <a:rPr lang="zh-CN" altLang="zh-CN" sz="1800" b="1" dirty="0">
                <a:solidFill>
                  <a:srgbClr val="009ED6"/>
                </a:solidFill>
              </a:rPr>
              <a:t>内嵌式</a:t>
            </a:r>
          </a:p>
          <a:p>
            <a:pPr marL="0" indent="457200">
              <a:buNone/>
            </a:pPr>
            <a:r>
              <a:rPr lang="zh-CN" altLang="zh-CN" sz="1800" dirty="0"/>
              <a:t>内嵌式是将</a:t>
            </a:r>
            <a:r>
              <a:rPr lang="en-US" altLang="zh-CN" sz="1800" dirty="0"/>
              <a:t>CSS</a:t>
            </a:r>
            <a:r>
              <a:rPr lang="zh-CN" altLang="zh-CN" sz="1800" dirty="0"/>
              <a:t>代码集中写在</a:t>
            </a:r>
            <a:r>
              <a:rPr lang="en-US" altLang="zh-CN" sz="1800" dirty="0"/>
              <a:t>HTML</a:t>
            </a:r>
            <a:r>
              <a:rPr lang="zh-CN" altLang="zh-CN" sz="1800" dirty="0"/>
              <a:t>文档的</a:t>
            </a:r>
            <a:r>
              <a:rPr lang="en-US" altLang="zh-CN" sz="1800" dirty="0">
                <a:solidFill>
                  <a:srgbClr val="009ED6"/>
                </a:solidFill>
              </a:rPr>
              <a:t>&lt;head&gt;</a:t>
            </a:r>
            <a:r>
              <a:rPr lang="zh-CN" altLang="zh-CN" sz="1800" dirty="0"/>
              <a:t>头部标记中，并且用</a:t>
            </a:r>
            <a:r>
              <a:rPr lang="en-US" altLang="zh-CN" sz="1800" dirty="0">
                <a:solidFill>
                  <a:srgbClr val="009ED6"/>
                </a:solidFill>
              </a:rPr>
              <a:t>&lt;style&gt;</a:t>
            </a:r>
            <a:r>
              <a:rPr lang="zh-CN" altLang="zh-CN" sz="1800" dirty="0">
                <a:solidFill>
                  <a:srgbClr val="009ED6"/>
                </a:solidFill>
              </a:rPr>
              <a:t>标记定义</a:t>
            </a:r>
            <a:r>
              <a:rPr lang="zh-CN" altLang="zh-CN" sz="1800" dirty="0"/>
              <a:t>，其基本语法格式如下：</a:t>
            </a:r>
            <a:endParaRPr lang="en-US" altLang="zh-CN" sz="1800" dirty="0"/>
          </a:p>
          <a:p>
            <a:pPr marL="0" indent="457200">
              <a:buNone/>
            </a:pPr>
            <a:endParaRPr lang="en-US" altLang="zh-CN" sz="1800" dirty="0" smtClean="0"/>
          </a:p>
          <a:p>
            <a:pPr marL="0" indent="457200">
              <a:buNone/>
            </a:pPr>
            <a:endParaRPr lang="en-US" altLang="zh-CN" sz="1800" dirty="0"/>
          </a:p>
          <a:p>
            <a:pPr marL="0" indent="457200">
              <a:buNone/>
            </a:pPr>
            <a:endParaRPr lang="en-US" altLang="zh-CN" sz="1800" dirty="0" smtClean="0"/>
          </a:p>
          <a:p>
            <a:pPr marL="0" indent="457200">
              <a:buNone/>
            </a:pPr>
            <a:r>
              <a:rPr lang="zh-CN" altLang="zh-CN" sz="1800" dirty="0"/>
              <a:t>该语法中，</a:t>
            </a:r>
            <a:r>
              <a:rPr lang="en-US" altLang="zh-CN" sz="1800" dirty="0"/>
              <a:t>&lt;style&gt;</a:t>
            </a:r>
            <a:r>
              <a:rPr lang="zh-CN" altLang="zh-CN" sz="1800" dirty="0"/>
              <a:t>标记一般位于</a:t>
            </a:r>
            <a:r>
              <a:rPr lang="en-US" altLang="zh-CN" sz="1800" dirty="0"/>
              <a:t>&lt;head&gt;</a:t>
            </a:r>
            <a:r>
              <a:rPr lang="zh-CN" altLang="zh-CN" sz="1800" dirty="0"/>
              <a:t>标记中</a:t>
            </a:r>
            <a:r>
              <a:rPr lang="en-US" altLang="zh-CN" sz="1800" dirty="0">
                <a:solidFill>
                  <a:srgbClr val="009ED6"/>
                </a:solidFill>
              </a:rPr>
              <a:t>&lt;title&gt;</a:t>
            </a:r>
            <a:r>
              <a:rPr lang="zh-CN" altLang="zh-CN" sz="1800" dirty="0">
                <a:solidFill>
                  <a:srgbClr val="009ED6"/>
                </a:solidFill>
              </a:rPr>
              <a:t>标记之后</a:t>
            </a:r>
            <a:r>
              <a:rPr lang="zh-CN" altLang="zh-CN" sz="1800" dirty="0"/>
              <a:t>，也可以把它放在</a:t>
            </a:r>
            <a:r>
              <a:rPr lang="en-US" altLang="zh-CN" sz="1800" dirty="0"/>
              <a:t>HTML</a:t>
            </a:r>
            <a:r>
              <a:rPr lang="zh-CN" altLang="zh-CN" sz="1800" dirty="0"/>
              <a:t>文档的任何地方。</a:t>
            </a:r>
            <a:endParaRPr lang="en-US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latinLnBrk="1" hangingPunct="1">
              <a:spcBef>
                <a:spcPts val="423"/>
              </a:spcBef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2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zh-CN" altLang="zh-CN" sz="2400" b="1" dirty="0">
                <a:solidFill>
                  <a:srgbClr val="009ED6"/>
                </a:solidFill>
              </a:rPr>
              <a:t>引入</a:t>
            </a:r>
            <a:r>
              <a:rPr lang="en-US" altLang="zh-CN" sz="2400" b="1" dirty="0">
                <a:solidFill>
                  <a:srgbClr val="009ED6"/>
                </a:solidFill>
              </a:rPr>
              <a:t>CSS</a:t>
            </a:r>
            <a:r>
              <a:rPr lang="zh-CN" altLang="zh-CN" sz="2400" b="1" dirty="0">
                <a:solidFill>
                  <a:srgbClr val="009ED6"/>
                </a:solidFill>
              </a:rPr>
              <a:t>样式</a:t>
            </a:r>
            <a:r>
              <a:rPr lang="zh-CN" altLang="zh-CN" sz="2400" b="1" dirty="0" smtClean="0">
                <a:solidFill>
                  <a:srgbClr val="009ED6"/>
                </a:solidFill>
              </a:rPr>
              <a:t>表</a:t>
            </a:r>
            <a:endParaRPr lang="zh-CN" altLang="zh-CN" sz="2400" b="1" dirty="0">
              <a:solidFill>
                <a:srgbClr val="009ED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3403600"/>
            <a:ext cx="7150100" cy="1477328"/>
          </a:xfrm>
          <a:prstGeom prst="rect">
            <a:avLst/>
          </a:prstGeom>
          <a:solidFill>
            <a:srgbClr val="D5F2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&lt;head&gt;</a:t>
            </a:r>
            <a:endParaRPr lang="zh-CN" altLang="zh-CN" dirty="0"/>
          </a:p>
          <a:p>
            <a:r>
              <a:rPr lang="en-US" altLang="zh-CN" dirty="0"/>
              <a:t>&lt;style type="text/</a:t>
            </a:r>
            <a:r>
              <a:rPr lang="en-US" altLang="zh-CN" dirty="0" err="1"/>
              <a:t>css</a:t>
            </a:r>
            <a:r>
              <a:rPr lang="en-US" altLang="zh-CN" dirty="0"/>
              <a:t>"&gt;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zh-CN" altLang="zh-CN" dirty="0"/>
              <a:t>选择器</a:t>
            </a:r>
            <a:r>
              <a:rPr lang="en-US" altLang="zh-CN" dirty="0"/>
              <a:t> {</a:t>
            </a:r>
            <a:r>
              <a:rPr lang="zh-CN" altLang="zh-CN" dirty="0"/>
              <a:t>属性</a:t>
            </a:r>
            <a:r>
              <a:rPr lang="en-US" altLang="zh-CN" dirty="0"/>
              <a:t>1:</a:t>
            </a:r>
            <a:r>
              <a:rPr lang="zh-CN" altLang="zh-CN" dirty="0"/>
              <a:t>属性值</a:t>
            </a:r>
            <a:r>
              <a:rPr lang="en-US" altLang="zh-CN" dirty="0"/>
              <a:t>1; </a:t>
            </a:r>
            <a:r>
              <a:rPr lang="zh-CN" altLang="zh-CN" dirty="0"/>
              <a:t>属性</a:t>
            </a:r>
            <a:r>
              <a:rPr lang="en-US" altLang="zh-CN" dirty="0"/>
              <a:t>2:</a:t>
            </a:r>
            <a:r>
              <a:rPr lang="zh-CN" altLang="zh-CN" dirty="0"/>
              <a:t>属性值</a:t>
            </a:r>
            <a:r>
              <a:rPr lang="en-US" altLang="zh-CN" dirty="0"/>
              <a:t>2; </a:t>
            </a:r>
            <a:r>
              <a:rPr lang="zh-CN" altLang="zh-CN" dirty="0"/>
              <a:t>属性</a:t>
            </a:r>
            <a:r>
              <a:rPr lang="en-US" altLang="zh-CN" dirty="0"/>
              <a:t>3:</a:t>
            </a:r>
            <a:r>
              <a:rPr lang="zh-CN" altLang="zh-CN" dirty="0"/>
              <a:t>属性值</a:t>
            </a:r>
            <a:r>
              <a:rPr lang="en-US" altLang="zh-CN" dirty="0"/>
              <a:t>3;}</a:t>
            </a:r>
            <a:endParaRPr lang="zh-CN" altLang="zh-CN" dirty="0"/>
          </a:p>
          <a:p>
            <a:r>
              <a:rPr lang="en-US" altLang="zh-CN" dirty="0"/>
              <a:t>&lt;/style&gt;</a:t>
            </a:r>
            <a:endParaRPr lang="zh-CN" altLang="zh-CN" dirty="0"/>
          </a:p>
          <a:p>
            <a:r>
              <a:rPr lang="en-US" altLang="zh-CN" dirty="0"/>
              <a:t>&lt;/head&gt;</a:t>
            </a:r>
            <a:endParaRPr lang="zh-CN" altLang="zh-CN" dirty="0"/>
          </a:p>
        </p:txBody>
      </p:sp>
      <p:pic>
        <p:nvPicPr>
          <p:cNvPr id="7" name="图片 6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817" y="5306244"/>
            <a:ext cx="2121233" cy="387882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07950" y="114300"/>
            <a:ext cx="7766050" cy="723900"/>
          </a:xfrm>
        </p:spPr>
        <p:txBody>
          <a:bodyPr/>
          <a:lstStyle/>
          <a:p>
            <a:pPr>
              <a:defRPr/>
            </a:pPr>
            <a:r>
              <a:rPr lang="en-US" altLang="zh-CN" sz="2400" dirty="0" smtClean="0"/>
              <a:t>3.2 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365488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1666648"/>
            <a:ext cx="8229600" cy="471439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 eaLnBrk="1">
              <a:lnSpc>
                <a:spcPct val="135000"/>
              </a:lnSpc>
              <a:buNone/>
            </a:pPr>
            <a:r>
              <a:rPr lang="zh-CN" altLang="zh-CN" sz="1800" b="1" dirty="0" smtClean="0">
                <a:solidFill>
                  <a:srgbClr val="009ED6"/>
                </a:solidFill>
              </a:rPr>
              <a:t>（</a:t>
            </a:r>
            <a:r>
              <a:rPr lang="en-US" altLang="zh-CN" sz="1800" b="1" dirty="0" smtClean="0">
                <a:solidFill>
                  <a:srgbClr val="009ED6"/>
                </a:solidFill>
              </a:rPr>
              <a:t>3</a:t>
            </a:r>
            <a:r>
              <a:rPr lang="zh-CN" altLang="zh-CN" sz="1800" b="1" dirty="0" smtClean="0">
                <a:solidFill>
                  <a:srgbClr val="009ED6"/>
                </a:solidFill>
              </a:rPr>
              <a:t>）</a:t>
            </a:r>
            <a:r>
              <a:rPr lang="zh-CN" altLang="zh-CN" sz="1800" b="1" dirty="0">
                <a:solidFill>
                  <a:srgbClr val="009ED6"/>
                </a:solidFill>
              </a:rPr>
              <a:t>链入式</a:t>
            </a:r>
          </a:p>
          <a:p>
            <a:pPr marL="0" indent="457200" eaLnBrk="1">
              <a:buNone/>
            </a:pPr>
            <a:r>
              <a:rPr lang="zh-CN" altLang="zh-CN" sz="1600" dirty="0"/>
              <a:t>链入式是将所有的样式放在一个或多个以</a:t>
            </a:r>
            <a:r>
              <a:rPr lang="en-US" altLang="zh-CN" sz="1600" dirty="0">
                <a:solidFill>
                  <a:srgbClr val="009ED6"/>
                </a:solidFill>
              </a:rPr>
              <a:t>.</a:t>
            </a:r>
            <a:r>
              <a:rPr lang="en-US" altLang="zh-CN" sz="1600" dirty="0" err="1">
                <a:solidFill>
                  <a:srgbClr val="009ED6"/>
                </a:solidFill>
              </a:rPr>
              <a:t>css</a:t>
            </a:r>
            <a:r>
              <a:rPr lang="zh-CN" altLang="zh-CN" sz="1600" dirty="0"/>
              <a:t>为扩展名的外部样式表文件中，通过</a:t>
            </a:r>
            <a:r>
              <a:rPr lang="en-US" altLang="zh-CN" sz="1600" dirty="0">
                <a:solidFill>
                  <a:srgbClr val="009ED6"/>
                </a:solidFill>
              </a:rPr>
              <a:t>&lt;link /&gt;</a:t>
            </a:r>
            <a:r>
              <a:rPr lang="zh-CN" altLang="zh-CN" sz="1600" dirty="0"/>
              <a:t>标记将外部样式表文件链接到</a:t>
            </a:r>
            <a:r>
              <a:rPr lang="en-US" altLang="zh-CN" sz="1600" dirty="0"/>
              <a:t>HTML</a:t>
            </a:r>
            <a:r>
              <a:rPr lang="zh-CN" altLang="zh-CN" sz="1600" dirty="0"/>
              <a:t>文档中，其基本语法格式如下：</a:t>
            </a:r>
            <a:endParaRPr lang="en-US" altLang="zh-CN" sz="1600" dirty="0" smtClean="0"/>
          </a:p>
          <a:p>
            <a:pPr marL="0" indent="457200">
              <a:buNone/>
            </a:pPr>
            <a:endParaRPr lang="en-US" altLang="zh-CN" sz="1800" dirty="0"/>
          </a:p>
          <a:p>
            <a:pPr marL="0" indent="457200">
              <a:buNone/>
            </a:pPr>
            <a:endParaRPr lang="en-US" altLang="zh-CN" sz="1800" dirty="0" smtClean="0"/>
          </a:p>
          <a:p>
            <a:pPr marL="0" indent="457200">
              <a:lnSpc>
                <a:spcPct val="135000"/>
              </a:lnSpc>
              <a:buNone/>
            </a:pPr>
            <a:r>
              <a:rPr lang="zh-CN" altLang="zh-CN" sz="1600" dirty="0"/>
              <a:t>该语法中，</a:t>
            </a:r>
            <a:r>
              <a:rPr lang="en-US" altLang="zh-CN" sz="1600" dirty="0"/>
              <a:t>&lt;link /&gt;</a:t>
            </a:r>
            <a:r>
              <a:rPr lang="zh-CN" altLang="zh-CN" sz="1600" dirty="0"/>
              <a:t>标记需要放在</a:t>
            </a:r>
            <a:r>
              <a:rPr lang="en-US" altLang="zh-CN" sz="1600" dirty="0">
                <a:solidFill>
                  <a:srgbClr val="009ED6"/>
                </a:solidFill>
              </a:rPr>
              <a:t>&lt;head&gt;</a:t>
            </a:r>
            <a:r>
              <a:rPr lang="zh-CN" altLang="zh-CN" sz="1600" dirty="0"/>
              <a:t>头部标记中，并且必须指定</a:t>
            </a:r>
            <a:r>
              <a:rPr lang="en-US" altLang="zh-CN" sz="1600" dirty="0"/>
              <a:t>&lt;link /&gt;</a:t>
            </a:r>
            <a:r>
              <a:rPr lang="zh-CN" altLang="zh-CN" sz="1600" dirty="0"/>
              <a:t>标记的三个属性，具体如下：</a:t>
            </a:r>
          </a:p>
          <a:p>
            <a:pPr marL="742950" indent="-285750" eaLnBrk="1">
              <a:lnSpc>
                <a:spcPct val="135000"/>
              </a:lnSpc>
            </a:pPr>
            <a:r>
              <a:rPr lang="en-US" altLang="zh-CN" sz="1600" dirty="0">
                <a:solidFill>
                  <a:srgbClr val="009ED6"/>
                </a:solidFill>
              </a:rPr>
              <a:t>href</a:t>
            </a:r>
            <a:r>
              <a:rPr lang="zh-CN" altLang="zh-CN" sz="1600" dirty="0"/>
              <a:t>：定义所链接外部样式表文件的</a:t>
            </a:r>
            <a:r>
              <a:rPr lang="en-US" altLang="zh-CN" sz="1600" dirty="0">
                <a:solidFill>
                  <a:srgbClr val="009ED6"/>
                </a:solidFill>
              </a:rPr>
              <a:t>URL</a:t>
            </a:r>
            <a:r>
              <a:rPr lang="zh-CN" altLang="zh-CN" sz="1600" dirty="0"/>
              <a:t>，可以是</a:t>
            </a:r>
            <a:r>
              <a:rPr lang="zh-CN" altLang="zh-CN" sz="1600" dirty="0">
                <a:solidFill>
                  <a:srgbClr val="009ED6"/>
                </a:solidFill>
              </a:rPr>
              <a:t>相对路径</a:t>
            </a:r>
            <a:r>
              <a:rPr lang="zh-CN" altLang="zh-CN" sz="1600" dirty="0"/>
              <a:t>，也可以是</a:t>
            </a:r>
            <a:r>
              <a:rPr lang="zh-CN" altLang="zh-CN" sz="1600" dirty="0">
                <a:solidFill>
                  <a:srgbClr val="009ED6"/>
                </a:solidFill>
              </a:rPr>
              <a:t>绝对路径</a:t>
            </a:r>
            <a:r>
              <a:rPr lang="zh-CN" altLang="zh-CN" sz="1600" dirty="0"/>
              <a:t>。</a:t>
            </a:r>
          </a:p>
          <a:p>
            <a:pPr marL="742950" indent="-285750" eaLnBrk="1">
              <a:lnSpc>
                <a:spcPct val="135000"/>
              </a:lnSpc>
            </a:pPr>
            <a:r>
              <a:rPr lang="en-US" altLang="zh-CN" sz="1600" dirty="0">
                <a:solidFill>
                  <a:srgbClr val="009ED6"/>
                </a:solidFill>
              </a:rPr>
              <a:t>type</a:t>
            </a:r>
            <a:r>
              <a:rPr lang="zh-CN" altLang="zh-CN" sz="1600" dirty="0"/>
              <a:t>：定义所链接</a:t>
            </a:r>
            <a:r>
              <a:rPr lang="zh-CN" altLang="zh-CN" sz="1600" dirty="0">
                <a:solidFill>
                  <a:srgbClr val="009ED6"/>
                </a:solidFill>
              </a:rPr>
              <a:t>文档</a:t>
            </a:r>
            <a:r>
              <a:rPr lang="zh-CN" altLang="zh-CN" sz="1600" dirty="0"/>
              <a:t>的类型，在这里需要指定为“</a:t>
            </a:r>
            <a:r>
              <a:rPr lang="en-US" altLang="zh-CN" sz="1600" dirty="0">
                <a:solidFill>
                  <a:srgbClr val="009ED6"/>
                </a:solidFill>
              </a:rPr>
              <a:t>text/</a:t>
            </a:r>
            <a:r>
              <a:rPr lang="en-US" altLang="zh-CN" sz="1600" dirty="0" err="1">
                <a:solidFill>
                  <a:srgbClr val="009ED6"/>
                </a:solidFill>
              </a:rPr>
              <a:t>css</a:t>
            </a:r>
            <a:r>
              <a:rPr lang="zh-CN" altLang="zh-CN" sz="1600" dirty="0"/>
              <a:t>”，表示链接的外部文件为</a:t>
            </a:r>
            <a:r>
              <a:rPr lang="en-US" altLang="zh-CN" sz="1600" dirty="0"/>
              <a:t>CSS</a:t>
            </a:r>
            <a:r>
              <a:rPr lang="zh-CN" altLang="zh-CN" sz="1600" dirty="0"/>
              <a:t>样式表。</a:t>
            </a:r>
          </a:p>
          <a:p>
            <a:pPr marL="742950" indent="-285750" eaLnBrk="1">
              <a:lnSpc>
                <a:spcPct val="135000"/>
              </a:lnSpc>
            </a:pPr>
            <a:r>
              <a:rPr lang="en-US" altLang="zh-CN" sz="1600" dirty="0">
                <a:solidFill>
                  <a:srgbClr val="009ED6"/>
                </a:solidFill>
              </a:rPr>
              <a:t>rel</a:t>
            </a:r>
            <a:r>
              <a:rPr lang="zh-CN" altLang="zh-CN" sz="1600" dirty="0"/>
              <a:t>：定义</a:t>
            </a:r>
            <a:r>
              <a:rPr lang="zh-CN" altLang="zh-CN" sz="1600" dirty="0">
                <a:solidFill>
                  <a:srgbClr val="009ED6"/>
                </a:solidFill>
              </a:rPr>
              <a:t>当前文档</a:t>
            </a:r>
            <a:r>
              <a:rPr lang="zh-CN" altLang="zh-CN" sz="1600" dirty="0"/>
              <a:t>与</a:t>
            </a:r>
            <a:r>
              <a:rPr lang="zh-CN" altLang="zh-CN" sz="1600" dirty="0">
                <a:solidFill>
                  <a:srgbClr val="009ED6"/>
                </a:solidFill>
              </a:rPr>
              <a:t>被链接文档</a:t>
            </a:r>
            <a:r>
              <a:rPr lang="zh-CN" altLang="zh-CN" sz="1600" dirty="0"/>
              <a:t>之间的关系，在这里需要指定为“</a:t>
            </a:r>
            <a:r>
              <a:rPr lang="en-US" altLang="zh-CN" sz="1600" dirty="0">
                <a:solidFill>
                  <a:srgbClr val="009ED6"/>
                </a:solidFill>
              </a:rPr>
              <a:t>stylesheet</a:t>
            </a:r>
            <a:r>
              <a:rPr lang="zh-CN" altLang="zh-CN" sz="1600" dirty="0"/>
              <a:t>”，表示被链接的文档是一个样式表文件。</a:t>
            </a:r>
            <a:endParaRPr lang="en-US" altLang="zh-CN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1188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latinLnBrk="1" hangingPunct="1">
              <a:spcBef>
                <a:spcPts val="423"/>
              </a:spcBef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2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zh-CN" altLang="zh-CN" sz="2400" b="1" dirty="0">
                <a:solidFill>
                  <a:srgbClr val="009ED6"/>
                </a:solidFill>
              </a:rPr>
              <a:t>引入</a:t>
            </a:r>
            <a:r>
              <a:rPr lang="en-US" altLang="zh-CN" sz="2400" b="1" dirty="0">
                <a:solidFill>
                  <a:srgbClr val="009ED6"/>
                </a:solidFill>
              </a:rPr>
              <a:t>CSS</a:t>
            </a:r>
            <a:r>
              <a:rPr lang="zh-CN" altLang="zh-CN" sz="2400" b="1" dirty="0">
                <a:solidFill>
                  <a:srgbClr val="009ED6"/>
                </a:solidFill>
              </a:rPr>
              <a:t>样式</a:t>
            </a:r>
            <a:r>
              <a:rPr lang="zh-CN" altLang="zh-CN" sz="2400" b="1" dirty="0" smtClean="0">
                <a:solidFill>
                  <a:srgbClr val="009ED6"/>
                </a:solidFill>
              </a:rPr>
              <a:t>表</a:t>
            </a:r>
            <a:endParaRPr lang="zh-CN" altLang="zh-CN" sz="2400" b="1" dirty="0">
              <a:solidFill>
                <a:srgbClr val="009ED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2895600"/>
            <a:ext cx="7150100" cy="923330"/>
          </a:xfrm>
          <a:prstGeom prst="rect">
            <a:avLst/>
          </a:prstGeom>
          <a:solidFill>
            <a:srgbClr val="D5F2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&lt;head&gt;</a:t>
            </a:r>
            <a:endParaRPr lang="zh-CN" altLang="zh-CN" dirty="0"/>
          </a:p>
          <a:p>
            <a:r>
              <a:rPr lang="en-US" altLang="zh-CN" dirty="0"/>
              <a:t>&lt;link href="CSS</a:t>
            </a:r>
            <a:r>
              <a:rPr lang="zh-CN" altLang="zh-CN" dirty="0"/>
              <a:t>文件的路径</a:t>
            </a:r>
            <a:r>
              <a:rPr lang="en-US" altLang="zh-CN" dirty="0"/>
              <a:t>" type="text/</a:t>
            </a:r>
            <a:r>
              <a:rPr lang="en-US" altLang="zh-CN" dirty="0" err="1"/>
              <a:t>css</a:t>
            </a:r>
            <a:r>
              <a:rPr lang="en-US" altLang="zh-CN" dirty="0"/>
              <a:t>" rel="stylesheet" /&gt;</a:t>
            </a:r>
            <a:endParaRPr lang="zh-CN" altLang="zh-CN" dirty="0"/>
          </a:p>
          <a:p>
            <a:r>
              <a:rPr lang="en-US" altLang="zh-CN" dirty="0"/>
              <a:t>&lt;/head&gt;</a:t>
            </a:r>
            <a:endParaRPr lang="zh-CN" altLang="zh-CN" dirty="0"/>
          </a:p>
        </p:txBody>
      </p:sp>
      <p:pic>
        <p:nvPicPr>
          <p:cNvPr id="7" name="图片 6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517" y="5941244"/>
            <a:ext cx="2121233" cy="387882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07950" y="114300"/>
            <a:ext cx="7766050" cy="723900"/>
          </a:xfrm>
        </p:spPr>
        <p:txBody>
          <a:bodyPr/>
          <a:lstStyle/>
          <a:p>
            <a:pPr>
              <a:defRPr/>
            </a:pPr>
            <a:r>
              <a:rPr lang="en-US" altLang="zh-CN" sz="2400" dirty="0" smtClean="0"/>
              <a:t>3.2 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602253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FontTx/>
              <a:buNone/>
              <a:defRPr/>
            </a:pPr>
            <a:r>
              <a:rPr lang="zh-CN" altLang="zh-CN" sz="1800" b="1" dirty="0">
                <a:solidFill>
                  <a:srgbClr val="009ED6"/>
                </a:solidFill>
              </a:rPr>
              <a:t>（</a:t>
            </a:r>
            <a:r>
              <a:rPr lang="en-US" altLang="zh-CN" sz="1800" b="1" dirty="0">
                <a:solidFill>
                  <a:srgbClr val="009ED6"/>
                </a:solidFill>
              </a:rPr>
              <a:t>1</a:t>
            </a:r>
            <a:r>
              <a:rPr lang="zh-CN" altLang="zh-CN" sz="1800" b="1" dirty="0">
                <a:solidFill>
                  <a:srgbClr val="009ED6"/>
                </a:solidFill>
              </a:rPr>
              <a:t>）标记选择</a:t>
            </a:r>
            <a:r>
              <a:rPr lang="zh-CN" altLang="zh-CN" sz="1800" b="1" dirty="0" smtClean="0">
                <a:solidFill>
                  <a:srgbClr val="009ED6"/>
                </a:solidFill>
              </a:rPr>
              <a:t>器</a:t>
            </a:r>
            <a:endParaRPr lang="en-US" altLang="zh-CN" sz="1800" b="1" dirty="0" smtClean="0">
              <a:solidFill>
                <a:srgbClr val="009ED6"/>
              </a:solidFill>
            </a:endParaRPr>
          </a:p>
          <a:p>
            <a:pPr marL="0" indent="457200">
              <a:buFontTx/>
              <a:buNone/>
              <a:defRPr/>
            </a:pPr>
            <a:r>
              <a:rPr lang="zh-CN" altLang="zh-CN" sz="1800" dirty="0"/>
              <a:t>标记选择器是指用</a:t>
            </a:r>
            <a:r>
              <a:rPr lang="en-US" altLang="zh-CN" sz="1800" dirty="0">
                <a:solidFill>
                  <a:srgbClr val="009ED6"/>
                </a:solidFill>
              </a:rPr>
              <a:t>HTML</a:t>
            </a:r>
            <a:r>
              <a:rPr lang="zh-CN" altLang="zh-CN" sz="1800" dirty="0">
                <a:solidFill>
                  <a:srgbClr val="009ED6"/>
                </a:solidFill>
              </a:rPr>
              <a:t>标记</a:t>
            </a:r>
            <a:r>
              <a:rPr lang="zh-CN" altLang="zh-CN" sz="1800" dirty="0"/>
              <a:t>名称作为</a:t>
            </a:r>
            <a:r>
              <a:rPr lang="zh-CN" altLang="zh-CN" sz="1800" dirty="0">
                <a:solidFill>
                  <a:srgbClr val="009ED6"/>
                </a:solidFill>
              </a:rPr>
              <a:t>选择器</a:t>
            </a:r>
            <a:r>
              <a:rPr lang="zh-CN" altLang="zh-CN" sz="1800" dirty="0"/>
              <a:t>，按标记名称分类，为页面中某</a:t>
            </a:r>
            <a:r>
              <a:rPr lang="zh-CN" altLang="zh-CN" sz="1800" dirty="0">
                <a:solidFill>
                  <a:srgbClr val="009ED6"/>
                </a:solidFill>
              </a:rPr>
              <a:t>一类标记</a:t>
            </a:r>
            <a:r>
              <a:rPr lang="zh-CN" altLang="zh-CN" sz="1800" dirty="0"/>
              <a:t>指定</a:t>
            </a:r>
            <a:r>
              <a:rPr lang="zh-CN" altLang="zh-CN" sz="1800" dirty="0">
                <a:solidFill>
                  <a:srgbClr val="009ED6"/>
                </a:solidFill>
              </a:rPr>
              <a:t>统一</a:t>
            </a:r>
            <a:r>
              <a:rPr lang="zh-CN" altLang="zh-CN" sz="1800" dirty="0"/>
              <a:t>的</a:t>
            </a:r>
            <a:r>
              <a:rPr lang="en-US" altLang="zh-CN" sz="1800" dirty="0"/>
              <a:t>CSS</a:t>
            </a:r>
            <a:r>
              <a:rPr lang="zh-CN" altLang="zh-CN" sz="1800" dirty="0"/>
              <a:t>样式。其</a:t>
            </a:r>
            <a:r>
              <a:rPr lang="zh-CN" altLang="zh-CN" sz="1800" dirty="0">
                <a:solidFill>
                  <a:srgbClr val="009ED6"/>
                </a:solidFill>
              </a:rPr>
              <a:t>基本语法格式</a:t>
            </a:r>
            <a:r>
              <a:rPr lang="zh-CN" altLang="zh-CN" sz="1800" dirty="0"/>
              <a:t>如下</a:t>
            </a:r>
            <a:r>
              <a:rPr lang="zh-CN" altLang="zh-CN" sz="1800" dirty="0" smtClean="0"/>
              <a:t>：</a:t>
            </a:r>
            <a:endParaRPr lang="en-US" altLang="zh-CN" sz="1800" dirty="0" smtClean="0"/>
          </a:p>
          <a:p>
            <a:pPr marL="0" indent="457200">
              <a:buFontTx/>
              <a:buNone/>
              <a:defRPr/>
            </a:pPr>
            <a:endParaRPr lang="en-US" altLang="zh-CN" sz="1800" dirty="0"/>
          </a:p>
          <a:p>
            <a:pPr marL="0" indent="457200">
              <a:buFontTx/>
              <a:buNone/>
              <a:defRPr/>
            </a:pPr>
            <a:r>
              <a:rPr lang="zh-CN" altLang="zh-CN" sz="1800" b="1" dirty="0" smtClean="0">
                <a:solidFill>
                  <a:srgbClr val="FF0000"/>
                </a:solidFill>
              </a:rPr>
              <a:t>例如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：</a:t>
            </a:r>
            <a:endParaRPr lang="en-US" altLang="zh-CN" sz="1800" b="1" dirty="0" smtClean="0">
              <a:solidFill>
                <a:srgbClr val="FF0000"/>
              </a:solidFill>
            </a:endParaRPr>
          </a:p>
          <a:p>
            <a:pPr marL="0" indent="457200">
              <a:buFontTx/>
              <a:buNone/>
              <a:defRPr/>
            </a:pPr>
            <a:endParaRPr lang="en-US" altLang="zh-CN" sz="1800" b="1" dirty="0">
              <a:solidFill>
                <a:srgbClr val="FF0000"/>
              </a:solidFill>
            </a:endParaRPr>
          </a:p>
          <a:p>
            <a:pPr marL="0" indent="457200">
              <a:buFontTx/>
              <a:buNone/>
              <a:defRPr/>
            </a:pPr>
            <a:r>
              <a:rPr lang="zh-CN" altLang="zh-CN" sz="1800" dirty="0"/>
              <a:t>上述</a:t>
            </a:r>
            <a:r>
              <a:rPr lang="en-US" altLang="zh-CN" sz="1800" dirty="0"/>
              <a:t>CSS</a:t>
            </a:r>
            <a:r>
              <a:rPr lang="zh-CN" altLang="zh-CN" sz="1800" dirty="0"/>
              <a:t>样式代码用于设置</a:t>
            </a:r>
            <a:r>
              <a:rPr lang="en-US" altLang="zh-CN" sz="1800" dirty="0"/>
              <a:t>HTML</a:t>
            </a:r>
            <a:r>
              <a:rPr lang="zh-CN" altLang="zh-CN" sz="1800" dirty="0"/>
              <a:t>页面中所有的段落文本——字体大小为</a:t>
            </a:r>
            <a:r>
              <a:rPr lang="en-US" altLang="zh-CN" sz="1800" dirty="0"/>
              <a:t>12</a:t>
            </a:r>
            <a:r>
              <a:rPr lang="zh-CN" altLang="zh-CN" sz="1800" dirty="0"/>
              <a:t>像素、颜色为</a:t>
            </a:r>
            <a:r>
              <a:rPr lang="en-US" altLang="zh-CN" sz="1800" dirty="0"/>
              <a:t>#666</a:t>
            </a:r>
            <a:r>
              <a:rPr lang="zh-CN" altLang="zh-CN" sz="1800" dirty="0"/>
              <a:t>、字体为“微软雅黑”。</a:t>
            </a:r>
            <a:endParaRPr lang="en-US" altLang="zh-CN" sz="18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latinLnBrk="1" hangingPunct="1">
              <a:spcBef>
                <a:spcPts val="423"/>
              </a:spcBef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3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>
                <a:solidFill>
                  <a:srgbClr val="009ED6"/>
                </a:solidFill>
              </a:rPr>
              <a:t>CSS</a:t>
            </a:r>
            <a:r>
              <a:rPr lang="zh-CN" altLang="zh-CN" sz="2400" b="1" dirty="0">
                <a:solidFill>
                  <a:srgbClr val="009ED6"/>
                </a:solidFill>
              </a:rPr>
              <a:t>基础选择器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3492500"/>
            <a:ext cx="7150100" cy="369332"/>
          </a:xfrm>
          <a:prstGeom prst="rect">
            <a:avLst/>
          </a:prstGeom>
          <a:solidFill>
            <a:srgbClr val="D5F2FF"/>
          </a:solidFill>
        </p:spPr>
        <p:txBody>
          <a:bodyPr wrap="square" rtlCol="0">
            <a:spAutoFit/>
          </a:bodyPr>
          <a:lstStyle/>
          <a:p>
            <a:r>
              <a:rPr lang="zh-CN" altLang="zh-CN" dirty="0"/>
              <a:t>标记名</a:t>
            </a:r>
            <a:r>
              <a:rPr lang="en-US" altLang="zh-CN" dirty="0"/>
              <a:t>{</a:t>
            </a:r>
            <a:r>
              <a:rPr lang="zh-CN" altLang="zh-CN" dirty="0"/>
              <a:t>属性</a:t>
            </a:r>
            <a:r>
              <a:rPr lang="en-US" altLang="zh-CN" dirty="0"/>
              <a:t>1:</a:t>
            </a:r>
            <a:r>
              <a:rPr lang="zh-CN" altLang="zh-CN" dirty="0"/>
              <a:t>属性值</a:t>
            </a:r>
            <a:r>
              <a:rPr lang="en-US" altLang="zh-CN" dirty="0"/>
              <a:t>1; </a:t>
            </a:r>
            <a:r>
              <a:rPr lang="zh-CN" altLang="zh-CN" dirty="0"/>
              <a:t>属性</a:t>
            </a:r>
            <a:r>
              <a:rPr lang="en-US" altLang="zh-CN" dirty="0"/>
              <a:t>2:</a:t>
            </a:r>
            <a:r>
              <a:rPr lang="zh-CN" altLang="zh-CN" dirty="0"/>
              <a:t>属性值</a:t>
            </a:r>
            <a:r>
              <a:rPr lang="en-US" altLang="zh-CN" dirty="0"/>
              <a:t>2; </a:t>
            </a:r>
            <a:r>
              <a:rPr lang="zh-CN" altLang="zh-CN" dirty="0"/>
              <a:t>属性</a:t>
            </a:r>
            <a:r>
              <a:rPr lang="en-US" altLang="zh-CN" dirty="0"/>
              <a:t>3:</a:t>
            </a:r>
            <a:r>
              <a:rPr lang="zh-CN" altLang="zh-CN" dirty="0"/>
              <a:t>属性值</a:t>
            </a:r>
            <a:r>
              <a:rPr lang="en-US" altLang="zh-CN" dirty="0"/>
              <a:t>3; }</a:t>
            </a:r>
            <a:endParaRPr lang="zh-CN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1016000" y="4318000"/>
            <a:ext cx="7150100" cy="369332"/>
          </a:xfrm>
          <a:prstGeom prst="rect">
            <a:avLst/>
          </a:prstGeom>
          <a:solidFill>
            <a:srgbClr val="D5F2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p{ font-size:12px; color:#666; font-family:"</a:t>
            </a:r>
            <a:r>
              <a:rPr lang="zh-CN" altLang="zh-CN" dirty="0"/>
              <a:t>微软雅黑</a:t>
            </a:r>
            <a:r>
              <a:rPr lang="en-US" altLang="zh-CN" dirty="0"/>
              <a:t>";}</a:t>
            </a:r>
            <a:endParaRPr lang="zh-CN" altLang="zh-CN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07950" y="114300"/>
            <a:ext cx="7766050" cy="723900"/>
          </a:xfrm>
        </p:spPr>
        <p:txBody>
          <a:bodyPr/>
          <a:lstStyle/>
          <a:p>
            <a:pPr>
              <a:defRPr/>
            </a:pPr>
            <a:r>
              <a:rPr lang="en-US" altLang="zh-CN" sz="2400" dirty="0" smtClean="0"/>
              <a:t>3.2 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242768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FontTx/>
              <a:buNone/>
              <a:defRPr/>
            </a:pPr>
            <a:r>
              <a:rPr lang="zh-CN" altLang="zh-CN" sz="1800" b="1" dirty="0" smtClean="0">
                <a:solidFill>
                  <a:srgbClr val="009ED6"/>
                </a:solidFill>
              </a:rPr>
              <a:t>（</a:t>
            </a:r>
            <a:r>
              <a:rPr lang="en-US" altLang="zh-CN" sz="1800" b="1" dirty="0" smtClean="0">
                <a:solidFill>
                  <a:srgbClr val="009ED6"/>
                </a:solidFill>
              </a:rPr>
              <a:t>2</a:t>
            </a:r>
            <a:r>
              <a:rPr lang="zh-CN" altLang="zh-CN" sz="1800" b="1" dirty="0" smtClean="0">
                <a:solidFill>
                  <a:srgbClr val="009ED6"/>
                </a:solidFill>
              </a:rPr>
              <a:t>）</a:t>
            </a:r>
            <a:r>
              <a:rPr lang="zh-CN" altLang="zh-CN" sz="1800" b="1" dirty="0">
                <a:solidFill>
                  <a:srgbClr val="009ED6"/>
                </a:solidFill>
              </a:rPr>
              <a:t>类选择</a:t>
            </a:r>
            <a:r>
              <a:rPr lang="zh-CN" altLang="zh-CN" sz="1800" b="1" dirty="0" smtClean="0">
                <a:solidFill>
                  <a:srgbClr val="009ED6"/>
                </a:solidFill>
              </a:rPr>
              <a:t>器</a:t>
            </a:r>
            <a:endParaRPr lang="en-US" altLang="zh-CN" sz="1800" b="1" dirty="0" smtClean="0">
              <a:solidFill>
                <a:srgbClr val="009ED6"/>
              </a:solidFill>
            </a:endParaRPr>
          </a:p>
          <a:p>
            <a:pPr marL="0" indent="457200">
              <a:buNone/>
            </a:pPr>
            <a:r>
              <a:rPr lang="zh-CN" altLang="zh-CN" sz="1800" dirty="0"/>
              <a:t>类选择器使用“</a:t>
            </a:r>
            <a:r>
              <a:rPr lang="en-US" altLang="zh-CN" sz="1800" dirty="0">
                <a:solidFill>
                  <a:srgbClr val="009ED6"/>
                </a:solidFill>
              </a:rPr>
              <a:t>.</a:t>
            </a:r>
            <a:r>
              <a:rPr lang="zh-CN" altLang="zh-CN" sz="1800" dirty="0"/>
              <a:t>”（英文点号）进行标识，后面紧跟</a:t>
            </a:r>
            <a:r>
              <a:rPr lang="zh-CN" altLang="zh-CN" sz="1800" dirty="0">
                <a:solidFill>
                  <a:srgbClr val="009ED6"/>
                </a:solidFill>
              </a:rPr>
              <a:t>类名</a:t>
            </a:r>
            <a:r>
              <a:rPr lang="zh-CN" altLang="zh-CN" sz="1800" dirty="0"/>
              <a:t>，其基本语法格式如下：</a:t>
            </a:r>
          </a:p>
          <a:p>
            <a:pPr marL="0" indent="457200">
              <a:buFontTx/>
              <a:buNone/>
              <a:defRPr/>
            </a:pPr>
            <a:endParaRPr lang="en-US" altLang="zh-CN" sz="1800" dirty="0"/>
          </a:p>
          <a:p>
            <a:pPr marL="0" indent="457200">
              <a:buFontTx/>
              <a:buNone/>
              <a:defRPr/>
            </a:pPr>
            <a:r>
              <a:rPr lang="zh-CN" altLang="zh-CN" sz="1800" dirty="0"/>
              <a:t>该语法中，类名即为</a:t>
            </a:r>
            <a:r>
              <a:rPr lang="en-US" altLang="zh-CN" sz="1800" dirty="0"/>
              <a:t>HTML</a:t>
            </a:r>
            <a:r>
              <a:rPr lang="zh-CN" altLang="zh-CN" sz="1800" dirty="0"/>
              <a:t>元素的</a:t>
            </a:r>
            <a:r>
              <a:rPr lang="en-US" altLang="zh-CN" sz="1800" dirty="0">
                <a:solidFill>
                  <a:srgbClr val="009ED6"/>
                </a:solidFill>
              </a:rPr>
              <a:t>class</a:t>
            </a:r>
            <a:r>
              <a:rPr lang="zh-CN" altLang="zh-CN" sz="1800" dirty="0">
                <a:solidFill>
                  <a:srgbClr val="009ED6"/>
                </a:solidFill>
              </a:rPr>
              <a:t>属性值</a:t>
            </a:r>
            <a:r>
              <a:rPr lang="zh-CN" altLang="zh-CN" sz="1800" dirty="0"/>
              <a:t>，大多数</a:t>
            </a:r>
            <a:r>
              <a:rPr lang="en-US" altLang="zh-CN" sz="1800" dirty="0"/>
              <a:t>HTML</a:t>
            </a:r>
            <a:r>
              <a:rPr lang="zh-CN" altLang="zh-CN" sz="1800" dirty="0"/>
              <a:t>元素都可以定义</a:t>
            </a:r>
            <a:r>
              <a:rPr lang="en-US" altLang="zh-CN" sz="1800" dirty="0"/>
              <a:t>class</a:t>
            </a:r>
            <a:r>
              <a:rPr lang="zh-CN" altLang="zh-CN" sz="1800" dirty="0" smtClean="0"/>
              <a:t>属性。类</a:t>
            </a:r>
            <a:r>
              <a:rPr lang="zh-CN" altLang="zh-CN" sz="1800" dirty="0"/>
              <a:t>选择器最大的优势是可以为</a:t>
            </a:r>
            <a:r>
              <a:rPr lang="zh-CN" altLang="zh-CN" sz="1800" dirty="0">
                <a:solidFill>
                  <a:srgbClr val="009ED6"/>
                </a:solidFill>
              </a:rPr>
              <a:t>元素对象定义单独或相同的样式</a:t>
            </a:r>
            <a:r>
              <a:rPr lang="zh-CN" altLang="zh-CN" sz="1800" dirty="0" smtClean="0"/>
              <a:t>。</a:t>
            </a:r>
            <a:endParaRPr lang="en-US" altLang="zh-CN" sz="18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latinLnBrk="1" hangingPunct="1">
              <a:spcBef>
                <a:spcPts val="423"/>
              </a:spcBef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3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>
                <a:solidFill>
                  <a:srgbClr val="009ED6"/>
                </a:solidFill>
              </a:rPr>
              <a:t>CSS</a:t>
            </a:r>
            <a:r>
              <a:rPr lang="zh-CN" altLang="zh-CN" sz="2400" b="1" dirty="0">
                <a:solidFill>
                  <a:srgbClr val="009ED6"/>
                </a:solidFill>
              </a:rPr>
              <a:t>基础选择器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3492500"/>
            <a:ext cx="7150100" cy="369332"/>
          </a:xfrm>
          <a:prstGeom prst="rect">
            <a:avLst/>
          </a:prstGeom>
          <a:solidFill>
            <a:srgbClr val="D5F2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.</a:t>
            </a:r>
            <a:r>
              <a:rPr lang="zh-CN" altLang="zh-CN" dirty="0"/>
              <a:t>类名</a:t>
            </a:r>
            <a:r>
              <a:rPr lang="en-US" altLang="zh-CN" dirty="0"/>
              <a:t>{</a:t>
            </a:r>
            <a:r>
              <a:rPr lang="zh-CN" altLang="zh-CN" dirty="0"/>
              <a:t>属性</a:t>
            </a:r>
            <a:r>
              <a:rPr lang="en-US" altLang="zh-CN" dirty="0"/>
              <a:t>1:</a:t>
            </a:r>
            <a:r>
              <a:rPr lang="zh-CN" altLang="zh-CN" dirty="0"/>
              <a:t>属性值</a:t>
            </a:r>
            <a:r>
              <a:rPr lang="en-US" altLang="zh-CN" dirty="0"/>
              <a:t>1; </a:t>
            </a:r>
            <a:r>
              <a:rPr lang="zh-CN" altLang="zh-CN" dirty="0"/>
              <a:t>属性</a:t>
            </a:r>
            <a:r>
              <a:rPr lang="en-US" altLang="zh-CN" dirty="0"/>
              <a:t>2:</a:t>
            </a:r>
            <a:r>
              <a:rPr lang="zh-CN" altLang="zh-CN" dirty="0"/>
              <a:t>属性值</a:t>
            </a:r>
            <a:r>
              <a:rPr lang="en-US" altLang="zh-CN" dirty="0"/>
              <a:t>2; </a:t>
            </a:r>
            <a:r>
              <a:rPr lang="zh-CN" altLang="zh-CN" dirty="0"/>
              <a:t>属性</a:t>
            </a:r>
            <a:r>
              <a:rPr lang="en-US" altLang="zh-CN" dirty="0"/>
              <a:t>3:</a:t>
            </a:r>
            <a:r>
              <a:rPr lang="zh-CN" altLang="zh-CN" dirty="0"/>
              <a:t>属性值</a:t>
            </a:r>
            <a:r>
              <a:rPr lang="en-US" altLang="zh-CN" dirty="0"/>
              <a:t>3; }</a:t>
            </a:r>
            <a:endParaRPr lang="zh-CN" altLang="zh-CN" dirty="0"/>
          </a:p>
        </p:txBody>
      </p:sp>
      <p:pic>
        <p:nvPicPr>
          <p:cNvPr id="8" name="图片 7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810944"/>
            <a:ext cx="2121233" cy="387882"/>
          </a:xfrm>
          <a:prstGeom prst="rect">
            <a:avLst/>
          </a:prstGeom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07950" y="114300"/>
            <a:ext cx="7766050" cy="723900"/>
          </a:xfrm>
        </p:spPr>
        <p:txBody>
          <a:bodyPr/>
          <a:lstStyle/>
          <a:p>
            <a:pPr>
              <a:defRPr/>
            </a:pPr>
            <a:r>
              <a:rPr lang="en-US" altLang="zh-CN" sz="2400" dirty="0" smtClean="0"/>
              <a:t>3.2 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715273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FontTx/>
              <a:buNone/>
              <a:defRPr/>
            </a:pPr>
            <a:r>
              <a:rPr lang="zh-CN" altLang="zh-CN" sz="1800" b="1" dirty="0" smtClean="0">
                <a:solidFill>
                  <a:srgbClr val="009ED6"/>
                </a:solidFill>
              </a:rPr>
              <a:t>（</a:t>
            </a:r>
            <a:r>
              <a:rPr lang="en-US" altLang="zh-CN" sz="1800" b="1" dirty="0" smtClean="0">
                <a:solidFill>
                  <a:srgbClr val="009ED6"/>
                </a:solidFill>
              </a:rPr>
              <a:t>3</a:t>
            </a:r>
            <a:r>
              <a:rPr lang="zh-CN" altLang="zh-CN" sz="1800" b="1" dirty="0" smtClean="0">
                <a:solidFill>
                  <a:srgbClr val="009ED6"/>
                </a:solidFill>
              </a:rPr>
              <a:t>）</a:t>
            </a:r>
            <a:r>
              <a:rPr lang="en-US" altLang="zh-CN" sz="1800" b="1" dirty="0">
                <a:solidFill>
                  <a:srgbClr val="009ED6"/>
                </a:solidFill>
              </a:rPr>
              <a:t>id</a:t>
            </a:r>
            <a:r>
              <a:rPr lang="zh-CN" altLang="zh-CN" sz="1800" b="1" dirty="0">
                <a:solidFill>
                  <a:srgbClr val="009ED6"/>
                </a:solidFill>
              </a:rPr>
              <a:t>选择</a:t>
            </a:r>
            <a:r>
              <a:rPr lang="zh-CN" altLang="zh-CN" sz="1800" b="1" dirty="0" smtClean="0">
                <a:solidFill>
                  <a:srgbClr val="009ED6"/>
                </a:solidFill>
              </a:rPr>
              <a:t>器</a:t>
            </a:r>
            <a:endParaRPr lang="en-US" altLang="zh-CN" sz="1800" b="1" dirty="0" smtClean="0">
              <a:solidFill>
                <a:srgbClr val="009ED6"/>
              </a:solidFill>
            </a:endParaRPr>
          </a:p>
          <a:p>
            <a:pPr marL="0" indent="457200">
              <a:buFontTx/>
              <a:buNone/>
              <a:defRPr/>
            </a:pPr>
            <a:r>
              <a:rPr lang="en-US" altLang="zh-CN" sz="1800" dirty="0"/>
              <a:t>id</a:t>
            </a:r>
            <a:r>
              <a:rPr lang="zh-CN" altLang="zh-CN" sz="1800" dirty="0"/>
              <a:t>选择器使用“</a:t>
            </a:r>
            <a:r>
              <a:rPr lang="en-US" altLang="zh-CN" sz="1800" dirty="0">
                <a:solidFill>
                  <a:srgbClr val="009ED6"/>
                </a:solidFill>
              </a:rPr>
              <a:t>#</a:t>
            </a:r>
            <a:r>
              <a:rPr lang="zh-CN" altLang="zh-CN" sz="1800" dirty="0"/>
              <a:t>”进行标识，后面紧跟</a:t>
            </a:r>
            <a:r>
              <a:rPr lang="en-US" altLang="zh-CN" sz="1800" dirty="0">
                <a:solidFill>
                  <a:srgbClr val="009ED6"/>
                </a:solidFill>
              </a:rPr>
              <a:t>id</a:t>
            </a:r>
            <a:r>
              <a:rPr lang="zh-CN" altLang="zh-CN" sz="1800" dirty="0"/>
              <a:t>名，其基本语法格式如下</a:t>
            </a:r>
            <a:r>
              <a:rPr lang="zh-CN" altLang="zh-CN" sz="1800" dirty="0" smtClean="0"/>
              <a:t>：</a:t>
            </a:r>
            <a:endParaRPr lang="en-US" altLang="zh-CN" sz="1800" dirty="0" smtClean="0"/>
          </a:p>
          <a:p>
            <a:pPr marL="0" indent="457200">
              <a:buFontTx/>
              <a:buNone/>
              <a:defRPr/>
            </a:pPr>
            <a:endParaRPr lang="en-US" altLang="zh-CN" sz="1800" dirty="0"/>
          </a:p>
          <a:p>
            <a:pPr marL="0" indent="457200">
              <a:buFontTx/>
              <a:buNone/>
              <a:defRPr/>
            </a:pPr>
            <a:r>
              <a:rPr lang="zh-CN" altLang="zh-CN" sz="1800" dirty="0"/>
              <a:t>该语法中，</a:t>
            </a:r>
            <a:r>
              <a:rPr lang="en-US" altLang="zh-CN" sz="1800" dirty="0"/>
              <a:t>id</a:t>
            </a:r>
            <a:r>
              <a:rPr lang="zh-CN" altLang="zh-CN" sz="1800" dirty="0"/>
              <a:t>名即为</a:t>
            </a:r>
            <a:r>
              <a:rPr lang="en-US" altLang="zh-CN" sz="1800" dirty="0"/>
              <a:t>HTML</a:t>
            </a:r>
            <a:r>
              <a:rPr lang="zh-CN" altLang="zh-CN" sz="1800" dirty="0"/>
              <a:t>元素的</a:t>
            </a:r>
            <a:r>
              <a:rPr lang="en-US" altLang="zh-CN" sz="1800" dirty="0">
                <a:solidFill>
                  <a:srgbClr val="009ED6"/>
                </a:solidFill>
              </a:rPr>
              <a:t>id</a:t>
            </a:r>
            <a:r>
              <a:rPr lang="zh-CN" altLang="zh-CN" sz="1800" dirty="0">
                <a:solidFill>
                  <a:srgbClr val="009ED6"/>
                </a:solidFill>
              </a:rPr>
              <a:t>属性值</a:t>
            </a:r>
            <a:r>
              <a:rPr lang="zh-CN" altLang="zh-CN" sz="1800" dirty="0"/>
              <a:t>，大多数</a:t>
            </a:r>
            <a:r>
              <a:rPr lang="en-US" altLang="zh-CN" sz="1800" dirty="0"/>
              <a:t>HTML</a:t>
            </a:r>
            <a:r>
              <a:rPr lang="zh-CN" altLang="zh-CN" sz="1800" dirty="0"/>
              <a:t>元素都可以定义</a:t>
            </a:r>
            <a:r>
              <a:rPr lang="en-US" altLang="zh-CN" sz="1800" dirty="0"/>
              <a:t>id</a:t>
            </a:r>
            <a:r>
              <a:rPr lang="zh-CN" altLang="zh-CN" sz="1800" dirty="0"/>
              <a:t>属性，元素的</a:t>
            </a:r>
            <a:r>
              <a:rPr lang="en-US" altLang="zh-CN" sz="1800" dirty="0"/>
              <a:t>id</a:t>
            </a:r>
            <a:r>
              <a:rPr lang="zh-CN" altLang="zh-CN" sz="1800" dirty="0"/>
              <a:t>值是</a:t>
            </a:r>
            <a:r>
              <a:rPr lang="zh-CN" altLang="zh-CN" sz="1800" dirty="0">
                <a:solidFill>
                  <a:srgbClr val="009ED6"/>
                </a:solidFill>
              </a:rPr>
              <a:t>唯一</a:t>
            </a:r>
            <a:r>
              <a:rPr lang="zh-CN" altLang="zh-CN" sz="1800" dirty="0"/>
              <a:t>的，只能对应于文档中</a:t>
            </a:r>
            <a:r>
              <a:rPr lang="zh-CN" altLang="zh-CN" sz="1800" dirty="0">
                <a:solidFill>
                  <a:srgbClr val="009ED6"/>
                </a:solidFill>
              </a:rPr>
              <a:t>某一个具体的元素</a:t>
            </a:r>
            <a:r>
              <a:rPr lang="zh-CN" altLang="zh-CN" sz="1800" dirty="0"/>
              <a:t>。</a:t>
            </a:r>
            <a:endParaRPr lang="en-US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latinLnBrk="1" hangingPunct="1">
              <a:spcBef>
                <a:spcPts val="423"/>
              </a:spcBef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3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>
                <a:solidFill>
                  <a:srgbClr val="009ED6"/>
                </a:solidFill>
              </a:rPr>
              <a:t>CSS</a:t>
            </a:r>
            <a:r>
              <a:rPr lang="zh-CN" altLang="zh-CN" sz="2400" b="1" dirty="0">
                <a:solidFill>
                  <a:srgbClr val="009ED6"/>
                </a:solidFill>
              </a:rPr>
              <a:t>基础选择器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3060700"/>
            <a:ext cx="7150100" cy="369332"/>
          </a:xfrm>
          <a:prstGeom prst="rect">
            <a:avLst/>
          </a:prstGeom>
          <a:solidFill>
            <a:srgbClr val="D5F2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#id</a:t>
            </a:r>
            <a:r>
              <a:rPr lang="zh-CN" altLang="zh-CN" dirty="0"/>
              <a:t>名</a:t>
            </a:r>
            <a:r>
              <a:rPr lang="en-US" altLang="zh-CN" dirty="0"/>
              <a:t>{</a:t>
            </a:r>
            <a:r>
              <a:rPr lang="zh-CN" altLang="zh-CN" dirty="0"/>
              <a:t>属性</a:t>
            </a:r>
            <a:r>
              <a:rPr lang="en-US" altLang="zh-CN" dirty="0"/>
              <a:t>1:</a:t>
            </a:r>
            <a:r>
              <a:rPr lang="zh-CN" altLang="zh-CN" dirty="0"/>
              <a:t>属性值</a:t>
            </a:r>
            <a:r>
              <a:rPr lang="en-US" altLang="zh-CN" dirty="0"/>
              <a:t>1; </a:t>
            </a:r>
            <a:r>
              <a:rPr lang="zh-CN" altLang="zh-CN" dirty="0"/>
              <a:t>属性</a:t>
            </a:r>
            <a:r>
              <a:rPr lang="en-US" altLang="zh-CN" dirty="0"/>
              <a:t>2:</a:t>
            </a:r>
            <a:r>
              <a:rPr lang="zh-CN" altLang="zh-CN" dirty="0"/>
              <a:t>属性值</a:t>
            </a:r>
            <a:r>
              <a:rPr lang="en-US" altLang="zh-CN" dirty="0"/>
              <a:t>2; </a:t>
            </a:r>
            <a:r>
              <a:rPr lang="zh-CN" altLang="zh-CN" dirty="0"/>
              <a:t>属性</a:t>
            </a:r>
            <a:r>
              <a:rPr lang="en-US" altLang="zh-CN" dirty="0"/>
              <a:t>3:</a:t>
            </a:r>
            <a:r>
              <a:rPr lang="zh-CN" altLang="zh-CN" dirty="0"/>
              <a:t>属性值</a:t>
            </a:r>
            <a:r>
              <a:rPr lang="en-US" altLang="zh-CN" dirty="0"/>
              <a:t>3; }</a:t>
            </a:r>
            <a:endParaRPr lang="zh-CN" altLang="zh-CN" dirty="0"/>
          </a:p>
        </p:txBody>
      </p:sp>
      <p:pic>
        <p:nvPicPr>
          <p:cNvPr id="8" name="图片 7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9" y="4382732"/>
            <a:ext cx="2121233" cy="387882"/>
          </a:xfrm>
          <a:prstGeom prst="rect">
            <a:avLst/>
          </a:prstGeom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07950" y="114300"/>
            <a:ext cx="7766050" cy="723900"/>
          </a:xfrm>
        </p:spPr>
        <p:txBody>
          <a:bodyPr/>
          <a:lstStyle/>
          <a:p>
            <a:pPr>
              <a:defRPr/>
            </a:pPr>
            <a:r>
              <a:rPr lang="en-US" altLang="zh-CN" sz="2400" dirty="0" smtClean="0"/>
              <a:t>3.2 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73801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FontTx/>
              <a:buNone/>
              <a:defRPr/>
            </a:pPr>
            <a:r>
              <a:rPr lang="zh-CN" altLang="zh-CN" sz="1800" b="1" dirty="0" smtClean="0">
                <a:solidFill>
                  <a:srgbClr val="009ED6"/>
                </a:solidFill>
              </a:rPr>
              <a:t>（</a:t>
            </a:r>
            <a:r>
              <a:rPr lang="en-US" altLang="zh-CN" sz="1800" b="1" dirty="0" smtClean="0">
                <a:solidFill>
                  <a:srgbClr val="009ED6"/>
                </a:solidFill>
              </a:rPr>
              <a:t>4</a:t>
            </a:r>
            <a:r>
              <a:rPr lang="zh-CN" altLang="zh-CN" sz="1800" b="1" dirty="0" smtClean="0">
                <a:solidFill>
                  <a:srgbClr val="009ED6"/>
                </a:solidFill>
              </a:rPr>
              <a:t>）</a:t>
            </a:r>
            <a:r>
              <a:rPr lang="zh-CN" altLang="zh-CN" sz="1800" b="1" dirty="0">
                <a:solidFill>
                  <a:srgbClr val="009ED6"/>
                </a:solidFill>
              </a:rPr>
              <a:t>通配符选择</a:t>
            </a:r>
            <a:r>
              <a:rPr lang="zh-CN" altLang="zh-CN" sz="1800" b="1" dirty="0" smtClean="0">
                <a:solidFill>
                  <a:srgbClr val="009ED6"/>
                </a:solidFill>
              </a:rPr>
              <a:t>器</a:t>
            </a:r>
            <a:endParaRPr lang="en-US" altLang="zh-CN" sz="1800" b="1" dirty="0" smtClean="0">
              <a:solidFill>
                <a:srgbClr val="009ED6"/>
              </a:solidFill>
            </a:endParaRPr>
          </a:p>
          <a:p>
            <a:pPr marL="0" indent="457200">
              <a:buNone/>
            </a:pPr>
            <a:r>
              <a:rPr lang="zh-CN" altLang="zh-CN" sz="1800" dirty="0"/>
              <a:t>通配符选择器用“</a:t>
            </a:r>
            <a:r>
              <a:rPr lang="en-US" altLang="zh-CN" sz="1800" dirty="0">
                <a:solidFill>
                  <a:srgbClr val="009ED6"/>
                </a:solidFill>
              </a:rPr>
              <a:t>*</a:t>
            </a:r>
            <a:r>
              <a:rPr lang="zh-CN" altLang="zh-CN" sz="1800" dirty="0"/>
              <a:t>”号表示</a:t>
            </a:r>
            <a:r>
              <a:rPr lang="zh-CN" altLang="zh-CN" sz="1800" dirty="0" smtClean="0"/>
              <a:t>，</a:t>
            </a:r>
            <a:r>
              <a:rPr lang="zh-CN" altLang="en-US" sz="1800" dirty="0" smtClean="0"/>
              <a:t>它</a:t>
            </a:r>
            <a:r>
              <a:rPr lang="zh-CN" altLang="zh-CN" sz="1800" dirty="0" smtClean="0"/>
              <a:t>是</a:t>
            </a:r>
            <a:r>
              <a:rPr lang="zh-CN" altLang="zh-CN" sz="1800" dirty="0"/>
              <a:t>所有选择器中作用</a:t>
            </a:r>
            <a:r>
              <a:rPr lang="zh-CN" altLang="zh-CN" sz="1800" dirty="0">
                <a:solidFill>
                  <a:srgbClr val="009ED6"/>
                </a:solidFill>
              </a:rPr>
              <a:t>范围最广</a:t>
            </a:r>
            <a:r>
              <a:rPr lang="zh-CN" altLang="zh-CN" sz="1800" dirty="0"/>
              <a:t>的，能匹配页面中所有的元素。其</a:t>
            </a:r>
            <a:r>
              <a:rPr lang="zh-CN" altLang="zh-CN" sz="1800" dirty="0">
                <a:solidFill>
                  <a:srgbClr val="009ED6"/>
                </a:solidFill>
              </a:rPr>
              <a:t>基本语法格式</a:t>
            </a:r>
            <a:r>
              <a:rPr lang="zh-CN" altLang="zh-CN" sz="1800" dirty="0"/>
              <a:t>如下</a:t>
            </a:r>
            <a:r>
              <a:rPr lang="zh-CN" altLang="zh-CN" sz="1800" dirty="0" smtClean="0"/>
              <a:t>：</a:t>
            </a:r>
            <a:endParaRPr lang="en-US" altLang="zh-CN" sz="1800" dirty="0" smtClean="0"/>
          </a:p>
          <a:p>
            <a:pPr marL="0" indent="457200">
              <a:buNone/>
            </a:pPr>
            <a:endParaRPr lang="en-US" altLang="zh-CN" sz="1800" dirty="0"/>
          </a:p>
          <a:p>
            <a:pPr marL="0" indent="457200">
              <a:buNone/>
            </a:pPr>
            <a:r>
              <a:rPr lang="zh-CN" altLang="zh-CN" sz="1800" b="1" dirty="0" smtClean="0">
                <a:solidFill>
                  <a:srgbClr val="FF0000"/>
                </a:solidFill>
              </a:rPr>
              <a:t>例如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：</a:t>
            </a:r>
            <a:endParaRPr lang="en-US" altLang="zh-CN" sz="1800" b="1" dirty="0" smtClean="0">
              <a:solidFill>
                <a:srgbClr val="FF0000"/>
              </a:solidFill>
            </a:endParaRPr>
          </a:p>
          <a:p>
            <a:pPr marL="0" indent="457200">
              <a:buNone/>
            </a:pPr>
            <a:endParaRPr lang="en-US" altLang="zh-CN" sz="1800" b="1" dirty="0">
              <a:solidFill>
                <a:srgbClr val="FF0000"/>
              </a:solidFill>
            </a:endParaRPr>
          </a:p>
          <a:p>
            <a:pPr marL="0" indent="457200">
              <a:buNone/>
            </a:pPr>
            <a:endParaRPr lang="en-US" altLang="zh-CN" sz="1800" b="1" dirty="0" smtClean="0">
              <a:solidFill>
                <a:srgbClr val="FF0000"/>
              </a:solidFill>
            </a:endParaRPr>
          </a:p>
          <a:p>
            <a:pPr marL="0" indent="457200">
              <a:buNone/>
            </a:pPr>
            <a:endParaRPr lang="en-US" altLang="zh-CN" sz="1800" b="1" dirty="0">
              <a:solidFill>
                <a:srgbClr val="FF0000"/>
              </a:solidFill>
            </a:endParaRPr>
          </a:p>
          <a:p>
            <a:pPr marL="0" indent="457200">
              <a:buNone/>
            </a:pPr>
            <a:r>
              <a:rPr lang="zh-CN" altLang="zh-CN" sz="1800" dirty="0"/>
              <a:t>使用通配符选择器定义</a:t>
            </a:r>
            <a:r>
              <a:rPr lang="en-US" altLang="zh-CN" sz="1800" dirty="0"/>
              <a:t>CSS</a:t>
            </a:r>
            <a:r>
              <a:rPr lang="zh-CN" altLang="zh-CN" sz="1800" dirty="0"/>
              <a:t>样式，清除所有</a:t>
            </a:r>
            <a:r>
              <a:rPr lang="en-US" altLang="zh-CN" sz="1800" dirty="0"/>
              <a:t>HTML</a:t>
            </a:r>
            <a:r>
              <a:rPr lang="zh-CN" altLang="zh-CN" sz="1800" dirty="0"/>
              <a:t>标记的默认边距。</a:t>
            </a:r>
            <a:endParaRPr lang="zh-CN" altLang="zh-CN" sz="1800" b="1" dirty="0">
              <a:solidFill>
                <a:srgbClr val="FF0000"/>
              </a:solidFill>
            </a:endParaRPr>
          </a:p>
          <a:p>
            <a:pPr marL="0" indent="457200">
              <a:buFontTx/>
              <a:buNone/>
              <a:defRPr/>
            </a:pPr>
            <a:endParaRPr lang="en-US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latinLnBrk="1" hangingPunct="1">
              <a:spcBef>
                <a:spcPts val="423"/>
              </a:spcBef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3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>
                <a:solidFill>
                  <a:srgbClr val="009ED6"/>
                </a:solidFill>
              </a:rPr>
              <a:t>CSS</a:t>
            </a:r>
            <a:r>
              <a:rPr lang="zh-CN" altLang="zh-CN" sz="2400" b="1" dirty="0">
                <a:solidFill>
                  <a:srgbClr val="009ED6"/>
                </a:solidFill>
              </a:rPr>
              <a:t>基础选择器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3479800"/>
            <a:ext cx="7150100" cy="369332"/>
          </a:xfrm>
          <a:prstGeom prst="rect">
            <a:avLst/>
          </a:prstGeom>
          <a:solidFill>
            <a:srgbClr val="D5F2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*{</a:t>
            </a:r>
            <a:r>
              <a:rPr lang="zh-CN" altLang="zh-CN" dirty="0"/>
              <a:t>属性</a:t>
            </a:r>
            <a:r>
              <a:rPr lang="en-US" altLang="zh-CN" dirty="0"/>
              <a:t>1:</a:t>
            </a:r>
            <a:r>
              <a:rPr lang="zh-CN" altLang="zh-CN" dirty="0"/>
              <a:t>属性值</a:t>
            </a:r>
            <a:r>
              <a:rPr lang="en-US" altLang="zh-CN" dirty="0"/>
              <a:t>1; </a:t>
            </a:r>
            <a:r>
              <a:rPr lang="zh-CN" altLang="zh-CN" dirty="0"/>
              <a:t>属性</a:t>
            </a:r>
            <a:r>
              <a:rPr lang="en-US" altLang="zh-CN" dirty="0"/>
              <a:t>2:</a:t>
            </a:r>
            <a:r>
              <a:rPr lang="zh-CN" altLang="zh-CN" dirty="0"/>
              <a:t>属性值</a:t>
            </a:r>
            <a:r>
              <a:rPr lang="en-US" altLang="zh-CN" dirty="0"/>
              <a:t>2; </a:t>
            </a:r>
            <a:r>
              <a:rPr lang="zh-CN" altLang="zh-CN" dirty="0"/>
              <a:t>属性</a:t>
            </a:r>
            <a:r>
              <a:rPr lang="en-US" altLang="zh-CN" dirty="0"/>
              <a:t>3:</a:t>
            </a:r>
            <a:r>
              <a:rPr lang="zh-CN" altLang="zh-CN" dirty="0"/>
              <a:t>属性值</a:t>
            </a:r>
            <a:r>
              <a:rPr lang="en-US" altLang="zh-CN" dirty="0"/>
              <a:t>3; }</a:t>
            </a:r>
            <a:endParaRPr lang="zh-CN" altLang="zh-CN" dirty="0"/>
          </a:p>
        </p:txBody>
      </p:sp>
      <p:pic>
        <p:nvPicPr>
          <p:cNvPr id="8" name="图片 7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9" y="5092817"/>
            <a:ext cx="2121233" cy="3901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0600" y="4470400"/>
            <a:ext cx="7150100" cy="1200329"/>
          </a:xfrm>
          <a:prstGeom prst="rect">
            <a:avLst/>
          </a:prstGeom>
          <a:solidFill>
            <a:srgbClr val="D5F2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* {</a:t>
            </a:r>
            <a:endParaRPr lang="zh-CN" altLang="zh-CN" dirty="0"/>
          </a:p>
          <a:p>
            <a:r>
              <a:rPr lang="en-US" altLang="zh-CN" dirty="0"/>
              <a:t>	margin: 0;                    /* </a:t>
            </a:r>
            <a:r>
              <a:rPr lang="zh-CN" altLang="zh-CN" dirty="0"/>
              <a:t>定义外边距</a:t>
            </a:r>
            <a:r>
              <a:rPr lang="en-US" altLang="zh-CN" dirty="0"/>
              <a:t>*/</a:t>
            </a:r>
            <a:endParaRPr lang="zh-CN" altLang="zh-CN" dirty="0"/>
          </a:p>
          <a:p>
            <a:r>
              <a:rPr lang="en-US" altLang="zh-CN" dirty="0"/>
              <a:t>	padding: 0;                  /* </a:t>
            </a:r>
            <a:r>
              <a:rPr lang="zh-CN" altLang="zh-CN" dirty="0"/>
              <a:t>定义内边距</a:t>
            </a:r>
            <a:r>
              <a:rPr lang="en-US" altLang="zh-CN" dirty="0"/>
              <a:t>*/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07950" y="114300"/>
            <a:ext cx="7766050" cy="723900"/>
          </a:xfrm>
        </p:spPr>
        <p:txBody>
          <a:bodyPr/>
          <a:lstStyle/>
          <a:p>
            <a:pPr>
              <a:defRPr/>
            </a:pPr>
            <a:r>
              <a:rPr lang="en-US" altLang="zh-CN" sz="2400" dirty="0" smtClean="0"/>
              <a:t>3.2 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087647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3.2 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 eaLnBrk="1">
              <a:buNone/>
            </a:pPr>
            <a:r>
              <a:rPr lang="zh-CN" altLang="zh-CN" sz="1800" b="1" dirty="0" smtClean="0">
                <a:solidFill>
                  <a:srgbClr val="009ED6"/>
                </a:solidFill>
              </a:rPr>
              <a:t>（</a:t>
            </a:r>
            <a:r>
              <a:rPr lang="en-US" altLang="zh-CN" sz="1800" b="1" dirty="0" smtClean="0">
                <a:solidFill>
                  <a:srgbClr val="009ED6"/>
                </a:solidFill>
              </a:rPr>
              <a:t>5</a:t>
            </a:r>
            <a:r>
              <a:rPr lang="zh-CN" altLang="zh-CN" sz="1800" b="1" dirty="0" smtClean="0">
                <a:solidFill>
                  <a:srgbClr val="009ED6"/>
                </a:solidFill>
              </a:rPr>
              <a:t>）</a:t>
            </a:r>
            <a:r>
              <a:rPr lang="zh-CN" altLang="zh-CN" sz="1800" b="1" dirty="0">
                <a:solidFill>
                  <a:srgbClr val="009ED6"/>
                </a:solidFill>
              </a:rPr>
              <a:t>标签指定式选择</a:t>
            </a:r>
            <a:r>
              <a:rPr lang="zh-CN" altLang="zh-CN" sz="1800" b="1" dirty="0" smtClean="0">
                <a:solidFill>
                  <a:srgbClr val="009ED6"/>
                </a:solidFill>
              </a:rPr>
              <a:t>器</a:t>
            </a:r>
            <a:endParaRPr lang="en-US" altLang="zh-CN" sz="1800" b="1" dirty="0" smtClean="0">
              <a:solidFill>
                <a:srgbClr val="009ED6"/>
              </a:solidFill>
            </a:endParaRPr>
          </a:p>
          <a:p>
            <a:pPr marL="0" indent="457200" eaLnBrk="1">
              <a:buNone/>
            </a:pPr>
            <a:r>
              <a:rPr lang="zh-CN" altLang="zh-CN" sz="1800" dirty="0"/>
              <a:t>标签指定式选择器又称</a:t>
            </a:r>
            <a:r>
              <a:rPr lang="zh-CN" altLang="zh-CN" sz="1800" dirty="0">
                <a:solidFill>
                  <a:srgbClr val="009ED6"/>
                </a:solidFill>
              </a:rPr>
              <a:t>交集</a:t>
            </a:r>
            <a:r>
              <a:rPr lang="zh-CN" altLang="zh-CN" sz="1800" dirty="0"/>
              <a:t>选择器，由</a:t>
            </a:r>
            <a:r>
              <a:rPr lang="zh-CN" altLang="zh-CN" sz="1800" dirty="0">
                <a:solidFill>
                  <a:srgbClr val="009ED6"/>
                </a:solidFill>
              </a:rPr>
              <a:t>两个</a:t>
            </a:r>
            <a:r>
              <a:rPr lang="zh-CN" altLang="zh-CN" sz="1800" dirty="0"/>
              <a:t>选择器构成，其中第一个为</a:t>
            </a:r>
            <a:r>
              <a:rPr lang="zh-CN" altLang="zh-CN" sz="1800" dirty="0">
                <a:solidFill>
                  <a:srgbClr val="009ED6"/>
                </a:solidFill>
              </a:rPr>
              <a:t>标记选择器</a:t>
            </a:r>
            <a:r>
              <a:rPr lang="zh-CN" altLang="zh-CN" sz="1800" dirty="0"/>
              <a:t>，第二个为</a:t>
            </a:r>
            <a:r>
              <a:rPr lang="en-US" altLang="zh-CN" sz="1800" dirty="0">
                <a:solidFill>
                  <a:srgbClr val="009ED6"/>
                </a:solidFill>
              </a:rPr>
              <a:t>class</a:t>
            </a:r>
            <a:r>
              <a:rPr lang="zh-CN" altLang="zh-CN" sz="1800" dirty="0">
                <a:solidFill>
                  <a:srgbClr val="009ED6"/>
                </a:solidFill>
              </a:rPr>
              <a:t>选择器</a:t>
            </a:r>
            <a:r>
              <a:rPr lang="zh-CN" altLang="zh-CN" sz="1800" dirty="0"/>
              <a:t>或</a:t>
            </a:r>
            <a:r>
              <a:rPr lang="en-US" altLang="zh-CN" sz="1800" dirty="0">
                <a:solidFill>
                  <a:srgbClr val="009ED6"/>
                </a:solidFill>
              </a:rPr>
              <a:t>id</a:t>
            </a:r>
            <a:r>
              <a:rPr lang="zh-CN" altLang="zh-CN" sz="1800" dirty="0">
                <a:solidFill>
                  <a:srgbClr val="009ED6"/>
                </a:solidFill>
              </a:rPr>
              <a:t>选择器</a:t>
            </a:r>
            <a:r>
              <a:rPr lang="zh-CN" altLang="zh-CN" sz="1800" dirty="0"/>
              <a:t>，两个选择器之间不能有</a:t>
            </a:r>
            <a:r>
              <a:rPr lang="zh-CN" altLang="zh-CN" sz="1800" dirty="0" smtClean="0"/>
              <a:t>空格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marL="0" indent="457200" eaLnBrk="1">
              <a:buNone/>
            </a:pPr>
            <a:r>
              <a:rPr lang="zh-CN" altLang="en-US" sz="1800" b="1" dirty="0" smtClean="0">
                <a:solidFill>
                  <a:srgbClr val="FF0000"/>
                </a:solidFill>
              </a:rPr>
              <a:t>例</a:t>
            </a:r>
            <a:r>
              <a:rPr lang="zh-CN" altLang="zh-CN" sz="1800" b="1" dirty="0" smtClean="0">
                <a:solidFill>
                  <a:srgbClr val="FF0000"/>
                </a:solidFill>
              </a:rPr>
              <a:t>如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：</a:t>
            </a:r>
            <a:endParaRPr lang="en-US" altLang="zh-CN" sz="1800" b="1" dirty="0" smtClean="0">
              <a:solidFill>
                <a:srgbClr val="FF0000"/>
              </a:solidFill>
            </a:endParaRPr>
          </a:p>
          <a:p>
            <a:pPr marL="0" indent="457200" eaLnBrk="1">
              <a:buNone/>
            </a:pPr>
            <a:r>
              <a:rPr lang="en-US" altLang="zh-CN" sz="1800" dirty="0" smtClean="0"/>
              <a:t>h3.special</a:t>
            </a:r>
            <a:r>
              <a:rPr lang="zh-CN" altLang="zh-CN" sz="1800" dirty="0"/>
              <a:t>或</a:t>
            </a:r>
            <a:r>
              <a:rPr lang="en-US" altLang="zh-CN" sz="1800" dirty="0" err="1"/>
              <a:t>p#one</a:t>
            </a:r>
            <a:r>
              <a:rPr lang="zh-CN" altLang="zh-CN" sz="1800" dirty="0"/>
              <a:t>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2" y="1322024"/>
            <a:ext cx="771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latinLnBrk="1" hangingPunct="1">
              <a:spcBef>
                <a:spcPts val="423"/>
              </a:spcBef>
              <a:defRPr/>
            </a:pPr>
            <a:r>
              <a:rPr lang="en-US" altLang="zh-CN" sz="2400" b="1" dirty="0">
                <a:solidFill>
                  <a:srgbClr val="009ED6"/>
                </a:solidFill>
              </a:rPr>
              <a:t>3</a:t>
            </a:r>
            <a:r>
              <a:rPr lang="zh-CN" altLang="en-US" sz="2400" b="1" dirty="0">
                <a:solidFill>
                  <a:srgbClr val="009ED6"/>
                </a:solidFill>
              </a:rPr>
              <a:t>、</a:t>
            </a:r>
            <a:r>
              <a:rPr lang="en-US" altLang="zh-CN" sz="2400" b="1" dirty="0">
                <a:solidFill>
                  <a:srgbClr val="009ED6"/>
                </a:solidFill>
              </a:rPr>
              <a:t>CSS</a:t>
            </a:r>
            <a:r>
              <a:rPr lang="zh-CN" altLang="zh-CN" sz="2400" b="1" dirty="0">
                <a:solidFill>
                  <a:srgbClr val="009ED6"/>
                </a:solidFill>
              </a:rPr>
              <a:t>基础选择器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  <p:pic>
        <p:nvPicPr>
          <p:cNvPr id="6" name="图片 5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88" y="4403576"/>
            <a:ext cx="2121233" cy="3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6634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7" name="组合 195"/>
          <p:cNvGrpSpPr>
            <a:grpSpLocks/>
          </p:cNvGrpSpPr>
          <p:nvPr/>
        </p:nvGrpSpPr>
        <p:grpSpPr bwMode="auto">
          <a:xfrm>
            <a:off x="2809875" y="2565472"/>
            <a:ext cx="4362450" cy="592138"/>
            <a:chOff x="1710657" y="1263652"/>
            <a:chExt cx="4363171" cy="592608"/>
          </a:xfrm>
        </p:grpSpPr>
        <p:grpSp>
          <p:nvGrpSpPr>
            <p:cNvPr id="6156" name="组合 29"/>
            <p:cNvGrpSpPr>
              <a:grpSpLocks/>
            </p:cNvGrpSpPr>
            <p:nvPr/>
          </p:nvGrpSpPr>
          <p:grpSpPr bwMode="auto">
            <a:xfrm rot="-12767">
              <a:off x="1710657" y="1263652"/>
              <a:ext cx="884411" cy="592608"/>
              <a:chOff x="1936620" y="1275606"/>
              <a:chExt cx="1296144" cy="1728192"/>
            </a:xfrm>
          </p:grpSpPr>
          <p:grpSp>
            <p:nvGrpSpPr>
              <p:cNvPr id="6159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217" name="圆角矩形 216"/>
                <p:cNvSpPr/>
                <p:nvPr/>
              </p:nvSpPr>
              <p:spPr>
                <a:xfrm>
                  <a:off x="1907704" y="1275606"/>
                  <a:ext cx="1296104" cy="1728192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3</a:t>
                  </a: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.2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20" name="圆角矩形 219"/>
                <p:cNvSpPr/>
                <p:nvPr/>
              </p:nvSpPr>
              <p:spPr>
                <a:xfrm>
                  <a:off x="1961224" y="1349737"/>
                  <a:ext cx="1189063" cy="1579929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13" name="圆角矩形 5"/>
              <p:cNvSpPr/>
              <p:nvPr/>
            </p:nvSpPr>
            <p:spPr>
              <a:xfrm>
                <a:off x="1931236" y="2063207"/>
                <a:ext cx="1293777" cy="935910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03" name="直接连接符 202"/>
            <p:cNvCxnSpPr/>
            <p:nvPr/>
          </p:nvCxnSpPr>
          <p:spPr bwMode="auto">
            <a:xfrm>
              <a:off x="2809389" y="1760934"/>
              <a:ext cx="3264439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158" name="矩形 35"/>
            <p:cNvSpPr>
              <a:spLocks noChangeArrowheads="1"/>
            </p:cNvSpPr>
            <p:nvPr/>
          </p:nvSpPr>
          <p:spPr bwMode="auto">
            <a:xfrm>
              <a:off x="2836056" y="1286814"/>
              <a:ext cx="1977150" cy="462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en-US" altLang="zh-CN" sz="2400" dirty="0">
                  <a:latin typeface="微软雅黑" pitchFamily="34" charset="-122"/>
                  <a:ea typeface="微软雅黑" pitchFamily="34" charset="-122"/>
                </a:rPr>
                <a:t>CSS</a:t>
              </a:r>
              <a:r>
                <a:rPr lang="zh-CN" altLang="en-US" sz="2400" dirty="0">
                  <a:latin typeface="微软雅黑" pitchFamily="34" charset="-122"/>
                  <a:ea typeface="微软雅黑" pitchFamily="34" charset="-122"/>
                </a:rPr>
                <a:t>核心基础</a:t>
              </a:r>
              <a:endParaRPr lang="en-US" altLang="zh-CN" sz="2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146" name="组合 1"/>
          <p:cNvGrpSpPr>
            <a:grpSpLocks/>
          </p:cNvGrpSpPr>
          <p:nvPr/>
        </p:nvGrpSpPr>
        <p:grpSpPr bwMode="auto">
          <a:xfrm>
            <a:off x="1711325" y="1638682"/>
            <a:ext cx="4527550" cy="593725"/>
            <a:chOff x="1710657" y="1263652"/>
            <a:chExt cx="4528300" cy="592608"/>
          </a:xfrm>
        </p:grpSpPr>
        <p:grpSp>
          <p:nvGrpSpPr>
            <p:cNvPr id="6163" name="组合 29"/>
            <p:cNvGrpSpPr>
              <a:grpSpLocks/>
            </p:cNvGrpSpPr>
            <p:nvPr/>
          </p:nvGrpSpPr>
          <p:grpSpPr bwMode="auto">
            <a:xfrm rot="-12767">
              <a:off x="1710657" y="1263652"/>
              <a:ext cx="884411" cy="592608"/>
              <a:chOff x="1936620" y="1275606"/>
              <a:chExt cx="1296144" cy="1728192"/>
            </a:xfrm>
          </p:grpSpPr>
          <p:grpSp>
            <p:nvGrpSpPr>
              <p:cNvPr id="6166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34" name="圆角矩形 33"/>
                <p:cNvSpPr/>
                <p:nvPr/>
              </p:nvSpPr>
              <p:spPr>
                <a:xfrm>
                  <a:off x="1907704" y="1275606"/>
                  <a:ext cx="1296104" cy="1728192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3</a:t>
                  </a: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.1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35" name="圆角矩形 34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33" name="圆角矩形 5"/>
              <p:cNvSpPr/>
              <p:nvPr/>
            </p:nvSpPr>
            <p:spPr>
              <a:xfrm>
                <a:off x="1931232" y="2065724"/>
                <a:ext cx="1293777" cy="933409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 bwMode="auto">
            <a:xfrm>
              <a:off x="2809389" y="1761189"/>
              <a:ext cx="3429568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165" name="矩形 35"/>
            <p:cNvSpPr>
              <a:spLocks noChangeArrowheads="1"/>
            </p:cNvSpPr>
            <p:nvPr/>
          </p:nvSpPr>
          <p:spPr bwMode="auto">
            <a:xfrm>
              <a:off x="2685931" y="1286814"/>
              <a:ext cx="1542666" cy="46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en-US" altLang="zh-CN" sz="2400" dirty="0">
                  <a:latin typeface="微软雅黑" pitchFamily="34" charset="-122"/>
                  <a:ea typeface="微软雅黑" pitchFamily="34" charset="-122"/>
                </a:rPr>
                <a:t>CSS3</a:t>
              </a:r>
              <a:r>
                <a:rPr lang="zh-CN" altLang="en-US" sz="2400" dirty="0">
                  <a:latin typeface="微软雅黑" pitchFamily="34" charset="-122"/>
                  <a:ea typeface="微软雅黑" pitchFamily="34" charset="-122"/>
                </a:rPr>
                <a:t>简介</a:t>
              </a:r>
            </a:p>
          </p:txBody>
        </p:sp>
      </p:grpSp>
      <p:grpSp>
        <p:nvGrpSpPr>
          <p:cNvPr id="6148" name="组合 221"/>
          <p:cNvGrpSpPr>
            <a:grpSpLocks/>
          </p:cNvGrpSpPr>
          <p:nvPr/>
        </p:nvGrpSpPr>
        <p:grpSpPr bwMode="auto">
          <a:xfrm>
            <a:off x="1708150" y="3510930"/>
            <a:ext cx="4364991" cy="593725"/>
            <a:chOff x="1710657" y="1263652"/>
            <a:chExt cx="4365712" cy="592608"/>
          </a:xfrm>
        </p:grpSpPr>
        <p:grpSp>
          <p:nvGrpSpPr>
            <p:cNvPr id="6149" name="组合 29"/>
            <p:cNvGrpSpPr>
              <a:grpSpLocks/>
            </p:cNvGrpSpPr>
            <p:nvPr/>
          </p:nvGrpSpPr>
          <p:grpSpPr bwMode="auto">
            <a:xfrm rot="-12767">
              <a:off x="1710657" y="1263652"/>
              <a:ext cx="884411" cy="592608"/>
              <a:chOff x="1936620" y="1275606"/>
              <a:chExt cx="1296144" cy="1728192"/>
            </a:xfrm>
          </p:grpSpPr>
          <p:grpSp>
            <p:nvGrpSpPr>
              <p:cNvPr id="6152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233" name="圆角矩形 232"/>
                <p:cNvSpPr/>
                <p:nvPr/>
              </p:nvSpPr>
              <p:spPr>
                <a:xfrm>
                  <a:off x="1907704" y="1275606"/>
                  <a:ext cx="1296104" cy="1728192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3</a:t>
                  </a: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.3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34" name="圆角矩形 233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32" name="圆角矩形 5"/>
              <p:cNvSpPr/>
              <p:nvPr/>
            </p:nvSpPr>
            <p:spPr>
              <a:xfrm>
                <a:off x="1931232" y="2065724"/>
                <a:ext cx="1293777" cy="933409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29" name="直接连接符 228"/>
            <p:cNvCxnSpPr/>
            <p:nvPr/>
          </p:nvCxnSpPr>
          <p:spPr bwMode="auto">
            <a:xfrm>
              <a:off x="2809389" y="1761189"/>
              <a:ext cx="3266980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151" name="矩形 35"/>
            <p:cNvSpPr>
              <a:spLocks noChangeArrowheads="1"/>
            </p:cNvSpPr>
            <p:nvPr/>
          </p:nvSpPr>
          <p:spPr bwMode="auto">
            <a:xfrm>
              <a:off x="2836056" y="1286814"/>
              <a:ext cx="2031661" cy="46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2400" dirty="0">
                  <a:latin typeface="微软雅黑" pitchFamily="34" charset="-122"/>
                  <a:ea typeface="微软雅黑" pitchFamily="34" charset="-122"/>
                </a:rPr>
                <a:t>文本样式属性</a:t>
              </a:r>
              <a:endParaRPr lang="en-US" altLang="zh-CN" sz="2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6" name="标题 1"/>
          <p:cNvSpPr>
            <a:spLocks noChangeArrowheads="1"/>
          </p:cNvSpPr>
          <p:nvPr/>
        </p:nvSpPr>
        <p:spPr bwMode="auto">
          <a:xfrm>
            <a:off x="174625" y="35498"/>
            <a:ext cx="86096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4000" b="1" spc="3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</a:t>
            </a:r>
            <a:endParaRPr lang="zh-CN" altLang="en-US" sz="2800" b="1" spc="3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35586" y="143218"/>
            <a:ext cx="1809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195"/>
          <p:cNvGrpSpPr>
            <a:grpSpLocks/>
          </p:cNvGrpSpPr>
          <p:nvPr/>
        </p:nvGrpSpPr>
        <p:grpSpPr bwMode="auto">
          <a:xfrm>
            <a:off x="2808037" y="4326354"/>
            <a:ext cx="4362450" cy="592138"/>
            <a:chOff x="1710657" y="1263652"/>
            <a:chExt cx="4363171" cy="592608"/>
          </a:xfrm>
        </p:grpSpPr>
        <p:grpSp>
          <p:nvGrpSpPr>
            <p:cNvPr id="29" name="组合 29"/>
            <p:cNvGrpSpPr>
              <a:grpSpLocks/>
            </p:cNvGrpSpPr>
            <p:nvPr/>
          </p:nvGrpSpPr>
          <p:grpSpPr bwMode="auto">
            <a:xfrm rot="-12767">
              <a:off x="1710657" y="1263652"/>
              <a:ext cx="884411" cy="592608"/>
              <a:chOff x="1936620" y="1275606"/>
              <a:chExt cx="1296144" cy="1728192"/>
            </a:xfrm>
          </p:grpSpPr>
          <p:grpSp>
            <p:nvGrpSpPr>
              <p:cNvPr id="32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37" name="圆角矩形 36"/>
                <p:cNvSpPr/>
                <p:nvPr/>
              </p:nvSpPr>
              <p:spPr>
                <a:xfrm>
                  <a:off x="1907704" y="1275606"/>
                  <a:ext cx="1296104" cy="1728192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3.4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38" name="圆角矩形 37"/>
                <p:cNvSpPr/>
                <p:nvPr/>
              </p:nvSpPr>
              <p:spPr>
                <a:xfrm>
                  <a:off x="1961224" y="1349737"/>
                  <a:ext cx="1189063" cy="1579929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36" name="圆角矩形 5"/>
              <p:cNvSpPr/>
              <p:nvPr/>
            </p:nvSpPr>
            <p:spPr>
              <a:xfrm>
                <a:off x="1931236" y="2063207"/>
                <a:ext cx="1293777" cy="935910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30" name="直接连接符 29"/>
            <p:cNvCxnSpPr/>
            <p:nvPr/>
          </p:nvCxnSpPr>
          <p:spPr bwMode="auto">
            <a:xfrm>
              <a:off x="2809389" y="1760934"/>
              <a:ext cx="3264439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31" name="矩形 35"/>
            <p:cNvSpPr>
              <a:spLocks noChangeArrowheads="1"/>
            </p:cNvSpPr>
            <p:nvPr/>
          </p:nvSpPr>
          <p:spPr bwMode="auto">
            <a:xfrm>
              <a:off x="2836056" y="1286814"/>
              <a:ext cx="1977150" cy="462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en-US" altLang="zh-CN" sz="2400" dirty="0">
                  <a:latin typeface="微软雅黑" pitchFamily="34" charset="-122"/>
                  <a:ea typeface="微软雅黑" pitchFamily="34" charset="-122"/>
                </a:rPr>
                <a:t>CSS</a:t>
              </a:r>
              <a:r>
                <a:rPr lang="zh-CN" altLang="en-US" sz="2400" dirty="0">
                  <a:latin typeface="微软雅黑" pitchFamily="34" charset="-122"/>
                  <a:ea typeface="微软雅黑" pitchFamily="34" charset="-122"/>
                </a:rPr>
                <a:t>高级特性</a:t>
              </a:r>
              <a:endParaRPr lang="en-US" altLang="zh-CN" sz="2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9" name="组合 221"/>
          <p:cNvGrpSpPr>
            <a:grpSpLocks/>
          </p:cNvGrpSpPr>
          <p:nvPr/>
        </p:nvGrpSpPr>
        <p:grpSpPr bwMode="auto">
          <a:xfrm>
            <a:off x="1706312" y="5271812"/>
            <a:ext cx="4364991" cy="593725"/>
            <a:chOff x="1710657" y="1263652"/>
            <a:chExt cx="4365712" cy="592608"/>
          </a:xfrm>
        </p:grpSpPr>
        <p:grpSp>
          <p:nvGrpSpPr>
            <p:cNvPr id="40" name="组合 29"/>
            <p:cNvGrpSpPr>
              <a:grpSpLocks/>
            </p:cNvGrpSpPr>
            <p:nvPr/>
          </p:nvGrpSpPr>
          <p:grpSpPr bwMode="auto">
            <a:xfrm rot="-12767">
              <a:off x="1710657" y="1263652"/>
              <a:ext cx="884411" cy="592608"/>
              <a:chOff x="1936620" y="1275606"/>
              <a:chExt cx="1296144" cy="1728192"/>
            </a:xfrm>
          </p:grpSpPr>
          <p:grpSp>
            <p:nvGrpSpPr>
              <p:cNvPr id="43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45" name="圆角矩形 44"/>
                <p:cNvSpPr/>
                <p:nvPr/>
              </p:nvSpPr>
              <p:spPr>
                <a:xfrm>
                  <a:off x="1907704" y="1275606"/>
                  <a:ext cx="1296104" cy="1728192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3.5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46" name="圆角矩形 45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44" name="圆角矩形 5"/>
              <p:cNvSpPr/>
              <p:nvPr/>
            </p:nvSpPr>
            <p:spPr>
              <a:xfrm>
                <a:off x="1931232" y="2065724"/>
                <a:ext cx="1293777" cy="933409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41" name="直接连接符 40"/>
            <p:cNvCxnSpPr/>
            <p:nvPr/>
          </p:nvCxnSpPr>
          <p:spPr bwMode="auto">
            <a:xfrm>
              <a:off x="2809389" y="1761189"/>
              <a:ext cx="3266980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42" name="矩形 35"/>
            <p:cNvSpPr>
              <a:spLocks noChangeArrowheads="1"/>
            </p:cNvSpPr>
            <p:nvPr/>
          </p:nvSpPr>
          <p:spPr bwMode="auto">
            <a:xfrm>
              <a:off x="2836056" y="1286814"/>
              <a:ext cx="2647315" cy="46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2400" dirty="0">
                  <a:latin typeface="微软雅黑" pitchFamily="34" charset="-122"/>
                  <a:ea typeface="微软雅黑" pitchFamily="34" charset="-122"/>
                </a:rPr>
                <a:t>制作服装推广软文</a:t>
              </a:r>
              <a:endParaRPr lang="en-US" altLang="zh-CN" sz="2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3.2 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 eaLnBrk="1">
              <a:buNone/>
            </a:pPr>
            <a:r>
              <a:rPr lang="zh-CN" altLang="zh-CN" sz="1800" b="1" dirty="0" smtClean="0">
                <a:solidFill>
                  <a:srgbClr val="009ED6"/>
                </a:solidFill>
              </a:rPr>
              <a:t>（</a:t>
            </a:r>
            <a:r>
              <a:rPr lang="en-US" altLang="zh-CN" sz="1800" b="1" dirty="0" smtClean="0">
                <a:solidFill>
                  <a:srgbClr val="009ED6"/>
                </a:solidFill>
              </a:rPr>
              <a:t>6</a:t>
            </a:r>
            <a:r>
              <a:rPr lang="zh-CN" altLang="zh-CN" sz="1800" b="1" dirty="0" smtClean="0">
                <a:solidFill>
                  <a:srgbClr val="009ED6"/>
                </a:solidFill>
              </a:rPr>
              <a:t>）</a:t>
            </a:r>
            <a:r>
              <a:rPr lang="zh-CN" altLang="zh-CN" sz="1800" b="1" dirty="0">
                <a:solidFill>
                  <a:srgbClr val="009ED6"/>
                </a:solidFill>
              </a:rPr>
              <a:t>后代选择</a:t>
            </a:r>
            <a:r>
              <a:rPr lang="zh-CN" altLang="zh-CN" sz="1800" b="1" dirty="0" smtClean="0">
                <a:solidFill>
                  <a:srgbClr val="009ED6"/>
                </a:solidFill>
              </a:rPr>
              <a:t>器</a:t>
            </a:r>
            <a:endParaRPr lang="en-US" altLang="zh-CN" sz="1800" b="1" dirty="0" smtClean="0">
              <a:solidFill>
                <a:srgbClr val="009ED6"/>
              </a:solidFill>
            </a:endParaRPr>
          </a:p>
          <a:p>
            <a:pPr marL="0" indent="457200" eaLnBrk="1">
              <a:buNone/>
            </a:pPr>
            <a:r>
              <a:rPr lang="zh-CN" altLang="zh-CN" sz="1800" dirty="0"/>
              <a:t>后代选择器用来选择</a:t>
            </a:r>
            <a:r>
              <a:rPr lang="zh-CN" altLang="zh-CN" sz="1800" dirty="0">
                <a:solidFill>
                  <a:srgbClr val="009ED6"/>
                </a:solidFill>
              </a:rPr>
              <a:t>元素</a:t>
            </a:r>
            <a:r>
              <a:rPr lang="zh-CN" altLang="zh-CN" sz="1800" dirty="0"/>
              <a:t>或</a:t>
            </a:r>
            <a:r>
              <a:rPr lang="zh-CN" altLang="zh-CN" sz="1800" dirty="0">
                <a:solidFill>
                  <a:srgbClr val="009ED6"/>
                </a:solidFill>
              </a:rPr>
              <a:t>元素组的后代</a:t>
            </a:r>
            <a:r>
              <a:rPr lang="zh-CN" altLang="zh-CN" sz="1800" dirty="0"/>
              <a:t>，其写法就是把</a:t>
            </a:r>
            <a:r>
              <a:rPr lang="zh-CN" altLang="zh-CN" sz="1800" dirty="0">
                <a:solidFill>
                  <a:srgbClr val="009ED6"/>
                </a:solidFill>
              </a:rPr>
              <a:t>外层</a:t>
            </a:r>
            <a:r>
              <a:rPr lang="zh-CN" altLang="zh-CN" sz="1800" dirty="0"/>
              <a:t>标记写在</a:t>
            </a:r>
            <a:r>
              <a:rPr lang="zh-CN" altLang="zh-CN" sz="1800" dirty="0">
                <a:solidFill>
                  <a:srgbClr val="009ED6"/>
                </a:solidFill>
              </a:rPr>
              <a:t>前面</a:t>
            </a:r>
            <a:r>
              <a:rPr lang="zh-CN" altLang="zh-CN" sz="1800" dirty="0"/>
              <a:t>，</a:t>
            </a:r>
            <a:r>
              <a:rPr lang="zh-CN" altLang="zh-CN" sz="1800" dirty="0">
                <a:solidFill>
                  <a:srgbClr val="009ED6"/>
                </a:solidFill>
              </a:rPr>
              <a:t>内层</a:t>
            </a:r>
            <a:r>
              <a:rPr lang="zh-CN" altLang="zh-CN" sz="1800" dirty="0"/>
              <a:t>标记写在</a:t>
            </a:r>
            <a:r>
              <a:rPr lang="zh-CN" altLang="zh-CN" sz="1800" dirty="0">
                <a:solidFill>
                  <a:srgbClr val="009ED6"/>
                </a:solidFill>
              </a:rPr>
              <a:t>后面</a:t>
            </a:r>
            <a:r>
              <a:rPr lang="zh-CN" altLang="zh-CN" sz="1800" dirty="0"/>
              <a:t>，中间用</a:t>
            </a:r>
            <a:r>
              <a:rPr lang="zh-CN" altLang="zh-CN" sz="1800" dirty="0">
                <a:solidFill>
                  <a:srgbClr val="009ED6"/>
                </a:solidFill>
              </a:rPr>
              <a:t>空格</a:t>
            </a:r>
            <a:r>
              <a:rPr lang="zh-CN" altLang="zh-CN" sz="1800" dirty="0"/>
              <a:t>分隔。当标记发生嵌套时，</a:t>
            </a:r>
            <a:r>
              <a:rPr lang="zh-CN" altLang="zh-CN" sz="1800" dirty="0">
                <a:solidFill>
                  <a:srgbClr val="009ED6"/>
                </a:solidFill>
              </a:rPr>
              <a:t>内层</a:t>
            </a:r>
            <a:r>
              <a:rPr lang="zh-CN" altLang="zh-CN" sz="1800" dirty="0"/>
              <a:t>标记就成为</a:t>
            </a:r>
            <a:r>
              <a:rPr lang="zh-CN" altLang="zh-CN" sz="1800" dirty="0">
                <a:solidFill>
                  <a:srgbClr val="009ED6"/>
                </a:solidFill>
              </a:rPr>
              <a:t>外层</a:t>
            </a:r>
            <a:r>
              <a:rPr lang="zh-CN" altLang="zh-CN" sz="1800" dirty="0"/>
              <a:t>标记的</a:t>
            </a:r>
            <a:r>
              <a:rPr lang="zh-CN" altLang="zh-CN" sz="1800" dirty="0">
                <a:solidFill>
                  <a:srgbClr val="009ED6"/>
                </a:solidFill>
              </a:rPr>
              <a:t>后代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2" y="1322024"/>
            <a:ext cx="771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latinLnBrk="1" hangingPunct="1">
              <a:spcBef>
                <a:spcPts val="423"/>
              </a:spcBef>
              <a:defRPr/>
            </a:pPr>
            <a:r>
              <a:rPr lang="en-US" altLang="zh-CN" sz="2400" b="1" dirty="0">
                <a:solidFill>
                  <a:srgbClr val="009ED6"/>
                </a:solidFill>
              </a:rPr>
              <a:t>3</a:t>
            </a:r>
            <a:r>
              <a:rPr lang="zh-CN" altLang="en-US" sz="2400" b="1" dirty="0">
                <a:solidFill>
                  <a:srgbClr val="009ED6"/>
                </a:solidFill>
              </a:rPr>
              <a:t>、</a:t>
            </a:r>
            <a:r>
              <a:rPr lang="en-US" altLang="zh-CN" sz="2400" b="1" dirty="0">
                <a:solidFill>
                  <a:srgbClr val="009ED6"/>
                </a:solidFill>
              </a:rPr>
              <a:t>CSS</a:t>
            </a:r>
            <a:r>
              <a:rPr lang="zh-CN" altLang="zh-CN" sz="2400" b="1" dirty="0">
                <a:solidFill>
                  <a:srgbClr val="009ED6"/>
                </a:solidFill>
              </a:rPr>
              <a:t>基础选择器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  <p:pic>
        <p:nvPicPr>
          <p:cNvPr id="6" name="图片 5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588" y="3404138"/>
            <a:ext cx="2121233" cy="3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783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3.2 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 eaLnBrk="1">
              <a:buNone/>
            </a:pPr>
            <a:r>
              <a:rPr lang="zh-CN" altLang="zh-CN" sz="1800" b="1" dirty="0" smtClean="0">
                <a:solidFill>
                  <a:srgbClr val="009ED6"/>
                </a:solidFill>
              </a:rPr>
              <a:t>（</a:t>
            </a:r>
            <a:r>
              <a:rPr lang="en-US" altLang="zh-CN" sz="1800" b="1" dirty="0" smtClean="0">
                <a:solidFill>
                  <a:srgbClr val="009ED6"/>
                </a:solidFill>
              </a:rPr>
              <a:t>7</a:t>
            </a:r>
            <a:r>
              <a:rPr lang="zh-CN" altLang="zh-CN" sz="1800" b="1" dirty="0" smtClean="0">
                <a:solidFill>
                  <a:srgbClr val="009ED6"/>
                </a:solidFill>
              </a:rPr>
              <a:t>）</a:t>
            </a:r>
            <a:r>
              <a:rPr lang="zh-CN" altLang="zh-CN" sz="1800" b="1" dirty="0">
                <a:solidFill>
                  <a:srgbClr val="009ED6"/>
                </a:solidFill>
              </a:rPr>
              <a:t>并集选择</a:t>
            </a:r>
            <a:r>
              <a:rPr lang="zh-CN" altLang="zh-CN" sz="1800" b="1" dirty="0" smtClean="0">
                <a:solidFill>
                  <a:srgbClr val="009ED6"/>
                </a:solidFill>
              </a:rPr>
              <a:t>器</a:t>
            </a:r>
            <a:endParaRPr lang="en-US" altLang="zh-CN" sz="1800" b="1" dirty="0" smtClean="0">
              <a:solidFill>
                <a:srgbClr val="009ED6"/>
              </a:solidFill>
            </a:endParaRPr>
          </a:p>
          <a:p>
            <a:pPr marL="0" indent="457200" eaLnBrk="1">
              <a:buNone/>
            </a:pPr>
            <a:r>
              <a:rPr lang="zh-CN" altLang="zh-CN" sz="1800" dirty="0"/>
              <a:t>并集选择器是各个选择器通过</a:t>
            </a:r>
            <a:r>
              <a:rPr lang="zh-CN" altLang="zh-CN" sz="1800" dirty="0">
                <a:solidFill>
                  <a:srgbClr val="009ED6"/>
                </a:solidFill>
              </a:rPr>
              <a:t>逗号</a:t>
            </a:r>
            <a:r>
              <a:rPr lang="zh-CN" altLang="zh-CN" sz="1800" dirty="0"/>
              <a:t>连接而成的，任何形式的选择器（包括标记选择器、</a:t>
            </a:r>
            <a:r>
              <a:rPr lang="en-US" altLang="zh-CN" sz="1800" dirty="0"/>
              <a:t>class</a:t>
            </a:r>
            <a:r>
              <a:rPr lang="zh-CN" altLang="zh-CN" sz="1800" dirty="0"/>
              <a:t>类选择</a:t>
            </a:r>
            <a:r>
              <a:rPr lang="zh-CN" altLang="zh-CN" sz="1800" dirty="0" smtClean="0"/>
              <a:t>器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id</a:t>
            </a:r>
            <a:r>
              <a:rPr lang="zh-CN" altLang="zh-CN" sz="1800" dirty="0"/>
              <a:t>选择器等），都可以作为并集选择器的一部分。如果某些选择器定义的</a:t>
            </a:r>
            <a:r>
              <a:rPr lang="zh-CN" altLang="zh-CN" sz="1800" dirty="0">
                <a:solidFill>
                  <a:srgbClr val="009ED6"/>
                </a:solidFill>
              </a:rPr>
              <a:t>样式</a:t>
            </a:r>
            <a:r>
              <a:rPr lang="zh-CN" altLang="zh-CN" sz="1800" dirty="0"/>
              <a:t>完全相同，或部分相同，就可以利用</a:t>
            </a:r>
            <a:r>
              <a:rPr lang="zh-CN" altLang="zh-CN" sz="1800" dirty="0">
                <a:solidFill>
                  <a:srgbClr val="009ED6"/>
                </a:solidFill>
              </a:rPr>
              <a:t>并集选择器</a:t>
            </a:r>
            <a:r>
              <a:rPr lang="zh-CN" altLang="zh-CN" sz="1800" dirty="0"/>
              <a:t>为他们定义相同的</a:t>
            </a:r>
            <a:r>
              <a:rPr lang="en-US" altLang="zh-CN" sz="1800" dirty="0">
                <a:solidFill>
                  <a:srgbClr val="009ED6"/>
                </a:solidFill>
              </a:rPr>
              <a:t>CSS</a:t>
            </a:r>
            <a:r>
              <a:rPr lang="zh-CN" altLang="zh-CN" sz="1800" dirty="0">
                <a:solidFill>
                  <a:srgbClr val="009ED6"/>
                </a:solidFill>
              </a:rPr>
              <a:t>样式</a:t>
            </a:r>
            <a:r>
              <a:rPr lang="zh-CN" altLang="zh-CN" sz="1800" dirty="0"/>
              <a:t>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2" y="1322024"/>
            <a:ext cx="771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latinLnBrk="1" hangingPunct="1">
              <a:spcBef>
                <a:spcPts val="423"/>
              </a:spcBef>
              <a:defRPr/>
            </a:pPr>
            <a:r>
              <a:rPr lang="en-US" altLang="zh-CN" sz="2400" b="1" dirty="0">
                <a:solidFill>
                  <a:srgbClr val="009ED6"/>
                </a:solidFill>
              </a:rPr>
              <a:t>3</a:t>
            </a:r>
            <a:r>
              <a:rPr lang="zh-CN" altLang="en-US" sz="2400" b="1" dirty="0">
                <a:solidFill>
                  <a:srgbClr val="009ED6"/>
                </a:solidFill>
              </a:rPr>
              <a:t>、</a:t>
            </a:r>
            <a:r>
              <a:rPr lang="en-US" altLang="zh-CN" sz="2400" b="1" dirty="0">
                <a:solidFill>
                  <a:srgbClr val="009ED6"/>
                </a:solidFill>
              </a:rPr>
              <a:t>CSS</a:t>
            </a:r>
            <a:r>
              <a:rPr lang="zh-CN" altLang="zh-CN" sz="2400" b="1" dirty="0">
                <a:solidFill>
                  <a:srgbClr val="009ED6"/>
                </a:solidFill>
              </a:rPr>
              <a:t>基础选择器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  <p:pic>
        <p:nvPicPr>
          <p:cNvPr id="6" name="图片 5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130" y="3847799"/>
            <a:ext cx="2121233" cy="3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000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3.3 </a:t>
            </a:r>
            <a:r>
              <a:rPr lang="zh-CN" altLang="en-US" sz="2400" dirty="0" smtClean="0"/>
              <a:t>文本</a:t>
            </a:r>
            <a:r>
              <a:rPr lang="zh-CN" altLang="en-US" sz="2400" dirty="0"/>
              <a:t>样式属性</a:t>
            </a:r>
          </a:p>
        </p:txBody>
      </p:sp>
      <p:grpSp>
        <p:nvGrpSpPr>
          <p:cNvPr id="7" name="组合 1"/>
          <p:cNvGrpSpPr>
            <a:grpSpLocks/>
          </p:cNvGrpSpPr>
          <p:nvPr/>
        </p:nvGrpSpPr>
        <p:grpSpPr bwMode="auto">
          <a:xfrm>
            <a:off x="4604069" y="2054365"/>
            <a:ext cx="4273228" cy="507813"/>
            <a:chOff x="1710670" y="1252383"/>
            <a:chExt cx="5435501" cy="611808"/>
          </a:xfrm>
        </p:grpSpPr>
        <p:grpSp>
          <p:nvGrpSpPr>
            <p:cNvPr id="8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12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14" name="圆角矩形 13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15" name="圆角矩形 14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13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9" name="直接连接符 8"/>
            <p:cNvCxnSpPr/>
            <p:nvPr/>
          </p:nvCxnSpPr>
          <p:spPr bwMode="auto">
            <a:xfrm>
              <a:off x="2809389" y="1761189"/>
              <a:ext cx="377037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10" name="矩形 35"/>
            <p:cNvSpPr>
              <a:spLocks noChangeArrowheads="1"/>
            </p:cNvSpPr>
            <p:nvPr/>
          </p:nvSpPr>
          <p:spPr bwMode="auto">
            <a:xfrm>
              <a:off x="2823293" y="1252383"/>
              <a:ext cx="4322878" cy="482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0" indent="0">
                <a:buNone/>
              </a:pPr>
              <a:r>
                <a:rPr lang="zh-CN" altLang="en-US" sz="2000" b="1" dirty="0" smtClean="0">
                  <a:solidFill>
                    <a:srgbClr val="009ED6"/>
                  </a:solidFill>
                </a:rPr>
                <a:t>字体样式属性</a:t>
              </a:r>
              <a:endParaRPr lang="zh-CN" altLang="zh-CN" sz="2000" b="1" dirty="0">
                <a:solidFill>
                  <a:srgbClr val="009ED6"/>
                </a:solidFill>
              </a:endParaRPr>
            </a:p>
          </p:txBody>
        </p:sp>
      </p:grpSp>
      <p:grpSp>
        <p:nvGrpSpPr>
          <p:cNvPr id="17" name="组合 1"/>
          <p:cNvGrpSpPr>
            <a:grpSpLocks/>
          </p:cNvGrpSpPr>
          <p:nvPr/>
        </p:nvGrpSpPr>
        <p:grpSpPr bwMode="auto">
          <a:xfrm>
            <a:off x="4629469" y="3016215"/>
            <a:ext cx="3827937" cy="498464"/>
            <a:chOff x="1710670" y="1263647"/>
            <a:chExt cx="4869094" cy="600544"/>
          </a:xfrm>
        </p:grpSpPr>
        <p:grpSp>
          <p:nvGrpSpPr>
            <p:cNvPr id="18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21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23" name="圆角矩形 22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2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4" name="圆角矩形 23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2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19" name="直接连接符 18"/>
            <p:cNvCxnSpPr/>
            <p:nvPr/>
          </p:nvCxnSpPr>
          <p:spPr bwMode="auto">
            <a:xfrm>
              <a:off x="2809389" y="1761189"/>
              <a:ext cx="377037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20" name="矩形 35"/>
            <p:cNvSpPr>
              <a:spLocks noChangeArrowheads="1"/>
            </p:cNvSpPr>
            <p:nvPr/>
          </p:nvSpPr>
          <p:spPr bwMode="auto">
            <a:xfrm>
              <a:off x="2871757" y="1267684"/>
              <a:ext cx="3667022" cy="482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0" indent="0">
                <a:buNone/>
              </a:pPr>
              <a:r>
                <a:rPr lang="zh-CN" altLang="en-US" sz="2000" b="1" dirty="0">
                  <a:solidFill>
                    <a:srgbClr val="009ED6"/>
                  </a:solidFill>
                </a:rPr>
                <a:t>文本</a:t>
              </a:r>
              <a:r>
                <a:rPr lang="zh-CN" altLang="en-US" sz="2000" b="1" dirty="0" smtClean="0">
                  <a:solidFill>
                    <a:srgbClr val="009ED6"/>
                  </a:solidFill>
                </a:rPr>
                <a:t>外观属性</a:t>
              </a:r>
              <a:endParaRPr lang="en-US" altLang="zh-CN" sz="2000" dirty="0">
                <a:solidFill>
                  <a:srgbClr val="009ED6"/>
                </a:solidFill>
              </a:endParaRPr>
            </a:p>
          </p:txBody>
        </p:sp>
      </p:grpSp>
      <p:pic>
        <p:nvPicPr>
          <p:cNvPr id="25" name="图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1" y="1310466"/>
            <a:ext cx="4280664" cy="446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6686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 eaLnBrk="1">
              <a:buNone/>
            </a:pPr>
            <a:r>
              <a:rPr lang="zh-CN" altLang="en-US" sz="1800" b="1" dirty="0" smtClean="0">
                <a:solidFill>
                  <a:srgbClr val="009ED6"/>
                </a:solidFill>
              </a:rPr>
              <a:t>（</a:t>
            </a:r>
            <a:r>
              <a:rPr lang="en-US" altLang="zh-CN" sz="1800" b="1" dirty="0" smtClean="0">
                <a:solidFill>
                  <a:srgbClr val="009ED6"/>
                </a:solidFill>
              </a:rPr>
              <a:t>1</a:t>
            </a:r>
            <a:r>
              <a:rPr lang="zh-CN" altLang="en-US" sz="1800" b="1" dirty="0" smtClean="0">
                <a:solidFill>
                  <a:srgbClr val="009ED6"/>
                </a:solidFill>
              </a:rPr>
              <a:t>）</a:t>
            </a:r>
            <a:r>
              <a:rPr lang="en-US" altLang="zh-CN" sz="1800" b="1" dirty="0">
                <a:solidFill>
                  <a:srgbClr val="009ED6"/>
                </a:solidFill>
              </a:rPr>
              <a:t>font-size:</a:t>
            </a:r>
            <a:r>
              <a:rPr lang="zh-CN" altLang="zh-CN" sz="1800" b="1" dirty="0">
                <a:solidFill>
                  <a:srgbClr val="009ED6"/>
                </a:solidFill>
              </a:rPr>
              <a:t>字号</a:t>
            </a:r>
            <a:r>
              <a:rPr lang="zh-CN" altLang="zh-CN" sz="1800" b="1" dirty="0" smtClean="0">
                <a:solidFill>
                  <a:srgbClr val="009ED6"/>
                </a:solidFill>
              </a:rPr>
              <a:t>大小</a:t>
            </a:r>
            <a:endParaRPr lang="en-US" altLang="zh-CN" sz="1800" b="1" dirty="0" smtClean="0">
              <a:solidFill>
                <a:srgbClr val="009ED6"/>
              </a:solidFill>
            </a:endParaRPr>
          </a:p>
          <a:p>
            <a:pPr marL="0" indent="457200" eaLnBrk="1">
              <a:buNone/>
            </a:pPr>
            <a:r>
              <a:rPr lang="en-US" altLang="zh-CN" sz="1800" dirty="0"/>
              <a:t>font-size</a:t>
            </a:r>
            <a:r>
              <a:rPr lang="zh-CN" altLang="zh-CN" sz="1800" dirty="0"/>
              <a:t>属性用于</a:t>
            </a:r>
            <a:r>
              <a:rPr lang="zh-CN" altLang="zh-CN" sz="1800" dirty="0">
                <a:solidFill>
                  <a:srgbClr val="009ED6"/>
                </a:solidFill>
              </a:rPr>
              <a:t>设置字号</a:t>
            </a:r>
            <a:r>
              <a:rPr lang="zh-CN" altLang="zh-CN" sz="1800" dirty="0"/>
              <a:t>，该属性的值可以使用</a:t>
            </a:r>
            <a:r>
              <a:rPr lang="zh-CN" altLang="zh-CN" sz="1800" dirty="0">
                <a:solidFill>
                  <a:srgbClr val="009ED6"/>
                </a:solidFill>
              </a:rPr>
              <a:t>相对长度单位</a:t>
            </a:r>
            <a:r>
              <a:rPr lang="zh-CN" altLang="zh-CN" sz="1800" dirty="0"/>
              <a:t>，也可以使用</a:t>
            </a:r>
            <a:r>
              <a:rPr lang="zh-CN" altLang="zh-CN" sz="1800" dirty="0">
                <a:solidFill>
                  <a:srgbClr val="009ED6"/>
                </a:solidFill>
              </a:rPr>
              <a:t>绝对长度单位</a:t>
            </a:r>
            <a:r>
              <a:rPr lang="zh-CN" altLang="zh-CN" sz="1800" dirty="0"/>
              <a:t>，具体</a:t>
            </a:r>
            <a:r>
              <a:rPr lang="zh-CN" altLang="zh-CN" sz="1800" dirty="0" smtClean="0"/>
              <a:t>如</a:t>
            </a:r>
            <a:r>
              <a:rPr lang="zh-CN" altLang="en-US" sz="1800" dirty="0" smtClean="0"/>
              <a:t>下</a:t>
            </a:r>
            <a:r>
              <a:rPr lang="zh-CN" altLang="zh-CN" sz="1800" dirty="0" smtClean="0"/>
              <a:t>表所</a:t>
            </a:r>
            <a:r>
              <a:rPr lang="zh-CN" altLang="zh-CN" sz="1800" dirty="0"/>
              <a:t>示。</a:t>
            </a:r>
            <a:endParaRPr lang="en-US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>
                <a:solidFill>
                  <a:srgbClr val="009ED6"/>
                </a:solidFill>
              </a:rPr>
              <a:t>1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zh-CN" altLang="zh-CN" sz="2400" b="1" dirty="0" smtClean="0">
                <a:solidFill>
                  <a:srgbClr val="009ED6"/>
                </a:solidFill>
              </a:rPr>
              <a:t>字体</a:t>
            </a:r>
            <a:r>
              <a:rPr lang="zh-CN" altLang="zh-CN" sz="2400" b="1" dirty="0">
                <a:solidFill>
                  <a:srgbClr val="009ED6"/>
                </a:solidFill>
              </a:rPr>
              <a:t>样式属性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99658"/>
              </p:ext>
            </p:extLst>
          </p:nvPr>
        </p:nvGraphicFramePr>
        <p:xfrm>
          <a:off x="1746250" y="3579813"/>
          <a:ext cx="5127625" cy="2555872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377950"/>
                <a:gridCol w="3749675"/>
              </a:tblGrid>
              <a:tr h="31948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</a:rPr>
                        <a:t>相对长度单位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2" marR="68572" marT="0" marB="0" anchor="ctr" anchorCtr="1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solidFill>
                            <a:schemeClr val="tx1"/>
                          </a:solidFill>
                          <a:effectLst/>
                        </a:rPr>
                        <a:t>说明</a:t>
                      </a:r>
                      <a:endParaRPr lang="zh-CN" sz="140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2" marR="68572" marT="0" marB="0" anchor="ctr" anchorCtr="1">
                    <a:solidFill>
                      <a:srgbClr val="D5F4FF"/>
                    </a:solidFill>
                  </a:tcPr>
                </a:tc>
              </a:tr>
              <a:tr h="31948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0" kern="100" dirty="0" err="1">
                          <a:solidFill>
                            <a:schemeClr val="tx1"/>
                          </a:solidFill>
                          <a:effectLst/>
                        </a:rPr>
                        <a:t>em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2" marR="68572" marT="0" marB="0" anchor="ctr" anchorCtr="1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solidFill>
                            <a:schemeClr val="tx1"/>
                          </a:solidFill>
                          <a:effectLst/>
                        </a:rPr>
                        <a:t>相对于当前对象内文本的字体尺寸</a:t>
                      </a:r>
                      <a:endParaRPr lang="zh-CN" sz="140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2" marR="68572" marT="0" marB="0" anchor="ctr" anchorCtr="1">
                    <a:solidFill>
                      <a:srgbClr val="D5F4FF"/>
                    </a:solidFill>
                  </a:tcPr>
                </a:tc>
              </a:tr>
              <a:tr h="31948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0" kern="100" dirty="0" err="1">
                          <a:solidFill>
                            <a:schemeClr val="tx1"/>
                          </a:solidFill>
                          <a:effectLst/>
                        </a:rPr>
                        <a:t>px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2" marR="68572" marT="0" marB="0" anchor="ctr" anchorCtr="1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</a:rPr>
                        <a:t>像素，最常用，推荐使用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2" marR="68572" marT="0" marB="0" anchor="ctr" anchorCtr="1">
                    <a:solidFill>
                      <a:srgbClr val="D5F4FF"/>
                    </a:solidFill>
                  </a:tcPr>
                </a:tc>
              </a:tr>
              <a:tr h="3194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</a:rPr>
                        <a:t>绝对长度单位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2" marR="68572" marT="0" marB="0" anchor="ctr" anchorCtr="1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</a:rPr>
                        <a:t>说明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2" marR="68572" marT="0" marB="0" anchor="ctr" anchorCtr="1">
                    <a:solidFill>
                      <a:srgbClr val="D5F4FF"/>
                    </a:solidFill>
                  </a:tcPr>
                </a:tc>
              </a:tr>
              <a:tr h="31948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solidFill>
                            <a:schemeClr val="tx1"/>
                          </a:solidFill>
                          <a:effectLst/>
                        </a:rPr>
                        <a:t>in</a:t>
                      </a:r>
                      <a:endParaRPr lang="zh-CN" sz="140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2" marR="68572" marT="0" marB="0" anchor="ctr" anchorCtr="1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</a:rPr>
                        <a:t>英寸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2" marR="68572" marT="0" marB="0" anchor="ctr" anchorCtr="1">
                    <a:solidFill>
                      <a:srgbClr val="D5F4FF"/>
                    </a:solidFill>
                  </a:tcPr>
                </a:tc>
              </a:tr>
              <a:tr h="31948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solidFill>
                            <a:schemeClr val="tx1"/>
                          </a:solidFill>
                          <a:effectLst/>
                        </a:rPr>
                        <a:t>cm</a:t>
                      </a:r>
                      <a:endParaRPr lang="zh-CN" sz="140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2" marR="68572" marT="0" marB="0" anchor="ctr" anchorCtr="1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</a:rPr>
                        <a:t>厘米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2" marR="68572" marT="0" marB="0" anchor="ctr" anchorCtr="1">
                    <a:solidFill>
                      <a:srgbClr val="D5F4FF"/>
                    </a:solidFill>
                  </a:tcPr>
                </a:tc>
              </a:tr>
              <a:tr h="31948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solidFill>
                            <a:schemeClr val="tx1"/>
                          </a:solidFill>
                          <a:effectLst/>
                        </a:rPr>
                        <a:t>mm</a:t>
                      </a:r>
                      <a:endParaRPr lang="zh-CN" sz="140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2" marR="68572" marT="0" marB="0" anchor="ctr" anchorCtr="1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</a:rPr>
                        <a:t>毫米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2" marR="68572" marT="0" marB="0" anchor="ctr" anchorCtr="1">
                    <a:solidFill>
                      <a:srgbClr val="D5F4FF"/>
                    </a:solidFill>
                  </a:tcPr>
                </a:tc>
              </a:tr>
              <a:tr h="31948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solidFill>
                            <a:schemeClr val="tx1"/>
                          </a:solidFill>
                          <a:effectLst/>
                        </a:rPr>
                        <a:t>pt</a:t>
                      </a:r>
                      <a:endParaRPr lang="zh-CN" sz="140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2" marR="68572" marT="0" marB="0" anchor="ctr" anchorCtr="1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</a:rPr>
                        <a:t>点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2" marR="68572" marT="0" marB="0" anchor="ctr" anchorCtr="1">
                    <a:solidFill>
                      <a:srgbClr val="D5F4FF"/>
                    </a:solidFill>
                  </a:tcPr>
                </a:tc>
              </a:tr>
            </a:tbl>
          </a:graphicData>
        </a:graphic>
      </p:graphicFrame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07950" y="114300"/>
            <a:ext cx="7766050" cy="723900"/>
          </a:xfrm>
        </p:spPr>
        <p:txBody>
          <a:bodyPr/>
          <a:lstStyle/>
          <a:p>
            <a:pPr>
              <a:defRPr/>
            </a:pPr>
            <a:r>
              <a:rPr lang="en-US" altLang="zh-CN" sz="2400" dirty="0" smtClean="0"/>
              <a:t>3.3 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966246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3.3 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 eaLnBrk="1">
              <a:buNone/>
            </a:pPr>
            <a:r>
              <a:rPr lang="zh-CN" altLang="en-US" sz="1800" b="1" dirty="0" smtClean="0">
                <a:solidFill>
                  <a:srgbClr val="009ED6"/>
                </a:solidFill>
              </a:rPr>
              <a:t>（</a:t>
            </a:r>
            <a:r>
              <a:rPr lang="en-US" altLang="zh-CN" sz="1800" b="1" dirty="0" smtClean="0">
                <a:solidFill>
                  <a:srgbClr val="009ED6"/>
                </a:solidFill>
              </a:rPr>
              <a:t>2</a:t>
            </a:r>
            <a:r>
              <a:rPr lang="zh-CN" altLang="en-US" sz="1800" b="1" dirty="0" smtClean="0">
                <a:solidFill>
                  <a:srgbClr val="009ED6"/>
                </a:solidFill>
              </a:rPr>
              <a:t>）</a:t>
            </a:r>
            <a:r>
              <a:rPr lang="en-US" altLang="zh-CN" sz="1800" b="1" dirty="0">
                <a:solidFill>
                  <a:srgbClr val="009ED6"/>
                </a:solidFill>
              </a:rPr>
              <a:t>font-family:</a:t>
            </a:r>
            <a:r>
              <a:rPr lang="zh-CN" altLang="zh-CN" sz="1800" b="1" dirty="0" smtClean="0">
                <a:solidFill>
                  <a:srgbClr val="009ED6"/>
                </a:solidFill>
              </a:rPr>
              <a:t>字体</a:t>
            </a:r>
            <a:endParaRPr lang="en-US" altLang="zh-CN" sz="1800" b="1" dirty="0" smtClean="0">
              <a:solidFill>
                <a:srgbClr val="009ED6"/>
              </a:solidFill>
            </a:endParaRPr>
          </a:p>
          <a:p>
            <a:pPr marL="0" indent="457200" eaLnBrk="1">
              <a:buNone/>
            </a:pPr>
            <a:r>
              <a:rPr lang="en-US" altLang="zh-CN" sz="1800" dirty="0"/>
              <a:t>font-family</a:t>
            </a:r>
            <a:r>
              <a:rPr lang="zh-CN" altLang="zh-CN" sz="1800" dirty="0"/>
              <a:t>属性用于设置</a:t>
            </a:r>
            <a:r>
              <a:rPr lang="zh-CN" altLang="zh-CN" sz="1800" dirty="0">
                <a:solidFill>
                  <a:srgbClr val="009ED6"/>
                </a:solidFill>
              </a:rPr>
              <a:t>字体</a:t>
            </a:r>
            <a:r>
              <a:rPr lang="zh-CN" altLang="zh-CN" sz="1800" dirty="0"/>
              <a:t>。网页中常用的字体有宋体、微软雅黑、黑体等，例如将网页中所有段落文本的字体设置为微软雅黑，可以使用如下</a:t>
            </a:r>
            <a:r>
              <a:rPr lang="en-US" altLang="zh-CN" sz="1800" dirty="0"/>
              <a:t>CSS</a:t>
            </a:r>
            <a:r>
              <a:rPr lang="zh-CN" altLang="zh-CN" sz="1800" dirty="0"/>
              <a:t>样式代码</a:t>
            </a:r>
            <a:r>
              <a:rPr lang="zh-CN" altLang="zh-CN" sz="1800" dirty="0" smtClean="0"/>
              <a:t>：</a:t>
            </a:r>
            <a:endParaRPr lang="en-US" altLang="zh-CN" sz="1800" dirty="0" smtClean="0"/>
          </a:p>
          <a:p>
            <a:pPr marL="0" indent="457200" eaLnBrk="1">
              <a:buNone/>
            </a:pPr>
            <a:endParaRPr lang="en-US" altLang="zh-CN" sz="1800" dirty="0"/>
          </a:p>
          <a:p>
            <a:pPr marL="0" indent="457200" eaLnBrk="1">
              <a:buNone/>
            </a:pPr>
            <a:r>
              <a:rPr lang="zh-CN" altLang="zh-CN" sz="1800" dirty="0"/>
              <a:t>可以同时指定</a:t>
            </a:r>
            <a:r>
              <a:rPr lang="zh-CN" altLang="zh-CN" sz="1800" dirty="0">
                <a:solidFill>
                  <a:srgbClr val="009ED6"/>
                </a:solidFill>
              </a:rPr>
              <a:t>多个字体</a:t>
            </a:r>
            <a:r>
              <a:rPr lang="zh-CN" altLang="zh-CN" sz="1800" dirty="0"/>
              <a:t>，中间以</a:t>
            </a:r>
            <a:r>
              <a:rPr lang="zh-CN" altLang="zh-CN" sz="1800" dirty="0">
                <a:solidFill>
                  <a:srgbClr val="009ED6"/>
                </a:solidFill>
              </a:rPr>
              <a:t>逗号</a:t>
            </a:r>
            <a:r>
              <a:rPr lang="zh-CN" altLang="zh-CN" sz="1800" dirty="0"/>
              <a:t>隔开，表示如果浏览器不支持第一个字体，则会尝试下一个，直到找到合适的</a:t>
            </a:r>
            <a:r>
              <a:rPr lang="zh-CN" altLang="zh-CN" sz="1800" dirty="0" smtClean="0"/>
              <a:t>字体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marL="0" indent="457200" eaLnBrk="1">
              <a:buNone/>
            </a:pPr>
            <a:r>
              <a:rPr lang="zh-CN" altLang="en-US" sz="1800" b="1" dirty="0" smtClean="0">
                <a:solidFill>
                  <a:srgbClr val="FF0000"/>
                </a:solidFill>
              </a:rPr>
              <a:t>例如：</a:t>
            </a:r>
            <a:endParaRPr lang="en-US" altLang="zh-CN" sz="18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>
                <a:solidFill>
                  <a:srgbClr val="009ED6"/>
                </a:solidFill>
              </a:rPr>
              <a:t>1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zh-CN" altLang="zh-CN" sz="2400" b="1" dirty="0" smtClean="0">
                <a:solidFill>
                  <a:srgbClr val="009ED6"/>
                </a:solidFill>
              </a:rPr>
              <a:t>字体</a:t>
            </a:r>
            <a:r>
              <a:rPr lang="zh-CN" altLang="zh-CN" sz="2400" b="1" dirty="0">
                <a:solidFill>
                  <a:srgbClr val="009ED6"/>
                </a:solidFill>
              </a:rPr>
              <a:t>样式属性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030818" y="3881400"/>
            <a:ext cx="6637338" cy="369332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dirty="0"/>
              <a:t>p{font-family:"</a:t>
            </a:r>
            <a:r>
              <a:rPr lang="zh-CN" altLang="zh-CN" dirty="0"/>
              <a:t>微软雅黑</a:t>
            </a:r>
            <a:r>
              <a:rPr lang="en-US" altLang="zh-CN" dirty="0"/>
              <a:t>";}</a:t>
            </a:r>
            <a:endParaRPr lang="zh-CN" altLang="zh-CN" dirty="0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030818" y="5608600"/>
            <a:ext cx="6637338" cy="369332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dirty="0"/>
              <a:t>body{font-family:"</a:t>
            </a:r>
            <a:r>
              <a:rPr lang="zh-CN" altLang="zh-CN" dirty="0"/>
              <a:t>华文彩云</a:t>
            </a:r>
            <a:r>
              <a:rPr lang="en-US" altLang="zh-CN" dirty="0"/>
              <a:t>","</a:t>
            </a:r>
            <a:r>
              <a:rPr lang="zh-CN" altLang="zh-CN" dirty="0"/>
              <a:t>宋体</a:t>
            </a:r>
            <a:r>
              <a:rPr lang="en-US" altLang="zh-CN" dirty="0"/>
              <a:t>","</a:t>
            </a:r>
            <a:r>
              <a:rPr lang="zh-CN" altLang="zh-CN" dirty="0"/>
              <a:t>黑体</a:t>
            </a:r>
            <a:r>
              <a:rPr lang="en-US" altLang="zh-CN" dirty="0"/>
              <a:t>";}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7962743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3.3 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642566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indent="-285750"/>
            <a:r>
              <a:rPr lang="zh-CN" altLang="zh-CN" sz="1800" dirty="0"/>
              <a:t>各种字体之间必须使用</a:t>
            </a:r>
            <a:r>
              <a:rPr lang="zh-CN" altLang="zh-CN" sz="1800" dirty="0">
                <a:solidFill>
                  <a:srgbClr val="009ED6"/>
                </a:solidFill>
              </a:rPr>
              <a:t>英文</a:t>
            </a:r>
            <a:r>
              <a:rPr lang="zh-CN" altLang="zh-CN" sz="1800" dirty="0"/>
              <a:t>状态下的</a:t>
            </a:r>
            <a:r>
              <a:rPr lang="zh-CN" altLang="zh-CN" sz="1800" dirty="0">
                <a:solidFill>
                  <a:srgbClr val="009ED6"/>
                </a:solidFill>
              </a:rPr>
              <a:t>逗号</a:t>
            </a:r>
            <a:r>
              <a:rPr lang="zh-CN" altLang="zh-CN" sz="1800" dirty="0"/>
              <a:t>隔开。</a:t>
            </a:r>
          </a:p>
          <a:p>
            <a:pPr marL="742950" indent="-285750"/>
            <a:r>
              <a:rPr lang="zh-CN" altLang="zh-CN" sz="1800" dirty="0"/>
              <a:t>中文字体需要加</a:t>
            </a:r>
            <a:r>
              <a:rPr lang="zh-CN" altLang="zh-CN" sz="1800" dirty="0">
                <a:solidFill>
                  <a:srgbClr val="009ED6"/>
                </a:solidFill>
              </a:rPr>
              <a:t>英文</a:t>
            </a:r>
            <a:r>
              <a:rPr lang="zh-CN" altLang="zh-CN" sz="1800" dirty="0"/>
              <a:t>状态下的</a:t>
            </a:r>
            <a:r>
              <a:rPr lang="zh-CN" altLang="zh-CN" sz="1800" dirty="0">
                <a:solidFill>
                  <a:srgbClr val="009ED6"/>
                </a:solidFill>
              </a:rPr>
              <a:t>引号</a:t>
            </a:r>
            <a:r>
              <a:rPr lang="zh-CN" altLang="zh-CN" sz="1800" dirty="0"/>
              <a:t>，英文字体一般不需要加引号。当需要设置英文字体时，</a:t>
            </a:r>
            <a:r>
              <a:rPr lang="zh-CN" altLang="zh-CN" sz="1800" dirty="0">
                <a:solidFill>
                  <a:srgbClr val="009ED6"/>
                </a:solidFill>
              </a:rPr>
              <a:t>英文</a:t>
            </a:r>
            <a:r>
              <a:rPr lang="zh-CN" altLang="zh-CN" sz="1800" dirty="0"/>
              <a:t>字体名必须位于</a:t>
            </a:r>
            <a:r>
              <a:rPr lang="zh-CN" altLang="zh-CN" sz="1800" dirty="0">
                <a:solidFill>
                  <a:srgbClr val="009ED6"/>
                </a:solidFill>
              </a:rPr>
              <a:t>中文</a:t>
            </a:r>
            <a:r>
              <a:rPr lang="zh-CN" altLang="zh-CN" sz="1800" dirty="0"/>
              <a:t>字体名</a:t>
            </a:r>
            <a:r>
              <a:rPr lang="zh-CN" altLang="zh-CN" sz="1800" dirty="0" smtClean="0">
                <a:solidFill>
                  <a:srgbClr val="009ED6"/>
                </a:solidFill>
              </a:rPr>
              <a:t>之前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marL="742950" indent="-285750"/>
            <a:r>
              <a:rPr lang="zh-CN" altLang="zh-CN" sz="1800" dirty="0"/>
              <a:t>如果字体名中包含</a:t>
            </a:r>
            <a:r>
              <a:rPr lang="zh-CN" altLang="zh-CN" sz="1800" dirty="0">
                <a:solidFill>
                  <a:srgbClr val="009ED6"/>
                </a:solidFill>
              </a:rPr>
              <a:t>空格、</a:t>
            </a:r>
            <a:r>
              <a:rPr lang="en-US" altLang="zh-CN" sz="1800" dirty="0">
                <a:solidFill>
                  <a:srgbClr val="009ED6"/>
                </a:solidFill>
              </a:rPr>
              <a:t>#</a:t>
            </a:r>
            <a:r>
              <a:rPr lang="zh-CN" altLang="zh-CN" sz="1800" dirty="0">
                <a:solidFill>
                  <a:srgbClr val="009ED6"/>
                </a:solidFill>
              </a:rPr>
              <a:t>、</a:t>
            </a:r>
            <a:r>
              <a:rPr lang="en-US" altLang="zh-CN" sz="1800" dirty="0">
                <a:solidFill>
                  <a:srgbClr val="009ED6"/>
                </a:solidFill>
              </a:rPr>
              <a:t>$</a:t>
            </a:r>
            <a:r>
              <a:rPr lang="zh-CN" altLang="zh-CN" sz="1800" dirty="0"/>
              <a:t>等符号，则该字体必须加英文状态下的</a:t>
            </a:r>
            <a:r>
              <a:rPr lang="zh-CN" altLang="zh-CN" sz="1800" dirty="0">
                <a:solidFill>
                  <a:srgbClr val="009ED6"/>
                </a:solidFill>
              </a:rPr>
              <a:t>单引号</a:t>
            </a:r>
            <a:r>
              <a:rPr lang="zh-CN" altLang="zh-CN" sz="1800" dirty="0"/>
              <a:t>或</a:t>
            </a:r>
            <a:r>
              <a:rPr lang="zh-CN" altLang="zh-CN" sz="1800" dirty="0">
                <a:solidFill>
                  <a:srgbClr val="009ED6"/>
                </a:solidFill>
              </a:rPr>
              <a:t>双引号</a:t>
            </a:r>
            <a:r>
              <a:rPr lang="zh-CN" altLang="zh-CN" sz="1800" dirty="0"/>
              <a:t>，例如</a:t>
            </a:r>
            <a:r>
              <a:rPr lang="en-US" altLang="zh-CN" sz="1800" dirty="0"/>
              <a:t>font-family: "Times New Roman";</a:t>
            </a:r>
            <a:r>
              <a:rPr lang="zh-CN" altLang="zh-CN" sz="1800" dirty="0"/>
              <a:t>。</a:t>
            </a:r>
          </a:p>
          <a:p>
            <a:pPr marL="742950" indent="-285750"/>
            <a:r>
              <a:rPr lang="zh-CN" altLang="zh-CN" sz="1800" dirty="0"/>
              <a:t>尽量使用系统默认字体，保证在任何用户的浏览器中都能正确显示。</a:t>
            </a:r>
          </a:p>
          <a:p>
            <a:pPr marL="457200" indent="0">
              <a:buNone/>
            </a:pPr>
            <a:endParaRPr lang="en-US" altLang="zh-CN" sz="1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72024" y="2120494"/>
            <a:ext cx="7645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/>
            <a:r>
              <a:rPr lang="zh-CN" altLang="zh-CN" b="1" dirty="0">
                <a:solidFill>
                  <a:srgbClr val="009ED6"/>
                </a:solidFill>
              </a:rPr>
              <a:t>使用</a:t>
            </a:r>
            <a:r>
              <a:rPr lang="en-US" altLang="zh-CN" b="1" dirty="0">
                <a:solidFill>
                  <a:srgbClr val="009ED6"/>
                </a:solidFill>
              </a:rPr>
              <a:t>font-family</a:t>
            </a:r>
            <a:r>
              <a:rPr lang="zh-CN" altLang="zh-CN" b="1" dirty="0">
                <a:solidFill>
                  <a:srgbClr val="009ED6"/>
                </a:solidFill>
              </a:rPr>
              <a:t>设置字体时，需要注意以下几点：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>
                <a:solidFill>
                  <a:srgbClr val="009ED6"/>
                </a:solidFill>
              </a:rPr>
              <a:t>1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zh-CN" altLang="zh-CN" sz="2400" b="1" dirty="0" smtClean="0">
                <a:solidFill>
                  <a:srgbClr val="009ED6"/>
                </a:solidFill>
              </a:rPr>
              <a:t>字体</a:t>
            </a:r>
            <a:r>
              <a:rPr lang="zh-CN" altLang="zh-CN" sz="2400" b="1" dirty="0">
                <a:solidFill>
                  <a:srgbClr val="009ED6"/>
                </a:solidFill>
              </a:rPr>
              <a:t>样式属性</a:t>
            </a:r>
          </a:p>
        </p:txBody>
      </p:sp>
    </p:spTree>
    <p:extLst>
      <p:ext uri="{BB962C8B-B14F-4D97-AF65-F5344CB8AC3E}">
        <p14:creationId xmlns:p14="http://schemas.microsoft.com/office/powerpoint/2010/main" val="1284906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3.3 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zh-CN" sz="1800" b="1" dirty="0">
                <a:solidFill>
                  <a:srgbClr val="009ED6"/>
                </a:solidFill>
              </a:rPr>
              <a:t>（</a:t>
            </a:r>
            <a:r>
              <a:rPr lang="en-US" altLang="zh-CN" sz="1800" b="1" dirty="0">
                <a:solidFill>
                  <a:srgbClr val="009ED6"/>
                </a:solidFill>
              </a:rPr>
              <a:t>3</a:t>
            </a:r>
            <a:r>
              <a:rPr lang="zh-CN" altLang="zh-CN" sz="1800" b="1" dirty="0">
                <a:solidFill>
                  <a:srgbClr val="009ED6"/>
                </a:solidFill>
              </a:rPr>
              <a:t>）</a:t>
            </a:r>
            <a:r>
              <a:rPr lang="en-US" altLang="zh-CN" sz="1800" b="1" dirty="0">
                <a:solidFill>
                  <a:srgbClr val="009ED6"/>
                </a:solidFill>
              </a:rPr>
              <a:t>font-weight:</a:t>
            </a:r>
            <a:r>
              <a:rPr lang="zh-CN" altLang="zh-CN" sz="1800" b="1" dirty="0">
                <a:solidFill>
                  <a:srgbClr val="009ED6"/>
                </a:solidFill>
              </a:rPr>
              <a:t>字体</a:t>
            </a:r>
            <a:r>
              <a:rPr lang="zh-CN" altLang="zh-CN" sz="1800" b="1" dirty="0" smtClean="0">
                <a:solidFill>
                  <a:srgbClr val="009ED6"/>
                </a:solidFill>
              </a:rPr>
              <a:t>粗细</a:t>
            </a:r>
            <a:endParaRPr lang="en-US" altLang="zh-CN" sz="1800" b="1" dirty="0" smtClean="0">
              <a:solidFill>
                <a:srgbClr val="009ED6"/>
              </a:solidFill>
            </a:endParaRPr>
          </a:p>
          <a:p>
            <a:pPr marL="0" indent="457200">
              <a:buNone/>
            </a:pPr>
            <a:r>
              <a:rPr lang="en-US" altLang="zh-CN" sz="1800" dirty="0"/>
              <a:t>font-weight</a:t>
            </a:r>
            <a:r>
              <a:rPr lang="zh-CN" altLang="zh-CN" sz="1800" dirty="0"/>
              <a:t>属性用于定义字体的</a:t>
            </a:r>
            <a:r>
              <a:rPr lang="zh-CN" altLang="zh-CN" sz="1800" dirty="0">
                <a:solidFill>
                  <a:srgbClr val="009ED6"/>
                </a:solidFill>
              </a:rPr>
              <a:t>粗细</a:t>
            </a:r>
            <a:r>
              <a:rPr lang="zh-CN" altLang="zh-CN" sz="1800" dirty="0"/>
              <a:t>，其可用</a:t>
            </a:r>
            <a:r>
              <a:rPr lang="zh-CN" altLang="zh-CN" sz="1800" dirty="0">
                <a:solidFill>
                  <a:srgbClr val="009ED6"/>
                </a:solidFill>
              </a:rPr>
              <a:t>属性值</a:t>
            </a:r>
            <a:r>
              <a:rPr lang="zh-CN" altLang="zh-CN" sz="1800" dirty="0" smtClean="0"/>
              <a:t>如</a:t>
            </a:r>
            <a:r>
              <a:rPr lang="zh-CN" altLang="en-US" sz="1800" dirty="0" smtClean="0"/>
              <a:t>下</a:t>
            </a:r>
            <a:r>
              <a:rPr lang="zh-CN" altLang="zh-CN" sz="1800" dirty="0" smtClean="0"/>
              <a:t>表所</a:t>
            </a:r>
            <a:r>
              <a:rPr lang="zh-CN" altLang="zh-CN" sz="1800" dirty="0"/>
              <a:t>示。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71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>
                <a:solidFill>
                  <a:srgbClr val="009ED6"/>
                </a:solidFill>
              </a:rPr>
              <a:t>1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zh-CN" altLang="zh-CN" sz="2400" b="1" dirty="0" smtClean="0">
                <a:solidFill>
                  <a:srgbClr val="009ED6"/>
                </a:solidFill>
              </a:rPr>
              <a:t>字体</a:t>
            </a:r>
            <a:r>
              <a:rPr lang="zh-CN" altLang="zh-CN" sz="2400" b="1" dirty="0">
                <a:solidFill>
                  <a:srgbClr val="009ED6"/>
                </a:solidFill>
              </a:rPr>
              <a:t>样式属性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063877"/>
              </p:ext>
            </p:extLst>
          </p:nvPr>
        </p:nvGraphicFramePr>
        <p:xfrm>
          <a:off x="1080770" y="3239611"/>
          <a:ext cx="6539230" cy="213248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2008894"/>
                <a:gridCol w="4530336"/>
              </a:tblGrid>
              <a:tr h="3046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</a:rPr>
                        <a:t>值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solidFill>
                            <a:schemeClr val="tx1"/>
                          </a:solidFill>
                          <a:effectLst/>
                        </a:rPr>
                        <a:t>描述</a:t>
                      </a:r>
                      <a:endParaRPr lang="zh-CN" sz="140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</a:tr>
              <a:tr h="3046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solidFill>
                            <a:schemeClr val="tx1"/>
                          </a:solidFill>
                          <a:effectLst/>
                        </a:rPr>
                        <a:t>默认值。定义标准的字符。</a:t>
                      </a:r>
                      <a:endParaRPr lang="zh-CN" sz="140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</a:tr>
              <a:tr h="3046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bold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</a:rPr>
                        <a:t>定义粗体字符。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</a:tr>
              <a:tr h="3046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solidFill>
                            <a:schemeClr val="tx1"/>
                          </a:solidFill>
                          <a:effectLst/>
                        </a:rPr>
                        <a:t>bolder</a:t>
                      </a:r>
                      <a:endParaRPr lang="zh-CN" sz="140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</a:rPr>
                        <a:t>定义更粗的字符。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</a:tr>
              <a:tr h="3046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solidFill>
                            <a:schemeClr val="tx1"/>
                          </a:solidFill>
                          <a:effectLst/>
                        </a:rPr>
                        <a:t>lighter</a:t>
                      </a:r>
                      <a:endParaRPr lang="zh-CN" sz="140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</a:rPr>
                        <a:t>定义更细的字符。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</a:tr>
              <a:tr h="6092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100~900</a:t>
                      </a: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</a:rPr>
                        <a:t>（</a:t>
                      </a: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</a:rPr>
                        <a:t>的整数倍）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</a:rPr>
                        <a:t>定义由细到粗的字符。其中</a:t>
                      </a: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400</a:t>
                      </a: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</a:rPr>
                        <a:t>等同于</a:t>
                      </a: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</a:rPr>
                        <a:t>，</a:t>
                      </a: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700</a:t>
                      </a: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</a:rPr>
                        <a:t>等同于</a:t>
                      </a: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bold</a:t>
                      </a: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</a:rPr>
                        <a:t>，值越大字体越粗。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03195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3.3 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50225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zh-CN" sz="1800" b="1" dirty="0" smtClean="0">
                <a:solidFill>
                  <a:srgbClr val="009ED6"/>
                </a:solidFill>
              </a:rPr>
              <a:t>（</a:t>
            </a:r>
            <a:r>
              <a:rPr lang="en-US" altLang="zh-CN" sz="1800" b="1" dirty="0" smtClean="0">
                <a:solidFill>
                  <a:srgbClr val="009ED6"/>
                </a:solidFill>
              </a:rPr>
              <a:t>4</a:t>
            </a:r>
            <a:r>
              <a:rPr lang="zh-CN" altLang="zh-CN" sz="1800" b="1" dirty="0" smtClean="0">
                <a:solidFill>
                  <a:srgbClr val="009ED6"/>
                </a:solidFill>
              </a:rPr>
              <a:t>）</a:t>
            </a:r>
            <a:r>
              <a:rPr lang="en-US" altLang="zh-CN" sz="1800" b="1" dirty="0">
                <a:solidFill>
                  <a:srgbClr val="009ED6"/>
                </a:solidFill>
              </a:rPr>
              <a:t>font-style:</a:t>
            </a:r>
            <a:r>
              <a:rPr lang="zh-CN" altLang="zh-CN" sz="1800" b="1" dirty="0">
                <a:solidFill>
                  <a:srgbClr val="009ED6"/>
                </a:solidFill>
              </a:rPr>
              <a:t>字体风格</a:t>
            </a:r>
          </a:p>
          <a:p>
            <a:pPr marL="0" indent="457200">
              <a:buNone/>
            </a:pPr>
            <a:r>
              <a:rPr lang="en-US" altLang="zh-CN" sz="1800" dirty="0"/>
              <a:t>font-style</a:t>
            </a:r>
            <a:r>
              <a:rPr lang="zh-CN" altLang="zh-CN" sz="1800" dirty="0"/>
              <a:t>属性用于定义</a:t>
            </a:r>
            <a:r>
              <a:rPr lang="zh-CN" altLang="zh-CN" sz="1800" dirty="0">
                <a:solidFill>
                  <a:srgbClr val="009ED6"/>
                </a:solidFill>
              </a:rPr>
              <a:t>字体风格</a:t>
            </a:r>
            <a:r>
              <a:rPr lang="zh-CN" altLang="zh-CN" sz="1800" dirty="0"/>
              <a:t>，如设置斜体、倾斜或正常字体，其可用属性值如下：</a:t>
            </a:r>
          </a:p>
          <a:p>
            <a:pPr marL="742950" indent="-285750"/>
            <a:r>
              <a:rPr lang="en-US" altLang="zh-CN" sz="1800" dirty="0"/>
              <a:t>normal</a:t>
            </a:r>
            <a:r>
              <a:rPr lang="zh-CN" altLang="zh-CN" sz="1800" dirty="0"/>
              <a:t>：默认值，浏览器会显示</a:t>
            </a:r>
            <a:r>
              <a:rPr lang="zh-CN" altLang="zh-CN" sz="1800" dirty="0">
                <a:solidFill>
                  <a:srgbClr val="009ED6"/>
                </a:solidFill>
              </a:rPr>
              <a:t>标准</a:t>
            </a:r>
            <a:r>
              <a:rPr lang="zh-CN" altLang="zh-CN" sz="1800" dirty="0"/>
              <a:t>的字体样式。</a:t>
            </a:r>
          </a:p>
          <a:p>
            <a:pPr marL="742950" indent="-285750"/>
            <a:r>
              <a:rPr lang="en-US" altLang="zh-CN" sz="1800" dirty="0"/>
              <a:t>italic</a:t>
            </a:r>
            <a:r>
              <a:rPr lang="zh-CN" altLang="zh-CN" sz="1800" dirty="0"/>
              <a:t>：浏览器会显示</a:t>
            </a:r>
            <a:r>
              <a:rPr lang="zh-CN" altLang="zh-CN" sz="1800" dirty="0">
                <a:solidFill>
                  <a:srgbClr val="009ED6"/>
                </a:solidFill>
              </a:rPr>
              <a:t>斜体</a:t>
            </a:r>
            <a:r>
              <a:rPr lang="zh-CN" altLang="zh-CN" sz="1800" dirty="0"/>
              <a:t>的字体样式。</a:t>
            </a:r>
          </a:p>
          <a:p>
            <a:pPr marL="742950" indent="-285750"/>
            <a:r>
              <a:rPr lang="en-US" altLang="zh-CN" sz="1800" dirty="0"/>
              <a:t>oblique</a:t>
            </a:r>
            <a:r>
              <a:rPr lang="zh-CN" altLang="zh-CN" sz="1800" dirty="0"/>
              <a:t>：浏览器会显示</a:t>
            </a:r>
            <a:r>
              <a:rPr lang="zh-CN" altLang="zh-CN" sz="1800" dirty="0">
                <a:solidFill>
                  <a:srgbClr val="009ED6"/>
                </a:solidFill>
              </a:rPr>
              <a:t>倾斜</a:t>
            </a:r>
            <a:r>
              <a:rPr lang="zh-CN" altLang="zh-CN" sz="1800" dirty="0"/>
              <a:t>的字体样式。</a:t>
            </a:r>
          </a:p>
          <a:p>
            <a:pPr marL="0" indent="457200">
              <a:buNone/>
            </a:pPr>
            <a:r>
              <a:rPr lang="zh-CN" altLang="zh-CN" sz="1800" dirty="0"/>
              <a:t>其中</a:t>
            </a:r>
            <a:r>
              <a:rPr lang="en-US" altLang="zh-CN" sz="1800" dirty="0"/>
              <a:t>italic</a:t>
            </a:r>
            <a:r>
              <a:rPr lang="zh-CN" altLang="zh-CN" sz="1800" dirty="0"/>
              <a:t>和</a:t>
            </a:r>
            <a:r>
              <a:rPr lang="en-US" altLang="zh-CN" sz="1800" dirty="0"/>
              <a:t>oblique</a:t>
            </a:r>
            <a:r>
              <a:rPr lang="zh-CN" altLang="zh-CN" sz="1800" dirty="0"/>
              <a:t>都用于定义斜体，两者在显示效果上并没有本质区别，但实际工作中常使用</a:t>
            </a:r>
            <a:r>
              <a:rPr lang="en-US" altLang="zh-CN" sz="1800" dirty="0"/>
              <a:t>italic</a:t>
            </a:r>
            <a:r>
              <a:rPr lang="zh-CN" altLang="zh-CN" sz="1800" dirty="0"/>
              <a:t>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71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 smtClean="0">
                <a:solidFill>
                  <a:srgbClr val="009ED6"/>
                </a:solidFill>
              </a:rPr>
              <a:t>1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zh-CN" altLang="zh-CN" sz="2400" b="1" dirty="0" smtClean="0">
                <a:solidFill>
                  <a:srgbClr val="009ED6"/>
                </a:solidFill>
              </a:rPr>
              <a:t>字体</a:t>
            </a:r>
            <a:r>
              <a:rPr lang="zh-CN" altLang="zh-CN" sz="2400" b="1" dirty="0">
                <a:solidFill>
                  <a:srgbClr val="009ED6"/>
                </a:solidFill>
              </a:rPr>
              <a:t>样式属性</a:t>
            </a:r>
          </a:p>
        </p:txBody>
      </p:sp>
    </p:spTree>
    <p:extLst>
      <p:ext uri="{BB962C8B-B14F-4D97-AF65-F5344CB8AC3E}">
        <p14:creationId xmlns:p14="http://schemas.microsoft.com/office/powerpoint/2010/main" val="33296811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3.3 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1958748"/>
            <a:ext cx="8229600" cy="427695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 eaLnBrk="1">
              <a:buNone/>
            </a:pPr>
            <a:r>
              <a:rPr lang="zh-CN" altLang="zh-CN" sz="1800" b="1" dirty="0" smtClean="0">
                <a:solidFill>
                  <a:srgbClr val="009ED6"/>
                </a:solidFill>
              </a:rPr>
              <a:t>（</a:t>
            </a:r>
            <a:r>
              <a:rPr lang="en-US" altLang="zh-CN" sz="1800" b="1" dirty="0" smtClean="0">
                <a:solidFill>
                  <a:srgbClr val="009ED6"/>
                </a:solidFill>
              </a:rPr>
              <a:t>5</a:t>
            </a:r>
            <a:r>
              <a:rPr lang="zh-CN" altLang="zh-CN" sz="1800" b="1" dirty="0" smtClean="0">
                <a:solidFill>
                  <a:srgbClr val="009ED6"/>
                </a:solidFill>
              </a:rPr>
              <a:t>）</a:t>
            </a:r>
            <a:r>
              <a:rPr lang="en-US" altLang="zh-CN" sz="1800" b="1" dirty="0">
                <a:solidFill>
                  <a:srgbClr val="009ED6"/>
                </a:solidFill>
              </a:rPr>
              <a:t>font:</a:t>
            </a:r>
            <a:r>
              <a:rPr lang="zh-CN" altLang="zh-CN" sz="1800" b="1" dirty="0">
                <a:solidFill>
                  <a:srgbClr val="009ED6"/>
                </a:solidFill>
              </a:rPr>
              <a:t>综合设置字体</a:t>
            </a:r>
            <a:r>
              <a:rPr lang="zh-CN" altLang="zh-CN" sz="1800" b="1" dirty="0" smtClean="0">
                <a:solidFill>
                  <a:srgbClr val="009ED6"/>
                </a:solidFill>
              </a:rPr>
              <a:t>样式</a:t>
            </a:r>
            <a:endParaRPr lang="en-US" altLang="zh-CN" sz="1800" b="1" dirty="0" smtClean="0">
              <a:solidFill>
                <a:srgbClr val="009ED6"/>
              </a:solidFill>
            </a:endParaRPr>
          </a:p>
          <a:p>
            <a:pPr marL="0" indent="457200" eaLnBrk="1">
              <a:lnSpc>
                <a:spcPct val="135000"/>
              </a:lnSpc>
              <a:buNone/>
            </a:pPr>
            <a:r>
              <a:rPr lang="en-US" altLang="zh-CN" sz="1800" dirty="0"/>
              <a:t>font</a:t>
            </a:r>
            <a:r>
              <a:rPr lang="zh-CN" altLang="zh-CN" sz="1800" dirty="0"/>
              <a:t>属性用于对字体样式进行</a:t>
            </a:r>
            <a:r>
              <a:rPr lang="zh-CN" altLang="zh-CN" sz="1800" dirty="0">
                <a:solidFill>
                  <a:srgbClr val="009ED6"/>
                </a:solidFill>
              </a:rPr>
              <a:t>综合设置</a:t>
            </a:r>
            <a:r>
              <a:rPr lang="zh-CN" altLang="zh-CN" sz="1800" dirty="0"/>
              <a:t>，其基本语法格式如下</a:t>
            </a:r>
            <a:r>
              <a:rPr lang="zh-CN" altLang="zh-CN" sz="1800" dirty="0" smtClean="0"/>
              <a:t>：</a:t>
            </a:r>
            <a:endParaRPr lang="en-US" altLang="zh-CN" sz="1800" dirty="0" smtClean="0"/>
          </a:p>
          <a:p>
            <a:pPr marL="0" indent="457200" eaLnBrk="1">
              <a:lnSpc>
                <a:spcPct val="135000"/>
              </a:lnSpc>
              <a:buNone/>
            </a:pPr>
            <a:endParaRPr lang="en-US" altLang="zh-CN" sz="1800" dirty="0"/>
          </a:p>
          <a:p>
            <a:pPr marL="0" indent="457200" eaLnBrk="1">
              <a:lnSpc>
                <a:spcPct val="135000"/>
              </a:lnSpc>
              <a:buNone/>
            </a:pPr>
            <a:r>
              <a:rPr lang="zh-CN" altLang="zh-CN" sz="1800" dirty="0"/>
              <a:t>使用</a:t>
            </a:r>
            <a:r>
              <a:rPr lang="en-US" altLang="zh-CN" sz="1800" dirty="0"/>
              <a:t>font</a:t>
            </a:r>
            <a:r>
              <a:rPr lang="zh-CN" altLang="zh-CN" sz="1800" dirty="0"/>
              <a:t>属性时，必须按上面语法格式中的</a:t>
            </a:r>
            <a:r>
              <a:rPr lang="zh-CN" altLang="zh-CN" sz="1800" dirty="0">
                <a:solidFill>
                  <a:srgbClr val="009ED6"/>
                </a:solidFill>
              </a:rPr>
              <a:t>顺序</a:t>
            </a:r>
            <a:r>
              <a:rPr lang="zh-CN" altLang="zh-CN" sz="1800" dirty="0"/>
              <a:t>书写，各个属性以</a:t>
            </a:r>
            <a:r>
              <a:rPr lang="zh-CN" altLang="zh-CN" sz="1800" dirty="0">
                <a:solidFill>
                  <a:srgbClr val="009ED6"/>
                </a:solidFill>
              </a:rPr>
              <a:t>空格</a:t>
            </a:r>
            <a:r>
              <a:rPr lang="zh-CN" altLang="zh-CN" sz="1800" dirty="0"/>
              <a:t>隔开。其中</a:t>
            </a:r>
            <a:r>
              <a:rPr lang="en-US" altLang="zh-CN" sz="1800" dirty="0"/>
              <a:t>line-height</a:t>
            </a:r>
            <a:r>
              <a:rPr lang="zh-CN" altLang="zh-CN" sz="1800" dirty="0"/>
              <a:t>指的是</a:t>
            </a:r>
            <a:r>
              <a:rPr lang="zh-CN" altLang="zh-CN" sz="1800" dirty="0">
                <a:solidFill>
                  <a:srgbClr val="009ED6"/>
                </a:solidFill>
              </a:rPr>
              <a:t>行高</a:t>
            </a:r>
            <a:r>
              <a:rPr lang="zh-CN" altLang="zh-CN" sz="1800" dirty="0"/>
              <a:t>，在后面将具体介绍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pPr marL="0" indent="457200" eaLnBrk="1">
              <a:lnSpc>
                <a:spcPct val="100000"/>
              </a:lnSpc>
              <a:buNone/>
            </a:pPr>
            <a:r>
              <a:rPr lang="zh-CN" altLang="zh-CN" sz="1600" b="1" dirty="0" smtClean="0">
                <a:solidFill>
                  <a:srgbClr val="FF0000"/>
                </a:solidFill>
              </a:rPr>
              <a:t>例如：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pPr marL="0" indent="457200" eaLnBrk="1">
              <a:lnSpc>
                <a:spcPct val="135000"/>
              </a:lnSpc>
              <a:buNone/>
            </a:pPr>
            <a:endParaRPr lang="en-US" altLang="zh-CN" sz="1600" b="1" dirty="0">
              <a:solidFill>
                <a:srgbClr val="FF0000"/>
              </a:solidFill>
            </a:endParaRPr>
          </a:p>
          <a:p>
            <a:pPr marL="0" indent="457200" eaLnBrk="1">
              <a:lnSpc>
                <a:spcPct val="135000"/>
              </a:lnSpc>
              <a:buNone/>
            </a:pPr>
            <a:endParaRPr lang="en-US" altLang="zh-CN" sz="1600" b="1" dirty="0" smtClean="0">
              <a:solidFill>
                <a:srgbClr val="FF0000"/>
              </a:solidFill>
            </a:endParaRPr>
          </a:p>
          <a:p>
            <a:pPr marL="0" indent="457200" eaLnBrk="1">
              <a:lnSpc>
                <a:spcPct val="100000"/>
              </a:lnSpc>
              <a:buNone/>
            </a:pPr>
            <a:r>
              <a:rPr lang="zh-CN" altLang="zh-CN" sz="1600" b="1" dirty="0">
                <a:solidFill>
                  <a:srgbClr val="FF0000"/>
                </a:solidFill>
              </a:rPr>
              <a:t>等价于</a:t>
            </a:r>
          </a:p>
          <a:p>
            <a:pPr marL="0" indent="457200" eaLnBrk="1">
              <a:buNone/>
            </a:pPr>
            <a:endParaRPr lang="zh-CN" altLang="zh-CN" sz="1800" b="1" dirty="0">
              <a:solidFill>
                <a:srgbClr val="FF0000"/>
              </a:solidFill>
            </a:endParaRPr>
          </a:p>
          <a:p>
            <a:pPr marL="0" indent="457200">
              <a:buNone/>
            </a:pPr>
            <a:endParaRPr lang="zh-CN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71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>
                <a:solidFill>
                  <a:srgbClr val="009ED6"/>
                </a:solidFill>
              </a:rPr>
              <a:t>1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zh-CN" altLang="zh-CN" sz="2400" b="1" dirty="0" smtClean="0">
                <a:solidFill>
                  <a:srgbClr val="009ED6"/>
                </a:solidFill>
              </a:rPr>
              <a:t>字体</a:t>
            </a:r>
            <a:r>
              <a:rPr lang="zh-CN" altLang="zh-CN" sz="2400" b="1" dirty="0">
                <a:solidFill>
                  <a:srgbClr val="009ED6"/>
                </a:solidFill>
              </a:rPr>
              <a:t>样式属性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030818" y="2916200"/>
            <a:ext cx="7376582" cy="369332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zh-CN" dirty="0"/>
              <a:t>选择器</a:t>
            </a:r>
            <a:r>
              <a:rPr lang="en-US" altLang="zh-CN" dirty="0"/>
              <a:t>{font: </a:t>
            </a:r>
            <a:r>
              <a:rPr lang="en-US" altLang="zh-CN" dirty="0" smtClean="0"/>
              <a:t>font-style font-variant font-weight /</a:t>
            </a:r>
            <a:r>
              <a:rPr lang="en-US" altLang="zh-CN" dirty="0"/>
              <a:t>line-height </a:t>
            </a:r>
            <a:r>
              <a:rPr lang="en-US" altLang="zh-CN" dirty="0" smtClean="0"/>
              <a:t>font-family;}</a:t>
            </a:r>
            <a:endParaRPr lang="zh-CN" altLang="zh-CN" dirty="0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030818" y="4427500"/>
            <a:ext cx="7376582" cy="646331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dirty="0"/>
              <a:t>p{ </a:t>
            </a:r>
            <a:r>
              <a:rPr lang="en-US" altLang="zh-CN" dirty="0" err="1"/>
              <a:t>font-family:Arial</a:t>
            </a:r>
            <a:r>
              <a:rPr lang="en-US" altLang="zh-CN" dirty="0"/>
              <a:t>,"</a:t>
            </a:r>
            <a:r>
              <a:rPr lang="zh-CN" altLang="zh-CN" dirty="0"/>
              <a:t>宋体</a:t>
            </a:r>
            <a:r>
              <a:rPr lang="en-US" altLang="zh-CN" dirty="0"/>
              <a:t>"; font-size:30px; </a:t>
            </a:r>
            <a:r>
              <a:rPr lang="en-US" altLang="zh-CN" dirty="0" err="1"/>
              <a:t>font-style:italic</a:t>
            </a:r>
            <a:r>
              <a:rPr lang="en-US" altLang="zh-CN" dirty="0"/>
              <a:t>; </a:t>
            </a:r>
            <a:r>
              <a:rPr lang="en-US" altLang="zh-CN" dirty="0" err="1"/>
              <a:t>font-weight:bold</a:t>
            </a:r>
            <a:r>
              <a:rPr lang="en-US" altLang="zh-CN" dirty="0"/>
              <a:t>; </a:t>
            </a:r>
            <a:r>
              <a:rPr lang="en-US" altLang="zh-CN" dirty="0" err="1"/>
              <a:t>font-variant:small-caps</a:t>
            </a:r>
            <a:r>
              <a:rPr lang="en-US" altLang="zh-CN" dirty="0"/>
              <a:t>; line-height:40px;}</a:t>
            </a:r>
            <a:endParaRPr lang="zh-CN" altLang="zh-CN" dirty="0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018118" y="5456200"/>
            <a:ext cx="7376582" cy="369332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dirty="0"/>
              <a:t>p{ </a:t>
            </a:r>
            <a:r>
              <a:rPr lang="en-US" altLang="zh-CN" dirty="0" err="1"/>
              <a:t>font:italic</a:t>
            </a:r>
            <a:r>
              <a:rPr lang="en-US" altLang="zh-CN" dirty="0"/>
              <a:t> small-caps bold 30px/40px Arial,"</a:t>
            </a:r>
            <a:r>
              <a:rPr lang="zh-CN" altLang="zh-CN" dirty="0"/>
              <a:t>宋体</a:t>
            </a:r>
            <a:r>
              <a:rPr lang="en-US" altLang="zh-CN" dirty="0"/>
              <a:t>" ;}</a:t>
            </a:r>
            <a:endParaRPr lang="zh-CN" altLang="zh-CN" dirty="0"/>
          </a:p>
        </p:txBody>
      </p:sp>
      <p:pic>
        <p:nvPicPr>
          <p:cNvPr id="9" name="图片 8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99" y="5902176"/>
            <a:ext cx="2121233" cy="3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350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3.3 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50225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zh-CN" sz="1800" b="1" dirty="0" smtClean="0">
                <a:solidFill>
                  <a:srgbClr val="009ED6"/>
                </a:solidFill>
              </a:rPr>
              <a:t>（</a:t>
            </a:r>
            <a:r>
              <a:rPr lang="en-US" altLang="zh-CN" sz="1800" b="1" dirty="0" smtClean="0">
                <a:solidFill>
                  <a:srgbClr val="009ED6"/>
                </a:solidFill>
              </a:rPr>
              <a:t>6</a:t>
            </a:r>
            <a:r>
              <a:rPr lang="zh-CN" altLang="zh-CN" sz="1800" b="1" dirty="0" smtClean="0">
                <a:solidFill>
                  <a:srgbClr val="009ED6"/>
                </a:solidFill>
              </a:rPr>
              <a:t>）</a:t>
            </a:r>
            <a:r>
              <a:rPr lang="en-US" altLang="zh-CN" sz="1800" b="1" dirty="0">
                <a:solidFill>
                  <a:srgbClr val="009ED6"/>
                </a:solidFill>
              </a:rPr>
              <a:t>@font-face</a:t>
            </a:r>
            <a:r>
              <a:rPr lang="zh-CN" altLang="en-US" sz="1800" b="1" dirty="0" smtClean="0">
                <a:solidFill>
                  <a:srgbClr val="009ED6"/>
                </a:solidFill>
              </a:rPr>
              <a:t>属性</a:t>
            </a:r>
            <a:endParaRPr lang="zh-CN" altLang="zh-CN" sz="1800" b="1" dirty="0" smtClean="0">
              <a:solidFill>
                <a:srgbClr val="009ED6"/>
              </a:solidFill>
            </a:endParaRPr>
          </a:p>
          <a:p>
            <a:pPr marL="0" indent="457200">
              <a:buNone/>
            </a:pPr>
            <a:r>
              <a:rPr lang="en-US" altLang="zh-CN" sz="1800" dirty="0">
                <a:solidFill>
                  <a:srgbClr val="009ED6"/>
                </a:solidFill>
              </a:rPr>
              <a:t>@font-face</a:t>
            </a:r>
            <a:r>
              <a:rPr lang="zh-CN" altLang="zh-CN" sz="1800" dirty="0">
                <a:solidFill>
                  <a:srgbClr val="009ED6"/>
                </a:solidFill>
              </a:rPr>
              <a:t>属性</a:t>
            </a:r>
            <a:r>
              <a:rPr lang="zh-CN" altLang="zh-CN" sz="1800" dirty="0"/>
              <a:t>是</a:t>
            </a:r>
            <a:r>
              <a:rPr lang="en-US" altLang="zh-CN" sz="1800" dirty="0"/>
              <a:t>CSS3</a:t>
            </a:r>
            <a:r>
              <a:rPr lang="zh-CN" altLang="zh-CN" sz="1800" dirty="0"/>
              <a:t>的新增属性，用于定义服务器字体。通过</a:t>
            </a:r>
            <a:r>
              <a:rPr lang="en-US" altLang="zh-CN" sz="1800" dirty="0"/>
              <a:t>@font-face</a:t>
            </a:r>
            <a:r>
              <a:rPr lang="zh-CN" altLang="zh-CN" sz="1800" dirty="0"/>
              <a:t>属性，开发者可以在用户计算机</a:t>
            </a:r>
            <a:r>
              <a:rPr lang="zh-CN" altLang="zh-CN" sz="1800" dirty="0">
                <a:solidFill>
                  <a:srgbClr val="009ED6"/>
                </a:solidFill>
              </a:rPr>
              <a:t>未安装字体</a:t>
            </a:r>
            <a:r>
              <a:rPr lang="zh-CN" altLang="zh-CN" sz="1800" dirty="0"/>
              <a:t>时，使用任何喜欢的字体。使用</a:t>
            </a:r>
            <a:r>
              <a:rPr lang="en-US" altLang="zh-CN" sz="1800" dirty="0"/>
              <a:t>@font-face</a:t>
            </a:r>
            <a:r>
              <a:rPr lang="zh-CN" altLang="zh-CN" sz="1800" dirty="0"/>
              <a:t>属性定义服务器字体的</a:t>
            </a:r>
            <a:r>
              <a:rPr lang="zh-CN" altLang="zh-CN" sz="1800" dirty="0">
                <a:solidFill>
                  <a:srgbClr val="009ED6"/>
                </a:solidFill>
              </a:rPr>
              <a:t>基本语法格式</a:t>
            </a:r>
            <a:r>
              <a:rPr lang="zh-CN" altLang="zh-CN" sz="1800" dirty="0"/>
              <a:t>如下</a:t>
            </a:r>
            <a:r>
              <a:rPr lang="zh-CN" altLang="zh-CN" sz="1800" dirty="0" smtClean="0"/>
              <a:t>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71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 smtClean="0">
                <a:solidFill>
                  <a:srgbClr val="009ED6"/>
                </a:solidFill>
              </a:rPr>
              <a:t>1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zh-CN" altLang="zh-CN" sz="2400" b="1" dirty="0" smtClean="0">
                <a:solidFill>
                  <a:srgbClr val="009ED6"/>
                </a:solidFill>
              </a:rPr>
              <a:t>字体</a:t>
            </a:r>
            <a:r>
              <a:rPr lang="zh-CN" altLang="zh-CN" sz="2400" b="1" dirty="0">
                <a:solidFill>
                  <a:srgbClr val="009ED6"/>
                </a:solidFill>
              </a:rPr>
              <a:t>样式属性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676747" y="3830600"/>
            <a:ext cx="7767487" cy="1200329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dirty="0" smtClean="0"/>
              <a:t>@font-face{</a:t>
            </a:r>
            <a:endParaRPr lang="zh-CN" altLang="zh-CN" dirty="0" smtClean="0"/>
          </a:p>
          <a:p>
            <a:r>
              <a:rPr lang="en-US" altLang="zh-CN" dirty="0" smtClean="0"/>
              <a:t>		font-family:</a:t>
            </a:r>
            <a:r>
              <a:rPr lang="zh-CN" altLang="zh-CN" dirty="0" smtClean="0"/>
              <a:t>字体名称</a:t>
            </a:r>
            <a:r>
              <a:rPr lang="en-US" altLang="zh-CN" dirty="0" smtClean="0"/>
              <a:t>;</a:t>
            </a:r>
            <a:endParaRPr lang="zh-CN" altLang="zh-CN" dirty="0" smtClean="0"/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:</a:t>
            </a:r>
            <a:r>
              <a:rPr lang="zh-CN" altLang="zh-CN" dirty="0" smtClean="0"/>
              <a:t>字体路径</a:t>
            </a:r>
            <a:r>
              <a:rPr lang="en-US" altLang="zh-CN" dirty="0" smtClean="0"/>
              <a:t>;</a:t>
            </a:r>
            <a:endParaRPr lang="zh-CN" altLang="zh-CN" dirty="0" smtClean="0"/>
          </a:p>
          <a:p>
            <a:r>
              <a:rPr lang="en-US" altLang="zh-CN" dirty="0" smtClean="0"/>
              <a:t>	}</a:t>
            </a:r>
            <a:endParaRPr lang="zh-CN" altLang="zh-CN" dirty="0"/>
          </a:p>
        </p:txBody>
      </p:sp>
      <p:sp>
        <p:nvSpPr>
          <p:cNvPr id="2" name="矩形 1"/>
          <p:cNvSpPr/>
          <p:nvPr/>
        </p:nvSpPr>
        <p:spPr>
          <a:xfrm>
            <a:off x="539827" y="5083513"/>
            <a:ext cx="8124748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zh-CN" dirty="0"/>
              <a:t>在上面的语法格式中，</a:t>
            </a:r>
            <a:r>
              <a:rPr lang="en-US" altLang="zh-CN" dirty="0"/>
              <a:t>font-family</a:t>
            </a:r>
            <a:r>
              <a:rPr lang="zh-CN" altLang="zh-CN" dirty="0"/>
              <a:t>用于指定该服务器字体的名称，该名称可以随意定义；</a:t>
            </a:r>
            <a:r>
              <a:rPr lang="en-US" altLang="zh-CN" dirty="0" err="1"/>
              <a:t>src</a:t>
            </a:r>
            <a:r>
              <a:rPr lang="zh-CN" altLang="zh-CN" dirty="0"/>
              <a:t>属性用于指定该字体文件的路径。</a:t>
            </a:r>
            <a:endParaRPr lang="zh-CN" altLang="en-US" dirty="0"/>
          </a:p>
        </p:txBody>
      </p:sp>
      <p:pic>
        <p:nvPicPr>
          <p:cNvPr id="7" name="图片 6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784" y="5590987"/>
            <a:ext cx="2121233" cy="3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4753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"/>
          <p:cNvGrpSpPr>
            <a:grpSpLocks/>
          </p:cNvGrpSpPr>
          <p:nvPr/>
        </p:nvGrpSpPr>
        <p:grpSpPr bwMode="auto">
          <a:xfrm>
            <a:off x="4604069" y="1673365"/>
            <a:ext cx="3827937" cy="507813"/>
            <a:chOff x="1710670" y="1252383"/>
            <a:chExt cx="4869094" cy="611808"/>
          </a:xfrm>
        </p:grpSpPr>
        <p:grpSp>
          <p:nvGrpSpPr>
            <p:cNvPr id="8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12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14" name="圆角矩形 13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15" name="圆角矩形 14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13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9" name="直接连接符 8"/>
            <p:cNvCxnSpPr/>
            <p:nvPr/>
          </p:nvCxnSpPr>
          <p:spPr bwMode="auto">
            <a:xfrm>
              <a:off x="2809389" y="1761189"/>
              <a:ext cx="377037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10" name="矩形 35"/>
            <p:cNvSpPr>
              <a:spLocks noChangeArrowheads="1"/>
            </p:cNvSpPr>
            <p:nvPr/>
          </p:nvSpPr>
          <p:spPr bwMode="auto">
            <a:xfrm>
              <a:off x="2871757" y="1252383"/>
              <a:ext cx="3667022" cy="556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1" indent="0">
                <a:buFontTx/>
                <a:buNone/>
                <a:defRPr/>
              </a:pPr>
              <a:r>
                <a:rPr lang="en-US" altLang="zh-CN" sz="2400" b="1" dirty="0">
                  <a:solidFill>
                    <a:srgbClr val="009ED6"/>
                  </a:solidFill>
                </a:rPr>
                <a:t>CSS</a:t>
              </a:r>
              <a:r>
                <a:rPr lang="zh-CN" altLang="en-US" sz="2400" b="1" dirty="0">
                  <a:solidFill>
                    <a:srgbClr val="009ED6"/>
                  </a:solidFill>
                </a:rPr>
                <a:t>概述</a:t>
              </a:r>
              <a:endParaRPr lang="en-US" altLang="zh-CN" sz="2400" b="1" dirty="0">
                <a:solidFill>
                  <a:srgbClr val="009ED6"/>
                </a:solidFill>
              </a:endParaRPr>
            </a:p>
          </p:txBody>
        </p:sp>
      </p:grpSp>
      <p:grpSp>
        <p:nvGrpSpPr>
          <p:cNvPr id="17" name="组合 1"/>
          <p:cNvGrpSpPr>
            <a:grpSpLocks/>
          </p:cNvGrpSpPr>
          <p:nvPr/>
        </p:nvGrpSpPr>
        <p:grpSpPr bwMode="auto">
          <a:xfrm>
            <a:off x="4629469" y="2714001"/>
            <a:ext cx="3827937" cy="507813"/>
            <a:chOff x="1710670" y="1252383"/>
            <a:chExt cx="4869094" cy="611808"/>
          </a:xfrm>
        </p:grpSpPr>
        <p:grpSp>
          <p:nvGrpSpPr>
            <p:cNvPr id="18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21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23" name="圆角矩形 22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2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4" name="圆角矩形 23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2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19" name="直接连接符 18"/>
            <p:cNvCxnSpPr/>
            <p:nvPr/>
          </p:nvCxnSpPr>
          <p:spPr bwMode="auto">
            <a:xfrm>
              <a:off x="2809389" y="1761189"/>
              <a:ext cx="377037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20" name="矩形 35"/>
            <p:cNvSpPr>
              <a:spLocks noChangeArrowheads="1"/>
            </p:cNvSpPr>
            <p:nvPr/>
          </p:nvSpPr>
          <p:spPr bwMode="auto">
            <a:xfrm>
              <a:off x="2871757" y="1252383"/>
              <a:ext cx="3667022" cy="556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1" indent="0">
                <a:buFontTx/>
                <a:buNone/>
                <a:defRPr/>
              </a:pPr>
              <a:r>
                <a:rPr lang="en-US" altLang="zh-CN" sz="2400" b="1" dirty="0">
                  <a:solidFill>
                    <a:srgbClr val="009ED6"/>
                  </a:solidFill>
                </a:rPr>
                <a:t>CSS3</a:t>
              </a:r>
              <a:r>
                <a:rPr lang="zh-CN" altLang="en-US" sz="2400" b="1" dirty="0">
                  <a:solidFill>
                    <a:srgbClr val="009ED6"/>
                  </a:solidFill>
                </a:rPr>
                <a:t>发展历史</a:t>
              </a:r>
              <a:endParaRPr lang="en-US" altLang="zh-CN" sz="2400" b="1" dirty="0">
                <a:solidFill>
                  <a:srgbClr val="009ED6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56882" y="2022511"/>
            <a:ext cx="1883118" cy="58477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>
            <a:bevelT w="38100"/>
          </a:sp3d>
        </p:spPr>
        <p:txBody>
          <a:bodyPr wrap="square" rtlCol="0">
            <a:spAutoFit/>
          </a:bodyPr>
          <a:lstStyle/>
          <a:p>
            <a:r>
              <a:rPr lang="zh-CN" altLang="en-US" sz="3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r>
              <a:rPr lang="zh-CN" altLang="en-US" sz="3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endParaRPr lang="zh-CN" altLang="en-US" sz="3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0" name="图片 716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1" y="1310466"/>
            <a:ext cx="4280664" cy="4468033"/>
          </a:xfrm>
          <a:prstGeom prst="rect">
            <a:avLst/>
          </a:prstGeom>
        </p:spPr>
      </p:pic>
      <p:grpSp>
        <p:nvGrpSpPr>
          <p:cNvPr id="51" name="组合 1"/>
          <p:cNvGrpSpPr>
            <a:grpSpLocks/>
          </p:cNvGrpSpPr>
          <p:nvPr/>
        </p:nvGrpSpPr>
        <p:grpSpPr bwMode="auto">
          <a:xfrm>
            <a:off x="4663531" y="3718873"/>
            <a:ext cx="4480468" cy="507813"/>
            <a:chOff x="1710670" y="1252383"/>
            <a:chExt cx="5699107" cy="611808"/>
          </a:xfrm>
        </p:grpSpPr>
        <p:grpSp>
          <p:nvGrpSpPr>
            <p:cNvPr id="52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55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57" name="圆角矩形 56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3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58" name="圆角矩形 57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56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53" name="直接连接符 52"/>
            <p:cNvCxnSpPr/>
            <p:nvPr/>
          </p:nvCxnSpPr>
          <p:spPr bwMode="auto">
            <a:xfrm>
              <a:off x="2809389" y="1761189"/>
              <a:ext cx="377037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54" name="矩形 35"/>
            <p:cNvSpPr>
              <a:spLocks noChangeArrowheads="1"/>
            </p:cNvSpPr>
            <p:nvPr/>
          </p:nvSpPr>
          <p:spPr bwMode="auto">
            <a:xfrm>
              <a:off x="2871756" y="1252383"/>
              <a:ext cx="4538021" cy="556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1" indent="0">
                <a:buFontTx/>
                <a:buNone/>
                <a:defRPr/>
              </a:pPr>
              <a:r>
                <a:rPr lang="en-US" altLang="zh-CN" sz="2400" b="1" dirty="0">
                  <a:solidFill>
                    <a:srgbClr val="009ED6"/>
                  </a:solidFill>
                </a:rPr>
                <a:t>CSS3</a:t>
              </a:r>
              <a:r>
                <a:rPr lang="zh-CN" altLang="en-US" sz="2400" b="1" dirty="0">
                  <a:solidFill>
                    <a:srgbClr val="009ED6"/>
                  </a:solidFill>
                </a:rPr>
                <a:t>浏览器支持情况</a:t>
              </a:r>
              <a:endParaRPr lang="en-US" altLang="zh-CN" sz="2400" b="1" dirty="0">
                <a:solidFill>
                  <a:srgbClr val="009ED6"/>
                </a:solidFill>
              </a:endParaRPr>
            </a:p>
          </p:txBody>
        </p:sp>
      </p:grpSp>
      <p:sp>
        <p:nvSpPr>
          <p:cNvPr id="38" name="标题 1"/>
          <p:cNvSpPr>
            <a:spLocks noGrp="1"/>
          </p:cNvSpPr>
          <p:nvPr>
            <p:ph type="title"/>
          </p:nvPr>
        </p:nvSpPr>
        <p:spPr>
          <a:xfrm>
            <a:off x="107950" y="114300"/>
            <a:ext cx="7766050" cy="723900"/>
          </a:xfrm>
        </p:spPr>
        <p:txBody>
          <a:bodyPr/>
          <a:lstStyle/>
          <a:p>
            <a:pPr>
              <a:defRPr/>
            </a:pPr>
            <a:r>
              <a:rPr lang="en-US" altLang="zh-CN" sz="2400" dirty="0" smtClean="0"/>
              <a:t>3.1 </a:t>
            </a:r>
            <a:r>
              <a:rPr lang="en-US" altLang="zh-CN" sz="2400" dirty="0"/>
              <a:t>CSS3</a:t>
            </a:r>
            <a:r>
              <a:rPr lang="zh-CN" altLang="en-US" sz="2400" dirty="0"/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5708985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3.3 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50225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zh-CN" sz="1800" b="1" dirty="0" smtClean="0">
                <a:solidFill>
                  <a:srgbClr val="009ED6"/>
                </a:solidFill>
              </a:rPr>
              <a:t>（</a:t>
            </a:r>
            <a:r>
              <a:rPr lang="en-US" altLang="zh-CN" sz="1800" b="1" dirty="0" smtClean="0">
                <a:solidFill>
                  <a:srgbClr val="009ED6"/>
                </a:solidFill>
              </a:rPr>
              <a:t>7</a:t>
            </a:r>
            <a:r>
              <a:rPr lang="zh-CN" altLang="zh-CN" sz="1800" b="1" dirty="0" smtClean="0">
                <a:solidFill>
                  <a:srgbClr val="009ED6"/>
                </a:solidFill>
              </a:rPr>
              <a:t>）</a:t>
            </a:r>
            <a:r>
              <a:rPr lang="en-US" altLang="zh-CN" sz="1800" b="1" dirty="0" smtClean="0">
                <a:solidFill>
                  <a:srgbClr val="009ED6"/>
                </a:solidFill>
              </a:rPr>
              <a:t>word-wrap</a:t>
            </a:r>
            <a:r>
              <a:rPr lang="zh-CN" altLang="en-US" sz="1800" b="1" dirty="0" smtClean="0">
                <a:solidFill>
                  <a:srgbClr val="009ED6"/>
                </a:solidFill>
              </a:rPr>
              <a:t>属性</a:t>
            </a:r>
            <a:endParaRPr lang="zh-CN" altLang="zh-CN" sz="1800" b="1" dirty="0" smtClean="0">
              <a:solidFill>
                <a:srgbClr val="009ED6"/>
              </a:solidFill>
            </a:endParaRPr>
          </a:p>
          <a:p>
            <a:pPr marL="0" indent="457200">
              <a:buNone/>
            </a:pPr>
            <a:r>
              <a:rPr lang="en-US" altLang="zh-CN" sz="1800" dirty="0"/>
              <a:t>word-wrap</a:t>
            </a:r>
            <a:r>
              <a:rPr lang="zh-CN" altLang="en-US" sz="1800" dirty="0"/>
              <a:t>属性用于实现长单词和</a:t>
            </a:r>
            <a:r>
              <a:rPr lang="en-US" altLang="zh-CN" sz="1800" dirty="0"/>
              <a:t>URL</a:t>
            </a:r>
            <a:r>
              <a:rPr lang="zh-CN" altLang="en-US" sz="1800" dirty="0"/>
              <a:t>地址的</a:t>
            </a:r>
            <a:r>
              <a:rPr lang="zh-CN" altLang="en-US" sz="1800" dirty="0">
                <a:solidFill>
                  <a:srgbClr val="009ED6"/>
                </a:solidFill>
              </a:rPr>
              <a:t>自动换行</a:t>
            </a:r>
            <a:r>
              <a:rPr lang="zh-CN" altLang="en-US" sz="1800" dirty="0"/>
              <a:t>，</a:t>
            </a:r>
            <a:r>
              <a:rPr lang="zh-CN" altLang="en-US" sz="1800" dirty="0" smtClean="0"/>
              <a:t>其</a:t>
            </a:r>
            <a:r>
              <a:rPr lang="zh-CN" altLang="zh-CN" sz="1800" dirty="0" smtClean="0">
                <a:solidFill>
                  <a:srgbClr val="009ED6"/>
                </a:solidFill>
              </a:rPr>
              <a:t>基本</a:t>
            </a:r>
            <a:r>
              <a:rPr lang="zh-CN" altLang="zh-CN" sz="1800" dirty="0">
                <a:solidFill>
                  <a:srgbClr val="009ED6"/>
                </a:solidFill>
              </a:rPr>
              <a:t>语法格式</a:t>
            </a:r>
            <a:r>
              <a:rPr lang="zh-CN" altLang="zh-CN" sz="1800" dirty="0"/>
              <a:t>如下</a:t>
            </a:r>
            <a:r>
              <a:rPr lang="zh-CN" altLang="zh-CN" sz="1800" dirty="0" smtClean="0"/>
              <a:t>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71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 smtClean="0">
                <a:solidFill>
                  <a:srgbClr val="009ED6"/>
                </a:solidFill>
              </a:rPr>
              <a:t>1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zh-CN" altLang="zh-CN" sz="2400" b="1" dirty="0" smtClean="0">
                <a:solidFill>
                  <a:srgbClr val="009ED6"/>
                </a:solidFill>
              </a:rPr>
              <a:t>字体</a:t>
            </a:r>
            <a:r>
              <a:rPr lang="zh-CN" altLang="zh-CN" sz="2400" b="1" dirty="0">
                <a:solidFill>
                  <a:srgbClr val="009ED6"/>
                </a:solidFill>
              </a:rPr>
              <a:t>样式属性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698781" y="3400937"/>
            <a:ext cx="7767487" cy="369332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zh-CN" dirty="0"/>
              <a:t>选择器</a:t>
            </a:r>
            <a:r>
              <a:rPr lang="en-US" altLang="zh-CN" dirty="0"/>
              <a:t>{word-wrap:</a:t>
            </a:r>
            <a:r>
              <a:rPr lang="zh-CN" altLang="zh-CN" dirty="0"/>
              <a:t>属性值</a:t>
            </a:r>
            <a:r>
              <a:rPr lang="en-US" altLang="zh-CN" dirty="0"/>
              <a:t>;}</a:t>
            </a:r>
            <a:endParaRPr lang="zh-CN" altLang="zh-CN" dirty="0"/>
          </a:p>
        </p:txBody>
      </p:sp>
      <p:pic>
        <p:nvPicPr>
          <p:cNvPr id="7" name="图片 6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784" y="5590987"/>
            <a:ext cx="2121233" cy="38788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98781" y="3832957"/>
            <a:ext cx="79657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在上面的语法格式中，</a:t>
            </a:r>
            <a:r>
              <a:rPr lang="en-US" altLang="zh-CN" dirty="0"/>
              <a:t>word-wrap</a:t>
            </a:r>
            <a:r>
              <a:rPr lang="zh-CN" altLang="zh-CN" dirty="0"/>
              <a:t>属性的取值有两种，</a:t>
            </a:r>
            <a:r>
              <a:rPr lang="zh-CN" altLang="zh-CN" dirty="0" smtClean="0"/>
              <a:t>如</a:t>
            </a:r>
            <a:r>
              <a:rPr lang="zh-CN" altLang="en-US" dirty="0" smtClean="0"/>
              <a:t>下表</a:t>
            </a:r>
            <a:r>
              <a:rPr lang="zh-CN" altLang="zh-CN" dirty="0" smtClean="0"/>
              <a:t>所示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90517"/>
              </p:ext>
            </p:extLst>
          </p:nvPr>
        </p:nvGraphicFramePr>
        <p:xfrm>
          <a:off x="1137538" y="4222092"/>
          <a:ext cx="6747479" cy="13278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2870"/>
                <a:gridCol w="4674609"/>
              </a:tblGrid>
              <a:tr h="4200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值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描述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51779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normal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只在允许的断字点换行（浏览器保持默认处理）。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38997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break-word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在长单词或</a:t>
                      </a:r>
                      <a:r>
                        <a:rPr lang="en-US" sz="1050" kern="100" dirty="0">
                          <a:effectLst/>
                        </a:rPr>
                        <a:t> URL </a:t>
                      </a:r>
                      <a:r>
                        <a:rPr lang="zh-CN" sz="1050" kern="100" dirty="0">
                          <a:effectLst/>
                        </a:rPr>
                        <a:t>地址内部进行换行。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4736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3.3 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1958748"/>
            <a:ext cx="8229600" cy="427695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 eaLnBrk="1">
              <a:buNone/>
            </a:pPr>
            <a:r>
              <a:rPr lang="zh-CN" altLang="zh-CN" sz="1800" b="1" dirty="0" smtClean="0">
                <a:solidFill>
                  <a:srgbClr val="009ED6"/>
                </a:solidFill>
              </a:rPr>
              <a:t>（</a:t>
            </a:r>
            <a:r>
              <a:rPr lang="en-US" altLang="zh-CN" sz="1800" b="1" dirty="0" smtClean="0">
                <a:solidFill>
                  <a:srgbClr val="009ED6"/>
                </a:solidFill>
              </a:rPr>
              <a:t>1</a:t>
            </a:r>
            <a:r>
              <a:rPr lang="zh-CN" altLang="zh-CN" sz="1800" b="1" dirty="0" smtClean="0">
                <a:solidFill>
                  <a:srgbClr val="009ED6"/>
                </a:solidFill>
              </a:rPr>
              <a:t>）</a:t>
            </a:r>
            <a:r>
              <a:rPr lang="en-US" altLang="zh-CN" sz="1800" b="1" dirty="0" smtClean="0">
                <a:solidFill>
                  <a:srgbClr val="009ED6"/>
                </a:solidFill>
              </a:rPr>
              <a:t>color</a:t>
            </a:r>
            <a:r>
              <a:rPr lang="en-US" altLang="zh-CN" sz="1800" b="1" dirty="0">
                <a:solidFill>
                  <a:srgbClr val="009ED6"/>
                </a:solidFill>
              </a:rPr>
              <a:t>:</a:t>
            </a:r>
            <a:r>
              <a:rPr lang="zh-CN" altLang="zh-CN" sz="1800" b="1" dirty="0">
                <a:solidFill>
                  <a:srgbClr val="009ED6"/>
                </a:solidFill>
              </a:rPr>
              <a:t>文本</a:t>
            </a:r>
            <a:r>
              <a:rPr lang="zh-CN" altLang="zh-CN" sz="1800" b="1" dirty="0" smtClean="0">
                <a:solidFill>
                  <a:srgbClr val="009ED6"/>
                </a:solidFill>
              </a:rPr>
              <a:t>颜色</a:t>
            </a:r>
            <a:endParaRPr lang="en-US" altLang="zh-CN" sz="1800" b="1" dirty="0" smtClean="0">
              <a:solidFill>
                <a:srgbClr val="009ED6"/>
              </a:solidFill>
            </a:endParaRPr>
          </a:p>
          <a:p>
            <a:pPr marL="0" indent="457200" eaLnBrk="1">
              <a:lnSpc>
                <a:spcPct val="135000"/>
              </a:lnSpc>
              <a:buNone/>
            </a:pPr>
            <a:r>
              <a:rPr lang="en-US" altLang="zh-CN" sz="1800" dirty="0">
                <a:solidFill>
                  <a:srgbClr val="009ED6"/>
                </a:solidFill>
              </a:rPr>
              <a:t>color</a:t>
            </a:r>
            <a:r>
              <a:rPr lang="zh-CN" altLang="zh-CN" sz="1800" dirty="0"/>
              <a:t>属性用于定义文本的</a:t>
            </a:r>
            <a:r>
              <a:rPr lang="zh-CN" altLang="zh-CN" sz="1800" dirty="0">
                <a:solidFill>
                  <a:srgbClr val="009ED6"/>
                </a:solidFill>
              </a:rPr>
              <a:t>颜色</a:t>
            </a:r>
            <a:r>
              <a:rPr lang="zh-CN" altLang="zh-CN" sz="1800" dirty="0"/>
              <a:t>，其取值方式有如下</a:t>
            </a:r>
            <a:r>
              <a:rPr lang="en-US" altLang="zh-CN" sz="1800" dirty="0"/>
              <a:t>3</a:t>
            </a:r>
            <a:r>
              <a:rPr lang="zh-CN" altLang="zh-CN" sz="1800" dirty="0"/>
              <a:t>种：</a:t>
            </a:r>
            <a:endParaRPr lang="en-US" altLang="zh-CN" sz="1800" dirty="0"/>
          </a:p>
          <a:p>
            <a:pPr marL="742950" indent="-285750"/>
            <a:r>
              <a:rPr lang="zh-CN" altLang="zh-CN" sz="1800" dirty="0">
                <a:solidFill>
                  <a:srgbClr val="009ED6"/>
                </a:solidFill>
              </a:rPr>
              <a:t>预定义的颜色值</a:t>
            </a:r>
            <a:r>
              <a:rPr lang="zh-CN" altLang="zh-CN" sz="1800" dirty="0"/>
              <a:t>，如</a:t>
            </a:r>
            <a:r>
              <a:rPr lang="en-US" altLang="zh-CN" sz="1800" dirty="0"/>
              <a:t>red</a:t>
            </a:r>
            <a:r>
              <a:rPr lang="zh-CN" altLang="zh-CN" sz="1800" dirty="0"/>
              <a:t>，</a:t>
            </a:r>
            <a:r>
              <a:rPr lang="en-US" altLang="zh-CN" sz="1800" dirty="0"/>
              <a:t>green</a:t>
            </a:r>
            <a:r>
              <a:rPr lang="zh-CN" altLang="zh-CN" sz="1800" dirty="0"/>
              <a:t>，</a:t>
            </a:r>
            <a:r>
              <a:rPr lang="en-US" altLang="zh-CN" sz="1800" dirty="0"/>
              <a:t>blue</a:t>
            </a:r>
            <a:r>
              <a:rPr lang="zh-CN" altLang="zh-CN" sz="1800" dirty="0"/>
              <a:t>等。</a:t>
            </a:r>
          </a:p>
          <a:p>
            <a:pPr marL="742950" indent="-285750"/>
            <a:r>
              <a:rPr lang="zh-CN" altLang="zh-CN" sz="1800" dirty="0">
                <a:solidFill>
                  <a:srgbClr val="009ED6"/>
                </a:solidFill>
              </a:rPr>
              <a:t>十六进制</a:t>
            </a:r>
            <a:r>
              <a:rPr lang="zh-CN" altLang="zh-CN" sz="1800" dirty="0"/>
              <a:t>，如</a:t>
            </a:r>
            <a:r>
              <a:rPr lang="en-US" altLang="zh-CN" sz="1800" dirty="0"/>
              <a:t>#FF0000</a:t>
            </a:r>
            <a:r>
              <a:rPr lang="zh-CN" altLang="zh-CN" sz="1800" dirty="0"/>
              <a:t>，</a:t>
            </a:r>
            <a:r>
              <a:rPr lang="en-US" altLang="zh-CN" sz="1800" dirty="0"/>
              <a:t>#FF6600</a:t>
            </a:r>
            <a:r>
              <a:rPr lang="zh-CN" altLang="zh-CN" sz="1800" dirty="0"/>
              <a:t>，</a:t>
            </a:r>
            <a:r>
              <a:rPr lang="en-US" altLang="zh-CN" sz="1800" dirty="0"/>
              <a:t>#29D794</a:t>
            </a:r>
            <a:r>
              <a:rPr lang="zh-CN" altLang="zh-CN" sz="1800" dirty="0"/>
              <a:t>等。实际工作中，</a:t>
            </a:r>
            <a:r>
              <a:rPr lang="zh-CN" altLang="zh-CN" sz="1800" dirty="0">
                <a:solidFill>
                  <a:srgbClr val="009ED6"/>
                </a:solidFill>
              </a:rPr>
              <a:t>十六进制</a:t>
            </a:r>
            <a:r>
              <a:rPr lang="zh-CN" altLang="zh-CN" sz="1800" dirty="0"/>
              <a:t>是</a:t>
            </a:r>
            <a:r>
              <a:rPr lang="zh-CN" altLang="zh-CN" sz="1800" dirty="0">
                <a:solidFill>
                  <a:srgbClr val="009ED6"/>
                </a:solidFill>
              </a:rPr>
              <a:t>最常用</a:t>
            </a:r>
            <a:r>
              <a:rPr lang="zh-CN" altLang="zh-CN" sz="1800" dirty="0"/>
              <a:t>的定义颜色的方式。</a:t>
            </a:r>
          </a:p>
          <a:p>
            <a:pPr marL="742950" indent="-285750"/>
            <a:r>
              <a:rPr lang="en-US" altLang="zh-CN" sz="1800" dirty="0">
                <a:solidFill>
                  <a:srgbClr val="009ED6"/>
                </a:solidFill>
              </a:rPr>
              <a:t>RGB</a:t>
            </a:r>
            <a:r>
              <a:rPr lang="zh-CN" altLang="zh-CN" sz="1800" dirty="0">
                <a:solidFill>
                  <a:srgbClr val="009ED6"/>
                </a:solidFill>
              </a:rPr>
              <a:t>代码</a:t>
            </a:r>
            <a:r>
              <a:rPr lang="zh-CN" altLang="zh-CN" sz="1800" dirty="0"/>
              <a:t>，如红色可以表示为</a:t>
            </a:r>
            <a:r>
              <a:rPr lang="en-US" altLang="zh-CN" sz="1800" dirty="0" err="1"/>
              <a:t>rgb</a:t>
            </a:r>
            <a:r>
              <a:rPr lang="en-US" altLang="zh-CN" sz="1800" dirty="0"/>
              <a:t>(255,0,0)</a:t>
            </a:r>
            <a:r>
              <a:rPr lang="zh-CN" altLang="zh-CN" sz="1800" dirty="0"/>
              <a:t>或</a:t>
            </a:r>
            <a:r>
              <a:rPr lang="en-US" altLang="zh-CN" sz="1800" dirty="0" err="1"/>
              <a:t>rgb</a:t>
            </a:r>
            <a:r>
              <a:rPr lang="en-US" altLang="zh-CN" sz="1800" dirty="0"/>
              <a:t>(100%,0%,0%)</a:t>
            </a:r>
            <a:r>
              <a:rPr lang="zh-CN" altLang="zh-CN" sz="1800" dirty="0"/>
              <a:t>。</a:t>
            </a:r>
          </a:p>
          <a:p>
            <a:pPr marL="0" indent="457200" eaLnBrk="1">
              <a:buNone/>
            </a:pPr>
            <a:endParaRPr lang="zh-CN" altLang="zh-CN" sz="1800" b="1" dirty="0">
              <a:solidFill>
                <a:srgbClr val="FF0000"/>
              </a:solidFill>
            </a:endParaRPr>
          </a:p>
          <a:p>
            <a:pPr marL="0" indent="457200">
              <a:buNone/>
            </a:pPr>
            <a:endParaRPr lang="zh-CN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71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 smtClean="0">
                <a:solidFill>
                  <a:srgbClr val="009ED6"/>
                </a:solidFill>
              </a:rPr>
              <a:t>2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、文本外观</a:t>
            </a:r>
            <a:r>
              <a:rPr lang="zh-CN" altLang="zh-CN" sz="2400" b="1" dirty="0" smtClean="0">
                <a:solidFill>
                  <a:srgbClr val="009ED6"/>
                </a:solidFill>
              </a:rPr>
              <a:t>属性</a:t>
            </a:r>
            <a:endParaRPr lang="zh-CN" altLang="zh-CN" sz="2400" b="1" dirty="0">
              <a:solidFill>
                <a:srgbClr val="009E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1015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3.3 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1958748"/>
            <a:ext cx="8229600" cy="427695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 eaLnBrk="1">
              <a:buNone/>
            </a:pPr>
            <a:r>
              <a:rPr lang="zh-CN" altLang="zh-CN" sz="1800" b="1" dirty="0" smtClean="0">
                <a:solidFill>
                  <a:srgbClr val="009ED6"/>
                </a:solidFill>
              </a:rPr>
              <a:t>（</a:t>
            </a:r>
            <a:r>
              <a:rPr lang="en-US" altLang="zh-CN" sz="1800" b="1" dirty="0" smtClean="0">
                <a:solidFill>
                  <a:srgbClr val="009ED6"/>
                </a:solidFill>
              </a:rPr>
              <a:t>2</a:t>
            </a:r>
            <a:r>
              <a:rPr lang="zh-CN" altLang="zh-CN" sz="1800" b="1" dirty="0" smtClean="0">
                <a:solidFill>
                  <a:srgbClr val="009ED6"/>
                </a:solidFill>
              </a:rPr>
              <a:t>）</a:t>
            </a:r>
            <a:r>
              <a:rPr lang="en-US" altLang="zh-CN" sz="1800" b="1" dirty="0">
                <a:solidFill>
                  <a:srgbClr val="009ED6"/>
                </a:solidFill>
              </a:rPr>
              <a:t>letter-spacing:</a:t>
            </a:r>
            <a:r>
              <a:rPr lang="zh-CN" altLang="zh-CN" sz="1800" b="1" dirty="0">
                <a:solidFill>
                  <a:srgbClr val="009ED6"/>
                </a:solidFill>
              </a:rPr>
              <a:t>字间距</a:t>
            </a:r>
            <a:endParaRPr lang="en-US" altLang="zh-CN" sz="1800" b="1" dirty="0" smtClean="0">
              <a:solidFill>
                <a:srgbClr val="009ED6"/>
              </a:solidFill>
            </a:endParaRPr>
          </a:p>
          <a:p>
            <a:pPr marL="0" indent="457200" eaLnBrk="1">
              <a:buNone/>
            </a:pPr>
            <a:r>
              <a:rPr lang="en-US" altLang="zh-CN" sz="1800" dirty="0">
                <a:solidFill>
                  <a:srgbClr val="009ED6"/>
                </a:solidFill>
              </a:rPr>
              <a:t>letter-spacing</a:t>
            </a:r>
            <a:r>
              <a:rPr lang="zh-CN" altLang="zh-CN" sz="1800" dirty="0"/>
              <a:t>属性用于定义</a:t>
            </a:r>
            <a:r>
              <a:rPr lang="zh-CN" altLang="zh-CN" sz="1800" dirty="0">
                <a:solidFill>
                  <a:srgbClr val="009ED6"/>
                </a:solidFill>
              </a:rPr>
              <a:t>字间距</a:t>
            </a:r>
            <a:r>
              <a:rPr lang="zh-CN" altLang="zh-CN" sz="1800" dirty="0"/>
              <a:t>，所谓字间距就是</a:t>
            </a:r>
            <a:r>
              <a:rPr lang="zh-CN" altLang="zh-CN" sz="1800" dirty="0">
                <a:solidFill>
                  <a:srgbClr val="009ED6"/>
                </a:solidFill>
              </a:rPr>
              <a:t>字符与字符之间的空白</a:t>
            </a:r>
            <a:r>
              <a:rPr lang="zh-CN" altLang="zh-CN" sz="1800" dirty="0"/>
              <a:t>。其属性值可为不同单位的数值，允许使用负值，默认为</a:t>
            </a:r>
            <a:r>
              <a:rPr lang="en-US" altLang="zh-CN" sz="1800" dirty="0">
                <a:solidFill>
                  <a:srgbClr val="009ED6"/>
                </a:solidFill>
              </a:rPr>
              <a:t>normal</a:t>
            </a:r>
            <a:r>
              <a:rPr lang="zh-CN" altLang="zh-CN" sz="1800" dirty="0"/>
              <a:t>。</a:t>
            </a:r>
          </a:p>
          <a:p>
            <a:pPr marL="0" indent="457200" eaLnBrk="1">
              <a:buNone/>
            </a:pPr>
            <a:endParaRPr lang="zh-CN" altLang="zh-CN" sz="1800" b="1" dirty="0">
              <a:solidFill>
                <a:srgbClr val="FF0000"/>
              </a:solidFill>
            </a:endParaRPr>
          </a:p>
          <a:p>
            <a:pPr marL="0" indent="457200">
              <a:buNone/>
            </a:pPr>
            <a:endParaRPr lang="zh-CN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71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 smtClean="0">
                <a:solidFill>
                  <a:srgbClr val="009ED6"/>
                </a:solidFill>
              </a:rPr>
              <a:t>2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、文本外观</a:t>
            </a:r>
            <a:r>
              <a:rPr lang="zh-CN" altLang="zh-CN" sz="2400" b="1" dirty="0" smtClean="0">
                <a:solidFill>
                  <a:srgbClr val="009ED6"/>
                </a:solidFill>
              </a:rPr>
              <a:t>属性</a:t>
            </a:r>
            <a:endParaRPr lang="zh-CN" altLang="zh-CN" sz="2400" b="1" dirty="0">
              <a:solidFill>
                <a:srgbClr val="009E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2339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3.3 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1958748"/>
            <a:ext cx="8229600" cy="427695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 eaLnBrk="1">
              <a:buNone/>
            </a:pPr>
            <a:r>
              <a:rPr lang="zh-CN" altLang="zh-CN" sz="1800" b="1" dirty="0" smtClean="0">
                <a:solidFill>
                  <a:srgbClr val="009ED6"/>
                </a:solidFill>
              </a:rPr>
              <a:t>（</a:t>
            </a:r>
            <a:r>
              <a:rPr lang="en-US" altLang="zh-CN" sz="1800" b="1" dirty="0" smtClean="0">
                <a:solidFill>
                  <a:srgbClr val="009ED6"/>
                </a:solidFill>
              </a:rPr>
              <a:t>3</a:t>
            </a:r>
            <a:r>
              <a:rPr lang="zh-CN" altLang="zh-CN" sz="1800" b="1" dirty="0" smtClean="0">
                <a:solidFill>
                  <a:srgbClr val="009ED6"/>
                </a:solidFill>
              </a:rPr>
              <a:t>）</a:t>
            </a:r>
            <a:r>
              <a:rPr lang="en-US" altLang="zh-CN" sz="1800" b="1" dirty="0">
                <a:solidFill>
                  <a:srgbClr val="009ED6"/>
                </a:solidFill>
              </a:rPr>
              <a:t>word-spacing:</a:t>
            </a:r>
            <a:r>
              <a:rPr lang="zh-CN" altLang="zh-CN" sz="1800" b="1" dirty="0">
                <a:solidFill>
                  <a:srgbClr val="009ED6"/>
                </a:solidFill>
              </a:rPr>
              <a:t>单词</a:t>
            </a:r>
            <a:r>
              <a:rPr lang="zh-CN" altLang="zh-CN" sz="1800" b="1" dirty="0" smtClean="0">
                <a:solidFill>
                  <a:srgbClr val="009ED6"/>
                </a:solidFill>
              </a:rPr>
              <a:t>间距</a:t>
            </a:r>
            <a:endParaRPr lang="en-US" altLang="zh-CN" sz="1800" b="1" dirty="0" smtClean="0">
              <a:solidFill>
                <a:srgbClr val="009ED6"/>
              </a:solidFill>
            </a:endParaRPr>
          </a:p>
          <a:p>
            <a:pPr marL="0" indent="457200">
              <a:buNone/>
            </a:pPr>
            <a:r>
              <a:rPr lang="en-US" altLang="zh-CN" sz="1800" dirty="0">
                <a:solidFill>
                  <a:srgbClr val="009ED6"/>
                </a:solidFill>
              </a:rPr>
              <a:t>word-spacing</a:t>
            </a:r>
            <a:r>
              <a:rPr lang="zh-CN" altLang="zh-CN" sz="1800" dirty="0"/>
              <a:t>属性用于定义英文</a:t>
            </a:r>
            <a:r>
              <a:rPr lang="zh-CN" altLang="zh-CN" sz="1800" dirty="0">
                <a:solidFill>
                  <a:srgbClr val="009ED6"/>
                </a:solidFill>
              </a:rPr>
              <a:t>单词之间的间距</a:t>
            </a:r>
            <a:r>
              <a:rPr lang="zh-CN" altLang="zh-CN" sz="1800" dirty="0"/>
              <a:t>，对</a:t>
            </a:r>
            <a:r>
              <a:rPr lang="zh-CN" altLang="zh-CN" sz="1800" dirty="0">
                <a:solidFill>
                  <a:srgbClr val="009ED6"/>
                </a:solidFill>
              </a:rPr>
              <a:t>中文</a:t>
            </a:r>
            <a:r>
              <a:rPr lang="zh-CN" altLang="zh-CN" sz="1800" dirty="0"/>
              <a:t>字符</a:t>
            </a:r>
            <a:r>
              <a:rPr lang="zh-CN" altLang="zh-CN" sz="1800" dirty="0">
                <a:solidFill>
                  <a:srgbClr val="009ED6"/>
                </a:solidFill>
              </a:rPr>
              <a:t>无效</a:t>
            </a:r>
            <a:r>
              <a:rPr lang="zh-CN" altLang="zh-CN" sz="1800" dirty="0"/>
              <a:t>。和</a:t>
            </a:r>
            <a:r>
              <a:rPr lang="en-US" altLang="zh-CN" sz="1800" dirty="0"/>
              <a:t>letter-spacing</a:t>
            </a:r>
            <a:r>
              <a:rPr lang="zh-CN" altLang="zh-CN" sz="1800" dirty="0"/>
              <a:t>一样，其属性值可为不同单位的数值，允许使用负值，默认为</a:t>
            </a:r>
            <a:r>
              <a:rPr lang="en-US" altLang="zh-CN" sz="1800" dirty="0">
                <a:solidFill>
                  <a:srgbClr val="009ED6"/>
                </a:solidFill>
              </a:rPr>
              <a:t>normal</a:t>
            </a:r>
            <a:r>
              <a:rPr lang="zh-CN" altLang="zh-CN" sz="1800" dirty="0"/>
              <a:t>。</a:t>
            </a:r>
          </a:p>
          <a:p>
            <a:pPr marL="0" indent="457200">
              <a:buNone/>
            </a:pPr>
            <a:r>
              <a:rPr lang="en-US" altLang="zh-CN" sz="1800" dirty="0"/>
              <a:t>word-spacing</a:t>
            </a:r>
            <a:r>
              <a:rPr lang="zh-CN" altLang="zh-CN" sz="1800" dirty="0"/>
              <a:t>和</a:t>
            </a:r>
            <a:r>
              <a:rPr lang="en-US" altLang="zh-CN" sz="1800" dirty="0"/>
              <a:t>letter-spacing</a:t>
            </a:r>
            <a:r>
              <a:rPr lang="zh-CN" altLang="zh-CN" sz="1800" dirty="0"/>
              <a:t>均可对英文进行设置。不同的是</a:t>
            </a:r>
            <a:r>
              <a:rPr lang="en-US" altLang="zh-CN" sz="1800" dirty="0">
                <a:solidFill>
                  <a:srgbClr val="009ED6"/>
                </a:solidFill>
              </a:rPr>
              <a:t>letter-spacing</a:t>
            </a:r>
            <a:r>
              <a:rPr lang="zh-CN" altLang="zh-CN" sz="1800" dirty="0"/>
              <a:t>定义的为</a:t>
            </a:r>
            <a:r>
              <a:rPr lang="zh-CN" altLang="zh-CN" sz="1800" dirty="0">
                <a:solidFill>
                  <a:srgbClr val="009ED6"/>
                </a:solidFill>
              </a:rPr>
              <a:t>字母</a:t>
            </a:r>
            <a:r>
              <a:rPr lang="zh-CN" altLang="zh-CN" sz="1800" dirty="0"/>
              <a:t>之间的间距，而</a:t>
            </a:r>
            <a:r>
              <a:rPr lang="en-US" altLang="zh-CN" sz="1800" dirty="0">
                <a:solidFill>
                  <a:srgbClr val="009ED6"/>
                </a:solidFill>
              </a:rPr>
              <a:t>word-spacing</a:t>
            </a:r>
            <a:r>
              <a:rPr lang="zh-CN" altLang="zh-CN" sz="1800" dirty="0"/>
              <a:t>定义的为英文</a:t>
            </a:r>
            <a:r>
              <a:rPr lang="zh-CN" altLang="zh-CN" sz="1800" dirty="0">
                <a:solidFill>
                  <a:srgbClr val="009ED6"/>
                </a:solidFill>
              </a:rPr>
              <a:t>单词</a:t>
            </a:r>
            <a:r>
              <a:rPr lang="zh-CN" altLang="zh-CN" sz="1800" dirty="0"/>
              <a:t>之间的间距。</a:t>
            </a:r>
            <a:endParaRPr lang="zh-CN" altLang="zh-CN" sz="1800" b="1" dirty="0">
              <a:solidFill>
                <a:srgbClr val="FF0000"/>
              </a:solidFill>
            </a:endParaRPr>
          </a:p>
          <a:p>
            <a:pPr marL="0" indent="457200">
              <a:buNone/>
            </a:pPr>
            <a:endParaRPr lang="zh-CN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71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 smtClean="0">
                <a:solidFill>
                  <a:srgbClr val="009ED6"/>
                </a:solidFill>
              </a:rPr>
              <a:t>2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、文本外观</a:t>
            </a:r>
            <a:r>
              <a:rPr lang="zh-CN" altLang="zh-CN" sz="2400" b="1" dirty="0" smtClean="0">
                <a:solidFill>
                  <a:srgbClr val="009ED6"/>
                </a:solidFill>
              </a:rPr>
              <a:t>属性</a:t>
            </a:r>
            <a:endParaRPr lang="zh-CN" altLang="zh-CN" sz="2400" b="1" dirty="0">
              <a:solidFill>
                <a:srgbClr val="009ED6"/>
              </a:solidFill>
            </a:endParaRPr>
          </a:p>
        </p:txBody>
      </p:sp>
      <p:pic>
        <p:nvPicPr>
          <p:cNvPr id="6" name="图片 5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164" y="4646900"/>
            <a:ext cx="2121233" cy="3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8521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3.3 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1958748"/>
            <a:ext cx="8229600" cy="427695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 eaLnBrk="1">
              <a:buNone/>
            </a:pPr>
            <a:r>
              <a:rPr lang="zh-CN" altLang="zh-CN" sz="1800" b="1" dirty="0" smtClean="0">
                <a:solidFill>
                  <a:srgbClr val="009ED6"/>
                </a:solidFill>
              </a:rPr>
              <a:t>（</a:t>
            </a:r>
            <a:r>
              <a:rPr lang="en-US" altLang="zh-CN" sz="1800" b="1" dirty="0" smtClean="0">
                <a:solidFill>
                  <a:srgbClr val="009ED6"/>
                </a:solidFill>
              </a:rPr>
              <a:t>4</a:t>
            </a:r>
            <a:r>
              <a:rPr lang="zh-CN" altLang="zh-CN" sz="1800" b="1" dirty="0" smtClean="0">
                <a:solidFill>
                  <a:srgbClr val="009ED6"/>
                </a:solidFill>
              </a:rPr>
              <a:t>）</a:t>
            </a:r>
            <a:r>
              <a:rPr lang="en-US" altLang="zh-CN" sz="1800" b="1" dirty="0">
                <a:solidFill>
                  <a:srgbClr val="009ED6"/>
                </a:solidFill>
              </a:rPr>
              <a:t>line-height:</a:t>
            </a:r>
            <a:r>
              <a:rPr lang="zh-CN" altLang="zh-CN" sz="1800" b="1" dirty="0" smtClean="0">
                <a:solidFill>
                  <a:srgbClr val="009ED6"/>
                </a:solidFill>
              </a:rPr>
              <a:t>行间距</a:t>
            </a:r>
            <a:endParaRPr lang="en-US" altLang="zh-CN" sz="1800" b="1" dirty="0" smtClean="0">
              <a:solidFill>
                <a:srgbClr val="009ED6"/>
              </a:solidFill>
            </a:endParaRPr>
          </a:p>
          <a:p>
            <a:pPr marL="0" indent="457200" eaLnBrk="1">
              <a:buNone/>
            </a:pPr>
            <a:r>
              <a:rPr lang="en-US" altLang="zh-CN" sz="1800" dirty="0">
                <a:solidFill>
                  <a:srgbClr val="009ED6"/>
                </a:solidFill>
              </a:rPr>
              <a:t>line-height</a:t>
            </a:r>
            <a:r>
              <a:rPr lang="zh-CN" altLang="zh-CN" sz="1800" dirty="0"/>
              <a:t>属性用于设置</a:t>
            </a:r>
            <a:r>
              <a:rPr lang="zh-CN" altLang="zh-CN" sz="1800" dirty="0">
                <a:solidFill>
                  <a:srgbClr val="009ED6"/>
                </a:solidFill>
              </a:rPr>
              <a:t>行间距</a:t>
            </a:r>
            <a:r>
              <a:rPr lang="zh-CN" altLang="zh-CN" sz="1800" dirty="0"/>
              <a:t>，所谓行间距就是行与行之间的距离，即字符的</a:t>
            </a:r>
            <a:r>
              <a:rPr lang="zh-CN" altLang="zh-CN" sz="1800" dirty="0">
                <a:solidFill>
                  <a:srgbClr val="009ED6"/>
                </a:solidFill>
              </a:rPr>
              <a:t>垂直间距</a:t>
            </a:r>
            <a:r>
              <a:rPr lang="zh-CN" altLang="zh-CN" sz="1800" dirty="0"/>
              <a:t>，一般称为</a:t>
            </a:r>
            <a:r>
              <a:rPr lang="zh-CN" altLang="zh-CN" sz="1800" dirty="0">
                <a:solidFill>
                  <a:srgbClr val="009ED6"/>
                </a:solidFill>
              </a:rPr>
              <a:t>行高</a:t>
            </a:r>
            <a:r>
              <a:rPr lang="zh-CN" altLang="zh-CN" sz="1800" dirty="0"/>
              <a:t>。</a:t>
            </a:r>
            <a:r>
              <a:rPr lang="zh-CN" altLang="zh-CN" sz="1800" dirty="0" smtClean="0"/>
              <a:t>如</a:t>
            </a:r>
            <a:r>
              <a:rPr lang="zh-CN" altLang="en-US" sz="1800" dirty="0" smtClean="0"/>
              <a:t>下</a:t>
            </a:r>
            <a:r>
              <a:rPr lang="zh-CN" altLang="zh-CN" sz="1800" dirty="0" smtClean="0"/>
              <a:t>图所</a:t>
            </a:r>
            <a:r>
              <a:rPr lang="zh-CN" altLang="zh-CN" sz="1800" dirty="0"/>
              <a:t>示，线框的高度即为这段文本的行高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pPr marL="0" indent="457200" eaLnBrk="1">
              <a:buNone/>
            </a:pPr>
            <a:endParaRPr lang="en-US" altLang="zh-CN" sz="1800" dirty="0"/>
          </a:p>
          <a:p>
            <a:pPr marL="0" indent="457200" eaLnBrk="1">
              <a:buNone/>
            </a:pPr>
            <a:endParaRPr lang="en-US" altLang="zh-CN" sz="1800" dirty="0" smtClean="0"/>
          </a:p>
          <a:p>
            <a:pPr marL="0" indent="457200" eaLnBrk="1">
              <a:buNone/>
            </a:pPr>
            <a:endParaRPr lang="en-US" altLang="zh-CN" sz="1800" dirty="0"/>
          </a:p>
          <a:p>
            <a:pPr marL="0" indent="457200" eaLnBrk="1">
              <a:buNone/>
            </a:pPr>
            <a:r>
              <a:rPr lang="en-US" altLang="zh-CN" sz="1800" dirty="0"/>
              <a:t>line-height</a:t>
            </a:r>
            <a:r>
              <a:rPr lang="zh-CN" altLang="zh-CN" sz="1800" dirty="0"/>
              <a:t>常用的属性值单位有三种，分别为</a:t>
            </a:r>
            <a:r>
              <a:rPr lang="zh-CN" altLang="zh-CN" sz="1800" dirty="0">
                <a:solidFill>
                  <a:srgbClr val="009ED6"/>
                </a:solidFill>
              </a:rPr>
              <a:t>像素</a:t>
            </a:r>
            <a:r>
              <a:rPr lang="en-US" altLang="zh-CN" sz="1800" dirty="0" err="1">
                <a:solidFill>
                  <a:srgbClr val="009ED6"/>
                </a:solidFill>
              </a:rPr>
              <a:t>px</a:t>
            </a:r>
            <a:r>
              <a:rPr lang="zh-CN" altLang="zh-CN" sz="1800" dirty="0"/>
              <a:t>，</a:t>
            </a:r>
            <a:r>
              <a:rPr lang="zh-CN" altLang="zh-CN" sz="1800" dirty="0">
                <a:solidFill>
                  <a:srgbClr val="009ED6"/>
                </a:solidFill>
              </a:rPr>
              <a:t>相对值</a:t>
            </a:r>
            <a:r>
              <a:rPr lang="en-US" altLang="zh-CN" sz="1800" dirty="0" err="1">
                <a:solidFill>
                  <a:srgbClr val="009ED6"/>
                </a:solidFill>
              </a:rPr>
              <a:t>em</a:t>
            </a:r>
            <a:r>
              <a:rPr lang="zh-CN" altLang="zh-CN" sz="1800" dirty="0"/>
              <a:t>和</a:t>
            </a:r>
            <a:r>
              <a:rPr lang="zh-CN" altLang="zh-CN" sz="1800" dirty="0">
                <a:solidFill>
                  <a:srgbClr val="009ED6"/>
                </a:solidFill>
              </a:rPr>
              <a:t>百分比</a:t>
            </a:r>
            <a:r>
              <a:rPr lang="en-US" altLang="zh-CN" sz="1800" dirty="0">
                <a:solidFill>
                  <a:srgbClr val="009ED6"/>
                </a:solidFill>
              </a:rPr>
              <a:t>%</a:t>
            </a:r>
            <a:r>
              <a:rPr lang="zh-CN" altLang="zh-CN" sz="1800" dirty="0"/>
              <a:t>，实际工作中使用最多的是</a:t>
            </a:r>
            <a:r>
              <a:rPr lang="zh-CN" altLang="zh-CN" sz="1800" dirty="0">
                <a:solidFill>
                  <a:srgbClr val="009ED6"/>
                </a:solidFill>
              </a:rPr>
              <a:t>像素</a:t>
            </a:r>
            <a:r>
              <a:rPr lang="en-US" altLang="zh-CN" sz="1800" dirty="0" err="1">
                <a:solidFill>
                  <a:srgbClr val="009ED6"/>
                </a:solidFill>
              </a:rPr>
              <a:t>px</a:t>
            </a:r>
            <a:r>
              <a:rPr lang="zh-CN" altLang="zh-CN" sz="1800" dirty="0"/>
              <a:t>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71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 smtClean="0">
                <a:solidFill>
                  <a:srgbClr val="009ED6"/>
                </a:solidFill>
              </a:rPr>
              <a:t>2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、文本外观</a:t>
            </a:r>
            <a:r>
              <a:rPr lang="zh-CN" altLang="zh-CN" sz="2400" b="1" dirty="0" smtClean="0">
                <a:solidFill>
                  <a:srgbClr val="009ED6"/>
                </a:solidFill>
              </a:rPr>
              <a:t>属性</a:t>
            </a:r>
            <a:endParaRPr lang="zh-CN" altLang="zh-CN" sz="2400" b="1" dirty="0">
              <a:solidFill>
                <a:srgbClr val="009ED6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9809025"/>
              </p:ext>
            </p:extLst>
          </p:nvPr>
        </p:nvGraphicFramePr>
        <p:xfrm>
          <a:off x="2057400" y="3429000"/>
          <a:ext cx="412838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0" name="Visio" r:id="rId3" imgW="2895480" imgH="962115" progId="Visio.Drawing.11">
                  <p:embed/>
                </p:oleObj>
              </mc:Choice>
              <mc:Fallback>
                <p:oleObj name="Visio" r:id="rId3" imgW="2895480" imgH="96211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429000"/>
                        <a:ext cx="4128380" cy="1371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>
            <a:hlinkClick r:id="rId5" action="ppaction://hlinkfile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164" y="5268281"/>
            <a:ext cx="2121233" cy="3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6471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3.3 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1958748"/>
            <a:ext cx="8229600" cy="427695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 eaLnBrk="1">
              <a:buNone/>
            </a:pPr>
            <a:r>
              <a:rPr lang="zh-CN" altLang="zh-CN" sz="1800" b="1" dirty="0" smtClean="0">
                <a:solidFill>
                  <a:srgbClr val="009ED6"/>
                </a:solidFill>
              </a:rPr>
              <a:t>（</a:t>
            </a:r>
            <a:r>
              <a:rPr lang="en-US" altLang="zh-CN" sz="1800" b="1" dirty="0">
                <a:solidFill>
                  <a:srgbClr val="009ED6"/>
                </a:solidFill>
              </a:rPr>
              <a:t>5</a:t>
            </a:r>
            <a:r>
              <a:rPr lang="zh-CN" altLang="zh-CN" sz="1800" b="1" dirty="0" smtClean="0">
                <a:solidFill>
                  <a:srgbClr val="009ED6"/>
                </a:solidFill>
              </a:rPr>
              <a:t>）</a:t>
            </a:r>
            <a:r>
              <a:rPr lang="en-US" altLang="zh-CN" sz="1800" b="1" dirty="0">
                <a:solidFill>
                  <a:srgbClr val="009ED6"/>
                </a:solidFill>
              </a:rPr>
              <a:t>text-transform:</a:t>
            </a:r>
            <a:r>
              <a:rPr lang="zh-CN" altLang="zh-CN" sz="1800" b="1" dirty="0">
                <a:solidFill>
                  <a:srgbClr val="009ED6"/>
                </a:solidFill>
              </a:rPr>
              <a:t>文本</a:t>
            </a:r>
            <a:r>
              <a:rPr lang="zh-CN" altLang="zh-CN" sz="1800" b="1" dirty="0" smtClean="0">
                <a:solidFill>
                  <a:srgbClr val="009ED6"/>
                </a:solidFill>
              </a:rPr>
              <a:t>转换</a:t>
            </a:r>
            <a:endParaRPr lang="en-US" altLang="zh-CN" sz="1800" b="1" dirty="0" smtClean="0">
              <a:solidFill>
                <a:srgbClr val="009ED6"/>
              </a:solidFill>
            </a:endParaRPr>
          </a:p>
          <a:p>
            <a:pPr marL="742950" indent="-285750"/>
            <a:r>
              <a:rPr lang="en-US" altLang="zh-CN" sz="1800" dirty="0"/>
              <a:t>text-transform</a:t>
            </a:r>
            <a:r>
              <a:rPr lang="zh-CN" altLang="zh-CN" sz="1800" dirty="0"/>
              <a:t>属性用于控制</a:t>
            </a:r>
            <a:r>
              <a:rPr lang="zh-CN" altLang="zh-CN" sz="1800" dirty="0">
                <a:solidFill>
                  <a:srgbClr val="009ED6"/>
                </a:solidFill>
              </a:rPr>
              <a:t>英文</a:t>
            </a:r>
            <a:r>
              <a:rPr lang="zh-CN" altLang="zh-CN" sz="1800" dirty="0"/>
              <a:t>字符的</a:t>
            </a:r>
            <a:r>
              <a:rPr lang="zh-CN" altLang="zh-CN" sz="1800" dirty="0">
                <a:solidFill>
                  <a:srgbClr val="009ED6"/>
                </a:solidFill>
              </a:rPr>
              <a:t>大小写</a:t>
            </a:r>
            <a:r>
              <a:rPr lang="zh-CN" altLang="zh-CN" sz="1800" dirty="0"/>
              <a:t>，其可用属性值如下：</a:t>
            </a:r>
          </a:p>
          <a:p>
            <a:pPr marL="742950" indent="-285750"/>
            <a:r>
              <a:rPr lang="en-US" altLang="zh-CN" sz="1800" dirty="0"/>
              <a:t>none</a:t>
            </a:r>
            <a:r>
              <a:rPr lang="zh-CN" altLang="zh-CN" sz="1800" dirty="0"/>
              <a:t>：</a:t>
            </a:r>
            <a:r>
              <a:rPr lang="zh-CN" altLang="zh-CN" sz="1800" dirty="0">
                <a:solidFill>
                  <a:srgbClr val="009ED6"/>
                </a:solidFill>
              </a:rPr>
              <a:t>不转换</a:t>
            </a:r>
            <a:r>
              <a:rPr lang="zh-CN" altLang="zh-CN" sz="1800" dirty="0"/>
              <a:t>（默认值）。</a:t>
            </a:r>
          </a:p>
          <a:p>
            <a:pPr marL="742950" indent="-285750"/>
            <a:r>
              <a:rPr lang="en-US" altLang="zh-CN" sz="1800" dirty="0"/>
              <a:t>capitalize</a:t>
            </a:r>
            <a:r>
              <a:rPr lang="zh-CN" altLang="zh-CN" sz="1800" dirty="0"/>
              <a:t>：</a:t>
            </a:r>
            <a:r>
              <a:rPr lang="zh-CN" altLang="zh-CN" sz="1800" dirty="0">
                <a:solidFill>
                  <a:srgbClr val="009ED6"/>
                </a:solidFill>
              </a:rPr>
              <a:t>首字母大写</a:t>
            </a:r>
            <a:r>
              <a:rPr lang="zh-CN" altLang="zh-CN" sz="1800" dirty="0"/>
              <a:t>。</a:t>
            </a:r>
          </a:p>
          <a:p>
            <a:pPr marL="742950" indent="-285750"/>
            <a:r>
              <a:rPr lang="en-US" altLang="zh-CN" sz="1800" dirty="0"/>
              <a:t>uppercase</a:t>
            </a:r>
            <a:r>
              <a:rPr lang="zh-CN" altLang="zh-CN" sz="1800" dirty="0"/>
              <a:t>：</a:t>
            </a:r>
            <a:r>
              <a:rPr lang="zh-CN" altLang="zh-CN" sz="1800" dirty="0">
                <a:solidFill>
                  <a:srgbClr val="009ED6"/>
                </a:solidFill>
              </a:rPr>
              <a:t>全部</a:t>
            </a:r>
            <a:r>
              <a:rPr lang="zh-CN" altLang="zh-CN" sz="1800" dirty="0"/>
              <a:t>字符转换为</a:t>
            </a:r>
            <a:r>
              <a:rPr lang="zh-CN" altLang="zh-CN" sz="1800" dirty="0">
                <a:solidFill>
                  <a:srgbClr val="009ED6"/>
                </a:solidFill>
              </a:rPr>
              <a:t>大写</a:t>
            </a:r>
            <a:r>
              <a:rPr lang="zh-CN" altLang="zh-CN" sz="1800" dirty="0"/>
              <a:t>。</a:t>
            </a:r>
          </a:p>
          <a:p>
            <a:pPr marL="742950" indent="-285750"/>
            <a:r>
              <a:rPr lang="en-US" altLang="zh-CN" sz="1800" dirty="0"/>
              <a:t>lowercase</a:t>
            </a:r>
            <a:r>
              <a:rPr lang="zh-CN" altLang="zh-CN" sz="1800" dirty="0"/>
              <a:t>：</a:t>
            </a:r>
            <a:r>
              <a:rPr lang="zh-CN" altLang="zh-CN" sz="1800" dirty="0">
                <a:solidFill>
                  <a:srgbClr val="009ED6"/>
                </a:solidFill>
              </a:rPr>
              <a:t>全部</a:t>
            </a:r>
            <a:r>
              <a:rPr lang="zh-CN" altLang="zh-CN" sz="1800" dirty="0"/>
              <a:t>字符转换为</a:t>
            </a:r>
            <a:r>
              <a:rPr lang="zh-CN" altLang="zh-CN" sz="1800" dirty="0">
                <a:solidFill>
                  <a:srgbClr val="009ED6"/>
                </a:solidFill>
              </a:rPr>
              <a:t>小写</a:t>
            </a:r>
            <a:r>
              <a:rPr lang="zh-CN" altLang="zh-CN" sz="1800" dirty="0"/>
              <a:t>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71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 smtClean="0">
                <a:solidFill>
                  <a:srgbClr val="009ED6"/>
                </a:solidFill>
              </a:rPr>
              <a:t>2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、文本外观</a:t>
            </a:r>
            <a:r>
              <a:rPr lang="zh-CN" altLang="zh-CN" sz="2400" b="1" dirty="0" smtClean="0">
                <a:solidFill>
                  <a:srgbClr val="009ED6"/>
                </a:solidFill>
              </a:rPr>
              <a:t>属性</a:t>
            </a:r>
            <a:endParaRPr lang="zh-CN" altLang="zh-CN" sz="2400" b="1" dirty="0">
              <a:solidFill>
                <a:srgbClr val="009ED6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9334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3.3 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1958748"/>
            <a:ext cx="8229600" cy="427695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 eaLnBrk="1">
              <a:buNone/>
            </a:pPr>
            <a:r>
              <a:rPr lang="zh-CN" altLang="zh-CN" sz="1800" b="1" dirty="0" smtClean="0">
                <a:solidFill>
                  <a:srgbClr val="009ED6"/>
                </a:solidFill>
              </a:rPr>
              <a:t>（</a:t>
            </a:r>
            <a:r>
              <a:rPr lang="en-US" altLang="zh-CN" sz="1800" b="1" dirty="0" smtClean="0">
                <a:solidFill>
                  <a:srgbClr val="009ED6"/>
                </a:solidFill>
              </a:rPr>
              <a:t>6</a:t>
            </a:r>
            <a:r>
              <a:rPr lang="zh-CN" altLang="zh-CN" sz="1800" b="1" dirty="0" smtClean="0">
                <a:solidFill>
                  <a:srgbClr val="009ED6"/>
                </a:solidFill>
              </a:rPr>
              <a:t>）</a:t>
            </a:r>
            <a:r>
              <a:rPr lang="en-US" altLang="zh-CN" sz="1800" b="1" dirty="0">
                <a:solidFill>
                  <a:srgbClr val="009ED6"/>
                </a:solidFill>
              </a:rPr>
              <a:t>text-decoration:</a:t>
            </a:r>
            <a:r>
              <a:rPr lang="zh-CN" altLang="zh-CN" sz="1800" b="1" dirty="0">
                <a:solidFill>
                  <a:srgbClr val="009ED6"/>
                </a:solidFill>
              </a:rPr>
              <a:t>文本</a:t>
            </a:r>
            <a:r>
              <a:rPr lang="zh-CN" altLang="zh-CN" sz="1800" b="1" dirty="0" smtClean="0">
                <a:solidFill>
                  <a:srgbClr val="009ED6"/>
                </a:solidFill>
              </a:rPr>
              <a:t>装饰</a:t>
            </a:r>
            <a:endParaRPr lang="en-US" altLang="zh-CN" sz="1800" b="1" dirty="0" smtClean="0">
              <a:solidFill>
                <a:srgbClr val="009ED6"/>
              </a:solidFill>
            </a:endParaRPr>
          </a:p>
          <a:p>
            <a:pPr marL="0" indent="457200">
              <a:buNone/>
            </a:pPr>
            <a:r>
              <a:rPr lang="en-US" altLang="zh-CN" sz="1800" dirty="0"/>
              <a:t>text-decoration</a:t>
            </a:r>
            <a:r>
              <a:rPr lang="zh-CN" altLang="zh-CN" sz="1800" dirty="0"/>
              <a:t>属性用于设置文本的</a:t>
            </a:r>
            <a:r>
              <a:rPr lang="zh-CN" altLang="zh-CN" sz="1800" dirty="0">
                <a:solidFill>
                  <a:srgbClr val="009ED6"/>
                </a:solidFill>
              </a:rPr>
              <a:t>下划线</a:t>
            </a:r>
            <a:r>
              <a:rPr lang="zh-CN" altLang="zh-CN" sz="1800" dirty="0"/>
              <a:t>，</a:t>
            </a:r>
            <a:r>
              <a:rPr lang="zh-CN" altLang="zh-CN" sz="1800" dirty="0">
                <a:solidFill>
                  <a:srgbClr val="009ED6"/>
                </a:solidFill>
              </a:rPr>
              <a:t>上划线</a:t>
            </a:r>
            <a:r>
              <a:rPr lang="zh-CN" altLang="zh-CN" sz="1800" dirty="0"/>
              <a:t>，</a:t>
            </a:r>
            <a:r>
              <a:rPr lang="zh-CN" altLang="zh-CN" sz="1800" dirty="0">
                <a:solidFill>
                  <a:srgbClr val="009ED6"/>
                </a:solidFill>
              </a:rPr>
              <a:t>删除线</a:t>
            </a:r>
            <a:r>
              <a:rPr lang="zh-CN" altLang="zh-CN" sz="1800" dirty="0"/>
              <a:t>等装饰效果，其可用属性值如下：</a:t>
            </a:r>
          </a:p>
          <a:p>
            <a:pPr marL="742950" indent="-285750"/>
            <a:r>
              <a:rPr lang="en-US" altLang="zh-CN" sz="1800" dirty="0">
                <a:solidFill>
                  <a:srgbClr val="009ED6"/>
                </a:solidFill>
              </a:rPr>
              <a:t>none</a:t>
            </a:r>
            <a:r>
              <a:rPr lang="zh-CN" altLang="zh-CN" sz="1800" dirty="0"/>
              <a:t>：没有装饰（正常文本默认值）。</a:t>
            </a:r>
          </a:p>
          <a:p>
            <a:pPr marL="742950" indent="-285750"/>
            <a:r>
              <a:rPr lang="en-US" altLang="zh-CN" sz="1800" dirty="0">
                <a:solidFill>
                  <a:srgbClr val="009ED6"/>
                </a:solidFill>
              </a:rPr>
              <a:t>underline</a:t>
            </a:r>
            <a:r>
              <a:rPr lang="zh-CN" altLang="zh-CN" sz="1800" dirty="0"/>
              <a:t>：下划线。</a:t>
            </a:r>
          </a:p>
          <a:p>
            <a:pPr marL="742950" indent="-285750"/>
            <a:r>
              <a:rPr lang="en-US" altLang="zh-CN" sz="1800" dirty="0" err="1">
                <a:solidFill>
                  <a:srgbClr val="009ED6"/>
                </a:solidFill>
              </a:rPr>
              <a:t>overline</a:t>
            </a:r>
            <a:r>
              <a:rPr lang="zh-CN" altLang="zh-CN" sz="1800" dirty="0"/>
              <a:t>：上划线。</a:t>
            </a:r>
          </a:p>
          <a:p>
            <a:pPr marL="742950" indent="-285750"/>
            <a:r>
              <a:rPr lang="en-US" altLang="zh-CN" sz="1800" dirty="0">
                <a:solidFill>
                  <a:srgbClr val="009ED6"/>
                </a:solidFill>
              </a:rPr>
              <a:t>line-through</a:t>
            </a:r>
            <a:r>
              <a:rPr lang="zh-CN" altLang="zh-CN" sz="1800" dirty="0"/>
              <a:t>：删除线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71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 smtClean="0">
                <a:solidFill>
                  <a:srgbClr val="009ED6"/>
                </a:solidFill>
              </a:rPr>
              <a:t>2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、文本外观</a:t>
            </a:r>
            <a:r>
              <a:rPr lang="zh-CN" altLang="zh-CN" sz="2400" b="1" dirty="0" smtClean="0">
                <a:solidFill>
                  <a:srgbClr val="009ED6"/>
                </a:solidFill>
              </a:rPr>
              <a:t>属性</a:t>
            </a:r>
            <a:endParaRPr lang="zh-CN" altLang="zh-CN" sz="2400" b="1" dirty="0">
              <a:solidFill>
                <a:srgbClr val="009ED6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图片 5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409" y="4873744"/>
            <a:ext cx="2121233" cy="3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5121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3.3 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1958748"/>
            <a:ext cx="8229600" cy="427695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 eaLnBrk="1">
              <a:buNone/>
            </a:pPr>
            <a:r>
              <a:rPr lang="zh-CN" altLang="zh-CN" sz="1800" b="1" dirty="0" smtClean="0">
                <a:solidFill>
                  <a:srgbClr val="009ED6"/>
                </a:solidFill>
              </a:rPr>
              <a:t>（</a:t>
            </a:r>
            <a:r>
              <a:rPr lang="en-US" altLang="zh-CN" sz="1800" b="1" dirty="0" smtClean="0">
                <a:solidFill>
                  <a:srgbClr val="009ED6"/>
                </a:solidFill>
              </a:rPr>
              <a:t>7</a:t>
            </a:r>
            <a:r>
              <a:rPr lang="zh-CN" altLang="zh-CN" sz="1800" b="1" dirty="0" smtClean="0">
                <a:solidFill>
                  <a:srgbClr val="009ED6"/>
                </a:solidFill>
              </a:rPr>
              <a:t>）</a:t>
            </a:r>
            <a:r>
              <a:rPr lang="en-US" altLang="zh-CN" sz="1800" b="1" dirty="0">
                <a:solidFill>
                  <a:srgbClr val="009ED6"/>
                </a:solidFill>
              </a:rPr>
              <a:t>text-align:</a:t>
            </a:r>
            <a:r>
              <a:rPr lang="zh-CN" altLang="zh-CN" sz="1800" b="1" dirty="0">
                <a:solidFill>
                  <a:srgbClr val="009ED6"/>
                </a:solidFill>
              </a:rPr>
              <a:t>水平对齐</a:t>
            </a:r>
            <a:r>
              <a:rPr lang="zh-CN" altLang="zh-CN" sz="1800" b="1" dirty="0" smtClean="0">
                <a:solidFill>
                  <a:srgbClr val="009ED6"/>
                </a:solidFill>
              </a:rPr>
              <a:t>方式</a:t>
            </a:r>
            <a:endParaRPr lang="en-US" altLang="zh-CN" sz="1800" b="1" dirty="0" smtClean="0">
              <a:solidFill>
                <a:srgbClr val="009ED6"/>
              </a:solidFill>
            </a:endParaRPr>
          </a:p>
          <a:p>
            <a:pPr marL="0" indent="457200" eaLnBrk="1">
              <a:buNone/>
            </a:pPr>
            <a:r>
              <a:rPr lang="en-US" altLang="zh-CN" sz="1800" dirty="0"/>
              <a:t>text-align</a:t>
            </a:r>
            <a:r>
              <a:rPr lang="zh-CN" altLang="zh-CN" sz="1800" dirty="0"/>
              <a:t>属性用于设置文本内容的</a:t>
            </a:r>
            <a:r>
              <a:rPr lang="zh-CN" altLang="zh-CN" sz="1800" dirty="0">
                <a:solidFill>
                  <a:srgbClr val="009ED6"/>
                </a:solidFill>
              </a:rPr>
              <a:t>水平对齐</a:t>
            </a:r>
            <a:r>
              <a:rPr lang="zh-CN" altLang="zh-CN" sz="1800" dirty="0"/>
              <a:t>，相当于</a:t>
            </a:r>
            <a:r>
              <a:rPr lang="en-US" altLang="zh-CN" sz="1800" dirty="0"/>
              <a:t>html</a:t>
            </a:r>
            <a:r>
              <a:rPr lang="zh-CN" altLang="zh-CN" sz="1800" dirty="0"/>
              <a:t>中的</a:t>
            </a:r>
            <a:r>
              <a:rPr lang="en-US" altLang="zh-CN" sz="1800" dirty="0"/>
              <a:t>align</a:t>
            </a:r>
            <a:r>
              <a:rPr lang="zh-CN" altLang="zh-CN" sz="1800" dirty="0"/>
              <a:t>对齐属性。其可用属性值如下：</a:t>
            </a:r>
          </a:p>
          <a:p>
            <a:pPr marL="742950" indent="-285750" eaLnBrk="1"/>
            <a:r>
              <a:rPr lang="en-US" altLang="zh-CN" sz="1800" dirty="0">
                <a:solidFill>
                  <a:srgbClr val="009ED6"/>
                </a:solidFill>
              </a:rPr>
              <a:t>left</a:t>
            </a:r>
            <a:r>
              <a:rPr lang="zh-CN" altLang="zh-CN" sz="1800" dirty="0"/>
              <a:t>：左对齐（默认值）</a:t>
            </a:r>
          </a:p>
          <a:p>
            <a:pPr marL="742950" indent="-285750" eaLnBrk="1"/>
            <a:r>
              <a:rPr lang="en-US" altLang="zh-CN" sz="1800" dirty="0">
                <a:solidFill>
                  <a:srgbClr val="009ED6"/>
                </a:solidFill>
              </a:rPr>
              <a:t>right</a:t>
            </a:r>
            <a:r>
              <a:rPr lang="zh-CN" altLang="zh-CN" sz="1800" dirty="0"/>
              <a:t>：右对齐。</a:t>
            </a:r>
          </a:p>
          <a:p>
            <a:pPr marL="742950" indent="-285750" eaLnBrk="1"/>
            <a:r>
              <a:rPr lang="en-US" altLang="zh-CN" sz="1800" dirty="0">
                <a:solidFill>
                  <a:srgbClr val="009ED6"/>
                </a:solidFill>
              </a:rPr>
              <a:t>center</a:t>
            </a:r>
            <a:r>
              <a:rPr lang="zh-CN" altLang="zh-CN" sz="1800" dirty="0"/>
              <a:t>：居中对齐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pPr marL="0" indent="457200" eaLnBrk="1">
              <a:buNone/>
            </a:pPr>
            <a:r>
              <a:rPr lang="zh-CN" altLang="zh-CN" sz="1800" b="1" dirty="0" smtClean="0">
                <a:solidFill>
                  <a:srgbClr val="FF0000"/>
                </a:solidFill>
              </a:rPr>
              <a:t>例如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：</a:t>
            </a:r>
            <a:endParaRPr lang="zh-CN" altLang="zh-CN" sz="18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71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 smtClean="0">
                <a:solidFill>
                  <a:srgbClr val="009ED6"/>
                </a:solidFill>
              </a:rPr>
              <a:t>2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、文本外观</a:t>
            </a:r>
            <a:r>
              <a:rPr lang="zh-CN" altLang="zh-CN" sz="2400" b="1" dirty="0" smtClean="0">
                <a:solidFill>
                  <a:srgbClr val="009ED6"/>
                </a:solidFill>
              </a:rPr>
              <a:t>属性</a:t>
            </a:r>
            <a:endParaRPr lang="zh-CN" altLang="zh-CN" sz="2400" b="1" dirty="0">
              <a:solidFill>
                <a:srgbClr val="009ED6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矩形 6"/>
          <p:cNvSpPr>
            <a:spLocks noChangeArrowheads="1"/>
          </p:cNvSpPr>
          <p:nvPr/>
        </p:nvSpPr>
        <p:spPr bwMode="auto">
          <a:xfrm>
            <a:off x="877004" y="5242120"/>
            <a:ext cx="7389992" cy="369332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dirty="0"/>
              <a:t>h2{ </a:t>
            </a:r>
            <a:r>
              <a:rPr lang="en-US" altLang="zh-CN" dirty="0" err="1"/>
              <a:t>text-align:center</a:t>
            </a:r>
            <a:r>
              <a:rPr lang="en-US" altLang="zh-CN" dirty="0"/>
              <a:t>;}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4427322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3.3 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1958748"/>
            <a:ext cx="8229600" cy="427695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 eaLnBrk="1">
              <a:buNone/>
            </a:pPr>
            <a:r>
              <a:rPr lang="zh-CN" altLang="zh-CN" sz="1800" b="1" dirty="0" smtClean="0">
                <a:solidFill>
                  <a:srgbClr val="009ED6"/>
                </a:solidFill>
              </a:rPr>
              <a:t>（</a:t>
            </a:r>
            <a:r>
              <a:rPr lang="en-US" altLang="zh-CN" sz="1800" b="1" dirty="0" smtClean="0">
                <a:solidFill>
                  <a:srgbClr val="009ED6"/>
                </a:solidFill>
              </a:rPr>
              <a:t>8</a:t>
            </a:r>
            <a:r>
              <a:rPr lang="zh-CN" altLang="zh-CN" sz="1800" b="1" dirty="0" smtClean="0">
                <a:solidFill>
                  <a:srgbClr val="009ED6"/>
                </a:solidFill>
              </a:rPr>
              <a:t>）</a:t>
            </a:r>
            <a:r>
              <a:rPr lang="en-US" altLang="zh-CN" sz="1800" b="1" dirty="0">
                <a:solidFill>
                  <a:srgbClr val="009ED6"/>
                </a:solidFill>
              </a:rPr>
              <a:t>text-indent:</a:t>
            </a:r>
            <a:r>
              <a:rPr lang="zh-CN" altLang="zh-CN" sz="1800" b="1" dirty="0">
                <a:solidFill>
                  <a:srgbClr val="009ED6"/>
                </a:solidFill>
              </a:rPr>
              <a:t>首行</a:t>
            </a:r>
            <a:r>
              <a:rPr lang="zh-CN" altLang="zh-CN" sz="1800" b="1" dirty="0" smtClean="0">
                <a:solidFill>
                  <a:srgbClr val="009ED6"/>
                </a:solidFill>
              </a:rPr>
              <a:t>缩进</a:t>
            </a:r>
            <a:endParaRPr lang="en-US" altLang="zh-CN" sz="1800" b="1" dirty="0" smtClean="0">
              <a:solidFill>
                <a:srgbClr val="009ED6"/>
              </a:solidFill>
            </a:endParaRPr>
          </a:p>
          <a:p>
            <a:pPr marL="0" indent="457200" eaLnBrk="1">
              <a:buNone/>
            </a:pPr>
            <a:r>
              <a:rPr lang="en-US" altLang="zh-CN" sz="1800" dirty="0"/>
              <a:t>text-indent</a:t>
            </a:r>
            <a:r>
              <a:rPr lang="zh-CN" altLang="zh-CN" sz="1800" dirty="0"/>
              <a:t>属性用于设置首行文本的</a:t>
            </a:r>
            <a:r>
              <a:rPr lang="zh-CN" altLang="zh-CN" sz="1800" dirty="0">
                <a:solidFill>
                  <a:srgbClr val="009ED6"/>
                </a:solidFill>
              </a:rPr>
              <a:t>缩进</a:t>
            </a:r>
            <a:r>
              <a:rPr lang="zh-CN" altLang="zh-CN" sz="1800" dirty="0"/>
              <a:t>，其属性值可为不同单位的</a:t>
            </a:r>
            <a:r>
              <a:rPr lang="zh-CN" altLang="zh-CN" sz="1800" dirty="0">
                <a:solidFill>
                  <a:srgbClr val="009ED6"/>
                </a:solidFill>
              </a:rPr>
              <a:t>数值</a:t>
            </a:r>
            <a:r>
              <a:rPr lang="zh-CN" altLang="zh-CN" sz="1800" dirty="0"/>
              <a:t>、</a:t>
            </a:r>
            <a:r>
              <a:rPr lang="en-US" altLang="zh-CN" sz="1800" dirty="0" err="1">
                <a:solidFill>
                  <a:srgbClr val="009ED6"/>
                </a:solidFill>
              </a:rPr>
              <a:t>em</a:t>
            </a:r>
            <a:r>
              <a:rPr lang="zh-CN" altLang="zh-CN" sz="1800" dirty="0">
                <a:solidFill>
                  <a:srgbClr val="009ED6"/>
                </a:solidFill>
              </a:rPr>
              <a:t>字符宽度的倍数</a:t>
            </a:r>
            <a:r>
              <a:rPr lang="zh-CN" altLang="zh-CN" sz="1800" dirty="0"/>
              <a:t>、或相对于浏览器窗口宽度的</a:t>
            </a:r>
            <a:r>
              <a:rPr lang="zh-CN" altLang="zh-CN" sz="1800" dirty="0">
                <a:solidFill>
                  <a:srgbClr val="009ED6"/>
                </a:solidFill>
              </a:rPr>
              <a:t>百分比</a:t>
            </a:r>
            <a:r>
              <a:rPr lang="en-US" altLang="zh-CN" sz="1800" dirty="0">
                <a:solidFill>
                  <a:srgbClr val="009ED6"/>
                </a:solidFill>
              </a:rPr>
              <a:t>%</a:t>
            </a:r>
            <a:r>
              <a:rPr lang="zh-CN" altLang="zh-CN" sz="1800" dirty="0"/>
              <a:t>，允许使用负值，建议使用</a:t>
            </a:r>
            <a:r>
              <a:rPr lang="en-US" altLang="zh-CN" sz="1800" dirty="0" err="1">
                <a:solidFill>
                  <a:srgbClr val="009ED6"/>
                </a:solidFill>
              </a:rPr>
              <a:t>em</a:t>
            </a:r>
            <a:r>
              <a:rPr lang="zh-CN" altLang="zh-CN" sz="1800" dirty="0"/>
              <a:t>作为设置单位。</a:t>
            </a:r>
            <a:endParaRPr lang="zh-CN" altLang="zh-CN" sz="18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71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 smtClean="0">
                <a:solidFill>
                  <a:srgbClr val="009ED6"/>
                </a:solidFill>
              </a:rPr>
              <a:t>2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、文本外观</a:t>
            </a:r>
            <a:r>
              <a:rPr lang="zh-CN" altLang="zh-CN" sz="2400" b="1" dirty="0" smtClean="0">
                <a:solidFill>
                  <a:srgbClr val="009ED6"/>
                </a:solidFill>
              </a:rPr>
              <a:t>属性</a:t>
            </a:r>
            <a:endParaRPr lang="zh-CN" altLang="zh-CN" sz="2400" b="1" dirty="0">
              <a:solidFill>
                <a:srgbClr val="009ED6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图片 6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586" y="3346380"/>
            <a:ext cx="2121233" cy="3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0562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3.3 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1958748"/>
            <a:ext cx="8229600" cy="427695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 eaLnBrk="1">
              <a:buNone/>
            </a:pPr>
            <a:r>
              <a:rPr lang="zh-CN" altLang="zh-CN" sz="1800" b="1" dirty="0" smtClean="0">
                <a:solidFill>
                  <a:srgbClr val="009ED6"/>
                </a:solidFill>
              </a:rPr>
              <a:t>（</a:t>
            </a:r>
            <a:r>
              <a:rPr lang="en-US" altLang="zh-CN" sz="1800" b="1" dirty="0" smtClean="0">
                <a:solidFill>
                  <a:srgbClr val="009ED6"/>
                </a:solidFill>
              </a:rPr>
              <a:t>9</a:t>
            </a:r>
            <a:r>
              <a:rPr lang="zh-CN" altLang="zh-CN" sz="1800" b="1" dirty="0" smtClean="0">
                <a:solidFill>
                  <a:srgbClr val="009ED6"/>
                </a:solidFill>
              </a:rPr>
              <a:t>）</a:t>
            </a:r>
            <a:r>
              <a:rPr lang="en-US" altLang="zh-CN" sz="1800" b="1" dirty="0">
                <a:solidFill>
                  <a:srgbClr val="009ED6"/>
                </a:solidFill>
              </a:rPr>
              <a:t>white-space:</a:t>
            </a:r>
            <a:r>
              <a:rPr lang="zh-CN" altLang="zh-CN" sz="1800" b="1" dirty="0">
                <a:solidFill>
                  <a:srgbClr val="009ED6"/>
                </a:solidFill>
              </a:rPr>
              <a:t>空白符</a:t>
            </a:r>
            <a:r>
              <a:rPr lang="zh-CN" altLang="zh-CN" sz="1800" b="1" dirty="0" smtClean="0">
                <a:solidFill>
                  <a:srgbClr val="009ED6"/>
                </a:solidFill>
              </a:rPr>
              <a:t>处理</a:t>
            </a:r>
            <a:endParaRPr lang="en-US" altLang="zh-CN" sz="1800" b="1" dirty="0" smtClean="0">
              <a:solidFill>
                <a:srgbClr val="009ED6"/>
              </a:solidFill>
            </a:endParaRPr>
          </a:p>
          <a:p>
            <a:pPr marL="0" indent="457200" eaLnBrk="1">
              <a:buNone/>
            </a:pPr>
            <a:r>
              <a:rPr lang="zh-CN" altLang="zh-CN" sz="1800" dirty="0" smtClean="0"/>
              <a:t>使用</a:t>
            </a:r>
            <a:r>
              <a:rPr lang="en-US" altLang="zh-CN" sz="1800" dirty="0"/>
              <a:t>HTML</a:t>
            </a:r>
            <a:r>
              <a:rPr lang="zh-CN" altLang="zh-CN" sz="1800" dirty="0"/>
              <a:t>制作网页时，不论源代码中有多少空格，在浏览器中只会显示</a:t>
            </a:r>
            <a:r>
              <a:rPr lang="zh-CN" altLang="zh-CN" sz="1800" dirty="0">
                <a:solidFill>
                  <a:srgbClr val="009ED6"/>
                </a:solidFill>
              </a:rPr>
              <a:t>一个字符</a:t>
            </a:r>
            <a:r>
              <a:rPr lang="zh-CN" altLang="zh-CN" sz="1800" dirty="0"/>
              <a:t>的空白。在</a:t>
            </a:r>
            <a:r>
              <a:rPr lang="en-US" altLang="zh-CN" sz="1800" dirty="0"/>
              <a:t>CSS</a:t>
            </a:r>
            <a:r>
              <a:rPr lang="zh-CN" altLang="zh-CN" sz="1800" dirty="0"/>
              <a:t>中，使用</a:t>
            </a:r>
            <a:r>
              <a:rPr lang="en-US" altLang="zh-CN" sz="1800" dirty="0"/>
              <a:t>white-space</a:t>
            </a:r>
            <a:r>
              <a:rPr lang="zh-CN" altLang="zh-CN" sz="1800" dirty="0"/>
              <a:t>属性可设置</a:t>
            </a:r>
            <a:r>
              <a:rPr lang="zh-CN" altLang="zh-CN" sz="1800" dirty="0">
                <a:solidFill>
                  <a:srgbClr val="009ED6"/>
                </a:solidFill>
              </a:rPr>
              <a:t>空白符的处理方式</a:t>
            </a:r>
            <a:r>
              <a:rPr lang="zh-CN" altLang="zh-CN" sz="1800" dirty="0"/>
              <a:t>，其</a:t>
            </a:r>
            <a:r>
              <a:rPr lang="zh-CN" altLang="zh-CN" sz="1800" dirty="0" smtClean="0"/>
              <a:t>属性</a:t>
            </a:r>
            <a:r>
              <a:rPr lang="zh-CN" altLang="zh-CN" sz="1800" dirty="0"/>
              <a:t>值如下</a:t>
            </a:r>
            <a:r>
              <a:rPr lang="zh-CN" altLang="zh-CN" sz="1800" dirty="0" smtClean="0"/>
              <a:t>：</a:t>
            </a:r>
            <a:endParaRPr lang="en-US" altLang="zh-CN" sz="1800" dirty="0" smtClean="0"/>
          </a:p>
          <a:p>
            <a:pPr marL="742950" indent="-285750"/>
            <a:r>
              <a:rPr lang="en-US" altLang="zh-CN" sz="1800" dirty="0"/>
              <a:t>normal</a:t>
            </a:r>
            <a:r>
              <a:rPr lang="zh-CN" altLang="zh-CN" sz="1800" dirty="0"/>
              <a:t>：</a:t>
            </a:r>
            <a:r>
              <a:rPr lang="zh-CN" altLang="zh-CN" sz="1800" dirty="0">
                <a:solidFill>
                  <a:srgbClr val="009ED6"/>
                </a:solidFill>
              </a:rPr>
              <a:t>常规</a:t>
            </a:r>
            <a:r>
              <a:rPr lang="zh-CN" altLang="zh-CN" sz="1800" dirty="0"/>
              <a:t>（默认值），文本中的空格、空行无效，满行（到达区域边界）后自动换行。</a:t>
            </a:r>
          </a:p>
          <a:p>
            <a:pPr marL="742950" indent="-285750"/>
            <a:r>
              <a:rPr lang="en-US" altLang="zh-CN" sz="1800" dirty="0"/>
              <a:t>pre</a:t>
            </a:r>
            <a:r>
              <a:rPr lang="zh-CN" altLang="zh-CN" sz="1800" dirty="0"/>
              <a:t>：</a:t>
            </a:r>
            <a:r>
              <a:rPr lang="zh-CN" altLang="zh-CN" sz="1800" dirty="0">
                <a:solidFill>
                  <a:srgbClr val="009ED6"/>
                </a:solidFill>
              </a:rPr>
              <a:t>预格式化</a:t>
            </a:r>
            <a:r>
              <a:rPr lang="zh-CN" altLang="zh-CN" sz="1800" dirty="0"/>
              <a:t>，按文档的书写格式保留空格、空行原样显示。</a:t>
            </a:r>
          </a:p>
          <a:p>
            <a:pPr marL="742950" indent="-285750" eaLnBrk="1"/>
            <a:r>
              <a:rPr lang="en-US" altLang="zh-CN" sz="1800" dirty="0"/>
              <a:t>nowrap</a:t>
            </a:r>
            <a:r>
              <a:rPr lang="zh-CN" altLang="zh-CN" sz="1800" dirty="0"/>
              <a:t>：</a:t>
            </a:r>
            <a:r>
              <a:rPr lang="zh-CN" altLang="zh-CN" sz="1800" dirty="0">
                <a:solidFill>
                  <a:srgbClr val="009ED6"/>
                </a:solidFill>
              </a:rPr>
              <a:t>空格空行无效</a:t>
            </a:r>
            <a:r>
              <a:rPr lang="zh-CN" altLang="zh-CN" sz="1800" dirty="0"/>
              <a:t>，强制文本不能换行，除非遇到换行标记</a:t>
            </a:r>
            <a:r>
              <a:rPr lang="en-US" altLang="zh-CN" sz="1800" dirty="0"/>
              <a:t>&lt;</a:t>
            </a:r>
            <a:r>
              <a:rPr lang="en-US" altLang="zh-CN" sz="1800" dirty="0" err="1"/>
              <a:t>br</a:t>
            </a:r>
            <a:r>
              <a:rPr lang="en-US" altLang="zh-CN" sz="1800" dirty="0"/>
              <a:t> /&gt;</a:t>
            </a:r>
            <a:r>
              <a:rPr lang="zh-CN" altLang="zh-CN" sz="1800" dirty="0"/>
              <a:t>。内容超出元素的边界也不换行，若超出浏览器页面则会自动增加滚动条。</a:t>
            </a:r>
            <a:endParaRPr lang="zh-CN" altLang="zh-CN" sz="18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71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 smtClean="0">
                <a:solidFill>
                  <a:srgbClr val="009ED6"/>
                </a:solidFill>
              </a:rPr>
              <a:t>2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、文本外观</a:t>
            </a:r>
            <a:r>
              <a:rPr lang="zh-CN" altLang="zh-CN" sz="2400" b="1" dirty="0" smtClean="0">
                <a:solidFill>
                  <a:srgbClr val="009ED6"/>
                </a:solidFill>
              </a:rPr>
              <a:t>属性</a:t>
            </a:r>
            <a:endParaRPr lang="zh-CN" altLang="zh-CN" sz="2400" b="1" dirty="0">
              <a:solidFill>
                <a:srgbClr val="009ED6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图片 5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057406"/>
            <a:ext cx="2121233" cy="3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7527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3.1 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1927902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en-US" altLang="zh-CN" sz="1800" dirty="0"/>
              <a:t>CSS</a:t>
            </a:r>
            <a:r>
              <a:rPr lang="zh-CN" altLang="zh-CN" sz="1800" dirty="0"/>
              <a:t>通常称为</a:t>
            </a:r>
            <a:r>
              <a:rPr lang="en-US" altLang="zh-CN" sz="1800" dirty="0"/>
              <a:t>CSS</a:t>
            </a:r>
            <a:r>
              <a:rPr lang="zh-CN" altLang="zh-CN" sz="1800" dirty="0"/>
              <a:t>样式或样式表，主要用于设置</a:t>
            </a:r>
            <a:r>
              <a:rPr lang="en-US" altLang="zh-CN" sz="1800" dirty="0"/>
              <a:t>HTML</a:t>
            </a:r>
            <a:r>
              <a:rPr lang="zh-CN" altLang="zh-CN" sz="1800" dirty="0"/>
              <a:t>页面中的</a:t>
            </a:r>
            <a:r>
              <a:rPr lang="zh-CN" altLang="zh-CN" sz="1800" dirty="0">
                <a:solidFill>
                  <a:srgbClr val="009ED6"/>
                </a:solidFill>
              </a:rPr>
              <a:t>文本内容</a:t>
            </a:r>
            <a:r>
              <a:rPr lang="zh-CN" altLang="zh-CN" sz="1800" dirty="0"/>
              <a:t>（字体、大小、对齐方式等）、</a:t>
            </a:r>
            <a:r>
              <a:rPr lang="zh-CN" altLang="zh-CN" sz="1800" dirty="0">
                <a:solidFill>
                  <a:srgbClr val="009ED6"/>
                </a:solidFill>
              </a:rPr>
              <a:t>图片的外形</a:t>
            </a:r>
            <a:r>
              <a:rPr lang="zh-CN" altLang="zh-CN" sz="1800" dirty="0"/>
              <a:t>（宽高、边框样式、边距等）以及</a:t>
            </a:r>
            <a:r>
              <a:rPr lang="zh-CN" altLang="zh-CN" sz="1800" dirty="0">
                <a:solidFill>
                  <a:srgbClr val="009ED6"/>
                </a:solidFill>
              </a:rPr>
              <a:t>版面的布局</a:t>
            </a:r>
            <a:r>
              <a:rPr lang="zh-CN" altLang="zh-CN" sz="1800" dirty="0"/>
              <a:t>等外观显示样式。</a:t>
            </a:r>
          </a:p>
          <a:p>
            <a:pPr marL="0" indent="457200">
              <a:buNone/>
            </a:pPr>
            <a:r>
              <a:rPr lang="zh-CN" altLang="zh-CN" sz="1800" dirty="0" smtClean="0"/>
              <a:t>如</a:t>
            </a:r>
            <a:r>
              <a:rPr lang="zh-CN" altLang="en-US" sz="1800" dirty="0" smtClean="0"/>
              <a:t>下</a:t>
            </a:r>
            <a:r>
              <a:rPr lang="zh-CN" altLang="zh-CN" sz="1800" dirty="0" smtClean="0"/>
              <a:t>图所</a:t>
            </a:r>
            <a:r>
              <a:rPr lang="zh-CN" altLang="zh-CN" sz="1800" dirty="0"/>
              <a:t>示，图中文字的颜色、粗体、背景、行间距和左右两列的排版等，都是通过</a:t>
            </a:r>
            <a:r>
              <a:rPr lang="en-US" altLang="zh-CN" sz="1800" dirty="0"/>
              <a:t>CSS</a:t>
            </a:r>
            <a:r>
              <a:rPr lang="zh-CN" altLang="zh-CN" sz="1800" dirty="0"/>
              <a:t>控制的。</a:t>
            </a:r>
            <a:endParaRPr lang="en-US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 smtClean="0">
                <a:solidFill>
                  <a:srgbClr val="009ED6"/>
                </a:solidFill>
              </a:rPr>
              <a:t>1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>
                <a:solidFill>
                  <a:srgbClr val="009ED6"/>
                </a:solidFill>
              </a:rPr>
              <a:t>CSS</a:t>
            </a:r>
            <a:r>
              <a:rPr lang="zh-CN" altLang="en-US" sz="2400" b="1" dirty="0">
                <a:solidFill>
                  <a:srgbClr val="009ED6"/>
                </a:solidFill>
              </a:rPr>
              <a:t>概述</a:t>
            </a:r>
            <a:endParaRPr lang="zh-CN" altLang="zh-CN" sz="2400" b="1" dirty="0">
              <a:solidFill>
                <a:srgbClr val="009ED6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671" y="4094389"/>
            <a:ext cx="5176157" cy="2018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47267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3.3 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1958748"/>
            <a:ext cx="8229600" cy="427695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 eaLnBrk="1">
              <a:buNone/>
            </a:pPr>
            <a:r>
              <a:rPr lang="zh-CN" altLang="zh-CN" sz="1800" b="1" dirty="0" smtClean="0">
                <a:solidFill>
                  <a:srgbClr val="009ED6"/>
                </a:solidFill>
              </a:rPr>
              <a:t>（</a:t>
            </a:r>
            <a:r>
              <a:rPr lang="en-US" altLang="zh-CN" sz="1800" b="1" dirty="0" smtClean="0">
                <a:solidFill>
                  <a:srgbClr val="009ED6"/>
                </a:solidFill>
              </a:rPr>
              <a:t>10</a:t>
            </a:r>
            <a:r>
              <a:rPr lang="zh-CN" altLang="zh-CN" sz="1800" b="1" dirty="0" smtClean="0">
                <a:solidFill>
                  <a:srgbClr val="009ED6"/>
                </a:solidFill>
              </a:rPr>
              <a:t>）</a:t>
            </a:r>
            <a:r>
              <a:rPr lang="en-US" altLang="zh-CN" sz="1800" b="1" dirty="0" smtClean="0">
                <a:solidFill>
                  <a:srgbClr val="009ED6"/>
                </a:solidFill>
              </a:rPr>
              <a:t>text-shadow</a:t>
            </a:r>
            <a:r>
              <a:rPr lang="en-US" altLang="zh-CN" sz="1800" b="1" dirty="0">
                <a:solidFill>
                  <a:srgbClr val="009ED6"/>
                </a:solidFill>
              </a:rPr>
              <a:t>:</a:t>
            </a:r>
            <a:r>
              <a:rPr lang="zh-CN" altLang="en-US" sz="1800" b="1" dirty="0">
                <a:solidFill>
                  <a:srgbClr val="009ED6"/>
                </a:solidFill>
              </a:rPr>
              <a:t>阴影效果</a:t>
            </a:r>
            <a:endParaRPr lang="en-US" altLang="zh-CN" sz="1800" b="1" dirty="0" smtClean="0">
              <a:solidFill>
                <a:srgbClr val="009ED6"/>
              </a:solidFill>
            </a:endParaRPr>
          </a:p>
          <a:p>
            <a:pPr marL="0" indent="457200" eaLnBrk="1">
              <a:buNone/>
            </a:pPr>
            <a:r>
              <a:rPr lang="zh-CN" altLang="en-US" sz="1800" dirty="0"/>
              <a:t>在</a:t>
            </a:r>
            <a:r>
              <a:rPr lang="en-US" altLang="zh-CN" sz="1800" dirty="0"/>
              <a:t>CSS</a:t>
            </a:r>
            <a:r>
              <a:rPr lang="zh-CN" altLang="en-US" sz="1800" dirty="0"/>
              <a:t>中，使用</a:t>
            </a:r>
            <a:r>
              <a:rPr lang="en-US" altLang="zh-CN" sz="1800" dirty="0"/>
              <a:t>text-shadow</a:t>
            </a:r>
            <a:r>
              <a:rPr lang="zh-CN" altLang="en-US" sz="1800" dirty="0"/>
              <a:t>属性可以为页面中的文本添加</a:t>
            </a:r>
            <a:r>
              <a:rPr lang="zh-CN" altLang="en-US" sz="1800" dirty="0">
                <a:solidFill>
                  <a:srgbClr val="009ED6"/>
                </a:solidFill>
              </a:rPr>
              <a:t>阴影效果</a:t>
            </a:r>
            <a:r>
              <a:rPr lang="zh-CN" altLang="en-US" sz="1800" dirty="0"/>
              <a:t>，其</a:t>
            </a:r>
            <a:r>
              <a:rPr lang="zh-CN" altLang="en-US" sz="1800" dirty="0">
                <a:solidFill>
                  <a:srgbClr val="009ED6"/>
                </a:solidFill>
              </a:rPr>
              <a:t>基本语法格式</a:t>
            </a:r>
            <a:r>
              <a:rPr lang="zh-CN" altLang="en-US" sz="1800" dirty="0" smtClean="0"/>
              <a:t>如下</a:t>
            </a:r>
            <a:r>
              <a:rPr lang="zh-CN" altLang="zh-CN" sz="1800" dirty="0" smtClean="0"/>
              <a:t>：</a:t>
            </a:r>
            <a:endParaRPr lang="en-US" altLang="zh-CN" sz="1800" dirty="0" smtClean="0"/>
          </a:p>
          <a:p>
            <a:pPr marL="0" indent="457200" eaLnBrk="1">
              <a:buNone/>
            </a:pPr>
            <a:endParaRPr lang="en-US" altLang="zh-CN" sz="1800" dirty="0"/>
          </a:p>
          <a:p>
            <a:pPr marL="0" indent="457200" eaLnBrk="1">
              <a:buNone/>
            </a:pPr>
            <a:r>
              <a:rPr lang="zh-CN" altLang="zh-CN" sz="1800" dirty="0"/>
              <a:t>在上面的语法格式中，</a:t>
            </a:r>
            <a:r>
              <a:rPr lang="en-US" altLang="zh-CN" sz="1800" dirty="0"/>
              <a:t>h-shadow</a:t>
            </a:r>
            <a:r>
              <a:rPr lang="zh-CN" altLang="zh-CN" sz="1800" dirty="0"/>
              <a:t>用于设置</a:t>
            </a:r>
            <a:r>
              <a:rPr lang="zh-CN" altLang="zh-CN" sz="1800" dirty="0">
                <a:solidFill>
                  <a:srgbClr val="009ED6"/>
                </a:solidFill>
              </a:rPr>
              <a:t>水平阴影</a:t>
            </a:r>
            <a:r>
              <a:rPr lang="zh-CN" altLang="zh-CN" sz="1800" dirty="0"/>
              <a:t>的距离，</a:t>
            </a:r>
            <a:r>
              <a:rPr lang="en-US" altLang="zh-CN" sz="1800" dirty="0"/>
              <a:t>v-shadow</a:t>
            </a:r>
            <a:r>
              <a:rPr lang="zh-CN" altLang="zh-CN" sz="1800" dirty="0"/>
              <a:t>用于设置</a:t>
            </a:r>
            <a:r>
              <a:rPr lang="zh-CN" altLang="zh-CN" sz="1800" dirty="0">
                <a:solidFill>
                  <a:srgbClr val="009ED6"/>
                </a:solidFill>
              </a:rPr>
              <a:t>垂直阴影</a:t>
            </a:r>
            <a:r>
              <a:rPr lang="zh-CN" altLang="zh-CN" sz="1800" dirty="0"/>
              <a:t>的距离，</a:t>
            </a:r>
            <a:r>
              <a:rPr lang="en-US" altLang="zh-CN" sz="1800" dirty="0"/>
              <a:t>blur</a:t>
            </a:r>
            <a:r>
              <a:rPr lang="zh-CN" altLang="zh-CN" sz="1800" dirty="0"/>
              <a:t>用于设置</a:t>
            </a:r>
            <a:r>
              <a:rPr lang="zh-CN" altLang="zh-CN" sz="1800" dirty="0">
                <a:solidFill>
                  <a:srgbClr val="009ED6"/>
                </a:solidFill>
              </a:rPr>
              <a:t>模糊半径</a:t>
            </a:r>
            <a:r>
              <a:rPr lang="zh-CN" altLang="zh-CN" sz="1800" dirty="0"/>
              <a:t>，</a:t>
            </a:r>
            <a:r>
              <a:rPr lang="en-US" altLang="zh-CN" sz="1800" dirty="0"/>
              <a:t>color</a:t>
            </a:r>
            <a:r>
              <a:rPr lang="zh-CN" altLang="zh-CN" sz="1800" dirty="0"/>
              <a:t>用于设置</a:t>
            </a:r>
            <a:r>
              <a:rPr lang="zh-CN" altLang="zh-CN" sz="1800" dirty="0">
                <a:solidFill>
                  <a:srgbClr val="009ED6"/>
                </a:solidFill>
              </a:rPr>
              <a:t>阴影颜色</a:t>
            </a:r>
            <a:r>
              <a:rPr lang="zh-CN" altLang="zh-CN" sz="1800" dirty="0"/>
              <a:t>。</a:t>
            </a:r>
            <a:endParaRPr lang="en-US" altLang="zh-CN" sz="1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71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 smtClean="0">
                <a:solidFill>
                  <a:srgbClr val="009ED6"/>
                </a:solidFill>
              </a:rPr>
              <a:t>2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、文本外观</a:t>
            </a:r>
            <a:r>
              <a:rPr lang="zh-CN" altLang="zh-CN" sz="2400" b="1" dirty="0" smtClean="0">
                <a:solidFill>
                  <a:srgbClr val="009ED6"/>
                </a:solidFill>
              </a:rPr>
              <a:t>属性</a:t>
            </a:r>
            <a:endParaRPr lang="zh-CN" altLang="zh-CN" sz="2400" b="1" dirty="0">
              <a:solidFill>
                <a:srgbClr val="009ED6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图片 5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767" y="4734505"/>
            <a:ext cx="2121233" cy="387882"/>
          </a:xfrm>
          <a:prstGeom prst="rect">
            <a:avLst/>
          </a:prstGeom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910055" y="3314169"/>
            <a:ext cx="7389992" cy="369332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zh-CN" dirty="0"/>
              <a:t>选择器</a:t>
            </a:r>
            <a:r>
              <a:rPr lang="en-US" altLang="zh-CN" dirty="0"/>
              <a:t>{</a:t>
            </a:r>
            <a:r>
              <a:rPr lang="en-US" altLang="zh-CN" dirty="0" err="1" smtClean="0"/>
              <a:t>text-shadow:h-shadow</a:t>
            </a:r>
            <a:r>
              <a:rPr lang="en-US" altLang="zh-CN" dirty="0" smtClean="0"/>
              <a:t>  v-shadow  </a:t>
            </a:r>
            <a:r>
              <a:rPr lang="en-US" altLang="zh-CN" dirty="0"/>
              <a:t>blur </a:t>
            </a:r>
            <a:r>
              <a:rPr lang="en-US" altLang="zh-CN" dirty="0" smtClean="0"/>
              <a:t> color</a:t>
            </a:r>
            <a:r>
              <a:rPr lang="en-US" altLang="zh-CN" dirty="0"/>
              <a:t>;}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0293605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3.3 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1958748"/>
            <a:ext cx="8229600" cy="427695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 eaLnBrk="1">
              <a:buNone/>
            </a:pPr>
            <a:r>
              <a:rPr lang="zh-CN" altLang="zh-CN" sz="1800" b="1" dirty="0" smtClean="0">
                <a:solidFill>
                  <a:srgbClr val="009ED6"/>
                </a:solidFill>
              </a:rPr>
              <a:t>（</a:t>
            </a:r>
            <a:r>
              <a:rPr lang="en-US" altLang="zh-CN" sz="1800" b="1" dirty="0" smtClean="0">
                <a:solidFill>
                  <a:srgbClr val="009ED6"/>
                </a:solidFill>
              </a:rPr>
              <a:t>11</a:t>
            </a:r>
            <a:r>
              <a:rPr lang="zh-CN" altLang="zh-CN" sz="1800" b="1" dirty="0" smtClean="0">
                <a:solidFill>
                  <a:srgbClr val="009ED6"/>
                </a:solidFill>
              </a:rPr>
              <a:t>）</a:t>
            </a:r>
            <a:r>
              <a:rPr lang="en-US" altLang="zh-CN" sz="1800" b="1" dirty="0">
                <a:solidFill>
                  <a:srgbClr val="009ED6"/>
                </a:solidFill>
              </a:rPr>
              <a:t>text-overflow: </a:t>
            </a:r>
            <a:r>
              <a:rPr lang="zh-CN" altLang="en-US" sz="1800" b="1" dirty="0">
                <a:solidFill>
                  <a:srgbClr val="009ED6"/>
                </a:solidFill>
              </a:rPr>
              <a:t>标示对象内溢出</a:t>
            </a:r>
            <a:r>
              <a:rPr lang="zh-CN" altLang="en-US" sz="1800" b="1" dirty="0" smtClean="0">
                <a:solidFill>
                  <a:srgbClr val="009ED6"/>
                </a:solidFill>
              </a:rPr>
              <a:t>文本</a:t>
            </a:r>
            <a:endParaRPr lang="en-US" altLang="zh-CN" sz="1800" b="1" dirty="0" smtClean="0">
              <a:solidFill>
                <a:srgbClr val="009ED6"/>
              </a:solidFill>
            </a:endParaRPr>
          </a:p>
          <a:p>
            <a:pPr marL="0" indent="457200" eaLnBrk="1">
              <a:buNone/>
            </a:pPr>
            <a:r>
              <a:rPr lang="zh-CN" altLang="zh-CN" sz="1800" dirty="0"/>
              <a:t>在</a:t>
            </a:r>
            <a:r>
              <a:rPr lang="en-US" altLang="zh-CN" sz="1800" dirty="0"/>
              <a:t>CSS</a:t>
            </a:r>
            <a:r>
              <a:rPr lang="zh-CN" altLang="zh-CN" sz="1800" dirty="0"/>
              <a:t>中，</a:t>
            </a:r>
            <a:r>
              <a:rPr lang="en-US" altLang="zh-CN" sz="1800" dirty="0"/>
              <a:t>text-overflow</a:t>
            </a:r>
            <a:r>
              <a:rPr lang="zh-CN" altLang="zh-CN" sz="1800" dirty="0"/>
              <a:t>属性用于标示对象内</a:t>
            </a:r>
            <a:r>
              <a:rPr lang="zh-CN" altLang="zh-CN" sz="1800" dirty="0">
                <a:solidFill>
                  <a:srgbClr val="009ED6"/>
                </a:solidFill>
              </a:rPr>
              <a:t>溢出的</a:t>
            </a:r>
            <a:r>
              <a:rPr lang="zh-CN" altLang="zh-CN" sz="1800" dirty="0" smtClean="0">
                <a:solidFill>
                  <a:srgbClr val="009ED6"/>
                </a:solidFill>
              </a:rPr>
              <a:t>文本</a:t>
            </a:r>
            <a:r>
              <a:rPr lang="zh-CN" altLang="en-US" sz="1800" dirty="0" smtClean="0"/>
              <a:t>，其</a:t>
            </a:r>
            <a:r>
              <a:rPr lang="zh-CN" altLang="en-US" sz="1800" dirty="0" smtClean="0">
                <a:solidFill>
                  <a:srgbClr val="009ED6"/>
                </a:solidFill>
              </a:rPr>
              <a:t>基本语法格式</a:t>
            </a:r>
            <a:r>
              <a:rPr lang="zh-CN" altLang="en-US" sz="1800" dirty="0" smtClean="0"/>
              <a:t>如下</a:t>
            </a:r>
            <a:r>
              <a:rPr lang="zh-CN" altLang="zh-CN" sz="1800" dirty="0" smtClean="0"/>
              <a:t>：</a:t>
            </a:r>
            <a:endParaRPr lang="en-US" altLang="zh-CN" sz="1800" dirty="0" smtClean="0"/>
          </a:p>
          <a:p>
            <a:pPr marL="0" indent="457200" eaLnBrk="1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      </a:t>
            </a:r>
            <a:r>
              <a:rPr lang="zh-CN" altLang="zh-CN" sz="1800" dirty="0" smtClean="0"/>
              <a:t>在上面的语法格式中，</a:t>
            </a:r>
            <a:r>
              <a:rPr lang="en-US" altLang="zh-CN" sz="1800" dirty="0" smtClean="0">
                <a:solidFill>
                  <a:srgbClr val="009ED6"/>
                </a:solidFill>
              </a:rPr>
              <a:t>text-overflow</a:t>
            </a:r>
            <a:r>
              <a:rPr lang="zh-CN" altLang="zh-CN" sz="1800" dirty="0">
                <a:solidFill>
                  <a:srgbClr val="009ED6"/>
                </a:solidFill>
              </a:rPr>
              <a:t>属性</a:t>
            </a:r>
            <a:r>
              <a:rPr lang="zh-CN" altLang="zh-CN" sz="1800" dirty="0"/>
              <a:t>的常用取值有两个，</a:t>
            </a:r>
            <a:r>
              <a:rPr lang="zh-CN" altLang="zh-CN" sz="1800" dirty="0" smtClean="0"/>
              <a:t>具体如下</a:t>
            </a:r>
            <a:r>
              <a:rPr lang="zh-CN" altLang="zh-CN" sz="1800" dirty="0"/>
              <a:t>：</a:t>
            </a:r>
          </a:p>
          <a:p>
            <a:pPr marL="914400" lvl="0"/>
            <a:r>
              <a:rPr lang="en-US" altLang="zh-CN" sz="1800" dirty="0">
                <a:solidFill>
                  <a:srgbClr val="009ED6"/>
                </a:solidFill>
              </a:rPr>
              <a:t>clip</a:t>
            </a:r>
            <a:r>
              <a:rPr lang="zh-CN" altLang="zh-CN" sz="1800" dirty="0"/>
              <a:t>：修剪溢出文本，</a:t>
            </a:r>
            <a:r>
              <a:rPr lang="zh-CN" altLang="zh-CN" sz="1800" dirty="0">
                <a:solidFill>
                  <a:srgbClr val="009ED6"/>
                </a:solidFill>
              </a:rPr>
              <a:t>不显示</a:t>
            </a:r>
            <a:r>
              <a:rPr lang="zh-CN" altLang="zh-CN" sz="1800" dirty="0"/>
              <a:t>省略标记“</a:t>
            </a:r>
            <a:r>
              <a:rPr lang="en-US" altLang="zh-CN" sz="1800" dirty="0"/>
              <a:t>…</a:t>
            </a:r>
            <a:r>
              <a:rPr lang="zh-CN" altLang="zh-CN" sz="1800" dirty="0"/>
              <a:t>”。</a:t>
            </a:r>
          </a:p>
          <a:p>
            <a:pPr marL="914400"/>
            <a:r>
              <a:rPr lang="en-US" altLang="zh-CN" sz="1800" dirty="0">
                <a:solidFill>
                  <a:srgbClr val="009ED6"/>
                </a:solidFill>
              </a:rPr>
              <a:t>ellipsis</a:t>
            </a:r>
            <a:r>
              <a:rPr lang="zh-CN" altLang="zh-CN" sz="1800" dirty="0"/>
              <a:t>：用省略标记“</a:t>
            </a:r>
            <a:r>
              <a:rPr lang="en-US" altLang="zh-CN" sz="1800" dirty="0"/>
              <a:t>…</a:t>
            </a:r>
            <a:r>
              <a:rPr lang="zh-CN" altLang="zh-CN" sz="1800" dirty="0"/>
              <a:t>”标示被</a:t>
            </a:r>
            <a:r>
              <a:rPr lang="zh-CN" altLang="zh-CN" sz="1800" dirty="0">
                <a:solidFill>
                  <a:srgbClr val="009ED6"/>
                </a:solidFill>
              </a:rPr>
              <a:t>修剪文本</a:t>
            </a:r>
            <a:r>
              <a:rPr lang="zh-CN" altLang="zh-CN" sz="1800" dirty="0"/>
              <a:t>，省略标记插入的位置是最后一个字符。</a:t>
            </a:r>
            <a:endParaRPr lang="en-US" altLang="zh-CN" sz="1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71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 smtClean="0">
                <a:solidFill>
                  <a:srgbClr val="009ED6"/>
                </a:solidFill>
              </a:rPr>
              <a:t>2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、文本外观</a:t>
            </a:r>
            <a:r>
              <a:rPr lang="zh-CN" altLang="zh-CN" sz="2400" b="1" dirty="0" smtClean="0">
                <a:solidFill>
                  <a:srgbClr val="009ED6"/>
                </a:solidFill>
              </a:rPr>
              <a:t>属性</a:t>
            </a:r>
            <a:endParaRPr lang="zh-CN" altLang="zh-CN" sz="2400" b="1" dirty="0">
              <a:solidFill>
                <a:srgbClr val="009ED6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图片 5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900" y="2046883"/>
            <a:ext cx="2121233" cy="387882"/>
          </a:xfrm>
          <a:prstGeom prst="rect">
            <a:avLst/>
          </a:prstGeom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910055" y="3314169"/>
            <a:ext cx="7389992" cy="369332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zh-CN" dirty="0"/>
              <a:t>选择器</a:t>
            </a:r>
            <a:r>
              <a:rPr lang="en-US" altLang="zh-CN" dirty="0"/>
              <a:t>{text-overflow:</a:t>
            </a:r>
            <a:r>
              <a:rPr lang="zh-CN" altLang="zh-CN" dirty="0"/>
              <a:t>属性</a:t>
            </a:r>
            <a:r>
              <a:rPr lang="zh-CN" altLang="zh-CN" dirty="0" smtClean="0"/>
              <a:t>值</a:t>
            </a:r>
            <a:r>
              <a:rPr lang="en-US" altLang="zh-CN" dirty="0" smtClean="0"/>
              <a:t>;}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1841339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3.4 </a:t>
            </a:r>
            <a:r>
              <a:rPr lang="en-US" altLang="zh-CN" sz="2400" dirty="0" smtClean="0">
                <a:sym typeface="宋体" charset="-122"/>
              </a:rPr>
              <a:t>CSS</a:t>
            </a:r>
            <a:r>
              <a:rPr lang="zh-CN" altLang="en-US" sz="2400" dirty="0">
                <a:sym typeface="宋体" charset="-122"/>
              </a:rPr>
              <a:t>高级特性</a:t>
            </a:r>
            <a:endParaRPr lang="zh-CN" altLang="en-US" sz="2400" dirty="0"/>
          </a:p>
        </p:txBody>
      </p:sp>
      <p:grpSp>
        <p:nvGrpSpPr>
          <p:cNvPr id="17" name="组合 1"/>
          <p:cNvGrpSpPr>
            <a:grpSpLocks/>
          </p:cNvGrpSpPr>
          <p:nvPr/>
        </p:nvGrpSpPr>
        <p:grpSpPr bwMode="auto">
          <a:xfrm>
            <a:off x="4629469" y="1731821"/>
            <a:ext cx="3827937" cy="498464"/>
            <a:chOff x="1710670" y="1263647"/>
            <a:chExt cx="4869094" cy="600544"/>
          </a:xfrm>
        </p:grpSpPr>
        <p:grpSp>
          <p:nvGrpSpPr>
            <p:cNvPr id="18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21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23" name="圆角矩形 22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4" name="圆角矩形 23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2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19" name="直接连接符 18"/>
            <p:cNvCxnSpPr/>
            <p:nvPr/>
          </p:nvCxnSpPr>
          <p:spPr bwMode="auto">
            <a:xfrm>
              <a:off x="2809389" y="1761189"/>
              <a:ext cx="377037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20" name="矩形 35"/>
            <p:cNvSpPr>
              <a:spLocks noChangeArrowheads="1"/>
            </p:cNvSpPr>
            <p:nvPr/>
          </p:nvSpPr>
          <p:spPr bwMode="auto">
            <a:xfrm>
              <a:off x="2871757" y="1267684"/>
              <a:ext cx="3667022" cy="48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0" indent="0">
                <a:buNone/>
              </a:pPr>
              <a:r>
                <a:rPr lang="en-US" altLang="zh-CN" sz="2000" b="1" dirty="0" smtClean="0">
                  <a:solidFill>
                    <a:srgbClr val="009ED6"/>
                  </a:solidFill>
                </a:rPr>
                <a:t>CSS</a:t>
              </a:r>
              <a:r>
                <a:rPr lang="zh-CN" altLang="en-US" sz="2000" b="1" dirty="0" smtClean="0">
                  <a:solidFill>
                    <a:srgbClr val="009ED6"/>
                  </a:solidFill>
                </a:rPr>
                <a:t>层叠性与继承性</a:t>
              </a:r>
              <a:endParaRPr lang="en-US" altLang="zh-CN" sz="2000" dirty="0">
                <a:solidFill>
                  <a:srgbClr val="009ED6"/>
                </a:solidFill>
              </a:endParaRPr>
            </a:p>
          </p:txBody>
        </p:sp>
      </p:grpSp>
      <p:grpSp>
        <p:nvGrpSpPr>
          <p:cNvPr id="25" name="组合 1"/>
          <p:cNvGrpSpPr>
            <a:grpSpLocks/>
          </p:cNvGrpSpPr>
          <p:nvPr/>
        </p:nvGrpSpPr>
        <p:grpSpPr bwMode="auto">
          <a:xfrm>
            <a:off x="4642169" y="2662271"/>
            <a:ext cx="3827937" cy="507813"/>
            <a:chOff x="1710670" y="1252383"/>
            <a:chExt cx="4869094" cy="611808"/>
          </a:xfrm>
        </p:grpSpPr>
        <p:grpSp>
          <p:nvGrpSpPr>
            <p:cNvPr id="26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29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31" name="圆角矩形 30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2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32" name="圆角矩形 31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30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7" name="直接连接符 26"/>
            <p:cNvCxnSpPr/>
            <p:nvPr/>
          </p:nvCxnSpPr>
          <p:spPr bwMode="auto">
            <a:xfrm>
              <a:off x="2809389" y="1761189"/>
              <a:ext cx="377037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28" name="矩形 35"/>
            <p:cNvSpPr>
              <a:spLocks noChangeArrowheads="1"/>
            </p:cNvSpPr>
            <p:nvPr/>
          </p:nvSpPr>
          <p:spPr bwMode="auto">
            <a:xfrm>
              <a:off x="2871757" y="1252383"/>
              <a:ext cx="3667022" cy="482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1" indent="0">
                <a:buFontTx/>
                <a:buNone/>
                <a:defRPr/>
              </a:pPr>
              <a:r>
                <a:rPr lang="en-US" altLang="zh-CN" sz="2000" b="1" dirty="0" smtClean="0">
                  <a:solidFill>
                    <a:srgbClr val="009ED6"/>
                  </a:solidFill>
                </a:rPr>
                <a:t>CSS</a:t>
              </a:r>
              <a:r>
                <a:rPr lang="zh-CN" altLang="en-US" sz="2000" b="1" dirty="0" smtClean="0">
                  <a:solidFill>
                    <a:srgbClr val="009ED6"/>
                  </a:solidFill>
                </a:rPr>
                <a:t>优先级</a:t>
              </a:r>
              <a:endParaRPr lang="en-US" altLang="zh-CN" sz="2000" b="1" dirty="0">
                <a:solidFill>
                  <a:srgbClr val="009ED6"/>
                </a:solidFill>
              </a:endParaRPr>
            </a:p>
          </p:txBody>
        </p: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1" y="1310466"/>
            <a:ext cx="4280664" cy="446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8764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3.4 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 eaLnBrk="1">
              <a:buNone/>
            </a:pPr>
            <a:r>
              <a:rPr lang="zh-CN" altLang="zh-CN" sz="1800" b="1" dirty="0" smtClean="0">
                <a:solidFill>
                  <a:srgbClr val="009ED6"/>
                </a:solidFill>
              </a:rPr>
              <a:t>（</a:t>
            </a:r>
            <a:r>
              <a:rPr lang="en-US" altLang="zh-CN" sz="1800" b="1" dirty="0" smtClean="0">
                <a:solidFill>
                  <a:srgbClr val="009ED6"/>
                </a:solidFill>
              </a:rPr>
              <a:t>1</a:t>
            </a:r>
            <a:r>
              <a:rPr lang="zh-CN" altLang="zh-CN" sz="1800" b="1" dirty="0" smtClean="0">
                <a:solidFill>
                  <a:srgbClr val="009ED6"/>
                </a:solidFill>
              </a:rPr>
              <a:t>）</a:t>
            </a:r>
            <a:r>
              <a:rPr lang="zh-CN" altLang="zh-CN" sz="1800" b="1" dirty="0">
                <a:solidFill>
                  <a:srgbClr val="009ED6"/>
                </a:solidFill>
              </a:rPr>
              <a:t>层叠</a:t>
            </a:r>
            <a:r>
              <a:rPr lang="zh-CN" altLang="zh-CN" sz="1800" b="1" dirty="0" smtClean="0">
                <a:solidFill>
                  <a:srgbClr val="009ED6"/>
                </a:solidFill>
              </a:rPr>
              <a:t>性</a:t>
            </a:r>
            <a:endParaRPr lang="en-US" altLang="zh-CN" sz="1800" b="1" dirty="0" smtClean="0">
              <a:solidFill>
                <a:srgbClr val="009ED6"/>
              </a:solidFill>
            </a:endParaRPr>
          </a:p>
          <a:p>
            <a:pPr marL="0" indent="457200" eaLnBrk="1">
              <a:buNone/>
            </a:pPr>
            <a:r>
              <a:rPr lang="zh-CN" altLang="zh-CN" sz="1800" dirty="0"/>
              <a:t>所谓层叠性是指多种</a:t>
            </a:r>
            <a:r>
              <a:rPr lang="en-US" altLang="zh-CN" sz="1800" dirty="0"/>
              <a:t>CSS</a:t>
            </a:r>
            <a:r>
              <a:rPr lang="zh-CN" altLang="zh-CN" sz="1800" dirty="0"/>
              <a:t>样式的</a:t>
            </a:r>
            <a:r>
              <a:rPr lang="zh-CN" altLang="zh-CN" sz="1800" dirty="0">
                <a:solidFill>
                  <a:srgbClr val="009ED6"/>
                </a:solidFill>
              </a:rPr>
              <a:t>叠加</a:t>
            </a:r>
            <a:r>
              <a:rPr lang="zh-CN" altLang="zh-CN" sz="1800" dirty="0"/>
              <a:t>。例如，当使用</a:t>
            </a:r>
            <a:r>
              <a:rPr lang="zh-CN" altLang="zh-CN" sz="1800" dirty="0">
                <a:solidFill>
                  <a:srgbClr val="009ED6"/>
                </a:solidFill>
              </a:rPr>
              <a:t>内嵌式</a:t>
            </a:r>
            <a:r>
              <a:rPr lang="en-US" altLang="zh-CN" sz="1800" dirty="0">
                <a:solidFill>
                  <a:srgbClr val="009ED6"/>
                </a:solidFill>
              </a:rPr>
              <a:t>CSS</a:t>
            </a:r>
            <a:r>
              <a:rPr lang="zh-CN" altLang="zh-CN" sz="1800" dirty="0">
                <a:solidFill>
                  <a:srgbClr val="009ED6"/>
                </a:solidFill>
              </a:rPr>
              <a:t>样式表</a:t>
            </a:r>
            <a:r>
              <a:rPr lang="zh-CN" altLang="zh-CN" sz="1800" dirty="0"/>
              <a:t>定义</a:t>
            </a:r>
            <a:r>
              <a:rPr lang="en-US" altLang="zh-CN" sz="1800" dirty="0"/>
              <a:t>&lt;p&gt;</a:t>
            </a:r>
            <a:r>
              <a:rPr lang="zh-CN" altLang="zh-CN" sz="1800" dirty="0"/>
              <a:t>标记字号大小为</a:t>
            </a:r>
            <a:r>
              <a:rPr lang="en-US" altLang="zh-CN" sz="1800" dirty="0"/>
              <a:t>12</a:t>
            </a:r>
            <a:r>
              <a:rPr lang="zh-CN" altLang="zh-CN" sz="1800" dirty="0"/>
              <a:t>像素，链入式定义</a:t>
            </a:r>
            <a:r>
              <a:rPr lang="en-US" altLang="zh-CN" sz="1800" dirty="0"/>
              <a:t>&lt;p&gt;</a:t>
            </a:r>
            <a:r>
              <a:rPr lang="zh-CN" altLang="zh-CN" sz="1800" dirty="0"/>
              <a:t>标记颜色为红色，那么段落文本将显示为</a:t>
            </a:r>
            <a:r>
              <a:rPr lang="en-US" altLang="zh-CN" sz="1800" dirty="0"/>
              <a:t>12</a:t>
            </a:r>
            <a:r>
              <a:rPr lang="zh-CN" altLang="zh-CN" sz="1800" dirty="0"/>
              <a:t>像素红色，即这两种样式产生了</a:t>
            </a:r>
            <a:r>
              <a:rPr lang="zh-CN" altLang="zh-CN" sz="1800" dirty="0">
                <a:solidFill>
                  <a:srgbClr val="009ED6"/>
                </a:solidFill>
              </a:rPr>
              <a:t>叠加</a:t>
            </a:r>
            <a:r>
              <a:rPr lang="zh-CN" altLang="zh-CN" sz="1800" dirty="0"/>
              <a:t>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2" y="1322024"/>
            <a:ext cx="771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457200"/>
            <a:r>
              <a:rPr lang="en-US" altLang="zh-CN" sz="2400" b="1" dirty="0" smtClean="0">
                <a:solidFill>
                  <a:srgbClr val="009ED6"/>
                </a:solidFill>
              </a:rPr>
              <a:t>1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>
                <a:solidFill>
                  <a:srgbClr val="009ED6"/>
                </a:solidFill>
              </a:rPr>
              <a:t>CSS</a:t>
            </a:r>
            <a:r>
              <a:rPr lang="zh-CN" altLang="zh-CN" sz="2400" b="1" dirty="0">
                <a:solidFill>
                  <a:srgbClr val="009ED6"/>
                </a:solidFill>
              </a:rPr>
              <a:t>层叠性与继承性</a:t>
            </a:r>
          </a:p>
        </p:txBody>
      </p:sp>
      <p:pic>
        <p:nvPicPr>
          <p:cNvPr id="6" name="图片 5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788" y="3404529"/>
            <a:ext cx="2121233" cy="3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9057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3.4 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1946048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 eaLnBrk="1">
              <a:buNone/>
            </a:pPr>
            <a:r>
              <a:rPr lang="zh-CN" altLang="zh-CN" sz="1800" b="1" dirty="0" smtClean="0">
                <a:solidFill>
                  <a:srgbClr val="009ED6"/>
                </a:solidFill>
              </a:rPr>
              <a:t>（</a:t>
            </a:r>
            <a:r>
              <a:rPr lang="en-US" altLang="zh-CN" sz="1800" b="1" dirty="0" smtClean="0">
                <a:solidFill>
                  <a:srgbClr val="009ED6"/>
                </a:solidFill>
              </a:rPr>
              <a:t>2</a:t>
            </a:r>
            <a:r>
              <a:rPr lang="zh-CN" altLang="zh-CN" sz="1800" b="1" dirty="0" smtClean="0">
                <a:solidFill>
                  <a:srgbClr val="009ED6"/>
                </a:solidFill>
              </a:rPr>
              <a:t>）</a:t>
            </a:r>
            <a:r>
              <a:rPr lang="zh-CN" altLang="en-US" sz="1800" b="1" dirty="0" smtClean="0">
                <a:solidFill>
                  <a:srgbClr val="009ED6"/>
                </a:solidFill>
              </a:rPr>
              <a:t>继承</a:t>
            </a:r>
            <a:r>
              <a:rPr lang="zh-CN" altLang="zh-CN" sz="1800" b="1" dirty="0" smtClean="0">
                <a:solidFill>
                  <a:srgbClr val="009ED6"/>
                </a:solidFill>
              </a:rPr>
              <a:t>性</a:t>
            </a:r>
            <a:endParaRPr lang="en-US" altLang="zh-CN" sz="1800" b="1" dirty="0" smtClean="0">
              <a:solidFill>
                <a:srgbClr val="009ED6"/>
              </a:solidFill>
            </a:endParaRPr>
          </a:p>
          <a:p>
            <a:pPr marL="0" indent="457200" eaLnBrk="1">
              <a:lnSpc>
                <a:spcPct val="135000"/>
              </a:lnSpc>
              <a:buNone/>
            </a:pPr>
            <a:r>
              <a:rPr lang="zh-CN" altLang="zh-CN" sz="1800" dirty="0"/>
              <a:t>所谓继承性是指书写</a:t>
            </a:r>
            <a:r>
              <a:rPr lang="en-US" altLang="zh-CN" sz="1800" dirty="0"/>
              <a:t>CSS</a:t>
            </a:r>
            <a:r>
              <a:rPr lang="zh-CN" altLang="zh-CN" sz="1800" dirty="0"/>
              <a:t>样式表时，子标记会</a:t>
            </a:r>
            <a:r>
              <a:rPr lang="zh-CN" altLang="zh-CN" sz="1800" dirty="0">
                <a:solidFill>
                  <a:srgbClr val="009ED6"/>
                </a:solidFill>
              </a:rPr>
              <a:t>继承</a:t>
            </a:r>
            <a:r>
              <a:rPr lang="zh-CN" altLang="zh-CN" sz="1800" dirty="0"/>
              <a:t>父标记的某些</a:t>
            </a:r>
            <a:r>
              <a:rPr lang="zh-CN" altLang="zh-CN" sz="1800" dirty="0">
                <a:solidFill>
                  <a:srgbClr val="009ED6"/>
                </a:solidFill>
              </a:rPr>
              <a:t>样式</a:t>
            </a:r>
            <a:r>
              <a:rPr lang="zh-CN" altLang="zh-CN" sz="1800" dirty="0"/>
              <a:t>，如文本颜色和字号。例如，定义主体元素</a:t>
            </a:r>
            <a:r>
              <a:rPr lang="en-US" altLang="zh-CN" sz="1800" dirty="0"/>
              <a:t>body</a:t>
            </a:r>
            <a:r>
              <a:rPr lang="zh-CN" altLang="zh-CN" sz="1800" dirty="0"/>
              <a:t>的文本颜色为黑色，那么页面中所有的文本都将显示为黑色，这是因为其他的标记都</a:t>
            </a:r>
            <a:r>
              <a:rPr lang="zh-CN" altLang="zh-CN" sz="1800" dirty="0">
                <a:solidFill>
                  <a:srgbClr val="009ED6"/>
                </a:solidFill>
              </a:rPr>
              <a:t>嵌套在</a:t>
            </a:r>
            <a:r>
              <a:rPr lang="en-US" altLang="zh-CN" sz="1800" dirty="0">
                <a:solidFill>
                  <a:srgbClr val="009ED6"/>
                </a:solidFill>
              </a:rPr>
              <a:t>&lt;body&gt;</a:t>
            </a:r>
            <a:r>
              <a:rPr lang="zh-CN" altLang="zh-CN" sz="1800" dirty="0">
                <a:solidFill>
                  <a:srgbClr val="009ED6"/>
                </a:solidFill>
              </a:rPr>
              <a:t>标记中</a:t>
            </a:r>
            <a:r>
              <a:rPr lang="zh-CN" altLang="zh-CN" sz="1800" dirty="0"/>
              <a:t>，是</a:t>
            </a:r>
            <a:r>
              <a:rPr lang="en-US" altLang="zh-CN" sz="1800" dirty="0"/>
              <a:t>&lt;body&gt;</a:t>
            </a:r>
            <a:r>
              <a:rPr lang="zh-CN" altLang="zh-CN" sz="1800" dirty="0"/>
              <a:t>标记的</a:t>
            </a:r>
            <a:r>
              <a:rPr lang="zh-CN" altLang="zh-CN" sz="1800" dirty="0">
                <a:solidFill>
                  <a:srgbClr val="009ED6"/>
                </a:solidFill>
              </a:rPr>
              <a:t>子标记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pPr marL="0" indent="457200" eaLnBrk="1">
              <a:buNone/>
            </a:pPr>
            <a:endParaRPr lang="zh-CN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2" y="1322024"/>
            <a:ext cx="771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457200"/>
            <a:r>
              <a:rPr lang="en-US" altLang="zh-CN" sz="2400" b="1" dirty="0" smtClean="0">
                <a:solidFill>
                  <a:srgbClr val="009ED6"/>
                </a:solidFill>
              </a:rPr>
              <a:t>1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>
                <a:solidFill>
                  <a:srgbClr val="009ED6"/>
                </a:solidFill>
              </a:rPr>
              <a:t>CSS</a:t>
            </a:r>
            <a:r>
              <a:rPr lang="zh-CN" altLang="zh-CN" sz="2400" b="1" dirty="0">
                <a:solidFill>
                  <a:srgbClr val="009ED6"/>
                </a:solidFill>
              </a:rPr>
              <a:t>层叠性与继承性</a:t>
            </a:r>
          </a:p>
        </p:txBody>
      </p:sp>
    </p:spTree>
    <p:extLst>
      <p:ext uri="{BB962C8B-B14F-4D97-AF65-F5344CB8AC3E}">
        <p14:creationId xmlns:p14="http://schemas.microsoft.com/office/powerpoint/2010/main" val="535485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3.4 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1946048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 eaLnBrk="1">
              <a:buNone/>
            </a:pPr>
            <a:r>
              <a:rPr lang="zh-CN" altLang="zh-CN" sz="1800" b="1" dirty="0" smtClean="0">
                <a:solidFill>
                  <a:srgbClr val="009ED6"/>
                </a:solidFill>
              </a:rPr>
              <a:t>（</a:t>
            </a:r>
            <a:r>
              <a:rPr lang="en-US" altLang="zh-CN" sz="1800" b="1" dirty="0" smtClean="0">
                <a:solidFill>
                  <a:srgbClr val="009ED6"/>
                </a:solidFill>
              </a:rPr>
              <a:t>2</a:t>
            </a:r>
            <a:r>
              <a:rPr lang="zh-CN" altLang="zh-CN" sz="1800" b="1" dirty="0" smtClean="0">
                <a:solidFill>
                  <a:srgbClr val="009ED6"/>
                </a:solidFill>
              </a:rPr>
              <a:t>）</a:t>
            </a:r>
            <a:r>
              <a:rPr lang="zh-CN" altLang="en-US" sz="1800" b="1" dirty="0" smtClean="0">
                <a:solidFill>
                  <a:srgbClr val="009ED6"/>
                </a:solidFill>
              </a:rPr>
              <a:t>继承</a:t>
            </a:r>
            <a:r>
              <a:rPr lang="zh-CN" altLang="zh-CN" sz="1800" b="1" dirty="0" smtClean="0">
                <a:solidFill>
                  <a:srgbClr val="009ED6"/>
                </a:solidFill>
              </a:rPr>
              <a:t>性</a:t>
            </a:r>
            <a:endParaRPr lang="en-US" altLang="zh-CN" sz="1800" b="1" dirty="0" smtClean="0">
              <a:solidFill>
                <a:srgbClr val="009ED6"/>
              </a:solidFill>
            </a:endParaRPr>
          </a:p>
          <a:p>
            <a:pPr marL="0" indent="457200" eaLnBrk="1">
              <a:lnSpc>
                <a:spcPct val="135000"/>
              </a:lnSpc>
              <a:buNone/>
            </a:pPr>
            <a:r>
              <a:rPr lang="zh-CN" altLang="zh-CN" sz="1800" dirty="0" smtClean="0"/>
              <a:t>并不是</a:t>
            </a:r>
            <a:r>
              <a:rPr lang="zh-CN" altLang="zh-CN" sz="1800" dirty="0"/>
              <a:t>所有的</a:t>
            </a:r>
            <a:r>
              <a:rPr lang="en-US" altLang="zh-CN" sz="1800" dirty="0">
                <a:solidFill>
                  <a:srgbClr val="009ED6"/>
                </a:solidFill>
              </a:rPr>
              <a:t>CSS</a:t>
            </a:r>
            <a:r>
              <a:rPr lang="zh-CN" altLang="zh-CN" sz="1800" dirty="0">
                <a:solidFill>
                  <a:srgbClr val="009ED6"/>
                </a:solidFill>
              </a:rPr>
              <a:t>属性</a:t>
            </a:r>
            <a:r>
              <a:rPr lang="zh-CN" altLang="zh-CN" sz="1800" dirty="0"/>
              <a:t>都可以</a:t>
            </a:r>
            <a:r>
              <a:rPr lang="zh-CN" altLang="zh-CN" sz="1800" dirty="0">
                <a:solidFill>
                  <a:srgbClr val="009ED6"/>
                </a:solidFill>
              </a:rPr>
              <a:t>继承</a:t>
            </a:r>
            <a:r>
              <a:rPr lang="zh-CN" altLang="zh-CN" sz="1800" dirty="0"/>
              <a:t>，例如，下面的属性就不具有继承性</a:t>
            </a:r>
            <a:r>
              <a:rPr lang="zh-CN" altLang="zh-CN" sz="1800" dirty="0" smtClean="0"/>
              <a:t>：</a:t>
            </a:r>
            <a:endParaRPr lang="en-US" altLang="zh-CN" sz="1800" dirty="0" smtClean="0"/>
          </a:p>
          <a:p>
            <a:pPr marL="742950" indent="-285750">
              <a:lnSpc>
                <a:spcPct val="135000"/>
              </a:lnSpc>
            </a:pPr>
            <a:r>
              <a:rPr lang="zh-CN" altLang="zh-CN" sz="1800" dirty="0"/>
              <a:t>边框属性</a:t>
            </a:r>
          </a:p>
          <a:p>
            <a:pPr marL="742950" indent="-285750">
              <a:lnSpc>
                <a:spcPct val="135000"/>
              </a:lnSpc>
            </a:pPr>
            <a:r>
              <a:rPr lang="zh-CN" altLang="zh-CN" sz="1800" dirty="0"/>
              <a:t>外边距属性</a:t>
            </a:r>
          </a:p>
          <a:p>
            <a:pPr marL="742950" indent="-285750">
              <a:lnSpc>
                <a:spcPct val="135000"/>
              </a:lnSpc>
            </a:pPr>
            <a:r>
              <a:rPr lang="zh-CN" altLang="zh-CN" sz="1800" dirty="0"/>
              <a:t>内边距属性</a:t>
            </a:r>
          </a:p>
          <a:p>
            <a:pPr marL="742950" indent="-285750">
              <a:lnSpc>
                <a:spcPct val="135000"/>
              </a:lnSpc>
            </a:pPr>
            <a:r>
              <a:rPr lang="zh-CN" altLang="zh-CN" sz="1800" dirty="0"/>
              <a:t>背景属性</a:t>
            </a:r>
          </a:p>
          <a:p>
            <a:pPr marL="742950" indent="-285750">
              <a:lnSpc>
                <a:spcPct val="135000"/>
              </a:lnSpc>
            </a:pPr>
            <a:r>
              <a:rPr lang="zh-CN" altLang="zh-CN" sz="1800" dirty="0"/>
              <a:t>定位属性</a:t>
            </a:r>
          </a:p>
          <a:p>
            <a:pPr marL="742950" indent="-285750">
              <a:lnSpc>
                <a:spcPct val="135000"/>
              </a:lnSpc>
            </a:pPr>
            <a:r>
              <a:rPr lang="zh-CN" altLang="zh-CN" sz="1800" dirty="0"/>
              <a:t>布局属性</a:t>
            </a:r>
          </a:p>
          <a:p>
            <a:pPr marL="742950" indent="-285750">
              <a:lnSpc>
                <a:spcPct val="135000"/>
              </a:lnSpc>
            </a:pPr>
            <a:r>
              <a:rPr lang="zh-CN" altLang="zh-CN" sz="1800" dirty="0"/>
              <a:t>元素宽高属性</a:t>
            </a:r>
          </a:p>
          <a:p>
            <a:pPr marL="0" indent="457200" eaLnBrk="1">
              <a:buNone/>
            </a:pPr>
            <a:endParaRPr lang="zh-CN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2" y="1322024"/>
            <a:ext cx="771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457200"/>
            <a:r>
              <a:rPr lang="en-US" altLang="zh-CN" sz="2400" b="1" dirty="0" smtClean="0">
                <a:solidFill>
                  <a:srgbClr val="009ED6"/>
                </a:solidFill>
              </a:rPr>
              <a:t>1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>
                <a:solidFill>
                  <a:srgbClr val="009ED6"/>
                </a:solidFill>
              </a:rPr>
              <a:t>CSS</a:t>
            </a:r>
            <a:r>
              <a:rPr lang="zh-CN" altLang="zh-CN" sz="2400" b="1" dirty="0">
                <a:solidFill>
                  <a:srgbClr val="009ED6"/>
                </a:solidFill>
              </a:rPr>
              <a:t>层叠性与继承性</a:t>
            </a:r>
          </a:p>
        </p:txBody>
      </p:sp>
    </p:spTree>
    <p:extLst>
      <p:ext uri="{BB962C8B-B14F-4D97-AF65-F5344CB8AC3E}">
        <p14:creationId xmlns:p14="http://schemas.microsoft.com/office/powerpoint/2010/main" val="6331512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3.4 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1946048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 eaLnBrk="1">
              <a:lnSpc>
                <a:spcPct val="135000"/>
              </a:lnSpc>
              <a:buNone/>
            </a:pPr>
            <a:r>
              <a:rPr lang="zh-CN" altLang="zh-CN" sz="1800" dirty="0" smtClean="0"/>
              <a:t>定义</a:t>
            </a:r>
            <a:r>
              <a:rPr lang="en-US" altLang="zh-CN" sz="1800" dirty="0"/>
              <a:t>CSS</a:t>
            </a:r>
            <a:r>
              <a:rPr lang="zh-CN" altLang="zh-CN" sz="1800" dirty="0"/>
              <a:t>样式时，经常出现</a:t>
            </a:r>
            <a:r>
              <a:rPr lang="zh-CN" altLang="zh-CN" sz="1800" dirty="0">
                <a:solidFill>
                  <a:srgbClr val="009ED6"/>
                </a:solidFill>
              </a:rPr>
              <a:t>两个</a:t>
            </a:r>
            <a:r>
              <a:rPr lang="zh-CN" altLang="zh-CN" sz="1800" dirty="0"/>
              <a:t>或</a:t>
            </a:r>
            <a:r>
              <a:rPr lang="zh-CN" altLang="zh-CN" sz="1800" dirty="0">
                <a:solidFill>
                  <a:srgbClr val="009ED6"/>
                </a:solidFill>
              </a:rPr>
              <a:t>更多</a:t>
            </a:r>
            <a:r>
              <a:rPr lang="zh-CN" altLang="zh-CN" sz="1800" dirty="0"/>
              <a:t>规则应用在同一元素上，这时就会出现</a:t>
            </a:r>
            <a:r>
              <a:rPr lang="zh-CN" altLang="zh-CN" sz="1800" dirty="0">
                <a:solidFill>
                  <a:srgbClr val="009ED6"/>
                </a:solidFill>
              </a:rPr>
              <a:t>优先级</a:t>
            </a:r>
            <a:r>
              <a:rPr lang="zh-CN" altLang="zh-CN" sz="1800" dirty="0"/>
              <a:t>的问题。为了体验</a:t>
            </a:r>
            <a:r>
              <a:rPr lang="en-US" altLang="zh-CN" sz="1800" dirty="0"/>
              <a:t>CSS</a:t>
            </a:r>
            <a:r>
              <a:rPr lang="zh-CN" altLang="zh-CN" sz="1800" dirty="0"/>
              <a:t>优先级，首先来看一个具体的例子，其</a:t>
            </a:r>
            <a:r>
              <a:rPr lang="en-US" altLang="zh-CN" sz="1800" dirty="0"/>
              <a:t>CSS</a:t>
            </a:r>
            <a:r>
              <a:rPr lang="zh-CN" altLang="zh-CN" sz="1800" dirty="0"/>
              <a:t>样式代码如下</a:t>
            </a:r>
            <a:r>
              <a:rPr lang="zh-CN" altLang="zh-CN" sz="1800" dirty="0" smtClean="0"/>
              <a:t>：</a:t>
            </a:r>
            <a:endParaRPr lang="en-US" altLang="zh-CN" sz="1800" dirty="0" smtClean="0"/>
          </a:p>
          <a:p>
            <a:pPr marL="0" indent="457200" eaLnBrk="1">
              <a:lnSpc>
                <a:spcPct val="135000"/>
              </a:lnSpc>
              <a:buNone/>
            </a:pPr>
            <a:endParaRPr lang="en-US" altLang="zh-CN" sz="1800" dirty="0"/>
          </a:p>
          <a:p>
            <a:pPr marL="0" indent="457200" eaLnBrk="1">
              <a:lnSpc>
                <a:spcPct val="135000"/>
              </a:lnSpc>
              <a:buNone/>
            </a:pPr>
            <a:endParaRPr lang="en-US" altLang="zh-CN" sz="1800" dirty="0" smtClean="0"/>
          </a:p>
          <a:p>
            <a:pPr marL="0" indent="457200" eaLnBrk="1">
              <a:lnSpc>
                <a:spcPct val="135000"/>
              </a:lnSpc>
              <a:buNone/>
            </a:pPr>
            <a:r>
              <a:rPr lang="zh-CN" altLang="zh-CN" sz="1800" dirty="0"/>
              <a:t>对应的</a:t>
            </a:r>
            <a:r>
              <a:rPr lang="en-US" altLang="zh-CN" sz="1800" dirty="0"/>
              <a:t>HTML</a:t>
            </a:r>
            <a:r>
              <a:rPr lang="zh-CN" altLang="zh-CN" sz="1800" dirty="0"/>
              <a:t>结构为</a:t>
            </a:r>
            <a:r>
              <a:rPr lang="zh-CN" altLang="zh-CN" sz="1800" dirty="0" smtClean="0"/>
              <a:t>：</a:t>
            </a:r>
            <a:endParaRPr lang="en-US" altLang="zh-CN" sz="1800" dirty="0" smtClean="0"/>
          </a:p>
          <a:p>
            <a:pPr marL="0" indent="457200" eaLnBrk="1">
              <a:lnSpc>
                <a:spcPct val="135000"/>
              </a:lnSpc>
              <a:buNone/>
            </a:pPr>
            <a:endParaRPr lang="en-US" altLang="zh-CN" sz="1800" dirty="0"/>
          </a:p>
          <a:p>
            <a:pPr marL="0" indent="457200" eaLnBrk="1">
              <a:lnSpc>
                <a:spcPct val="135000"/>
              </a:lnSpc>
              <a:buNone/>
            </a:pPr>
            <a:endParaRPr lang="en-US" altLang="zh-CN" sz="1800" dirty="0" smtClean="0"/>
          </a:p>
          <a:p>
            <a:pPr marL="0" indent="457200" eaLnBrk="1">
              <a:lnSpc>
                <a:spcPct val="135000"/>
              </a:lnSpc>
              <a:buNone/>
            </a:pPr>
            <a:r>
              <a:rPr lang="zh-CN" altLang="zh-CN" sz="1800" dirty="0"/>
              <a:t>标记选择器具有权重</a:t>
            </a:r>
            <a:r>
              <a:rPr lang="en-US" altLang="zh-CN" sz="1800" dirty="0">
                <a:solidFill>
                  <a:srgbClr val="009ED6"/>
                </a:solidFill>
              </a:rPr>
              <a:t>1</a:t>
            </a:r>
            <a:r>
              <a:rPr lang="zh-CN" altLang="zh-CN" sz="1800" dirty="0"/>
              <a:t>，类选择器具有权重</a:t>
            </a:r>
            <a:r>
              <a:rPr lang="en-US" altLang="zh-CN" sz="1800" dirty="0">
                <a:solidFill>
                  <a:srgbClr val="009ED6"/>
                </a:solidFill>
              </a:rPr>
              <a:t>10</a:t>
            </a:r>
            <a:r>
              <a:rPr lang="zh-CN" altLang="zh-CN" sz="1800" dirty="0"/>
              <a:t>，</a:t>
            </a:r>
            <a:r>
              <a:rPr lang="en-US" altLang="zh-CN" sz="1800" dirty="0"/>
              <a:t>id</a:t>
            </a:r>
            <a:r>
              <a:rPr lang="zh-CN" altLang="zh-CN" sz="1800" dirty="0"/>
              <a:t>选择器具有权重</a:t>
            </a:r>
            <a:r>
              <a:rPr lang="en-US" altLang="zh-CN" sz="1800" dirty="0">
                <a:solidFill>
                  <a:srgbClr val="009ED6"/>
                </a:solidFill>
              </a:rPr>
              <a:t>100</a:t>
            </a:r>
            <a:r>
              <a:rPr lang="zh-CN" altLang="zh-CN" sz="1800" dirty="0" smtClean="0"/>
              <a:t>。因此</a:t>
            </a:r>
            <a:r>
              <a:rPr lang="zh-CN" altLang="zh-CN" sz="1800" dirty="0"/>
              <a:t>文本显示为蓝色。</a:t>
            </a:r>
          </a:p>
          <a:p>
            <a:pPr marL="0" indent="457200" eaLnBrk="1">
              <a:buNone/>
            </a:pPr>
            <a:endParaRPr lang="zh-CN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2" y="1322024"/>
            <a:ext cx="771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457200"/>
            <a:r>
              <a:rPr lang="en-US" altLang="zh-CN" sz="2400" b="1" dirty="0" smtClean="0">
                <a:solidFill>
                  <a:srgbClr val="009ED6"/>
                </a:solidFill>
              </a:rPr>
              <a:t>2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>
                <a:solidFill>
                  <a:srgbClr val="009ED6"/>
                </a:solidFill>
              </a:rPr>
              <a:t>CSS</a:t>
            </a:r>
            <a:r>
              <a:rPr lang="zh-CN" altLang="zh-CN" sz="2400" b="1" dirty="0">
                <a:solidFill>
                  <a:srgbClr val="009ED6"/>
                </a:solidFill>
              </a:rPr>
              <a:t>优先级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929218" y="3106700"/>
            <a:ext cx="6637338" cy="923330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dirty="0"/>
              <a:t>p{ </a:t>
            </a:r>
            <a:r>
              <a:rPr lang="en-US" altLang="zh-CN" dirty="0" err="1"/>
              <a:t>color:red</a:t>
            </a:r>
            <a:r>
              <a:rPr lang="en-US" altLang="zh-CN" dirty="0"/>
              <a:t>;}              /*</a:t>
            </a:r>
            <a:r>
              <a:rPr lang="zh-CN" altLang="zh-CN" dirty="0"/>
              <a:t>标记样式</a:t>
            </a:r>
            <a:r>
              <a:rPr lang="en-US" altLang="zh-CN" dirty="0"/>
              <a:t>*/</a:t>
            </a:r>
            <a:endParaRPr lang="zh-CN" altLang="zh-CN" dirty="0"/>
          </a:p>
          <a:p>
            <a:r>
              <a:rPr lang="en-US" altLang="zh-CN" dirty="0"/>
              <a:t>.blue{ </a:t>
            </a:r>
            <a:r>
              <a:rPr lang="en-US" altLang="zh-CN" dirty="0" err="1"/>
              <a:t>color:green</a:t>
            </a:r>
            <a:r>
              <a:rPr lang="en-US" altLang="zh-CN" dirty="0"/>
              <a:t>;}       /*class</a:t>
            </a:r>
            <a:r>
              <a:rPr lang="zh-CN" altLang="zh-CN" dirty="0"/>
              <a:t>样式</a:t>
            </a:r>
            <a:r>
              <a:rPr lang="en-US" altLang="zh-CN" dirty="0"/>
              <a:t>*/</a:t>
            </a:r>
            <a:endParaRPr lang="zh-CN" altLang="zh-CN" dirty="0"/>
          </a:p>
          <a:p>
            <a:r>
              <a:rPr lang="en-US" altLang="zh-CN" dirty="0"/>
              <a:t>#header{ </a:t>
            </a:r>
            <a:r>
              <a:rPr lang="en-US" altLang="zh-CN" dirty="0" err="1"/>
              <a:t>color:blue</a:t>
            </a:r>
            <a:r>
              <a:rPr lang="en-US" altLang="zh-CN" dirty="0"/>
              <a:t>;}      /*id</a:t>
            </a:r>
            <a:r>
              <a:rPr lang="zh-CN" altLang="zh-CN" dirty="0"/>
              <a:t>样式</a:t>
            </a:r>
            <a:r>
              <a:rPr lang="en-US" altLang="zh-CN" dirty="0"/>
              <a:t>*/</a:t>
            </a:r>
            <a:endParaRPr lang="zh-CN" altLang="zh-CN" dirty="0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922820" y="4385630"/>
            <a:ext cx="6637338" cy="923330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dirty="0"/>
              <a:t>&lt;p id="header" class="blue"&gt;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zh-CN" altLang="zh-CN" dirty="0"/>
              <a:t>帮帮我，我到底显示什么颜色？</a:t>
            </a:r>
          </a:p>
          <a:p>
            <a:r>
              <a:rPr lang="en-US" altLang="zh-CN" dirty="0"/>
              <a:t>&lt;/p&gt;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6515261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3.4 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1946048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lnSpc>
                <a:spcPct val="135000"/>
              </a:lnSpc>
              <a:buNone/>
            </a:pPr>
            <a:r>
              <a:rPr lang="zh-CN" altLang="zh-CN" sz="1600" b="1" dirty="0">
                <a:solidFill>
                  <a:srgbClr val="009ED6"/>
                </a:solidFill>
              </a:rPr>
              <a:t>在考虑权重时，初学者还需要注意一些特殊的情况，具体如下：</a:t>
            </a:r>
          </a:p>
          <a:p>
            <a:pPr marL="742950" indent="-285750">
              <a:lnSpc>
                <a:spcPct val="135000"/>
              </a:lnSpc>
            </a:pPr>
            <a:r>
              <a:rPr lang="zh-CN" altLang="zh-CN" sz="1600" dirty="0">
                <a:solidFill>
                  <a:srgbClr val="009ED6"/>
                </a:solidFill>
              </a:rPr>
              <a:t>继承样式</a:t>
            </a:r>
            <a:r>
              <a:rPr lang="zh-CN" altLang="zh-CN" sz="1600" dirty="0"/>
              <a:t>的权重为</a:t>
            </a:r>
            <a:r>
              <a:rPr lang="en-US" altLang="zh-CN" sz="1600" dirty="0">
                <a:solidFill>
                  <a:srgbClr val="009ED6"/>
                </a:solidFill>
              </a:rPr>
              <a:t>0</a:t>
            </a:r>
            <a:r>
              <a:rPr lang="zh-CN" altLang="zh-CN" sz="1600" dirty="0"/>
              <a:t>。即在嵌套结构中，不管父元素样式的权重多大，被子元素继承时</a:t>
            </a:r>
            <a:r>
              <a:rPr lang="zh-CN" altLang="zh-CN" sz="1600" dirty="0" smtClean="0"/>
              <a:t>，</a:t>
            </a:r>
            <a:r>
              <a:rPr lang="zh-CN" altLang="en-US" sz="1600" dirty="0" smtClean="0"/>
              <a:t>它</a:t>
            </a:r>
            <a:r>
              <a:rPr lang="zh-CN" altLang="zh-CN" sz="1600" dirty="0" smtClean="0"/>
              <a:t>的</a:t>
            </a:r>
            <a:r>
              <a:rPr lang="zh-CN" altLang="zh-CN" sz="1600" dirty="0"/>
              <a:t>权重都为</a:t>
            </a:r>
            <a:r>
              <a:rPr lang="en-US" altLang="zh-CN" sz="1600" dirty="0" smtClean="0">
                <a:solidFill>
                  <a:srgbClr val="009ED6"/>
                </a:solidFill>
              </a:rPr>
              <a:t>0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457200" indent="0">
              <a:lnSpc>
                <a:spcPct val="135000"/>
              </a:lnSpc>
              <a:buNone/>
            </a:pPr>
            <a:r>
              <a:rPr lang="zh-CN" altLang="en-US" sz="1600" b="1" dirty="0" smtClean="0">
                <a:solidFill>
                  <a:srgbClr val="FF0000"/>
                </a:solidFill>
              </a:rPr>
              <a:t>例如：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pPr marL="457200" indent="0">
              <a:lnSpc>
                <a:spcPct val="135000"/>
              </a:lnSpc>
              <a:buNone/>
            </a:pPr>
            <a:endParaRPr lang="en-US" altLang="zh-CN" sz="1600" b="1" dirty="0">
              <a:solidFill>
                <a:srgbClr val="FF0000"/>
              </a:solidFill>
            </a:endParaRPr>
          </a:p>
          <a:p>
            <a:pPr marL="457200" indent="0">
              <a:lnSpc>
                <a:spcPct val="135000"/>
              </a:lnSpc>
              <a:buNone/>
            </a:pPr>
            <a:endParaRPr lang="en-US" altLang="zh-CN" sz="1600" b="1" dirty="0" smtClean="0">
              <a:solidFill>
                <a:srgbClr val="FF0000"/>
              </a:solidFill>
            </a:endParaRPr>
          </a:p>
          <a:p>
            <a:pPr marL="457200" indent="0">
              <a:buNone/>
            </a:pPr>
            <a:r>
              <a:rPr lang="zh-CN" altLang="zh-CN" sz="1600" dirty="0"/>
              <a:t>对应的</a:t>
            </a:r>
            <a:r>
              <a:rPr lang="en-US" altLang="zh-CN" sz="1600" dirty="0"/>
              <a:t>HTML</a:t>
            </a:r>
            <a:r>
              <a:rPr lang="zh-CN" altLang="zh-CN" sz="1600" dirty="0"/>
              <a:t>结构为</a:t>
            </a:r>
            <a:r>
              <a:rPr lang="zh-CN" altLang="zh-CN" sz="1600" dirty="0" smtClean="0"/>
              <a:t>：</a:t>
            </a:r>
            <a:endParaRPr lang="en-US" altLang="zh-CN" sz="1600" dirty="0" smtClean="0"/>
          </a:p>
          <a:p>
            <a:pPr marL="457200" indent="0">
              <a:buNone/>
            </a:pPr>
            <a:endParaRPr lang="en-US" altLang="zh-CN" sz="1600" dirty="0"/>
          </a:p>
          <a:p>
            <a:pPr marL="457200" indent="0">
              <a:buNone/>
            </a:pPr>
            <a:endParaRPr lang="en-US" altLang="zh-CN" sz="1600" dirty="0" smtClean="0"/>
          </a:p>
          <a:p>
            <a:pPr marL="0" indent="457200">
              <a:buNone/>
            </a:pPr>
            <a:r>
              <a:rPr lang="zh-CN" altLang="zh-CN" sz="1600" dirty="0"/>
              <a:t>虽然</a:t>
            </a:r>
            <a:r>
              <a:rPr lang="en-US" altLang="zh-CN" sz="1600" dirty="0"/>
              <a:t>#header</a:t>
            </a:r>
            <a:r>
              <a:rPr lang="zh-CN" altLang="zh-CN" sz="1600" dirty="0"/>
              <a:t>具有权重</a:t>
            </a:r>
            <a:r>
              <a:rPr lang="en-US" altLang="zh-CN" sz="1600" dirty="0"/>
              <a:t>100</a:t>
            </a:r>
            <a:r>
              <a:rPr lang="zh-CN" altLang="zh-CN" sz="1600" dirty="0"/>
              <a:t>，但被</a:t>
            </a:r>
            <a:r>
              <a:rPr lang="en-US" altLang="zh-CN" sz="1600" dirty="0"/>
              <a:t>strong</a:t>
            </a:r>
            <a:r>
              <a:rPr lang="zh-CN" altLang="zh-CN" sz="1600" dirty="0"/>
              <a:t>继承时权重为</a:t>
            </a:r>
            <a:r>
              <a:rPr lang="en-US" altLang="zh-CN" sz="1600" dirty="0"/>
              <a:t>0</a:t>
            </a:r>
            <a:r>
              <a:rPr lang="zh-CN" altLang="zh-CN" sz="1600" dirty="0"/>
              <a:t>，而</a:t>
            </a:r>
            <a:r>
              <a:rPr lang="en-US" altLang="zh-CN" sz="1600" dirty="0"/>
              <a:t>strong</a:t>
            </a:r>
            <a:r>
              <a:rPr lang="zh-CN" altLang="zh-CN" sz="1600" dirty="0"/>
              <a:t>选择器的权重虽然仅为</a:t>
            </a:r>
            <a:r>
              <a:rPr lang="en-US" altLang="zh-CN" sz="1600" dirty="0"/>
              <a:t>1</a:t>
            </a:r>
            <a:r>
              <a:rPr lang="zh-CN" altLang="zh-CN" sz="1600" dirty="0"/>
              <a:t>，</a:t>
            </a:r>
            <a:r>
              <a:rPr lang="zh-CN" altLang="zh-CN" sz="1600" dirty="0" smtClean="0"/>
              <a:t>但</a:t>
            </a:r>
            <a:r>
              <a:rPr lang="zh-CN" altLang="en-US" sz="1600" dirty="0" smtClean="0"/>
              <a:t>它</a:t>
            </a:r>
            <a:r>
              <a:rPr lang="zh-CN" altLang="zh-CN" sz="1600" dirty="0" smtClean="0"/>
              <a:t>大于</a:t>
            </a:r>
            <a:r>
              <a:rPr lang="zh-CN" altLang="zh-CN" sz="1600" dirty="0"/>
              <a:t>继承样式的权重，所以页面中的文本显示为红色。</a:t>
            </a:r>
          </a:p>
          <a:p>
            <a:pPr marL="457200" indent="0">
              <a:buNone/>
            </a:pPr>
            <a:endParaRPr lang="zh-CN" altLang="zh-CN" sz="18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582" y="1322024"/>
            <a:ext cx="771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457200"/>
            <a:r>
              <a:rPr lang="en-US" altLang="zh-CN" sz="2400" b="1" dirty="0">
                <a:solidFill>
                  <a:srgbClr val="009ED6"/>
                </a:solidFill>
              </a:rPr>
              <a:t>2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>
                <a:solidFill>
                  <a:srgbClr val="009ED6"/>
                </a:solidFill>
              </a:rPr>
              <a:t>CSS</a:t>
            </a:r>
            <a:r>
              <a:rPr lang="zh-CN" altLang="zh-CN" sz="2400" b="1" dirty="0">
                <a:solidFill>
                  <a:srgbClr val="009ED6"/>
                </a:solidFill>
              </a:rPr>
              <a:t>优先级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922820" y="3509330"/>
            <a:ext cx="6637338" cy="646331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dirty="0"/>
              <a:t>strong{ </a:t>
            </a:r>
            <a:r>
              <a:rPr lang="en-US" altLang="zh-CN" dirty="0" err="1"/>
              <a:t>color:red</a:t>
            </a:r>
            <a:r>
              <a:rPr lang="en-US" altLang="zh-CN" dirty="0"/>
              <a:t>;}</a:t>
            </a:r>
            <a:endParaRPr lang="zh-CN" altLang="zh-CN" dirty="0"/>
          </a:p>
          <a:p>
            <a:r>
              <a:rPr lang="en-US" altLang="zh-CN" dirty="0"/>
              <a:t>#header{ </a:t>
            </a:r>
            <a:r>
              <a:rPr lang="en-US" altLang="zh-CN" dirty="0" err="1"/>
              <a:t>color:green</a:t>
            </a:r>
            <a:r>
              <a:rPr lang="en-US" altLang="zh-CN" dirty="0"/>
              <a:t>;}</a:t>
            </a:r>
            <a:endParaRPr lang="zh-CN" altLang="zh-CN" dirty="0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928520" y="4585883"/>
            <a:ext cx="6637338" cy="923330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dirty="0"/>
              <a:t>&lt;p id="header" class="blue"&gt;</a:t>
            </a:r>
            <a:endParaRPr lang="zh-CN" altLang="zh-CN" dirty="0"/>
          </a:p>
          <a:p>
            <a:r>
              <a:rPr lang="en-US" altLang="zh-CN" dirty="0"/>
              <a:t>	&lt;strong&gt;</a:t>
            </a:r>
            <a:r>
              <a:rPr lang="zh-CN" altLang="zh-CN" dirty="0"/>
              <a:t>继承样式不如自己定义</a:t>
            </a:r>
            <a:r>
              <a:rPr lang="en-US" altLang="zh-CN" dirty="0"/>
              <a:t>&lt;/strong&gt;</a:t>
            </a:r>
            <a:endParaRPr lang="zh-CN" altLang="zh-CN" dirty="0"/>
          </a:p>
          <a:p>
            <a:r>
              <a:rPr lang="en-US" altLang="zh-CN" dirty="0"/>
              <a:t>&lt;/p&gt;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3043006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3.4 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1946048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indent="-285750"/>
            <a:r>
              <a:rPr lang="zh-CN" altLang="zh-CN" sz="1800" dirty="0">
                <a:solidFill>
                  <a:srgbClr val="009ED6"/>
                </a:solidFill>
              </a:rPr>
              <a:t>行内样式优先</a:t>
            </a:r>
            <a:r>
              <a:rPr lang="zh-CN" altLang="zh-CN" sz="1800" dirty="0"/>
              <a:t>。应用</a:t>
            </a:r>
            <a:r>
              <a:rPr lang="en-US" altLang="zh-CN" sz="1800" dirty="0"/>
              <a:t>style</a:t>
            </a:r>
            <a:r>
              <a:rPr lang="zh-CN" altLang="zh-CN" sz="1800" dirty="0"/>
              <a:t>属性的元素，其行内样式的</a:t>
            </a:r>
            <a:r>
              <a:rPr lang="zh-CN" altLang="zh-CN" sz="1800" dirty="0">
                <a:solidFill>
                  <a:srgbClr val="009ED6"/>
                </a:solidFill>
              </a:rPr>
              <a:t>权重非常高</a:t>
            </a:r>
            <a:r>
              <a:rPr lang="zh-CN" altLang="zh-CN" sz="1800" dirty="0"/>
              <a:t>，可以理解为远大于</a:t>
            </a:r>
            <a:r>
              <a:rPr lang="en-US" altLang="zh-CN" sz="1800" dirty="0"/>
              <a:t>100</a:t>
            </a:r>
            <a:r>
              <a:rPr lang="zh-CN" altLang="zh-CN" sz="1800" dirty="0"/>
              <a:t>。总之</a:t>
            </a:r>
            <a:r>
              <a:rPr lang="zh-CN" altLang="zh-CN" sz="1800" dirty="0" smtClean="0"/>
              <a:t>，</a:t>
            </a:r>
            <a:r>
              <a:rPr lang="zh-CN" altLang="en-US" sz="1800" dirty="0" smtClean="0"/>
              <a:t>它</a:t>
            </a:r>
            <a:r>
              <a:rPr lang="zh-CN" altLang="zh-CN" sz="1800" dirty="0" smtClean="0"/>
              <a:t>拥有</a:t>
            </a:r>
            <a:r>
              <a:rPr lang="zh-CN" altLang="zh-CN" sz="1800" dirty="0"/>
              <a:t>比上面提到的选择器都大的优先级。</a:t>
            </a:r>
            <a:r>
              <a:rPr lang="en-US" altLang="zh-CN" sz="1800" dirty="0"/>
              <a:t> </a:t>
            </a:r>
            <a:endParaRPr lang="zh-CN" altLang="zh-CN" sz="1800" dirty="0"/>
          </a:p>
          <a:p>
            <a:pPr marL="742950" indent="-285750"/>
            <a:r>
              <a:rPr lang="zh-CN" altLang="zh-CN" sz="1800" dirty="0"/>
              <a:t>权重相同时，</a:t>
            </a:r>
            <a:r>
              <a:rPr lang="en-US" altLang="zh-CN" sz="1800" dirty="0"/>
              <a:t>CSS</a:t>
            </a:r>
            <a:r>
              <a:rPr lang="zh-CN" altLang="zh-CN" sz="1800" dirty="0"/>
              <a:t>遵循</a:t>
            </a:r>
            <a:r>
              <a:rPr lang="zh-CN" altLang="zh-CN" sz="1800" dirty="0">
                <a:solidFill>
                  <a:srgbClr val="009ED6"/>
                </a:solidFill>
              </a:rPr>
              <a:t>就近原则</a:t>
            </a:r>
            <a:r>
              <a:rPr lang="zh-CN" altLang="zh-CN" sz="1800" dirty="0"/>
              <a:t>。也就是说靠近元素的样式具有最大的优先级，或者说排在最后的样式优先级最大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pPr marL="742950" indent="-285750"/>
            <a:r>
              <a:rPr lang="en-US" altLang="zh-CN" sz="1800" dirty="0"/>
              <a:t>CSS</a:t>
            </a:r>
            <a:r>
              <a:rPr lang="zh-CN" altLang="zh-CN" sz="1800" dirty="0"/>
              <a:t>定义了一个</a:t>
            </a:r>
            <a:r>
              <a:rPr lang="en-US" altLang="zh-CN" sz="1800" dirty="0">
                <a:solidFill>
                  <a:srgbClr val="009ED6"/>
                </a:solidFill>
              </a:rPr>
              <a:t>!important</a:t>
            </a:r>
            <a:r>
              <a:rPr lang="zh-CN" altLang="zh-CN" sz="1800" dirty="0"/>
              <a:t>命令，该命令被赋予</a:t>
            </a:r>
            <a:r>
              <a:rPr lang="zh-CN" altLang="zh-CN" sz="1800" dirty="0">
                <a:solidFill>
                  <a:srgbClr val="009ED6"/>
                </a:solidFill>
              </a:rPr>
              <a:t>最大的优先级</a:t>
            </a:r>
            <a:r>
              <a:rPr lang="zh-CN" altLang="zh-CN" sz="1800" dirty="0"/>
              <a:t>。也就是说不管权重如何以及样式位置的远近，</a:t>
            </a:r>
            <a:r>
              <a:rPr lang="en-US" altLang="zh-CN" sz="1800" dirty="0"/>
              <a:t>!important</a:t>
            </a:r>
            <a:r>
              <a:rPr lang="zh-CN" altLang="zh-CN" sz="1800" dirty="0"/>
              <a:t>都具有最大优先级。</a:t>
            </a:r>
            <a:endParaRPr lang="en-US" altLang="zh-CN" sz="1800" b="1" dirty="0" smtClean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582" y="1322024"/>
            <a:ext cx="771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457200"/>
            <a:r>
              <a:rPr lang="en-US" altLang="zh-CN" sz="2400" b="1" dirty="0" smtClean="0">
                <a:solidFill>
                  <a:srgbClr val="009ED6"/>
                </a:solidFill>
              </a:rPr>
              <a:t>2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>
                <a:solidFill>
                  <a:srgbClr val="009ED6"/>
                </a:solidFill>
              </a:rPr>
              <a:t>CSS</a:t>
            </a:r>
            <a:r>
              <a:rPr lang="zh-CN" altLang="zh-CN" sz="2400" b="1" dirty="0">
                <a:solidFill>
                  <a:srgbClr val="009ED6"/>
                </a:solidFill>
              </a:rPr>
              <a:t>优先级</a:t>
            </a:r>
          </a:p>
        </p:txBody>
      </p:sp>
      <p:pic>
        <p:nvPicPr>
          <p:cNvPr id="6" name="图片 5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709" y="1392515"/>
            <a:ext cx="2121233" cy="3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212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3955055" y="1640019"/>
            <a:ext cx="4709520" cy="3846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1" indent="457200">
              <a:buNone/>
            </a:pPr>
            <a:r>
              <a:rPr lang="zh-CN" altLang="zh-CN" sz="1800" dirty="0"/>
              <a:t>本章前几个节重点介绍了</a:t>
            </a:r>
            <a:r>
              <a:rPr lang="en-US" altLang="zh-CN" sz="1800" dirty="0">
                <a:solidFill>
                  <a:srgbClr val="009ED6"/>
                </a:solidFill>
              </a:rPr>
              <a:t>CSS3</a:t>
            </a:r>
            <a:r>
              <a:rPr lang="zh-CN" altLang="zh-CN" sz="1800" dirty="0">
                <a:solidFill>
                  <a:srgbClr val="009ED6"/>
                </a:solidFill>
              </a:rPr>
              <a:t>的浏览器支持情况</a:t>
            </a:r>
            <a:r>
              <a:rPr lang="zh-CN" altLang="zh-CN" sz="1800" dirty="0"/>
              <a:t>、</a:t>
            </a:r>
            <a:r>
              <a:rPr lang="en-US" altLang="zh-CN" sz="1800" dirty="0">
                <a:solidFill>
                  <a:srgbClr val="009ED6"/>
                </a:solidFill>
              </a:rPr>
              <a:t>CSS</a:t>
            </a:r>
            <a:r>
              <a:rPr lang="zh-CN" altLang="zh-CN" sz="1800" dirty="0">
                <a:solidFill>
                  <a:srgbClr val="009ED6"/>
                </a:solidFill>
              </a:rPr>
              <a:t>样式规则</a:t>
            </a:r>
            <a:r>
              <a:rPr lang="zh-CN" altLang="zh-CN" sz="1800" dirty="0"/>
              <a:t>、</a:t>
            </a:r>
            <a:r>
              <a:rPr lang="zh-CN" altLang="zh-CN" sz="1800" dirty="0">
                <a:solidFill>
                  <a:srgbClr val="009ED6"/>
                </a:solidFill>
              </a:rPr>
              <a:t>选择器</a:t>
            </a:r>
            <a:r>
              <a:rPr lang="zh-CN" altLang="zh-CN" sz="1800" dirty="0"/>
              <a:t>、</a:t>
            </a:r>
            <a:r>
              <a:rPr lang="en-US" altLang="zh-CN" sz="1800" dirty="0">
                <a:solidFill>
                  <a:srgbClr val="009ED6"/>
                </a:solidFill>
              </a:rPr>
              <a:t>CSS</a:t>
            </a:r>
            <a:r>
              <a:rPr lang="zh-CN" altLang="zh-CN" sz="1800" dirty="0">
                <a:solidFill>
                  <a:srgbClr val="009ED6"/>
                </a:solidFill>
              </a:rPr>
              <a:t>文本相关样式</a:t>
            </a:r>
            <a:r>
              <a:rPr lang="zh-CN" altLang="zh-CN" sz="1800" dirty="0"/>
              <a:t>及高级特性。为了使读者更好地认识</a:t>
            </a:r>
            <a:r>
              <a:rPr lang="en-US" altLang="zh-CN" sz="1800" dirty="0"/>
              <a:t>CSS</a:t>
            </a:r>
            <a:r>
              <a:rPr lang="zh-CN" altLang="zh-CN" sz="1800" dirty="0"/>
              <a:t>，本节将通过案例的形式分步骤制作一款</a:t>
            </a:r>
            <a:r>
              <a:rPr lang="zh-CN" altLang="zh-CN" sz="1800" dirty="0">
                <a:solidFill>
                  <a:srgbClr val="009ED6"/>
                </a:solidFill>
              </a:rPr>
              <a:t>服装推广软文</a:t>
            </a:r>
            <a:r>
              <a:rPr lang="zh-CN" altLang="zh-CN" sz="1800" dirty="0"/>
              <a:t>，其效果</a:t>
            </a:r>
            <a:r>
              <a:rPr lang="zh-CN" altLang="zh-CN" sz="1800" dirty="0" smtClean="0"/>
              <a:t>如</a:t>
            </a:r>
            <a:r>
              <a:rPr lang="zh-CN" altLang="en-US" sz="1800" dirty="0" smtClean="0"/>
              <a:t>下图</a:t>
            </a:r>
            <a:r>
              <a:rPr lang="zh-CN" altLang="zh-CN" sz="1800" dirty="0" smtClean="0"/>
              <a:t>所</a:t>
            </a:r>
            <a:r>
              <a:rPr lang="zh-CN" altLang="zh-CN" sz="1800" dirty="0"/>
              <a:t>示</a:t>
            </a:r>
            <a:r>
              <a:rPr lang="zh-CN" altLang="zh-CN" sz="1800" dirty="0" smtClean="0"/>
              <a:t>。</a:t>
            </a:r>
            <a:endParaRPr lang="zh-CN" altLang="en-US" sz="1800" dirty="0"/>
          </a:p>
          <a:p>
            <a:pPr marL="0" lvl="1" indent="457200">
              <a:buNone/>
            </a:pPr>
            <a:endParaRPr lang="zh-CN" altLang="zh-CN" sz="1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9" y="1195913"/>
            <a:ext cx="3957273" cy="27094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85581" y="2555911"/>
            <a:ext cx="18398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案例引入</a:t>
            </a:r>
            <a:endParaRPr lang="zh-CN" altLang="en-US" sz="32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07950" y="114300"/>
            <a:ext cx="7766050" cy="723900"/>
          </a:xfrm>
        </p:spPr>
        <p:txBody>
          <a:bodyPr/>
          <a:lstStyle/>
          <a:p>
            <a:pPr>
              <a:defRPr/>
            </a:pPr>
            <a:r>
              <a:rPr lang="en-US" altLang="zh-CN" sz="2400" dirty="0" smtClean="0"/>
              <a:t>3.5 </a:t>
            </a:r>
            <a:r>
              <a:rPr lang="zh-CN" altLang="zh-CN" sz="2400" dirty="0" smtClean="0"/>
              <a:t>制作</a:t>
            </a:r>
            <a:r>
              <a:rPr lang="zh-CN" altLang="zh-CN" sz="2400" dirty="0"/>
              <a:t>服装推广软文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292431" y="4731539"/>
            <a:ext cx="8593385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</a:t>
            </a:r>
            <a:endParaRPr lang="zh-CN" altLang="en-US" dirty="0"/>
          </a:p>
        </p:txBody>
      </p:sp>
      <p:pic>
        <p:nvPicPr>
          <p:cNvPr id="819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724" y="4002542"/>
            <a:ext cx="4597474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94224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3.1 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1927902"/>
            <a:ext cx="8229600" cy="429662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914400">
              <a:buFont typeface="Arial" panose="020B0604020202020204" pitchFamily="34" charset="0"/>
              <a:buChar char="•"/>
            </a:pPr>
            <a:r>
              <a:rPr lang="en-US" altLang="zh-CN" sz="1800" b="1" dirty="0">
                <a:solidFill>
                  <a:srgbClr val="009ED6"/>
                </a:solidFill>
              </a:rPr>
              <a:t>CSS1</a:t>
            </a:r>
          </a:p>
          <a:p>
            <a:pPr marL="0" indent="457200">
              <a:buNone/>
            </a:pPr>
            <a:r>
              <a:rPr lang="en-US" altLang="zh-CN" sz="1800" dirty="0" smtClean="0"/>
              <a:t>1996</a:t>
            </a:r>
            <a:r>
              <a:rPr lang="zh-CN" altLang="en-US" sz="1800" dirty="0"/>
              <a:t>年</a:t>
            </a:r>
            <a:r>
              <a:rPr lang="en-US" altLang="zh-CN" sz="1800" dirty="0"/>
              <a:t>12</a:t>
            </a:r>
            <a:r>
              <a:rPr lang="zh-CN" altLang="en-US" sz="1800" dirty="0"/>
              <a:t>月</a:t>
            </a:r>
            <a:r>
              <a:rPr lang="en-US" altLang="zh-CN" sz="1800" dirty="0">
                <a:solidFill>
                  <a:srgbClr val="009ED6"/>
                </a:solidFill>
              </a:rPr>
              <a:t>W3C</a:t>
            </a:r>
            <a:r>
              <a:rPr lang="zh-CN" altLang="en-US" sz="1800" dirty="0"/>
              <a:t>发布了第一个有关样式的标准</a:t>
            </a:r>
            <a:r>
              <a:rPr lang="en-US" altLang="zh-CN" sz="1800" dirty="0"/>
              <a:t>CSS1</a:t>
            </a:r>
            <a:r>
              <a:rPr lang="zh-CN" altLang="en-US" sz="1800" dirty="0" smtClean="0"/>
              <a:t>。包含</a:t>
            </a:r>
            <a:r>
              <a:rPr lang="zh-CN" altLang="en-US" sz="1800" dirty="0"/>
              <a:t>了</a:t>
            </a:r>
            <a:r>
              <a:rPr lang="en-US" altLang="zh-CN" sz="1800" dirty="0"/>
              <a:t>font</a:t>
            </a:r>
            <a:r>
              <a:rPr lang="zh-CN" altLang="en-US" sz="1800" dirty="0"/>
              <a:t>的相关属性、颜色与背景的相关属性、文字的相关属性、</a:t>
            </a:r>
            <a:r>
              <a:rPr lang="en-US" altLang="zh-CN" sz="1800" dirty="0"/>
              <a:t>box</a:t>
            </a:r>
            <a:r>
              <a:rPr lang="zh-CN" altLang="en-US" sz="1800" dirty="0"/>
              <a:t>的相关属性等。</a:t>
            </a:r>
          </a:p>
          <a:p>
            <a:pPr marL="914400">
              <a:buFont typeface="Arial" panose="020B0604020202020204" pitchFamily="34" charset="0"/>
              <a:buChar char="•"/>
            </a:pPr>
            <a:r>
              <a:rPr lang="en-US" altLang="zh-CN" sz="1800" b="1" dirty="0">
                <a:solidFill>
                  <a:srgbClr val="009ED6"/>
                </a:solidFill>
              </a:rPr>
              <a:t>CSS2</a:t>
            </a:r>
          </a:p>
          <a:p>
            <a:pPr marL="0" indent="457200">
              <a:buNone/>
            </a:pPr>
            <a:r>
              <a:rPr lang="en-US" altLang="zh-CN" sz="1800" dirty="0"/>
              <a:t>1985</a:t>
            </a:r>
            <a:r>
              <a:rPr lang="zh-CN" altLang="en-US" sz="1800" dirty="0"/>
              <a:t>年</a:t>
            </a:r>
            <a:r>
              <a:rPr lang="en-US" altLang="zh-CN" sz="1800" dirty="0"/>
              <a:t>5</a:t>
            </a:r>
            <a:r>
              <a:rPr lang="zh-CN" altLang="en-US" sz="1800" dirty="0" smtClean="0"/>
              <a:t>月，</a:t>
            </a:r>
            <a:r>
              <a:rPr lang="en-US" altLang="zh-CN" sz="1800" dirty="0" smtClean="0"/>
              <a:t>CSS2</a:t>
            </a:r>
            <a:r>
              <a:rPr lang="zh-CN" altLang="en-US" sz="1800" dirty="0"/>
              <a:t>正式推出</a:t>
            </a:r>
            <a:r>
              <a:rPr lang="zh-CN" altLang="en-US" sz="1800" dirty="0" smtClean="0"/>
              <a:t>，开始</a:t>
            </a:r>
            <a:r>
              <a:rPr lang="zh-CN" altLang="en-US" sz="1800" dirty="0"/>
              <a:t>使用</a:t>
            </a:r>
            <a:r>
              <a:rPr lang="zh-CN" altLang="en-US" sz="1800" dirty="0">
                <a:solidFill>
                  <a:srgbClr val="009ED6"/>
                </a:solidFill>
              </a:rPr>
              <a:t>样式表结构</a:t>
            </a:r>
            <a:r>
              <a:rPr lang="zh-CN" altLang="en-US" sz="1800" dirty="0" smtClean="0"/>
              <a:t>，是</a:t>
            </a:r>
            <a:r>
              <a:rPr lang="zh-CN" altLang="en-US" sz="1800" dirty="0"/>
              <a:t>目前正在使用的版本。</a:t>
            </a:r>
          </a:p>
          <a:p>
            <a:pPr marL="914400">
              <a:buFont typeface="Arial" panose="020B0604020202020204" pitchFamily="34" charset="0"/>
              <a:buChar char="•"/>
            </a:pPr>
            <a:r>
              <a:rPr lang="en-US" altLang="zh-CN" sz="1800" b="1" dirty="0">
                <a:solidFill>
                  <a:srgbClr val="009ED6"/>
                </a:solidFill>
              </a:rPr>
              <a:t>CSS2.1</a:t>
            </a:r>
          </a:p>
          <a:p>
            <a:pPr marL="0" indent="457200">
              <a:buNone/>
            </a:pPr>
            <a:r>
              <a:rPr lang="en-US" altLang="zh-CN" sz="1800" dirty="0"/>
              <a:t>2004</a:t>
            </a:r>
            <a:r>
              <a:rPr lang="zh-CN" altLang="en-US" sz="1800" dirty="0"/>
              <a:t>年</a:t>
            </a:r>
            <a:r>
              <a:rPr lang="en-US" altLang="zh-CN" sz="1800" dirty="0"/>
              <a:t>2</a:t>
            </a:r>
            <a:r>
              <a:rPr lang="zh-CN" altLang="en-US" sz="1800" dirty="0"/>
              <a:t>月，</a:t>
            </a:r>
            <a:r>
              <a:rPr lang="en-US" altLang="zh-CN" sz="1800" dirty="0"/>
              <a:t>CSS2.1</a:t>
            </a:r>
            <a:r>
              <a:rPr lang="zh-CN" altLang="en-US" sz="1800" dirty="0"/>
              <a:t>正式推出。它在</a:t>
            </a:r>
            <a:r>
              <a:rPr lang="en-US" altLang="zh-CN" sz="1800" dirty="0"/>
              <a:t>CSS2</a:t>
            </a:r>
            <a:r>
              <a:rPr lang="zh-CN" altLang="en-US" sz="1800" dirty="0"/>
              <a:t>的基础上略微做了改动，删除了许多不被</a:t>
            </a:r>
            <a:r>
              <a:rPr lang="zh-CN" altLang="en-US" sz="1800" dirty="0">
                <a:solidFill>
                  <a:srgbClr val="009ED6"/>
                </a:solidFill>
              </a:rPr>
              <a:t>浏览器支持的属性</a:t>
            </a:r>
            <a:r>
              <a:rPr lang="zh-CN" altLang="en-US" sz="1800" dirty="0" smtClean="0"/>
              <a:t>。</a:t>
            </a:r>
            <a:endParaRPr lang="zh-CN" alt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 smtClean="0">
                <a:solidFill>
                  <a:srgbClr val="009ED6"/>
                </a:solidFill>
              </a:rPr>
              <a:t>2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>
                <a:solidFill>
                  <a:srgbClr val="009ED6"/>
                </a:solidFill>
              </a:rPr>
              <a:t>CSS3</a:t>
            </a:r>
            <a:r>
              <a:rPr lang="zh-CN" altLang="en-US" sz="2400" b="1" dirty="0">
                <a:solidFill>
                  <a:srgbClr val="009ED6"/>
                </a:solidFill>
              </a:rPr>
              <a:t>发展历史</a:t>
            </a:r>
            <a:endParaRPr lang="zh-CN" altLang="zh-CN" sz="2400" b="1" dirty="0">
              <a:solidFill>
                <a:srgbClr val="009E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5122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3.5 </a:t>
            </a:r>
            <a:r>
              <a:rPr lang="zh-CN" altLang="en-US" sz="2400" dirty="0" smtClean="0">
                <a:sym typeface="宋体" charset="-122"/>
              </a:rPr>
              <a:t>案例实现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7088"/>
          <a:stretch/>
        </p:blipFill>
        <p:spPr>
          <a:xfrm>
            <a:off x="1030757" y="508000"/>
            <a:ext cx="7107886" cy="6372000"/>
          </a:xfrm>
          <a:prstGeom prst="rect">
            <a:avLst/>
          </a:prstGeom>
        </p:spPr>
      </p:pic>
      <p:pic>
        <p:nvPicPr>
          <p:cNvPr id="9" name="图片 8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759" y="1635188"/>
            <a:ext cx="2121233" cy="38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0106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总结小人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3443" y="773112"/>
            <a:ext cx="3649663" cy="5924550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标注 8"/>
          <p:cNvSpPr/>
          <p:nvPr/>
        </p:nvSpPr>
        <p:spPr bwMode="auto">
          <a:xfrm rot="5400000">
            <a:off x="3590753" y="1252657"/>
            <a:ext cx="4049824" cy="5183188"/>
          </a:xfrm>
          <a:prstGeom prst="wedgeRoundRectCallout">
            <a:avLst/>
          </a:prstGeom>
          <a:noFill/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/>
          </a:p>
        </p:txBody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484480" y="114300"/>
            <a:ext cx="7766050" cy="723900"/>
          </a:xfrm>
        </p:spPr>
        <p:txBody>
          <a:bodyPr/>
          <a:lstStyle/>
          <a:p>
            <a:pPr algn="l">
              <a:defRPr/>
            </a:pP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本章小结</a:t>
            </a:r>
            <a:endParaRPr lang="zh-CN" altLang="en-US" sz="2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57997" y="1961565"/>
            <a:ext cx="4811917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zh-CN" dirty="0" smtClean="0"/>
              <a:t>本章</a:t>
            </a:r>
            <a:r>
              <a:rPr lang="zh-CN" altLang="zh-CN" dirty="0"/>
              <a:t>首先介绍了</a:t>
            </a:r>
            <a:r>
              <a:rPr lang="en-US" altLang="zh-CN" dirty="0">
                <a:solidFill>
                  <a:srgbClr val="009ED6"/>
                </a:solidFill>
              </a:rPr>
              <a:t>CSS3</a:t>
            </a:r>
            <a:r>
              <a:rPr lang="zh-CN" altLang="zh-CN" dirty="0">
                <a:solidFill>
                  <a:srgbClr val="009ED6"/>
                </a:solidFill>
              </a:rPr>
              <a:t>的发展史</a:t>
            </a:r>
            <a:r>
              <a:rPr lang="zh-CN" altLang="zh-CN" dirty="0"/>
              <a:t>、</a:t>
            </a:r>
            <a:r>
              <a:rPr lang="en-US" altLang="zh-CN" dirty="0">
                <a:solidFill>
                  <a:srgbClr val="009ED6"/>
                </a:solidFill>
              </a:rPr>
              <a:t>CSS</a:t>
            </a:r>
            <a:r>
              <a:rPr lang="zh-CN" altLang="zh-CN" dirty="0">
                <a:solidFill>
                  <a:srgbClr val="009ED6"/>
                </a:solidFill>
              </a:rPr>
              <a:t>样式</a:t>
            </a:r>
            <a:r>
              <a:rPr lang="zh-CN" altLang="zh-CN" dirty="0" smtClean="0">
                <a:solidFill>
                  <a:srgbClr val="009ED6"/>
                </a:solidFill>
              </a:rPr>
              <a:t>规则</a:t>
            </a:r>
            <a:r>
              <a:rPr lang="zh-CN" altLang="zh-CN" dirty="0" smtClean="0"/>
              <a:t>以及</a:t>
            </a:r>
            <a:r>
              <a:rPr lang="en-US" altLang="zh-CN" dirty="0">
                <a:solidFill>
                  <a:srgbClr val="009ED6"/>
                </a:solidFill>
              </a:rPr>
              <a:t>CSS</a:t>
            </a:r>
            <a:r>
              <a:rPr lang="zh-CN" altLang="zh-CN" dirty="0">
                <a:solidFill>
                  <a:srgbClr val="009ED6"/>
                </a:solidFill>
              </a:rPr>
              <a:t>基础选择器</a:t>
            </a:r>
            <a:r>
              <a:rPr lang="zh-CN" altLang="zh-CN" dirty="0"/>
              <a:t>，然后讲解</a:t>
            </a:r>
            <a:r>
              <a:rPr lang="zh-CN" altLang="zh-CN" dirty="0" smtClean="0"/>
              <a:t>了</a:t>
            </a:r>
            <a:r>
              <a:rPr lang="en-US" altLang="zh-CN" dirty="0" smtClean="0">
                <a:solidFill>
                  <a:srgbClr val="009ED6"/>
                </a:solidFill>
              </a:rPr>
              <a:t>CSS</a:t>
            </a:r>
            <a:r>
              <a:rPr lang="zh-CN" altLang="zh-CN" dirty="0">
                <a:solidFill>
                  <a:srgbClr val="009ED6"/>
                </a:solidFill>
              </a:rPr>
              <a:t>文本样式属性</a:t>
            </a:r>
            <a:r>
              <a:rPr lang="zh-CN" altLang="zh-CN" dirty="0" smtClean="0"/>
              <a:t>、</a:t>
            </a:r>
            <a:r>
              <a:rPr lang="zh-CN" altLang="zh-CN" dirty="0" smtClean="0">
                <a:solidFill>
                  <a:srgbClr val="009ED6"/>
                </a:solidFill>
              </a:rPr>
              <a:t>层叠性</a:t>
            </a:r>
            <a:r>
              <a:rPr lang="zh-CN" altLang="en-US" dirty="0" smtClean="0">
                <a:solidFill>
                  <a:srgbClr val="009ED6"/>
                </a:solidFill>
              </a:rPr>
              <a:t>和</a:t>
            </a:r>
            <a:r>
              <a:rPr lang="zh-CN" altLang="zh-CN" dirty="0" smtClean="0">
                <a:solidFill>
                  <a:srgbClr val="009ED6"/>
                </a:solidFill>
              </a:rPr>
              <a:t>继承性</a:t>
            </a:r>
            <a:r>
              <a:rPr lang="zh-CN" altLang="zh-CN" dirty="0"/>
              <a:t>以及</a:t>
            </a:r>
            <a:r>
              <a:rPr lang="zh-CN" altLang="zh-CN" dirty="0">
                <a:solidFill>
                  <a:srgbClr val="009ED6"/>
                </a:solidFill>
              </a:rPr>
              <a:t>优先级</a:t>
            </a:r>
            <a:r>
              <a:rPr lang="zh-CN" altLang="zh-CN" dirty="0"/>
              <a:t>，最后通过</a:t>
            </a:r>
            <a:r>
              <a:rPr lang="en-US" altLang="zh-CN" dirty="0"/>
              <a:t>CSS</a:t>
            </a:r>
            <a:r>
              <a:rPr lang="zh-CN" altLang="zh-CN" dirty="0"/>
              <a:t>修饰文本，制作出了一个常见的服装推广软文页面。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</a:t>
            </a:r>
            <a:r>
              <a:rPr lang="zh-CN" altLang="zh-CN" dirty="0" smtClean="0"/>
              <a:t>通过</a:t>
            </a:r>
            <a:r>
              <a:rPr lang="zh-CN" altLang="zh-CN" dirty="0"/>
              <a:t>本章的学习，读者</a:t>
            </a:r>
            <a:r>
              <a:rPr lang="zh-CN" altLang="zh-CN" dirty="0" smtClean="0"/>
              <a:t>应该能够理解</a:t>
            </a:r>
            <a:r>
              <a:rPr lang="en-US" altLang="zh-CN" dirty="0" smtClean="0">
                <a:solidFill>
                  <a:srgbClr val="009ED6"/>
                </a:solidFill>
              </a:rPr>
              <a:t>CSS</a:t>
            </a:r>
            <a:r>
              <a:rPr lang="zh-CN" altLang="zh-CN" dirty="0" smtClean="0">
                <a:solidFill>
                  <a:srgbClr val="009ED6"/>
                </a:solidFill>
              </a:rPr>
              <a:t>结构</a:t>
            </a:r>
            <a:r>
              <a:rPr lang="zh-CN" altLang="zh-CN" dirty="0">
                <a:solidFill>
                  <a:srgbClr val="009ED6"/>
                </a:solidFill>
              </a:rPr>
              <a:t>与表现的分离</a:t>
            </a:r>
            <a:r>
              <a:rPr lang="zh-CN" altLang="zh-CN" dirty="0"/>
              <a:t>以及</a:t>
            </a:r>
            <a:r>
              <a:rPr lang="en-US" altLang="zh-CN" dirty="0" smtClean="0">
                <a:solidFill>
                  <a:srgbClr val="009ED6"/>
                </a:solidFill>
              </a:rPr>
              <a:t>CSS</a:t>
            </a:r>
            <a:r>
              <a:rPr lang="zh-CN" altLang="zh-CN" dirty="0" smtClean="0">
                <a:solidFill>
                  <a:srgbClr val="009ED6"/>
                </a:solidFill>
              </a:rPr>
              <a:t>优先级</a:t>
            </a:r>
            <a:r>
              <a:rPr lang="zh-CN" altLang="zh-CN" dirty="0">
                <a:solidFill>
                  <a:srgbClr val="009ED6"/>
                </a:solidFill>
              </a:rPr>
              <a:t>规则</a:t>
            </a:r>
            <a:r>
              <a:rPr lang="zh-CN" altLang="zh-CN" dirty="0"/>
              <a:t>，可以熟练地使用</a:t>
            </a:r>
            <a:r>
              <a:rPr lang="en-US" altLang="zh-CN" dirty="0"/>
              <a:t>CSS</a:t>
            </a:r>
            <a:r>
              <a:rPr lang="zh-CN" altLang="zh-CN" dirty="0"/>
              <a:t>控制页面中的字体和文本外观样式。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44120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250825" y="-57119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✎ 动手实践</a:t>
            </a:r>
          </a:p>
        </p:txBody>
      </p: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322263" y="1227138"/>
            <a:ext cx="8697912" cy="1814512"/>
            <a:chOff x="321645" y="1328755"/>
            <a:chExt cx="8698177" cy="1815044"/>
          </a:xfrm>
        </p:grpSpPr>
        <p:sp>
          <p:nvSpPr>
            <p:cNvPr id="60432" name="矩形 12"/>
            <p:cNvSpPr>
              <a:spLocks noChangeArrowheads="1"/>
            </p:cNvSpPr>
            <p:nvPr/>
          </p:nvSpPr>
          <p:spPr bwMode="auto">
            <a:xfrm>
              <a:off x="2617640" y="1593124"/>
              <a:ext cx="6402182" cy="1384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zh-CN" sz="2800" b="1" dirty="0">
                  <a:latin typeface="微软雅黑" pitchFamily="34" charset="-122"/>
                  <a:ea typeface="微软雅黑" pitchFamily="34" charset="-122"/>
                </a:rPr>
                <a:t>学习完前面的内容，下面来</a:t>
              </a:r>
              <a:r>
                <a:rPr lang="zh-CN" altLang="zh-CN" sz="2800" b="1" dirty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动手实践</a:t>
              </a:r>
              <a:r>
                <a:rPr lang="zh-CN" altLang="zh-CN" sz="2800" b="1" dirty="0">
                  <a:latin typeface="微软雅黑" pitchFamily="34" charset="-122"/>
                  <a:ea typeface="微软雅黑" pitchFamily="34" charset="-122"/>
                </a:rPr>
                <a:t>一下吧：</a:t>
              </a:r>
            </a:p>
          </p:txBody>
        </p:sp>
        <p:pic>
          <p:nvPicPr>
            <p:cNvPr id="60433" name="图片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45" y="1328755"/>
              <a:ext cx="2329512" cy="1815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0422" name="组合 18"/>
          <p:cNvGrpSpPr>
            <a:grpSpLocks/>
          </p:cNvGrpSpPr>
          <p:nvPr/>
        </p:nvGrpSpPr>
        <p:grpSpPr bwMode="auto">
          <a:xfrm>
            <a:off x="315913" y="2995613"/>
            <a:ext cx="8516937" cy="3698875"/>
            <a:chOff x="316086" y="2995968"/>
            <a:chExt cx="8516057" cy="3698342"/>
          </a:xfrm>
        </p:grpSpPr>
        <p:sp>
          <p:nvSpPr>
            <p:cNvPr id="18" name="折角形 17"/>
            <p:cNvSpPr/>
            <p:nvPr/>
          </p:nvSpPr>
          <p:spPr bwMode="auto">
            <a:xfrm flipH="1">
              <a:off x="316086" y="2995968"/>
              <a:ext cx="8516057" cy="3698342"/>
            </a:xfrm>
            <a:prstGeom prst="foldedCorner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grpSp>
          <p:nvGrpSpPr>
            <p:cNvPr id="60426" name="组合 15"/>
            <p:cNvGrpSpPr>
              <a:grpSpLocks/>
            </p:cNvGrpSpPr>
            <p:nvPr/>
          </p:nvGrpSpPr>
          <p:grpSpPr bwMode="auto">
            <a:xfrm>
              <a:off x="616090" y="2999457"/>
              <a:ext cx="7943383" cy="3633594"/>
              <a:chOff x="616090" y="2999457"/>
              <a:chExt cx="7943383" cy="3633594"/>
            </a:xfrm>
          </p:grpSpPr>
          <p:sp>
            <p:nvSpPr>
              <p:cNvPr id="60427" name="矩形 4"/>
              <p:cNvSpPr>
                <a:spLocks noChangeArrowheads="1"/>
              </p:cNvSpPr>
              <p:nvPr/>
            </p:nvSpPr>
            <p:spPr bwMode="auto">
              <a:xfrm>
                <a:off x="616090" y="3105489"/>
                <a:ext cx="4782646" cy="8308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1600" dirty="0">
                    <a:latin typeface="微软雅黑" pitchFamily="34" charset="-122"/>
                    <a:ea typeface="微软雅黑" pitchFamily="34" charset="-122"/>
                  </a:rPr>
                  <a:t>请结合给出的素材，运用</a:t>
                </a:r>
                <a:r>
                  <a:rPr lang="en-US" altLang="zh-CN" sz="1600" dirty="0">
                    <a:latin typeface="微软雅黑" pitchFamily="34" charset="-122"/>
                    <a:ea typeface="微软雅黑" pitchFamily="34" charset="-122"/>
                  </a:rPr>
                  <a:t>CSS</a:t>
                </a:r>
                <a:r>
                  <a:rPr lang="zh-CN" altLang="en-US" sz="1600" dirty="0">
                    <a:latin typeface="微软雅黑" pitchFamily="34" charset="-122"/>
                    <a:ea typeface="微软雅黑" pitchFamily="34" charset="-122"/>
                  </a:rPr>
                  <a:t>选择器、</a:t>
                </a:r>
                <a:r>
                  <a:rPr lang="en-US" altLang="zh-CN" sz="1600" dirty="0">
                    <a:latin typeface="微软雅黑" pitchFamily="34" charset="-122"/>
                    <a:ea typeface="微软雅黑" pitchFamily="34" charset="-122"/>
                  </a:rPr>
                  <a:t>CSS</a:t>
                </a:r>
                <a:r>
                  <a:rPr lang="zh-CN" altLang="en-US" sz="1600" dirty="0">
                    <a:latin typeface="微软雅黑" pitchFamily="34" charset="-122"/>
                    <a:ea typeface="微软雅黑" pitchFamily="34" charset="-122"/>
                  </a:rPr>
                  <a:t>文本相关样式及高级特性实现</a:t>
                </a:r>
                <a:r>
                  <a:rPr lang="zh-CN" altLang="en-US" sz="1600" dirty="0" smtClean="0">
                    <a:latin typeface="微软雅黑" pitchFamily="34" charset="-122"/>
                    <a:ea typeface="微软雅黑" pitchFamily="34" charset="-122"/>
                  </a:rPr>
                  <a:t>如下图所</a:t>
                </a:r>
                <a:r>
                  <a:rPr lang="zh-CN" altLang="en-US" sz="1600" dirty="0">
                    <a:latin typeface="微软雅黑" pitchFamily="34" charset="-122"/>
                    <a:ea typeface="微软雅黑" pitchFamily="34" charset="-122"/>
                  </a:rPr>
                  <a:t>示的图文混排页面。</a:t>
                </a:r>
              </a:p>
            </p:txBody>
          </p:sp>
          <p:grpSp>
            <p:nvGrpSpPr>
              <p:cNvPr id="60428" name="组合 11"/>
              <p:cNvGrpSpPr>
                <a:grpSpLocks/>
              </p:cNvGrpSpPr>
              <p:nvPr/>
            </p:nvGrpSpPr>
            <p:grpSpPr bwMode="auto">
              <a:xfrm>
                <a:off x="5718390" y="2999457"/>
                <a:ext cx="2841083" cy="3633594"/>
                <a:chOff x="250825" y="2754397"/>
                <a:chExt cx="3270293" cy="4182532"/>
              </a:xfrm>
            </p:grpSpPr>
            <p:pic>
              <p:nvPicPr>
                <p:cNvPr id="60429" name="图片 9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0825" y="2754397"/>
                  <a:ext cx="3270293" cy="41825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0431" name="矩形 10"/>
                <p:cNvSpPr>
                  <a:spLocks noChangeArrowheads="1"/>
                </p:cNvSpPr>
                <p:nvPr/>
              </p:nvSpPr>
              <p:spPr bwMode="auto">
                <a:xfrm>
                  <a:off x="759471" y="5861423"/>
                  <a:ext cx="2456295" cy="4428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r>
                    <a:rPr lang="zh-CN" altLang="en-US" sz="1900" b="1">
                      <a:latin typeface="微软雅黑" pitchFamily="34" charset="-122"/>
                      <a:ea typeface="微软雅黑" pitchFamily="34" charset="-122"/>
                    </a:rPr>
                    <a:t>扫一扫，查看答案</a:t>
                  </a:r>
                </a:p>
              </p:txBody>
            </p:sp>
          </p:grpSp>
        </p:grpSp>
      </p:grpSp>
      <p:pic>
        <p:nvPicPr>
          <p:cNvPr id="9218" name="图片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66" y="3978679"/>
            <a:ext cx="4744965" cy="1687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图片 12" descr="C:\Users\Administrator\Desktop\HTML5+CSS3网站设计基础教程二维码2.2厘米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053" y="3813742"/>
            <a:ext cx="1829959" cy="1829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179081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3.1 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1927902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914400">
              <a:buFont typeface="Arial" panose="020B0604020202020204" pitchFamily="34" charset="0"/>
              <a:buChar char="•"/>
            </a:pPr>
            <a:r>
              <a:rPr lang="en-US" altLang="zh-CN" sz="1800" b="1" dirty="0" smtClean="0">
                <a:solidFill>
                  <a:srgbClr val="009ED6"/>
                </a:solidFill>
              </a:rPr>
              <a:t>CSS3</a:t>
            </a:r>
            <a:endParaRPr lang="en-US" altLang="zh-CN" sz="1800" b="1" dirty="0">
              <a:solidFill>
                <a:srgbClr val="009ED6"/>
              </a:solidFill>
            </a:endParaRPr>
          </a:p>
          <a:p>
            <a:pPr marL="0" indent="457200">
              <a:buNone/>
            </a:pPr>
            <a:r>
              <a:rPr lang="zh-CN" altLang="en-US" sz="1800" dirty="0"/>
              <a:t>早在</a:t>
            </a:r>
            <a:r>
              <a:rPr lang="en-US" altLang="zh-CN" sz="1800" dirty="0"/>
              <a:t>2001</a:t>
            </a:r>
            <a:r>
              <a:rPr lang="zh-CN" altLang="en-US" sz="1800" dirty="0"/>
              <a:t>年，</a:t>
            </a:r>
            <a:r>
              <a:rPr lang="en-US" altLang="zh-CN" sz="1800" dirty="0">
                <a:solidFill>
                  <a:srgbClr val="009ED6"/>
                </a:solidFill>
              </a:rPr>
              <a:t>W3C</a:t>
            </a:r>
            <a:r>
              <a:rPr lang="zh-CN" altLang="en-US" sz="1800" dirty="0"/>
              <a:t>就着手开始准备开发</a:t>
            </a:r>
            <a:r>
              <a:rPr lang="en-US" altLang="zh-CN" sz="1800" dirty="0">
                <a:solidFill>
                  <a:srgbClr val="009ED6"/>
                </a:solidFill>
              </a:rPr>
              <a:t>CSS</a:t>
            </a:r>
            <a:r>
              <a:rPr lang="zh-CN" altLang="en-US" sz="1800" dirty="0">
                <a:solidFill>
                  <a:srgbClr val="009ED6"/>
                </a:solidFill>
              </a:rPr>
              <a:t>第三版</a:t>
            </a:r>
            <a:r>
              <a:rPr lang="zh-CN" altLang="en-US" sz="1800" dirty="0"/>
              <a:t>规范。虽然完整的、规范权威的</a:t>
            </a:r>
            <a:r>
              <a:rPr lang="en-US" altLang="zh-CN" sz="1800" dirty="0"/>
              <a:t>CSS3</a:t>
            </a:r>
            <a:r>
              <a:rPr lang="zh-CN" altLang="en-US" sz="1800" dirty="0"/>
              <a:t>标准还没有尘埃落定。但是</a:t>
            </a:r>
            <a:r>
              <a:rPr lang="zh-CN" altLang="en-US" sz="1800" dirty="0">
                <a:solidFill>
                  <a:srgbClr val="009ED6"/>
                </a:solidFill>
              </a:rPr>
              <a:t>各主流浏览器</a:t>
            </a:r>
            <a:r>
              <a:rPr lang="zh-CN" altLang="en-US" sz="1800" dirty="0"/>
              <a:t>已经开始支持其中的绝大部分特性</a:t>
            </a:r>
            <a:r>
              <a:rPr lang="zh-CN" altLang="en-US" sz="1800" dirty="0" smtClean="0"/>
              <a:t>。</a:t>
            </a:r>
            <a:endParaRPr lang="zh-CN" alt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 smtClean="0">
                <a:solidFill>
                  <a:srgbClr val="009ED6"/>
                </a:solidFill>
              </a:rPr>
              <a:t>2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>
                <a:solidFill>
                  <a:srgbClr val="009ED6"/>
                </a:solidFill>
              </a:rPr>
              <a:t>CSS3</a:t>
            </a:r>
            <a:r>
              <a:rPr lang="zh-CN" altLang="en-US" sz="2400" b="1" dirty="0">
                <a:solidFill>
                  <a:srgbClr val="009ED6"/>
                </a:solidFill>
              </a:rPr>
              <a:t>发展历史</a:t>
            </a:r>
            <a:endParaRPr lang="zh-CN" altLang="zh-CN" sz="2400" b="1" dirty="0">
              <a:solidFill>
                <a:srgbClr val="009E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0713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3.1 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 smtClean="0">
                <a:solidFill>
                  <a:srgbClr val="009ED6"/>
                </a:solidFill>
              </a:rPr>
              <a:t>3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>
                <a:solidFill>
                  <a:srgbClr val="009ED6"/>
                </a:solidFill>
              </a:rPr>
              <a:t>CSS3</a:t>
            </a:r>
            <a:r>
              <a:rPr lang="zh-CN" altLang="en-US" sz="2400" b="1" dirty="0">
                <a:solidFill>
                  <a:srgbClr val="009ED6"/>
                </a:solidFill>
              </a:rPr>
              <a:t>浏览器支持情况</a:t>
            </a:r>
            <a:endParaRPr lang="zh-CN" altLang="zh-CN" sz="2400" b="1" dirty="0">
              <a:solidFill>
                <a:srgbClr val="009ED6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923600"/>
              </p:ext>
            </p:extLst>
          </p:nvPr>
        </p:nvGraphicFramePr>
        <p:xfrm>
          <a:off x="1625386" y="1927953"/>
          <a:ext cx="5910149" cy="40139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4166"/>
                <a:gridCol w="876686"/>
                <a:gridCol w="716097"/>
                <a:gridCol w="837282"/>
                <a:gridCol w="892366"/>
                <a:gridCol w="1013552"/>
              </a:tblGrid>
              <a:tr h="3252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</a:rPr>
                        <a:t>CSS3</a:t>
                      </a:r>
                      <a:r>
                        <a:rPr lang="zh-CN" sz="1050" kern="100" dirty="0">
                          <a:solidFill>
                            <a:schemeClr val="tx1"/>
                          </a:solidFill>
                          <a:effectLst/>
                        </a:rPr>
                        <a:t>模块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chemeClr val="tx1"/>
                          </a:solidFill>
                          <a:effectLst/>
                        </a:rPr>
                        <a:t>Chrome4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chemeClr val="tx1"/>
                          </a:solidFill>
                          <a:effectLst/>
                        </a:rPr>
                        <a:t>Safari4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chemeClr val="tx1"/>
                          </a:solidFill>
                          <a:effectLst/>
                        </a:rPr>
                        <a:t>Firefox3.6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chemeClr val="tx1"/>
                          </a:solidFill>
                          <a:effectLst/>
                        </a:rPr>
                        <a:t>Opera10.5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IE10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</a:tr>
              <a:tr h="2401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</a:rPr>
                        <a:t>RGBA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</a:tr>
              <a:tr h="2285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</a:rPr>
                        <a:t>HSLA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</a:tr>
              <a:tr h="2941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Multiple Background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</a:tr>
              <a:tr h="2495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Border Image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solidFill>
                            <a:schemeClr val="tx1"/>
                          </a:solidFill>
                          <a:effectLst/>
                        </a:rPr>
                        <a:t>×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</a:tr>
              <a:tr h="2379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Border Radius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Box Shadow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</a:tr>
              <a:tr h="2258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Opacity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</a:tr>
              <a:tr h="2142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CSS Animations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chemeClr val="tx1"/>
                          </a:solidFill>
                          <a:effectLst/>
                        </a:rPr>
                        <a:t>×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chemeClr val="tx1"/>
                          </a:solidFill>
                          <a:effectLst/>
                        </a:rPr>
                        <a:t>×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</a:tr>
              <a:tr h="2577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CSS Columns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chemeClr val="tx1"/>
                          </a:solidFill>
                          <a:effectLst/>
                        </a:rPr>
                        <a:t>×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</a:tr>
              <a:tr h="2682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CSS Gradients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chemeClr val="tx1"/>
                          </a:solidFill>
                          <a:effectLst/>
                        </a:rPr>
                        <a:t>×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</a:tr>
              <a:tr h="2566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CSS Reflections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chemeClr val="tx1"/>
                          </a:solidFill>
                          <a:effectLst/>
                        </a:rPr>
                        <a:t>×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chemeClr val="tx1"/>
                          </a:solidFill>
                          <a:effectLst/>
                        </a:rPr>
                        <a:t>×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solidFill>
                            <a:schemeClr val="tx1"/>
                          </a:solidFill>
                          <a:effectLst/>
                        </a:rPr>
                        <a:t>×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CSS Transforms 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</a:tr>
              <a:tr h="2886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CSS Transforms 3D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solidFill>
                            <a:schemeClr val="tx1"/>
                          </a:solidFill>
                          <a:effectLst/>
                        </a:rPr>
                        <a:t>×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chemeClr val="tx1"/>
                          </a:solidFill>
                          <a:effectLst/>
                        </a:rPr>
                        <a:t>×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</a:tr>
              <a:tr h="2203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CSS Transitions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</a:tr>
              <a:tr h="1244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</a:rPr>
                        <a:t>CSS </a:t>
                      </a:r>
                      <a:r>
                        <a:rPr lang="en-US" sz="1050" kern="100" dirty="0" err="1">
                          <a:solidFill>
                            <a:schemeClr val="tx1"/>
                          </a:solidFill>
                          <a:effectLst/>
                        </a:rPr>
                        <a:t>FontFace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411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3.1 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 smtClean="0">
                <a:solidFill>
                  <a:srgbClr val="009ED6"/>
                </a:solidFill>
              </a:rPr>
              <a:t>3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>
                <a:solidFill>
                  <a:srgbClr val="009ED6"/>
                </a:solidFill>
              </a:rPr>
              <a:t>CSS3</a:t>
            </a:r>
            <a:r>
              <a:rPr lang="zh-CN" altLang="en-US" sz="2400" b="1" dirty="0">
                <a:solidFill>
                  <a:srgbClr val="009ED6"/>
                </a:solidFill>
              </a:rPr>
              <a:t>浏览器支持情况</a:t>
            </a:r>
            <a:endParaRPr lang="zh-CN" altLang="zh-CN" sz="2400" b="1" dirty="0">
              <a:solidFill>
                <a:srgbClr val="009ED6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837283" y="1862494"/>
            <a:ext cx="731520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/>
              <a:t>由于各浏览器厂商对</a:t>
            </a:r>
            <a:r>
              <a:rPr lang="en-US" altLang="zh-CN" dirty="0">
                <a:solidFill>
                  <a:srgbClr val="009ED6"/>
                </a:solidFill>
              </a:rPr>
              <a:t>CSS3</a:t>
            </a:r>
            <a:r>
              <a:rPr lang="zh-CN" altLang="en-US" dirty="0">
                <a:solidFill>
                  <a:srgbClr val="009ED6"/>
                </a:solidFill>
              </a:rPr>
              <a:t>各属性</a:t>
            </a:r>
            <a:r>
              <a:rPr lang="zh-CN" altLang="en-US" dirty="0"/>
              <a:t>的支持程度不一样，因此在标准尚未明确的情况下，会用厂商的</a:t>
            </a:r>
            <a:r>
              <a:rPr lang="zh-CN" altLang="en-US" dirty="0">
                <a:solidFill>
                  <a:srgbClr val="009ED6"/>
                </a:solidFill>
              </a:rPr>
              <a:t>前缀</a:t>
            </a:r>
            <a:r>
              <a:rPr lang="zh-CN" altLang="en-US" dirty="0"/>
              <a:t>加以区分，通常把这些加上私有前缀的属性称之为“</a:t>
            </a:r>
            <a:r>
              <a:rPr lang="zh-CN" altLang="en-US" dirty="0">
                <a:solidFill>
                  <a:srgbClr val="009ED6"/>
                </a:solidFill>
              </a:rPr>
              <a:t>私有属性</a:t>
            </a:r>
            <a:r>
              <a:rPr lang="zh-CN" altLang="en-US" dirty="0"/>
              <a:t>”。各主流浏览器都定义了自己的私有属性，以便让用户更好的体验</a:t>
            </a:r>
            <a:r>
              <a:rPr lang="en-US" altLang="zh-CN" dirty="0">
                <a:solidFill>
                  <a:srgbClr val="009ED6"/>
                </a:solidFill>
              </a:rPr>
              <a:t>CSS</a:t>
            </a:r>
            <a:r>
              <a:rPr lang="zh-CN" altLang="en-US" dirty="0">
                <a:solidFill>
                  <a:srgbClr val="009ED6"/>
                </a:solidFill>
              </a:rPr>
              <a:t>的新特性</a:t>
            </a:r>
            <a:r>
              <a:rPr lang="zh-CN" altLang="en-US" dirty="0" smtClean="0"/>
              <a:t>，下表中</a:t>
            </a:r>
            <a:r>
              <a:rPr lang="zh-CN" altLang="en-US" dirty="0"/>
              <a:t>列举了各主流浏览器的</a:t>
            </a:r>
            <a:r>
              <a:rPr lang="zh-CN" altLang="en-US" dirty="0">
                <a:solidFill>
                  <a:srgbClr val="009ED6"/>
                </a:solidFill>
              </a:rPr>
              <a:t>私有</a:t>
            </a:r>
            <a:r>
              <a:rPr lang="zh-CN" altLang="en-US" dirty="0" smtClean="0">
                <a:solidFill>
                  <a:srgbClr val="009ED6"/>
                </a:solidFill>
              </a:rPr>
              <a:t>前缀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136253"/>
              </p:ext>
            </p:extLst>
          </p:nvPr>
        </p:nvGraphicFramePr>
        <p:xfrm>
          <a:off x="2267219" y="3857335"/>
          <a:ext cx="5210175" cy="19958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36725"/>
                <a:gridCol w="1736725"/>
                <a:gridCol w="1736725"/>
              </a:tblGrid>
              <a:tr h="4172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内核类型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相关浏览器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私有前缀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</a:tr>
              <a:tr h="4327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Trident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IE8/ IE9/ IE10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-ms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</a:tr>
              <a:tr h="4159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 dirty="0" err="1">
                          <a:solidFill>
                            <a:schemeClr val="tx1"/>
                          </a:solidFill>
                          <a:effectLst/>
                        </a:rPr>
                        <a:t>Webkit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0" kern="0" dirty="0">
                          <a:solidFill>
                            <a:schemeClr val="tx1"/>
                          </a:solidFill>
                          <a:effectLst/>
                        </a:rPr>
                        <a:t>谷歌（</a:t>
                      </a:r>
                      <a:r>
                        <a:rPr lang="en-US" sz="1050" b="0" kern="0" dirty="0">
                          <a:solidFill>
                            <a:schemeClr val="tx1"/>
                          </a:solidFill>
                          <a:effectLst/>
                        </a:rPr>
                        <a:t>Chrome</a:t>
                      </a:r>
                      <a:r>
                        <a:rPr lang="zh-CN" sz="1050" b="0" kern="0" dirty="0">
                          <a:solidFill>
                            <a:schemeClr val="tx1"/>
                          </a:solidFill>
                          <a:effectLst/>
                        </a:rPr>
                        <a:t>）</a:t>
                      </a:r>
                      <a:r>
                        <a:rPr lang="en-US" sz="1050" b="0" kern="0" dirty="0">
                          <a:solidFill>
                            <a:schemeClr val="tx1"/>
                          </a:solidFill>
                          <a:effectLst/>
                        </a:rPr>
                        <a:t>/Safari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-webkit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</a:tr>
              <a:tr h="3001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Gecko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0" kern="0" dirty="0">
                          <a:solidFill>
                            <a:schemeClr val="tx1"/>
                          </a:solidFill>
                          <a:effectLst/>
                        </a:rPr>
                        <a:t>火狐（</a:t>
                      </a:r>
                      <a:r>
                        <a:rPr lang="en-US" sz="1050" b="0" kern="0" dirty="0">
                          <a:solidFill>
                            <a:schemeClr val="tx1"/>
                          </a:solidFill>
                          <a:effectLst/>
                        </a:rPr>
                        <a:t>Firefox</a:t>
                      </a:r>
                      <a:r>
                        <a:rPr lang="zh-CN" sz="1050" b="0" kern="0" dirty="0">
                          <a:solidFill>
                            <a:schemeClr val="tx1"/>
                          </a:solidFill>
                          <a:effectLst/>
                        </a:rPr>
                        <a:t>）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en-US" sz="1050" b="0" kern="100" dirty="0" err="1">
                          <a:solidFill>
                            <a:schemeClr val="tx1"/>
                          </a:solidFill>
                          <a:effectLst/>
                        </a:rPr>
                        <a:t>moz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</a:tr>
              <a:tr h="4297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Blink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0" dirty="0">
                          <a:solidFill>
                            <a:schemeClr val="tx1"/>
                          </a:solidFill>
                          <a:effectLst/>
                        </a:rPr>
                        <a:t>Opera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-o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00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"/>
          <p:cNvGrpSpPr>
            <a:grpSpLocks/>
          </p:cNvGrpSpPr>
          <p:nvPr/>
        </p:nvGrpSpPr>
        <p:grpSpPr bwMode="auto">
          <a:xfrm>
            <a:off x="4604069" y="1673365"/>
            <a:ext cx="3827937" cy="507813"/>
            <a:chOff x="1710670" y="1252383"/>
            <a:chExt cx="4869094" cy="611808"/>
          </a:xfrm>
        </p:grpSpPr>
        <p:grpSp>
          <p:nvGrpSpPr>
            <p:cNvPr id="8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12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14" name="圆角矩形 13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15" name="圆角矩形 14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13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9" name="直接连接符 8"/>
            <p:cNvCxnSpPr/>
            <p:nvPr/>
          </p:nvCxnSpPr>
          <p:spPr bwMode="auto">
            <a:xfrm>
              <a:off x="2809389" y="1761189"/>
              <a:ext cx="377037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10" name="矩形 35"/>
            <p:cNvSpPr>
              <a:spLocks noChangeArrowheads="1"/>
            </p:cNvSpPr>
            <p:nvPr/>
          </p:nvSpPr>
          <p:spPr bwMode="auto">
            <a:xfrm>
              <a:off x="2871757" y="1252383"/>
              <a:ext cx="3667022" cy="556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1" indent="0">
                <a:buFontTx/>
                <a:buNone/>
                <a:defRPr/>
              </a:pPr>
              <a:r>
                <a:rPr lang="en-US" altLang="zh-CN" sz="2400" b="1" dirty="0">
                  <a:solidFill>
                    <a:srgbClr val="009ED6"/>
                  </a:solidFill>
                </a:rPr>
                <a:t>CSS</a:t>
              </a:r>
              <a:r>
                <a:rPr lang="zh-CN" altLang="en-US" sz="2400" b="1" dirty="0">
                  <a:solidFill>
                    <a:srgbClr val="009ED6"/>
                  </a:solidFill>
                </a:rPr>
                <a:t>样式规则</a:t>
              </a:r>
              <a:endParaRPr lang="en-US" altLang="zh-CN" sz="2400" b="1" dirty="0">
                <a:solidFill>
                  <a:srgbClr val="009ED6"/>
                </a:solidFill>
              </a:endParaRPr>
            </a:p>
          </p:txBody>
        </p:sp>
      </p:grpSp>
      <p:grpSp>
        <p:nvGrpSpPr>
          <p:cNvPr id="17" name="组合 1"/>
          <p:cNvGrpSpPr>
            <a:grpSpLocks/>
          </p:cNvGrpSpPr>
          <p:nvPr/>
        </p:nvGrpSpPr>
        <p:grpSpPr bwMode="auto">
          <a:xfrm>
            <a:off x="4629469" y="2714001"/>
            <a:ext cx="3827937" cy="507813"/>
            <a:chOff x="1710670" y="1252383"/>
            <a:chExt cx="4869094" cy="611808"/>
          </a:xfrm>
        </p:grpSpPr>
        <p:grpSp>
          <p:nvGrpSpPr>
            <p:cNvPr id="18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21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23" name="圆角矩形 22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2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4" name="圆角矩形 23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2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19" name="直接连接符 18"/>
            <p:cNvCxnSpPr/>
            <p:nvPr/>
          </p:nvCxnSpPr>
          <p:spPr bwMode="auto">
            <a:xfrm>
              <a:off x="2809389" y="1761189"/>
              <a:ext cx="377037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20" name="矩形 35"/>
            <p:cNvSpPr>
              <a:spLocks noChangeArrowheads="1"/>
            </p:cNvSpPr>
            <p:nvPr/>
          </p:nvSpPr>
          <p:spPr bwMode="auto">
            <a:xfrm>
              <a:off x="2871757" y="1252383"/>
              <a:ext cx="3667022" cy="556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1" indent="0">
                <a:buFontTx/>
                <a:buNone/>
                <a:defRPr/>
              </a:pPr>
              <a:r>
                <a:rPr lang="zh-CN" altLang="en-US" sz="2400" b="1" dirty="0">
                  <a:solidFill>
                    <a:srgbClr val="009ED6"/>
                  </a:solidFill>
                </a:rPr>
                <a:t>引入</a:t>
              </a:r>
              <a:r>
                <a:rPr lang="en-US" altLang="zh-CN" sz="2400" b="1" dirty="0">
                  <a:solidFill>
                    <a:srgbClr val="009ED6"/>
                  </a:solidFill>
                </a:rPr>
                <a:t>CSS</a:t>
              </a:r>
              <a:r>
                <a:rPr lang="zh-CN" altLang="en-US" sz="2400" b="1" dirty="0">
                  <a:solidFill>
                    <a:srgbClr val="009ED6"/>
                  </a:solidFill>
                </a:rPr>
                <a:t>样式表 </a:t>
              </a:r>
              <a:endParaRPr lang="en-US" altLang="zh-CN" sz="2400" b="1" dirty="0">
                <a:solidFill>
                  <a:srgbClr val="009ED6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56882" y="2022511"/>
            <a:ext cx="1883118" cy="58477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>
            <a:bevelT w="38100"/>
          </a:sp3d>
        </p:spPr>
        <p:txBody>
          <a:bodyPr wrap="square" rtlCol="0">
            <a:spAutoFit/>
          </a:bodyPr>
          <a:lstStyle/>
          <a:p>
            <a:r>
              <a:rPr lang="zh-CN" altLang="en-US" sz="3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r>
              <a:rPr lang="zh-CN" altLang="en-US" sz="3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endParaRPr lang="zh-CN" altLang="en-US" sz="3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0" name="图片 716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1" y="1310466"/>
            <a:ext cx="4280664" cy="4468033"/>
          </a:xfrm>
          <a:prstGeom prst="rect">
            <a:avLst/>
          </a:prstGeom>
        </p:spPr>
      </p:pic>
      <p:grpSp>
        <p:nvGrpSpPr>
          <p:cNvPr id="51" name="组合 1"/>
          <p:cNvGrpSpPr>
            <a:grpSpLocks/>
          </p:cNvGrpSpPr>
          <p:nvPr/>
        </p:nvGrpSpPr>
        <p:grpSpPr bwMode="auto">
          <a:xfrm>
            <a:off x="4663531" y="3718873"/>
            <a:ext cx="4480468" cy="507813"/>
            <a:chOff x="1710670" y="1252383"/>
            <a:chExt cx="5699107" cy="611808"/>
          </a:xfrm>
        </p:grpSpPr>
        <p:grpSp>
          <p:nvGrpSpPr>
            <p:cNvPr id="52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55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57" name="圆角矩形 56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3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58" name="圆角矩形 57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56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53" name="直接连接符 52"/>
            <p:cNvCxnSpPr/>
            <p:nvPr/>
          </p:nvCxnSpPr>
          <p:spPr bwMode="auto">
            <a:xfrm>
              <a:off x="2809389" y="1761189"/>
              <a:ext cx="377037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54" name="矩形 35"/>
            <p:cNvSpPr>
              <a:spLocks noChangeArrowheads="1"/>
            </p:cNvSpPr>
            <p:nvPr/>
          </p:nvSpPr>
          <p:spPr bwMode="auto">
            <a:xfrm>
              <a:off x="2871756" y="1252383"/>
              <a:ext cx="4538021" cy="556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1" indent="0">
                <a:buFontTx/>
                <a:buNone/>
                <a:defRPr/>
              </a:pPr>
              <a:r>
                <a:rPr lang="en-US" altLang="zh-CN" sz="2400" b="1" dirty="0">
                  <a:solidFill>
                    <a:srgbClr val="009ED6"/>
                  </a:solidFill>
                </a:rPr>
                <a:t>CSS</a:t>
              </a:r>
              <a:r>
                <a:rPr lang="zh-CN" altLang="en-US" sz="2400" b="1" dirty="0">
                  <a:solidFill>
                    <a:srgbClr val="009ED6"/>
                  </a:solidFill>
                </a:rPr>
                <a:t>基础选择器</a:t>
              </a:r>
              <a:endParaRPr lang="en-US" altLang="zh-CN" sz="2400" b="1" dirty="0">
                <a:solidFill>
                  <a:srgbClr val="009ED6"/>
                </a:solidFill>
              </a:endParaRPr>
            </a:p>
          </p:txBody>
        </p:sp>
      </p:grpSp>
      <p:sp>
        <p:nvSpPr>
          <p:cNvPr id="38" name="标题 1"/>
          <p:cNvSpPr>
            <a:spLocks noGrp="1"/>
          </p:cNvSpPr>
          <p:nvPr>
            <p:ph type="title"/>
          </p:nvPr>
        </p:nvSpPr>
        <p:spPr>
          <a:xfrm>
            <a:off x="107950" y="114300"/>
            <a:ext cx="7766050" cy="723900"/>
          </a:xfrm>
        </p:spPr>
        <p:txBody>
          <a:bodyPr/>
          <a:lstStyle/>
          <a:p>
            <a:pPr>
              <a:defRPr/>
            </a:pPr>
            <a:r>
              <a:rPr lang="en-US" altLang="zh-CN" sz="2400" dirty="0" smtClean="0"/>
              <a:t>3.2 </a:t>
            </a:r>
            <a:r>
              <a:rPr lang="en-US" altLang="zh-CN" sz="2400" dirty="0"/>
              <a:t>CSS</a:t>
            </a:r>
            <a:r>
              <a:rPr lang="zh-CN" altLang="en-US" sz="2400" dirty="0"/>
              <a:t>核心基础</a:t>
            </a:r>
          </a:p>
        </p:txBody>
      </p:sp>
    </p:spTree>
    <p:extLst>
      <p:ext uri="{BB962C8B-B14F-4D97-AF65-F5344CB8AC3E}">
        <p14:creationId xmlns:p14="http://schemas.microsoft.com/office/powerpoint/2010/main" val="34331810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3f331d2c4f6bc505227cee13b475f235aa85d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认识网页"/>
  <p:tag name="GENSWF_ADVANCE_TIME" val="0.00"/>
  <p:tag name="ISPRING_SLIDE_INDENT_LEVEL" val="0"/>
  <p:tag name="ISPRING_CUSTOM_TIMING_USED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动手实践"/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默认设计模板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3943</TotalTime>
  <Pages>0</Pages>
  <Words>4408</Words>
  <Characters>0</Characters>
  <Application>Microsoft Office PowerPoint</Application>
  <DocSecurity>0</DocSecurity>
  <PresentationFormat>全屏显示(4:3)</PresentationFormat>
  <Lines>0</Lines>
  <Paragraphs>513</Paragraphs>
  <Slides>52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4" baseType="lpstr">
      <vt:lpstr>默认设计模板</vt:lpstr>
      <vt:lpstr>Visio</vt:lpstr>
      <vt:lpstr>第三章  CSS3入门</vt:lpstr>
      <vt:lpstr>PowerPoint 演示文稿</vt:lpstr>
      <vt:lpstr>3.1 CSS3简介</vt:lpstr>
      <vt:lpstr>3.1 知识点讲解</vt:lpstr>
      <vt:lpstr>3.1 知识点讲解</vt:lpstr>
      <vt:lpstr>3.1 知识点讲解</vt:lpstr>
      <vt:lpstr>3.1 知识点讲解</vt:lpstr>
      <vt:lpstr>3.1 知识点讲解</vt:lpstr>
      <vt:lpstr>3.2 CSS核心基础</vt:lpstr>
      <vt:lpstr>3.2 知识点讲解</vt:lpstr>
      <vt:lpstr>3.2 知识点讲解</vt:lpstr>
      <vt:lpstr>3.2 知识点讲解</vt:lpstr>
      <vt:lpstr>3.2 知识点讲解</vt:lpstr>
      <vt:lpstr>3.2 知识点讲解</vt:lpstr>
      <vt:lpstr>3.2 知识点讲解</vt:lpstr>
      <vt:lpstr>3.2 知识点讲解</vt:lpstr>
      <vt:lpstr>3.2 知识点讲解</vt:lpstr>
      <vt:lpstr>3.2 知识点讲解</vt:lpstr>
      <vt:lpstr>3.2 知识点讲解</vt:lpstr>
      <vt:lpstr>3.2 知识点讲解</vt:lpstr>
      <vt:lpstr>3.2 知识点讲解</vt:lpstr>
      <vt:lpstr>3.3 文本样式属性</vt:lpstr>
      <vt:lpstr>3.3 知识点讲解</vt:lpstr>
      <vt:lpstr>3.3 知识点讲解</vt:lpstr>
      <vt:lpstr>3.3 知识点讲解</vt:lpstr>
      <vt:lpstr>3.3 知识点讲解</vt:lpstr>
      <vt:lpstr>3.3 知识点讲解</vt:lpstr>
      <vt:lpstr>3.3 知识点讲解</vt:lpstr>
      <vt:lpstr>3.3 知识点讲解</vt:lpstr>
      <vt:lpstr>3.3 知识点讲解</vt:lpstr>
      <vt:lpstr>3.3 知识点讲解</vt:lpstr>
      <vt:lpstr>3.3 知识点讲解</vt:lpstr>
      <vt:lpstr>3.3 知识点讲解</vt:lpstr>
      <vt:lpstr>3.3 知识点讲解</vt:lpstr>
      <vt:lpstr>3.3 知识点讲解</vt:lpstr>
      <vt:lpstr>3.3 知识点讲解</vt:lpstr>
      <vt:lpstr>3.3 知识点讲解</vt:lpstr>
      <vt:lpstr>3.3 知识点讲解</vt:lpstr>
      <vt:lpstr>3.3 知识点讲解</vt:lpstr>
      <vt:lpstr>3.3 知识点讲解</vt:lpstr>
      <vt:lpstr>3.3 知识点讲解</vt:lpstr>
      <vt:lpstr>3.4 CSS高级特性</vt:lpstr>
      <vt:lpstr>3.4 知识点讲解</vt:lpstr>
      <vt:lpstr>3.4 知识点讲解</vt:lpstr>
      <vt:lpstr>3.4 知识点讲解</vt:lpstr>
      <vt:lpstr>3.4 知识点讲解</vt:lpstr>
      <vt:lpstr>3.4 知识点讲解</vt:lpstr>
      <vt:lpstr>3.4 知识点讲解</vt:lpstr>
      <vt:lpstr>3.5 制作服装推广软文</vt:lpstr>
      <vt:lpstr>3.5 案例实现</vt:lpstr>
      <vt:lpstr>本章小结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王哲</dc:creator>
  <cp:lastModifiedBy>张绍娟</cp:lastModifiedBy>
  <cp:revision>315</cp:revision>
  <dcterms:created xsi:type="dcterms:W3CDTF">2013-01-25T01:44:32Z</dcterms:created>
  <dcterms:modified xsi:type="dcterms:W3CDTF">2016-01-09T07:36:37Z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2052-9.1.0.4517</vt:lpwstr>
  </property>
</Properties>
</file>