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3" r:id="rId2"/>
    <p:sldId id="306" r:id="rId3"/>
    <p:sldId id="386" r:id="rId4"/>
    <p:sldId id="462" r:id="rId5"/>
    <p:sldId id="497" r:id="rId6"/>
    <p:sldId id="498" r:id="rId7"/>
    <p:sldId id="473" r:id="rId8"/>
    <p:sldId id="422" r:id="rId9"/>
    <p:sldId id="474" r:id="rId10"/>
    <p:sldId id="499" r:id="rId11"/>
    <p:sldId id="480" r:id="rId12"/>
    <p:sldId id="423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482" r:id="rId21"/>
    <p:sldId id="424" r:id="rId22"/>
    <p:sldId id="507" r:id="rId23"/>
    <p:sldId id="485" r:id="rId24"/>
    <p:sldId id="425" r:id="rId25"/>
    <p:sldId id="396" r:id="rId26"/>
    <p:sldId id="493" r:id="rId27"/>
    <p:sldId id="464" r:id="rId28"/>
    <p:sldId id="495" r:id="rId29"/>
    <p:sldId id="496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2FF"/>
    <a:srgbClr val="D5F4FF"/>
    <a:srgbClr val="3BCC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70" autoAdjust="0"/>
  </p:normalViewPr>
  <p:slideViewPr>
    <p:cSldViewPr snapToGrid="0" snapToObjects="1">
      <p:cViewPr>
        <p:scale>
          <a:sx n="86" d="100"/>
          <a:sy n="86" d="100"/>
        </p:scale>
        <p:origin x="-1092" y="-84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2016/1/8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CFC559C-0920-4FF0-B755-E8375B682716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87DEE17-AAF5-4736-9030-AAD8763357BA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3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6.doc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7.d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8.do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9.doc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0.doc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1.doc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2.doc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3.doc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4.do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5.doc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6.doc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7.doc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chapter04/4-18.do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1.do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2.doc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3.do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4.doc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4/4-5.do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第四章  </a:t>
            </a:r>
            <a:r>
              <a:rPr lang="en-US" altLang="zh-CN" sz="4600" dirty="0" smtClean="0">
                <a:sym typeface="微软雅黑" pitchFamily="34" charset="-122"/>
              </a:rPr>
              <a:t>CSS3</a:t>
            </a:r>
            <a:r>
              <a:rPr lang="zh-CN" altLang="en-US" sz="4600" dirty="0" smtClean="0">
                <a:sym typeface="微软雅黑" pitchFamily="34" charset="-122"/>
              </a:rPr>
              <a:t>选择器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916936" y="3430139"/>
            <a:ext cx="6973888" cy="1505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zh-CN" dirty="0" smtClean="0"/>
              <a:t>属性</a:t>
            </a:r>
            <a:r>
              <a:rPr lang="zh-CN" altLang="zh-CN" dirty="0"/>
              <a:t>选择</a:t>
            </a:r>
            <a:r>
              <a:rPr lang="zh-CN" altLang="zh-CN" dirty="0" smtClean="0"/>
              <a:t>器</a:t>
            </a:r>
            <a:endParaRPr lang="en-US" altLang="zh-CN" dirty="0" smtClean="0"/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结构化伪类选择器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链接伪类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5711605" y="3400585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关系选择器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伪元素选择器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）普通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兄弟</a:t>
            </a:r>
            <a:r>
              <a:rPr lang="zh-CN" altLang="zh-CN" sz="1800" b="1" dirty="0">
                <a:solidFill>
                  <a:srgbClr val="009ED6"/>
                </a:solidFill>
              </a:rPr>
              <a:t>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     </a:t>
            </a:r>
            <a:r>
              <a:rPr lang="zh-CN" altLang="zh-CN" sz="1800" dirty="0" smtClean="0"/>
              <a:t>普通</a:t>
            </a:r>
            <a:r>
              <a:rPr lang="zh-CN" altLang="zh-CN" sz="1800" dirty="0"/>
              <a:t>兄弟选择器使用 “</a:t>
            </a:r>
            <a:r>
              <a:rPr lang="en-US" altLang="zh-CN" sz="1800" dirty="0">
                <a:solidFill>
                  <a:srgbClr val="009ED6"/>
                </a:solidFill>
              </a:rPr>
              <a:t>~</a:t>
            </a:r>
            <a:r>
              <a:rPr lang="zh-CN" altLang="zh-CN" sz="1800" dirty="0"/>
              <a:t>”来链接前后两个选择器。选择器中的两个元素有同一个父亲，但第二个元素</a:t>
            </a:r>
            <a:r>
              <a:rPr lang="zh-CN" altLang="zh-CN" sz="1800" dirty="0">
                <a:solidFill>
                  <a:srgbClr val="009ED6"/>
                </a:solidFill>
              </a:rPr>
              <a:t>不必紧跟</a:t>
            </a:r>
            <a:r>
              <a:rPr lang="zh-CN" altLang="zh-CN" sz="1800" dirty="0"/>
              <a:t>第一个元素。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兄弟</a:t>
            </a:r>
            <a:r>
              <a:rPr lang="zh-CN" altLang="zh-CN" sz="2400" b="1" dirty="0">
                <a:solidFill>
                  <a:srgbClr val="009ED6"/>
                </a:solidFill>
              </a:rPr>
              <a:t>选择器（</a:t>
            </a:r>
            <a:r>
              <a:rPr lang="en-US" altLang="zh-CN" sz="2400" b="1" dirty="0">
                <a:solidFill>
                  <a:srgbClr val="009ED6"/>
                </a:solidFill>
              </a:rPr>
              <a:t>+</a:t>
            </a:r>
            <a:r>
              <a:rPr lang="zh-CN" altLang="zh-CN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~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）</a:t>
            </a: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" y="352147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5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 smtClean="0"/>
              <a:t>结构化伪类选择器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107662"/>
            <a:ext cx="1973001" cy="498464"/>
            <a:chOff x="1710670" y="1263647"/>
            <a:chExt cx="2509634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141091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1762703"/>
            <a:ext cx="3280640" cy="498464"/>
            <a:chOff x="1710670" y="1263647"/>
            <a:chExt cx="4172938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137860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745634" y="1398388"/>
              <a:ext cx="3137974" cy="3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1400" b="1" dirty="0" smtClean="0">
                  <a:solidFill>
                    <a:srgbClr val="009ED6"/>
                  </a:solidFill>
                </a:rPr>
                <a:t>:not</a:t>
              </a:r>
              <a:r>
                <a:rPr lang="zh-CN" altLang="zh-CN" sz="1400" b="1" dirty="0">
                  <a:solidFill>
                    <a:srgbClr val="009ED6"/>
                  </a:solidFill>
                </a:rPr>
                <a:t>选择器</a:t>
              </a:r>
              <a:endParaRPr lang="zh-CN" altLang="en-US" sz="1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2402020"/>
            <a:ext cx="3690101" cy="498464"/>
            <a:chOff x="1710670" y="1263647"/>
            <a:chExt cx="4693767" cy="600544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8" y="1761189"/>
              <a:ext cx="212827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731619" y="1398388"/>
              <a:ext cx="3672818" cy="37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defRPr/>
              </a:pPr>
              <a:r>
                <a:rPr lang="en-US" altLang="zh-CN" sz="1400" b="1" dirty="0" smtClean="0">
                  <a:solidFill>
                    <a:srgbClr val="009ED6"/>
                  </a:solidFill>
                </a:rPr>
                <a:t>:only-child</a:t>
              </a:r>
              <a:r>
                <a:rPr lang="zh-CN" altLang="zh-CN" sz="1400" b="1" dirty="0" smtClean="0">
                  <a:solidFill>
                    <a:srgbClr val="009ED6"/>
                  </a:solidFill>
                </a:rPr>
                <a:t>选择器</a:t>
              </a:r>
              <a:endParaRPr lang="zh-CN" altLang="en-US" sz="1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34" name="组合 1"/>
          <p:cNvGrpSpPr>
            <a:grpSpLocks/>
          </p:cNvGrpSpPr>
          <p:nvPr/>
        </p:nvGrpSpPr>
        <p:grpSpPr bwMode="auto">
          <a:xfrm>
            <a:off x="4627631" y="3095589"/>
            <a:ext cx="3477108" cy="507813"/>
            <a:chOff x="1710670" y="1252383"/>
            <a:chExt cx="4422843" cy="611808"/>
          </a:xfrm>
        </p:grpSpPr>
        <p:grpSp>
          <p:nvGrpSpPr>
            <p:cNvPr id="35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38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 bwMode="auto">
            <a:xfrm>
              <a:off x="2809389" y="1761189"/>
              <a:ext cx="332412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7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42" name="组合 1"/>
          <p:cNvGrpSpPr>
            <a:grpSpLocks/>
          </p:cNvGrpSpPr>
          <p:nvPr/>
        </p:nvGrpSpPr>
        <p:grpSpPr bwMode="auto">
          <a:xfrm>
            <a:off x="4627631" y="3802846"/>
            <a:ext cx="4210161" cy="507813"/>
            <a:chOff x="1710670" y="1252383"/>
            <a:chExt cx="5355278" cy="611808"/>
          </a:xfrm>
        </p:grpSpPr>
        <p:grpSp>
          <p:nvGrpSpPr>
            <p:cNvPr id="43" name="组合 29"/>
            <p:cNvGrpSpPr>
              <a:grpSpLocks/>
            </p:cNvGrpSpPr>
            <p:nvPr/>
          </p:nvGrpSpPr>
          <p:grpSpPr bwMode="auto">
            <a:xfrm rot="-12767">
              <a:off x="1710670" y="1263665"/>
              <a:ext cx="886228" cy="600526"/>
              <a:chOff x="1936619" y="1275646"/>
              <a:chExt cx="1298808" cy="1751283"/>
            </a:xfrm>
          </p:grpSpPr>
          <p:grpSp>
            <p:nvGrpSpPr>
              <p:cNvPr id="46" name="组合 31"/>
              <p:cNvGrpSpPr>
                <a:grpSpLocks/>
              </p:cNvGrpSpPr>
              <p:nvPr/>
            </p:nvGrpSpPr>
            <p:grpSpPr bwMode="auto">
              <a:xfrm>
                <a:off x="1936619" y="1275646"/>
                <a:ext cx="1288371" cy="1733079"/>
                <a:chOff x="1907703" y="1275646"/>
                <a:chExt cx="1288371" cy="1733079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3" y="1275646"/>
                  <a:ext cx="1288371" cy="1733079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5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 bwMode="auto">
            <a:xfrm>
              <a:off x="2809389" y="1761189"/>
              <a:ext cx="42565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50" name="组合 1"/>
          <p:cNvGrpSpPr>
            <a:grpSpLocks/>
          </p:cNvGrpSpPr>
          <p:nvPr/>
        </p:nvGrpSpPr>
        <p:grpSpPr bwMode="auto">
          <a:xfrm>
            <a:off x="4627631" y="2412535"/>
            <a:ext cx="3467929" cy="507813"/>
            <a:chOff x="1710670" y="1252383"/>
            <a:chExt cx="4411167" cy="611808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58" name="组合 1"/>
          <p:cNvGrpSpPr>
            <a:grpSpLocks/>
          </p:cNvGrpSpPr>
          <p:nvPr/>
        </p:nvGrpSpPr>
        <p:grpSpPr bwMode="auto">
          <a:xfrm>
            <a:off x="4636810" y="4528130"/>
            <a:ext cx="4397021" cy="507813"/>
            <a:chOff x="1710670" y="1252383"/>
            <a:chExt cx="5592962" cy="611808"/>
          </a:xfrm>
        </p:grpSpPr>
        <p:grpSp>
          <p:nvGrpSpPr>
            <p:cNvPr id="59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6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 bwMode="auto">
            <a:xfrm>
              <a:off x="2809389" y="1761189"/>
              <a:ext cx="449424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66" name="组合 1"/>
          <p:cNvGrpSpPr>
            <a:grpSpLocks/>
          </p:cNvGrpSpPr>
          <p:nvPr/>
        </p:nvGrpSpPr>
        <p:grpSpPr bwMode="auto">
          <a:xfrm>
            <a:off x="4634972" y="5198329"/>
            <a:ext cx="3467929" cy="507813"/>
            <a:chOff x="1710670" y="1252383"/>
            <a:chExt cx="4411167" cy="611808"/>
          </a:xfrm>
        </p:grpSpPr>
        <p:grpSp>
          <p:nvGrpSpPr>
            <p:cNvPr id="67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70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72" name="圆角矩形 71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1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 bwMode="auto">
            <a:xfrm>
              <a:off x="2809389" y="1761189"/>
              <a:ext cx="165272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9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74" name="组合 1"/>
          <p:cNvGrpSpPr>
            <a:grpSpLocks/>
          </p:cNvGrpSpPr>
          <p:nvPr/>
        </p:nvGrpSpPr>
        <p:grpSpPr bwMode="auto">
          <a:xfrm>
            <a:off x="4634966" y="5870366"/>
            <a:ext cx="3467936" cy="507813"/>
            <a:chOff x="1710662" y="1252383"/>
            <a:chExt cx="4411175" cy="611808"/>
          </a:xfrm>
        </p:grpSpPr>
        <p:grpSp>
          <p:nvGrpSpPr>
            <p:cNvPr id="75" name="组合 29"/>
            <p:cNvGrpSpPr>
              <a:grpSpLocks/>
            </p:cNvGrpSpPr>
            <p:nvPr/>
          </p:nvGrpSpPr>
          <p:grpSpPr bwMode="auto">
            <a:xfrm rot="-12767">
              <a:off x="1710662" y="1263630"/>
              <a:ext cx="886237" cy="600561"/>
              <a:chOff x="1936606" y="1275543"/>
              <a:chExt cx="1298821" cy="1751386"/>
            </a:xfrm>
          </p:grpSpPr>
          <p:grpSp>
            <p:nvGrpSpPr>
              <p:cNvPr id="78" name="组合 31"/>
              <p:cNvGrpSpPr>
                <a:grpSpLocks/>
              </p:cNvGrpSpPr>
              <p:nvPr/>
            </p:nvGrpSpPr>
            <p:grpSpPr bwMode="auto">
              <a:xfrm>
                <a:off x="1936606" y="1275543"/>
                <a:ext cx="1288370" cy="1733079"/>
                <a:chOff x="1907690" y="1275543"/>
                <a:chExt cx="1288370" cy="1733079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>
                  <a:off x="1907690" y="1275543"/>
                  <a:ext cx="1288370" cy="1733079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</a:t>
                  </a:r>
                  <a:endParaRPr lang="zh-CN" altLang="en-US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9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6" name="直接连接符 75"/>
            <p:cNvCxnSpPr/>
            <p:nvPr/>
          </p:nvCxnSpPr>
          <p:spPr bwMode="auto">
            <a:xfrm>
              <a:off x="2809389" y="1761189"/>
              <a:ext cx="156161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7" name="矩形 35"/>
            <p:cNvSpPr>
              <a:spLocks noChangeArrowheads="1"/>
            </p:cNvSpPr>
            <p:nvPr/>
          </p:nvSpPr>
          <p:spPr bwMode="auto">
            <a:xfrm>
              <a:off x="2983863" y="1252383"/>
              <a:ext cx="3137974" cy="44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422250" y="1205277"/>
            <a:ext cx="2014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9ED6"/>
                </a:solidFill>
              </a:rPr>
              <a:t>:root</a:t>
            </a:r>
            <a:r>
              <a:rPr lang="zh-CN" altLang="zh-CN" sz="1400" b="1" dirty="0">
                <a:solidFill>
                  <a:srgbClr val="009ED6"/>
                </a:solidFill>
              </a:rPr>
              <a:t>选择器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416636" y="3211283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9ED6"/>
                </a:solidFill>
              </a:rPr>
              <a:t>:first-child</a:t>
            </a:r>
            <a:r>
              <a:rPr lang="zh-CN" altLang="zh-CN" sz="1400" b="1" dirty="0">
                <a:solidFill>
                  <a:srgbClr val="009ED6"/>
                </a:solidFill>
              </a:rPr>
              <a:t>和</a:t>
            </a:r>
            <a:r>
              <a:rPr lang="en-US" altLang="zh-CN" sz="1400" b="1" dirty="0">
                <a:solidFill>
                  <a:srgbClr val="009ED6"/>
                </a:solidFill>
              </a:rPr>
              <a:t>:last-child</a:t>
            </a:r>
            <a:r>
              <a:rPr lang="zh-CN" altLang="zh-CN" sz="1400" b="1" dirty="0">
                <a:solidFill>
                  <a:srgbClr val="009ED6"/>
                </a:solidFill>
              </a:rPr>
              <a:t>选择器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21093" y="3932373"/>
            <a:ext cx="3350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009ED6"/>
                </a:solidFill>
              </a:rPr>
              <a:t>:nth-child(n)</a:t>
            </a:r>
            <a:r>
              <a:rPr lang="zh-CN" altLang="zh-CN" sz="1400" b="1" dirty="0" smtClean="0">
                <a:solidFill>
                  <a:srgbClr val="009ED6"/>
                </a:solidFill>
              </a:rPr>
              <a:t>和</a:t>
            </a:r>
            <a:r>
              <a:rPr lang="en-US" altLang="zh-CN" sz="1400" b="1" dirty="0">
                <a:solidFill>
                  <a:srgbClr val="009ED6"/>
                </a:solidFill>
              </a:rPr>
              <a:t>:nth-last-child(n)</a:t>
            </a:r>
            <a:r>
              <a:rPr lang="zh-CN" altLang="zh-CN" sz="1400" b="1" dirty="0">
                <a:solidFill>
                  <a:srgbClr val="009ED6"/>
                </a:solidFill>
              </a:rPr>
              <a:t>选择器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28734" y="4643162"/>
            <a:ext cx="3765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009ED6"/>
                </a:solidFill>
              </a:rPr>
              <a:t>:nth-of-type(n)</a:t>
            </a:r>
            <a:r>
              <a:rPr lang="zh-CN" altLang="zh-CN" sz="1400" b="1" dirty="0">
                <a:solidFill>
                  <a:srgbClr val="009ED6"/>
                </a:solidFill>
              </a:rPr>
              <a:t>和</a:t>
            </a:r>
            <a:r>
              <a:rPr lang="en-US" altLang="zh-CN" sz="1400" b="1" dirty="0">
                <a:solidFill>
                  <a:srgbClr val="009ED6"/>
                </a:solidFill>
              </a:rPr>
              <a:t>:nth-last-of-type(n)</a:t>
            </a:r>
            <a:r>
              <a:rPr lang="zh-CN" altLang="zh-CN" sz="1400" b="1" dirty="0">
                <a:solidFill>
                  <a:srgbClr val="009ED6"/>
                </a:solidFill>
              </a:rPr>
              <a:t>选择器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472074" y="5294711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009ED6"/>
                </a:solidFill>
              </a:rPr>
              <a:t>:empty</a:t>
            </a:r>
            <a:r>
              <a:rPr lang="zh-CN" altLang="en-US" sz="1400" b="1" dirty="0" smtClean="0">
                <a:solidFill>
                  <a:srgbClr val="009ED6"/>
                </a:solidFill>
              </a:rPr>
              <a:t>选择器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425749" y="5977582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9ED6"/>
                </a:solidFill>
              </a:rPr>
              <a:t>:target</a:t>
            </a:r>
            <a:r>
              <a:rPr lang="zh-CN" altLang="zh-CN" sz="1400" b="1" dirty="0">
                <a:solidFill>
                  <a:srgbClr val="009ED6"/>
                </a:solidFill>
              </a:rPr>
              <a:t>选择器</a:t>
            </a:r>
            <a:endParaRPr lang="zh-CN" altLang="en-US" sz="1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1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en-US" altLang="zh-CN" sz="1800" dirty="0"/>
              <a:t>:root</a:t>
            </a:r>
            <a:r>
              <a:rPr lang="zh-CN" altLang="zh-CN" sz="1800" dirty="0"/>
              <a:t>选择器用于匹配文档</a:t>
            </a:r>
            <a:r>
              <a:rPr lang="zh-CN" altLang="zh-CN" sz="1800" dirty="0">
                <a:solidFill>
                  <a:srgbClr val="009ED6"/>
                </a:solidFill>
              </a:rPr>
              <a:t>根元素</a:t>
            </a:r>
            <a:r>
              <a:rPr lang="zh-CN" altLang="zh-CN" sz="1800" dirty="0"/>
              <a:t>，在</a:t>
            </a:r>
            <a:r>
              <a:rPr lang="en-US" altLang="zh-CN" sz="1800" dirty="0">
                <a:solidFill>
                  <a:srgbClr val="009ED6"/>
                </a:solidFill>
              </a:rPr>
              <a:t>HTML</a:t>
            </a:r>
            <a:r>
              <a:rPr lang="zh-CN" altLang="zh-CN" sz="1800" dirty="0"/>
              <a:t>中，根元素始终是</a:t>
            </a:r>
            <a:r>
              <a:rPr lang="en-US" altLang="zh-CN" sz="1800" dirty="0">
                <a:solidFill>
                  <a:srgbClr val="009ED6"/>
                </a:solidFill>
              </a:rPr>
              <a:t>html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。也就是说使用“</a:t>
            </a:r>
            <a:r>
              <a:rPr lang="en-US" altLang="zh-CN" sz="1800" dirty="0">
                <a:solidFill>
                  <a:srgbClr val="009ED6"/>
                </a:solidFill>
              </a:rPr>
              <a:t>:root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”定义的样式，对所有页面元素</a:t>
            </a:r>
            <a:r>
              <a:rPr lang="zh-CN" altLang="zh-CN" sz="1800" dirty="0">
                <a:solidFill>
                  <a:srgbClr val="009ED6"/>
                </a:solidFill>
              </a:rPr>
              <a:t>都生效</a:t>
            </a:r>
            <a:r>
              <a:rPr lang="zh-CN" altLang="zh-CN" sz="1800" dirty="0"/>
              <a:t>。对于不需要该样式的元素，可以单独设置样式进行覆盖。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 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:root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33" y="3408713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9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如果对某个结构元素使用样式，但是想</a:t>
            </a:r>
            <a:r>
              <a:rPr lang="zh-CN" altLang="zh-CN" sz="1800" dirty="0">
                <a:solidFill>
                  <a:srgbClr val="009ED6"/>
                </a:solidFill>
              </a:rPr>
              <a:t>排除</a:t>
            </a:r>
            <a:r>
              <a:rPr lang="zh-CN" altLang="zh-CN" sz="1800" dirty="0"/>
              <a:t>这个结构元素下面的</a:t>
            </a:r>
            <a:r>
              <a:rPr lang="zh-CN" altLang="zh-CN" sz="1800" dirty="0">
                <a:solidFill>
                  <a:srgbClr val="009ED6"/>
                </a:solidFill>
              </a:rPr>
              <a:t>子结构元素</a:t>
            </a:r>
            <a:r>
              <a:rPr lang="zh-CN" altLang="zh-CN" sz="1800" dirty="0"/>
              <a:t>，让它不使用这个样式，可以使用</a:t>
            </a:r>
            <a:r>
              <a:rPr lang="en-US" altLang="zh-CN" sz="1800" dirty="0"/>
              <a:t>:not</a:t>
            </a:r>
            <a:r>
              <a:rPr lang="zh-CN" altLang="zh-CN" sz="1800" dirty="0"/>
              <a:t>选择器。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:not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" y="29680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98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en-US" altLang="zh-CN" sz="1800" dirty="0"/>
              <a:t>:only-child </a:t>
            </a:r>
            <a:r>
              <a:rPr lang="zh-CN" altLang="zh-CN" sz="1800" dirty="0"/>
              <a:t>选择器用于匹配</a:t>
            </a:r>
            <a:r>
              <a:rPr lang="zh-CN" altLang="zh-CN" sz="1800" dirty="0">
                <a:solidFill>
                  <a:srgbClr val="009ED6"/>
                </a:solidFill>
              </a:rPr>
              <a:t>属于</a:t>
            </a:r>
            <a:r>
              <a:rPr lang="zh-CN" altLang="zh-CN" sz="1800" dirty="0"/>
              <a:t>某父元素的</a:t>
            </a:r>
            <a:r>
              <a:rPr lang="zh-CN" altLang="zh-CN" sz="1800" dirty="0">
                <a:solidFill>
                  <a:srgbClr val="009ED6"/>
                </a:solidFill>
              </a:rPr>
              <a:t>唯一</a:t>
            </a:r>
            <a:r>
              <a:rPr lang="zh-CN" altLang="zh-CN" sz="1800" dirty="0"/>
              <a:t>子元素的元素，也就是说，如果某个父元素</a:t>
            </a:r>
            <a:r>
              <a:rPr lang="zh-CN" altLang="zh-CN" sz="1800" dirty="0">
                <a:solidFill>
                  <a:srgbClr val="009ED6"/>
                </a:solidFill>
              </a:rPr>
              <a:t>仅有一个子元素</a:t>
            </a:r>
            <a:r>
              <a:rPr lang="zh-CN" altLang="zh-CN" sz="1800" dirty="0"/>
              <a:t>，则使用“</a:t>
            </a:r>
            <a:r>
              <a:rPr lang="en-US" altLang="zh-CN" sz="1800" dirty="0">
                <a:solidFill>
                  <a:srgbClr val="009ED6"/>
                </a:solidFill>
              </a:rPr>
              <a:t>:only-child 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”可以选择这个子元素。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:</a:t>
            </a:r>
            <a:r>
              <a:rPr lang="en-US" altLang="zh-CN" sz="2400" b="1" dirty="0">
                <a:solidFill>
                  <a:srgbClr val="009ED6"/>
                </a:solidFill>
              </a:rPr>
              <a:t>only-child </a:t>
            </a:r>
            <a:r>
              <a:rPr lang="zh-CN" altLang="zh-CN" sz="2400" b="1" dirty="0">
                <a:solidFill>
                  <a:srgbClr val="009ED6"/>
                </a:solidFill>
              </a:rPr>
              <a:t>选择器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1" y="3389109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97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:first-child</a:t>
            </a:r>
            <a:r>
              <a:rPr lang="zh-CN" altLang="zh-CN" sz="1800" dirty="0"/>
              <a:t>选择器和</a:t>
            </a:r>
            <a:r>
              <a:rPr lang="en-US" altLang="zh-CN" sz="1800" dirty="0">
                <a:solidFill>
                  <a:srgbClr val="009ED6"/>
                </a:solidFill>
              </a:rPr>
              <a:t>:last-child</a:t>
            </a:r>
            <a:r>
              <a:rPr lang="zh-CN" altLang="zh-CN" sz="1800" dirty="0"/>
              <a:t>选择器分别用于为</a:t>
            </a:r>
            <a:r>
              <a:rPr lang="zh-CN" altLang="zh-CN" sz="1800" dirty="0">
                <a:solidFill>
                  <a:srgbClr val="009ED6"/>
                </a:solidFill>
              </a:rPr>
              <a:t>父元素</a:t>
            </a:r>
            <a:r>
              <a:rPr lang="zh-CN" altLang="zh-CN" sz="1800" dirty="0"/>
              <a:t>中的</a:t>
            </a:r>
            <a:r>
              <a:rPr lang="zh-CN" altLang="zh-CN" sz="1800" dirty="0">
                <a:solidFill>
                  <a:srgbClr val="009ED6"/>
                </a:solidFill>
              </a:rPr>
              <a:t>第一个</a:t>
            </a:r>
            <a:r>
              <a:rPr lang="zh-CN" altLang="zh-CN" sz="1800" dirty="0"/>
              <a:t>或者</a:t>
            </a:r>
            <a:r>
              <a:rPr lang="zh-CN" altLang="zh-CN" sz="1800" dirty="0">
                <a:solidFill>
                  <a:srgbClr val="009ED6"/>
                </a:solidFill>
              </a:rPr>
              <a:t>最后一个</a:t>
            </a:r>
            <a:r>
              <a:rPr lang="zh-CN" altLang="zh-CN" sz="1800" dirty="0"/>
              <a:t>子元素设置样式。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:</a:t>
            </a:r>
            <a:r>
              <a:rPr lang="en-US" altLang="zh-CN" sz="2400" b="1" dirty="0">
                <a:solidFill>
                  <a:srgbClr val="009ED6"/>
                </a:solidFill>
              </a:rPr>
              <a:t>first-child</a:t>
            </a:r>
            <a:r>
              <a:rPr lang="zh-CN" altLang="zh-CN" sz="2400" b="1" dirty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:last-child</a:t>
            </a:r>
            <a:r>
              <a:rPr lang="zh-CN" altLang="zh-CN" sz="2400" b="1" dirty="0">
                <a:solidFill>
                  <a:srgbClr val="009ED6"/>
                </a:solidFill>
              </a:rPr>
              <a:t>选择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1" y="300122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1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使用</a:t>
            </a:r>
            <a:r>
              <a:rPr lang="en-US" altLang="zh-CN" sz="1800" dirty="0"/>
              <a:t>:first-child</a:t>
            </a:r>
            <a:r>
              <a:rPr lang="zh-CN" altLang="zh-CN" sz="1800" dirty="0"/>
              <a:t>选择器和</a:t>
            </a:r>
            <a:r>
              <a:rPr lang="en-US" altLang="zh-CN" sz="1800" dirty="0"/>
              <a:t>:last-child</a:t>
            </a:r>
            <a:r>
              <a:rPr lang="zh-CN" altLang="zh-CN" sz="1800" dirty="0"/>
              <a:t>选择器可以选择某个父元素中第一个或最后一个子元素，但是如果用户想要选择第</a:t>
            </a:r>
            <a:r>
              <a:rPr lang="en-US" altLang="zh-CN" sz="1800" dirty="0"/>
              <a:t>2</a:t>
            </a:r>
            <a:r>
              <a:rPr lang="zh-CN" altLang="zh-CN" sz="1800" dirty="0"/>
              <a:t>个或倒数第</a:t>
            </a:r>
            <a:r>
              <a:rPr lang="en-US" altLang="zh-CN" sz="1800" dirty="0"/>
              <a:t>2</a:t>
            </a:r>
            <a:r>
              <a:rPr lang="zh-CN" altLang="zh-CN" sz="1800" dirty="0"/>
              <a:t>个子元素，这两个选择器就不起作用了。为此，</a:t>
            </a:r>
            <a:r>
              <a:rPr lang="en-US" altLang="zh-CN" sz="1800" dirty="0"/>
              <a:t>CSS3</a:t>
            </a:r>
            <a:r>
              <a:rPr lang="zh-CN" altLang="zh-CN" sz="1800" dirty="0"/>
              <a:t>引入了</a:t>
            </a:r>
            <a:r>
              <a:rPr lang="en-US" altLang="zh-CN" sz="1800" dirty="0" smtClean="0">
                <a:solidFill>
                  <a:srgbClr val="009ED6"/>
                </a:solidFill>
              </a:rPr>
              <a:t>:nth-child(n)</a:t>
            </a:r>
            <a:r>
              <a:rPr lang="zh-CN" altLang="zh-CN" sz="1800" dirty="0" smtClean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:nth-last-child(n)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，它们是</a:t>
            </a:r>
            <a:r>
              <a:rPr lang="en-US" altLang="zh-CN" sz="1800" dirty="0"/>
              <a:t>:first-child</a:t>
            </a:r>
            <a:r>
              <a:rPr lang="zh-CN" altLang="zh-CN" sz="1800" dirty="0"/>
              <a:t>选择器和</a:t>
            </a:r>
            <a:r>
              <a:rPr lang="en-US" altLang="zh-CN" sz="1800" dirty="0"/>
              <a:t>:last-child</a:t>
            </a:r>
            <a:r>
              <a:rPr lang="zh-CN" altLang="zh-CN" sz="1800" dirty="0"/>
              <a:t>选择器的</a:t>
            </a:r>
            <a:r>
              <a:rPr lang="zh-CN" altLang="zh-CN" sz="1800" dirty="0">
                <a:solidFill>
                  <a:srgbClr val="009ED6"/>
                </a:solidFill>
              </a:rPr>
              <a:t>扩展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:nth-child(n)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:nth-last-child(n)</a:t>
            </a:r>
            <a:r>
              <a:rPr lang="zh-CN" altLang="zh-CN" sz="2400" b="1" dirty="0">
                <a:solidFill>
                  <a:srgbClr val="009ED6"/>
                </a:solidFill>
              </a:rPr>
              <a:t>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1" y="370630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04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在上一节介绍了</a:t>
            </a:r>
            <a:r>
              <a:rPr lang="en-US" altLang="zh-CN" sz="1800" dirty="0" smtClean="0"/>
              <a:t>:nth-child(n)</a:t>
            </a:r>
            <a:r>
              <a:rPr lang="zh-CN" altLang="zh-CN" sz="1800" dirty="0" smtClean="0"/>
              <a:t>和</a:t>
            </a:r>
            <a:r>
              <a:rPr lang="en-US" altLang="zh-CN" sz="1800" dirty="0"/>
              <a:t>:nth-last-child(n)</a:t>
            </a:r>
            <a:r>
              <a:rPr lang="zh-CN" altLang="zh-CN" sz="1800" dirty="0"/>
              <a:t>选择器，并实现了一些简单的页面效果，本节将引入</a:t>
            </a:r>
            <a:r>
              <a:rPr lang="en-US" altLang="zh-CN" sz="1800" dirty="0" smtClean="0"/>
              <a:t>:nth-of-type(n)</a:t>
            </a:r>
            <a:r>
              <a:rPr lang="zh-CN" altLang="zh-CN" sz="1800" dirty="0" smtClean="0"/>
              <a:t>和</a:t>
            </a:r>
            <a:r>
              <a:rPr lang="en-US" altLang="zh-CN" sz="1800" dirty="0"/>
              <a:t>:nth-last-of-type(n)</a:t>
            </a:r>
            <a:r>
              <a:rPr lang="zh-CN" altLang="zh-CN" sz="1800" dirty="0"/>
              <a:t>选择器，这两种选择器的不同之处在</a:t>
            </a:r>
            <a:r>
              <a:rPr lang="zh-CN" altLang="zh-CN" sz="1800" dirty="0" smtClean="0"/>
              <a:t>于</a:t>
            </a:r>
            <a:r>
              <a:rPr lang="en-US" altLang="zh-CN" sz="1800" dirty="0">
                <a:solidFill>
                  <a:srgbClr val="009ED6"/>
                </a:solidFill>
              </a:rPr>
              <a:t>:nth-of-type(n)</a:t>
            </a:r>
            <a:r>
              <a:rPr lang="zh-CN" altLang="zh-CN" sz="1800" dirty="0" smtClean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:nth-last-of-type(n)</a:t>
            </a:r>
            <a:r>
              <a:rPr lang="zh-CN" altLang="zh-CN" sz="1800" dirty="0"/>
              <a:t>选择器用于匹配属于父元素的</a:t>
            </a:r>
            <a:r>
              <a:rPr lang="zh-CN" altLang="zh-CN" sz="1800" dirty="0">
                <a:solidFill>
                  <a:srgbClr val="009ED6"/>
                </a:solidFill>
              </a:rPr>
              <a:t>特定类型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第 </a:t>
            </a:r>
            <a:r>
              <a:rPr lang="en-US" altLang="zh-CN" sz="1800" dirty="0">
                <a:solidFill>
                  <a:srgbClr val="009ED6"/>
                </a:solidFill>
              </a:rPr>
              <a:t>n </a:t>
            </a:r>
            <a:r>
              <a:rPr lang="zh-CN" altLang="zh-CN" sz="1800" dirty="0">
                <a:solidFill>
                  <a:srgbClr val="009ED6"/>
                </a:solidFill>
              </a:rPr>
              <a:t>个子元素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倒数第</a:t>
            </a:r>
            <a:r>
              <a:rPr lang="en-US" altLang="zh-CN" sz="1800" dirty="0">
                <a:solidFill>
                  <a:srgbClr val="009ED6"/>
                </a:solidFill>
              </a:rPr>
              <a:t>n</a:t>
            </a:r>
            <a:r>
              <a:rPr lang="zh-CN" altLang="zh-CN" sz="1800" dirty="0">
                <a:solidFill>
                  <a:srgbClr val="009ED6"/>
                </a:solidFill>
              </a:rPr>
              <a:t>个子元素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而</a:t>
            </a:r>
            <a:r>
              <a:rPr lang="en-US" altLang="zh-CN" sz="1800" dirty="0">
                <a:solidFill>
                  <a:srgbClr val="009ED6"/>
                </a:solidFill>
              </a:rPr>
              <a:t>:nth-child(n)</a:t>
            </a:r>
            <a:r>
              <a:rPr lang="zh-CN" altLang="zh-CN" sz="1800" dirty="0" smtClean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:nth-last-child(n)</a:t>
            </a:r>
            <a:r>
              <a:rPr lang="zh-CN" altLang="zh-CN" sz="1800" dirty="0"/>
              <a:t>选择器用于匹配属于父元素的</a:t>
            </a:r>
            <a:r>
              <a:rPr lang="zh-CN" altLang="zh-CN" sz="1800" dirty="0">
                <a:solidFill>
                  <a:srgbClr val="009ED6"/>
                </a:solidFill>
              </a:rPr>
              <a:t>第 </a:t>
            </a:r>
            <a:r>
              <a:rPr lang="en-US" altLang="zh-CN" sz="1800" dirty="0">
                <a:solidFill>
                  <a:srgbClr val="009ED6"/>
                </a:solidFill>
              </a:rPr>
              <a:t>n </a:t>
            </a:r>
            <a:r>
              <a:rPr lang="zh-CN" altLang="zh-CN" sz="1800" dirty="0">
                <a:solidFill>
                  <a:srgbClr val="009ED6"/>
                </a:solidFill>
              </a:rPr>
              <a:t>个子元素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倒数第</a:t>
            </a:r>
            <a:r>
              <a:rPr lang="en-US" altLang="zh-CN" sz="1800" dirty="0">
                <a:solidFill>
                  <a:srgbClr val="009ED6"/>
                </a:solidFill>
              </a:rPr>
              <a:t>n</a:t>
            </a:r>
            <a:r>
              <a:rPr lang="zh-CN" altLang="zh-CN" sz="1800" dirty="0">
                <a:solidFill>
                  <a:srgbClr val="009ED6"/>
                </a:solidFill>
              </a:rPr>
              <a:t>个子元素</a:t>
            </a:r>
            <a:r>
              <a:rPr lang="zh-CN" altLang="zh-CN" sz="1800" dirty="0"/>
              <a:t>，与元素类型无关。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6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:nth-of-type(n)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和</a:t>
            </a:r>
            <a:r>
              <a:rPr lang="en-US" altLang="zh-CN" sz="2400" b="1" dirty="0">
                <a:solidFill>
                  <a:srgbClr val="009ED6"/>
                </a:solidFill>
              </a:rPr>
              <a:t>:nth-last-of-type(n)</a:t>
            </a:r>
            <a:r>
              <a:rPr lang="zh-CN" altLang="zh-CN" sz="2400" b="1" dirty="0">
                <a:solidFill>
                  <a:srgbClr val="009ED6"/>
                </a:solidFill>
              </a:rPr>
              <a:t>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1" y="4554605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2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:empty</a:t>
            </a:r>
            <a:r>
              <a:rPr lang="zh-CN" altLang="zh-CN" sz="1800" dirty="0"/>
              <a:t>选择器用来选择</a:t>
            </a:r>
            <a:r>
              <a:rPr lang="zh-CN" altLang="zh-CN" sz="1800" dirty="0">
                <a:solidFill>
                  <a:srgbClr val="009ED6"/>
                </a:solidFill>
              </a:rPr>
              <a:t>没有子元素</a:t>
            </a:r>
            <a:r>
              <a:rPr lang="zh-CN" altLang="zh-CN" sz="1800" dirty="0"/>
              <a:t>或</a:t>
            </a:r>
            <a:r>
              <a:rPr lang="zh-CN" altLang="zh-CN" sz="1800" dirty="0">
                <a:solidFill>
                  <a:srgbClr val="009ED6"/>
                </a:solidFill>
              </a:rPr>
              <a:t>文本内容为空</a:t>
            </a:r>
            <a:r>
              <a:rPr lang="zh-CN" altLang="zh-CN" sz="1800" dirty="0"/>
              <a:t>的所有元素。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7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:empty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00" y="268173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1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:target</a:t>
            </a:r>
            <a:r>
              <a:rPr lang="zh-CN" altLang="zh-CN" sz="1800" dirty="0"/>
              <a:t>选择器用于为页面中的某个</a:t>
            </a:r>
            <a:r>
              <a:rPr lang="en-US" altLang="zh-CN" sz="1800" dirty="0">
                <a:solidFill>
                  <a:srgbClr val="009ED6"/>
                </a:solidFill>
              </a:rPr>
              <a:t>target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（该元素的</a:t>
            </a:r>
            <a:r>
              <a:rPr lang="en-US" altLang="zh-CN" sz="1800" dirty="0"/>
              <a:t>id</a:t>
            </a:r>
            <a:r>
              <a:rPr lang="zh-CN" altLang="zh-CN" sz="1800" dirty="0"/>
              <a:t>被当做页面中的超链接来使用）</a:t>
            </a:r>
            <a:r>
              <a:rPr lang="zh-CN" altLang="zh-CN" sz="1800" dirty="0">
                <a:solidFill>
                  <a:srgbClr val="009ED6"/>
                </a:solidFill>
              </a:rPr>
              <a:t>指定样式</a:t>
            </a:r>
            <a:r>
              <a:rPr lang="zh-CN" altLang="zh-CN" sz="1800" dirty="0"/>
              <a:t>。只有用户单击了页面中的</a:t>
            </a:r>
            <a:r>
              <a:rPr lang="zh-CN" altLang="zh-CN" sz="1800" dirty="0">
                <a:solidFill>
                  <a:srgbClr val="009ED6"/>
                </a:solidFill>
              </a:rPr>
              <a:t>超链接</a:t>
            </a:r>
            <a:r>
              <a:rPr lang="zh-CN" altLang="zh-CN" sz="1800" dirty="0"/>
              <a:t>，并且跳转到</a:t>
            </a:r>
            <a:r>
              <a:rPr lang="en-US" altLang="zh-CN" sz="1800" dirty="0">
                <a:solidFill>
                  <a:srgbClr val="009ED6"/>
                </a:solidFill>
              </a:rPr>
              <a:t>target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后，</a:t>
            </a:r>
            <a:r>
              <a:rPr lang="en-US" altLang="zh-CN" sz="1800" dirty="0"/>
              <a:t>:target</a:t>
            </a:r>
            <a:r>
              <a:rPr lang="zh-CN" altLang="zh-CN" sz="1800" dirty="0"/>
              <a:t>选择器所设置的样式才会起作用。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8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en-US" altLang="zh-CN" sz="2400" b="1" dirty="0">
                <a:solidFill>
                  <a:srgbClr val="009ED6"/>
                </a:solidFill>
              </a:rPr>
              <a:t>:target</a:t>
            </a:r>
            <a:r>
              <a:rPr lang="zh-CN" altLang="zh-CN" sz="2400" b="1" dirty="0">
                <a:solidFill>
                  <a:srgbClr val="009ED6"/>
                </a:solidFill>
              </a:rPr>
              <a:t>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66" y="332071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15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951397" y="3523925"/>
            <a:ext cx="3537538" cy="592138"/>
            <a:chOff x="1710657" y="1263652"/>
            <a:chExt cx="3538122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243939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2031660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伪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元素选择器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264104"/>
            <a:ext cx="3003894" cy="593725"/>
            <a:chOff x="1710657" y="1263652"/>
            <a:chExt cx="3004392" cy="592608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190566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972420" y="1286814"/>
              <a:ext cx="172383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属性选择器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2783808"/>
            <a:ext cx="3967589" cy="593725"/>
            <a:chOff x="1710657" y="1263652"/>
            <a:chExt cx="3968245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28695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2647315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结构化伪类选择器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95"/>
          <p:cNvGrpSpPr>
            <a:grpSpLocks/>
          </p:cNvGrpSpPr>
          <p:nvPr/>
        </p:nvGrpSpPr>
        <p:grpSpPr bwMode="auto">
          <a:xfrm>
            <a:off x="2962275" y="1968716"/>
            <a:ext cx="3036051" cy="592138"/>
            <a:chOff x="1710657" y="1263652"/>
            <a:chExt cx="3036553" cy="592608"/>
          </a:xfrm>
        </p:grpSpPr>
        <p:grpSp>
          <p:nvGrpSpPr>
            <p:cNvPr id="3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0934"/>
              <a:ext cx="189777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1723834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关系选择器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221"/>
          <p:cNvGrpSpPr>
            <a:grpSpLocks/>
          </p:cNvGrpSpPr>
          <p:nvPr/>
        </p:nvGrpSpPr>
        <p:grpSpPr bwMode="auto">
          <a:xfrm>
            <a:off x="1704382" y="4379414"/>
            <a:ext cx="2823551" cy="593725"/>
            <a:chOff x="1710657" y="1263652"/>
            <a:chExt cx="2824018" cy="592608"/>
          </a:xfrm>
        </p:grpSpPr>
        <p:grpSp>
          <p:nvGrpSpPr>
            <p:cNvPr id="44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8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 bwMode="auto">
            <a:xfrm>
              <a:off x="2809389" y="1761189"/>
              <a:ext cx="172528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6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141600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链接伪类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221"/>
          <p:cNvGrpSpPr>
            <a:grpSpLocks/>
          </p:cNvGrpSpPr>
          <p:nvPr/>
        </p:nvGrpSpPr>
        <p:grpSpPr bwMode="auto">
          <a:xfrm>
            <a:off x="2991533" y="5170800"/>
            <a:ext cx="4632138" cy="593725"/>
            <a:chOff x="1710657" y="1263652"/>
            <a:chExt cx="4632903" cy="592608"/>
          </a:xfrm>
        </p:grpSpPr>
        <p:grpSp>
          <p:nvGrpSpPr>
            <p:cNvPr id="52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55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 bwMode="auto">
            <a:xfrm>
              <a:off x="2809389" y="1761189"/>
              <a:ext cx="353417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3262971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制作网页设计软件列表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4.4 </a:t>
            </a:r>
            <a:r>
              <a:rPr lang="zh-CN" altLang="en-US" sz="2400" dirty="0" smtClean="0"/>
              <a:t>伪元素选择器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704749"/>
            <a:ext cx="3034521" cy="498464"/>
            <a:chOff x="1710670" y="1263647"/>
            <a:chExt cx="3859877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276115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899623"/>
            <a:ext cx="2793910" cy="498464"/>
            <a:chOff x="1710670" y="1263647"/>
            <a:chExt cx="3553822" cy="600544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8" y="1761189"/>
              <a:ext cx="245510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:before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5410" y="2858739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:after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选择器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56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:before</a:t>
            </a:r>
            <a:r>
              <a:rPr lang="zh-CN" altLang="zh-CN" sz="1800" dirty="0"/>
              <a:t>伪元素选择器用于在被选元素的内容前面</a:t>
            </a:r>
            <a:r>
              <a:rPr lang="zh-CN" altLang="zh-CN" sz="1800" dirty="0">
                <a:solidFill>
                  <a:srgbClr val="009ED6"/>
                </a:solidFill>
              </a:rPr>
              <a:t>插入内容</a:t>
            </a:r>
            <a:r>
              <a:rPr lang="zh-CN" altLang="zh-CN" sz="1800" dirty="0"/>
              <a:t>，必须配合</a:t>
            </a:r>
            <a:r>
              <a:rPr lang="en-US" altLang="zh-CN" sz="1800" dirty="0"/>
              <a:t>content</a:t>
            </a:r>
            <a:r>
              <a:rPr lang="zh-CN" altLang="zh-CN" sz="1800" dirty="0"/>
              <a:t>属性来指定要插入的具体内容。其基本语法格式如下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 eaLnBrk="1">
              <a:buNone/>
              <a:defRPr/>
            </a:pPr>
            <a:endParaRPr lang="en-US" altLang="zh-CN" sz="1800" dirty="0"/>
          </a:p>
          <a:p>
            <a:pPr marL="0" indent="457200" eaLnBrk="1">
              <a:buNone/>
              <a:defRPr/>
            </a:pPr>
            <a:endParaRPr lang="en-US" altLang="zh-CN" sz="1800" dirty="0" smtClean="0"/>
          </a:p>
          <a:p>
            <a:pPr marL="0" indent="457200" eaLnBrk="1">
              <a:buNone/>
              <a:defRPr/>
            </a:pPr>
            <a:endParaRPr lang="en-US" altLang="zh-CN" sz="1800" dirty="0"/>
          </a:p>
          <a:p>
            <a:pPr marL="0" indent="457200" eaLnBrk="1">
              <a:buNone/>
              <a:defRPr/>
            </a:pPr>
            <a:r>
              <a:rPr lang="zh-CN" altLang="zh-CN" sz="1800" dirty="0" smtClean="0"/>
              <a:t>在</a:t>
            </a:r>
            <a:r>
              <a:rPr lang="zh-CN" altLang="zh-CN" sz="1800" dirty="0"/>
              <a:t>上述语法中，被选元素位于“</a:t>
            </a:r>
            <a:r>
              <a:rPr lang="en-US" altLang="zh-CN" sz="1800" dirty="0">
                <a:solidFill>
                  <a:srgbClr val="009ED6"/>
                </a:solidFill>
              </a:rPr>
              <a:t>:before</a:t>
            </a:r>
            <a:r>
              <a:rPr lang="zh-CN" altLang="zh-CN" sz="1800" dirty="0"/>
              <a:t>”之前，“｛｝”中的</a:t>
            </a:r>
            <a:r>
              <a:rPr lang="en-US" altLang="zh-CN" sz="1800" dirty="0">
                <a:solidFill>
                  <a:srgbClr val="009ED6"/>
                </a:solidFill>
              </a:rPr>
              <a:t>content</a:t>
            </a:r>
            <a:r>
              <a:rPr lang="zh-CN" altLang="zh-CN" sz="1800" dirty="0"/>
              <a:t>属性用来指定要插入的</a:t>
            </a:r>
            <a:r>
              <a:rPr lang="zh-CN" altLang="zh-CN" sz="1800" dirty="0">
                <a:solidFill>
                  <a:srgbClr val="009ED6"/>
                </a:solidFill>
              </a:rPr>
              <a:t>具体内容</a:t>
            </a:r>
            <a:r>
              <a:rPr lang="zh-CN" altLang="zh-CN" sz="1800" dirty="0"/>
              <a:t>，该内容既可以为</a:t>
            </a:r>
            <a:r>
              <a:rPr lang="zh-CN" altLang="zh-CN" sz="1800" dirty="0">
                <a:solidFill>
                  <a:srgbClr val="009ED6"/>
                </a:solidFill>
              </a:rPr>
              <a:t>文本</a:t>
            </a:r>
            <a:r>
              <a:rPr lang="zh-CN" altLang="zh-CN" sz="1800" dirty="0"/>
              <a:t>也可以为</a:t>
            </a:r>
            <a:r>
              <a:rPr lang="zh-CN" altLang="zh-CN" sz="1800" dirty="0">
                <a:solidFill>
                  <a:srgbClr val="009ED6"/>
                </a:solidFill>
              </a:rPr>
              <a:t>图片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:before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3" y="5221995"/>
            <a:ext cx="2121233" cy="387882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75734" y="3051811"/>
            <a:ext cx="6637338" cy="1200329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</a:t>
            </a:r>
            <a:r>
              <a:rPr lang="zh-CN" altLang="zh-CN" dirty="0"/>
              <a:t>元素</a:t>
            </a:r>
            <a:r>
              <a:rPr lang="en-US" altLang="zh-CN" dirty="0"/>
              <a:t>&gt;:before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content:</a:t>
            </a:r>
            <a:r>
              <a:rPr lang="zh-CN" altLang="zh-CN" dirty="0"/>
              <a:t>文字</a:t>
            </a:r>
            <a:r>
              <a:rPr lang="en-US" altLang="zh-CN" dirty="0"/>
              <a:t>/</a:t>
            </a:r>
            <a:r>
              <a:rPr lang="en-US" altLang="zh-CN" dirty="0" err="1"/>
              <a:t>url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94813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  <a:defRPr/>
            </a:pPr>
            <a:r>
              <a:rPr lang="en-US" altLang="zh-CN" sz="1800" dirty="0">
                <a:solidFill>
                  <a:srgbClr val="009ED6"/>
                </a:solidFill>
              </a:rPr>
              <a:t>:after</a:t>
            </a:r>
            <a:r>
              <a:rPr lang="zh-CN" altLang="zh-CN" sz="1800" dirty="0"/>
              <a:t>伪元素选择器用于在某个元素</a:t>
            </a:r>
            <a:r>
              <a:rPr lang="zh-CN" altLang="zh-CN" sz="1800" dirty="0">
                <a:solidFill>
                  <a:srgbClr val="009ED6"/>
                </a:solidFill>
              </a:rPr>
              <a:t>之后</a:t>
            </a:r>
            <a:r>
              <a:rPr lang="zh-CN" altLang="zh-CN" sz="1800" dirty="0"/>
              <a:t>插入一些内容，使用方法与</a:t>
            </a:r>
            <a:r>
              <a:rPr lang="en-US" altLang="zh-CN" sz="1800" dirty="0"/>
              <a:t>:before</a:t>
            </a:r>
            <a:r>
              <a:rPr lang="zh-CN" altLang="zh-CN" sz="1800" dirty="0"/>
              <a:t>选择器相同</a:t>
            </a:r>
            <a:r>
              <a:rPr lang="zh-CN" altLang="zh-CN" sz="1800" dirty="0" smtClean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:after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" y="296353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4.5 </a:t>
            </a:r>
            <a:r>
              <a:rPr lang="zh-CN" altLang="en-US" sz="2400" dirty="0" smtClean="0"/>
              <a:t>链接伪类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858987"/>
            <a:ext cx="2358591" cy="498464"/>
            <a:chOff x="1710670" y="1263647"/>
            <a:chExt cx="3000101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190138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81803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链接伪类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4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4.5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CSS</a:t>
            </a:r>
            <a:r>
              <a:rPr lang="zh-CN" altLang="zh-CN" sz="1800" dirty="0"/>
              <a:t>中，通过</a:t>
            </a:r>
            <a:r>
              <a:rPr lang="zh-CN" altLang="zh-CN" sz="1800" dirty="0">
                <a:solidFill>
                  <a:srgbClr val="009ED6"/>
                </a:solidFill>
              </a:rPr>
              <a:t>链接伪类</a:t>
            </a:r>
            <a:r>
              <a:rPr lang="zh-CN" altLang="zh-CN" sz="1800" dirty="0"/>
              <a:t>可以实现不同的链接状态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所谓伪类并不是真正意义上的类，他的名称是由系统定义的，通常由</a:t>
            </a:r>
            <a:r>
              <a:rPr lang="zh-CN" altLang="zh-CN" sz="1800" dirty="0">
                <a:solidFill>
                  <a:srgbClr val="009ED6"/>
                </a:solidFill>
              </a:rPr>
              <a:t>标记名、类名或</a:t>
            </a:r>
            <a:r>
              <a:rPr lang="en-US" altLang="zh-CN" sz="1800" dirty="0">
                <a:solidFill>
                  <a:srgbClr val="009ED6"/>
                </a:solidFill>
              </a:rPr>
              <a:t>id</a:t>
            </a:r>
            <a:r>
              <a:rPr lang="zh-CN" altLang="zh-CN" sz="1800" dirty="0">
                <a:solidFill>
                  <a:srgbClr val="009ED6"/>
                </a:solidFill>
              </a:rPr>
              <a:t>名</a:t>
            </a:r>
            <a:r>
              <a:rPr lang="zh-CN" altLang="zh-CN" sz="1800" dirty="0"/>
              <a:t>加</a:t>
            </a:r>
            <a:r>
              <a:rPr lang="zh-CN" altLang="zh-CN" sz="1800" dirty="0" smtClean="0"/>
              <a:t>“</a:t>
            </a:r>
            <a:r>
              <a:rPr lang="en-US" altLang="zh-CN" sz="1800" dirty="0">
                <a:solidFill>
                  <a:srgbClr val="009ED6"/>
                </a:solidFill>
              </a:rPr>
              <a:t>:</a:t>
            </a:r>
            <a:r>
              <a:rPr lang="zh-CN" altLang="zh-CN" sz="1800" dirty="0" smtClean="0"/>
              <a:t>”</a:t>
            </a:r>
            <a:r>
              <a:rPr lang="zh-CN" altLang="zh-CN" sz="1800" dirty="0"/>
              <a:t>构成。超链接标记</a:t>
            </a:r>
            <a:r>
              <a:rPr lang="en-US" altLang="zh-CN" sz="1800" dirty="0"/>
              <a:t>&lt;a&gt;</a:t>
            </a:r>
            <a:r>
              <a:rPr lang="zh-CN" altLang="zh-CN" sz="1800" dirty="0"/>
              <a:t>的伪类有</a:t>
            </a:r>
            <a:r>
              <a:rPr lang="en-US" altLang="zh-CN" sz="1800" dirty="0"/>
              <a:t>4</a:t>
            </a:r>
            <a:r>
              <a:rPr lang="zh-CN" altLang="zh-CN" sz="1800" dirty="0"/>
              <a:t>种，具体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zh-CN" altLang="zh-CN" sz="1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、链接伪类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05" y="5189056"/>
            <a:ext cx="2121233" cy="38788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57170"/>
              </p:ext>
            </p:extLst>
          </p:nvPr>
        </p:nvGraphicFramePr>
        <p:xfrm>
          <a:off x="1405105" y="3485165"/>
          <a:ext cx="5998230" cy="153193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17105"/>
                <a:gridCol w="3581125"/>
              </a:tblGrid>
              <a:tr h="306386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chemeClr val="tx1"/>
                          </a:solidFill>
                          <a:effectLst/>
                        </a:rPr>
                        <a:t>超链接标记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r>
                        <a:rPr lang="zh-CN" sz="1050" b="1" kern="100" dirty="0">
                          <a:solidFill>
                            <a:schemeClr val="tx1"/>
                          </a:solidFill>
                          <a:effectLst/>
                        </a:rPr>
                        <a:t>的伪类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a:link{ CSS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未访问时超链接的状态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a:visited{ CSS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访问后超链接的状态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a:hover{ CSS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鼠标经过、悬停时超链接的状态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06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a: active{ CSS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样式规则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; }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鼠标点击不动时超链接的状态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62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4.6 </a:t>
            </a:r>
            <a:r>
              <a:rPr lang="zh-CN" altLang="en-US" sz="2400" dirty="0" smtClean="0"/>
              <a:t>制作</a:t>
            </a:r>
            <a:r>
              <a:rPr lang="zh-CN" altLang="en-US" sz="2400" dirty="0"/>
              <a:t>网页</a:t>
            </a:r>
            <a:r>
              <a:rPr lang="zh-CN" altLang="en-US" sz="2400" dirty="0" smtClean="0"/>
              <a:t>设计软件列表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本章前几节重点讲解了</a:t>
            </a:r>
            <a:r>
              <a:rPr lang="zh-CN" altLang="zh-CN" sz="1800" dirty="0">
                <a:solidFill>
                  <a:srgbClr val="009ED6"/>
                </a:solidFill>
              </a:rPr>
              <a:t>选择器</a:t>
            </a:r>
            <a:r>
              <a:rPr lang="zh-CN" altLang="zh-CN" sz="1800" dirty="0"/>
              <a:t>及</a:t>
            </a:r>
            <a:r>
              <a:rPr lang="zh-CN" altLang="zh-CN" sz="1800" dirty="0">
                <a:solidFill>
                  <a:srgbClr val="009ED6"/>
                </a:solidFill>
              </a:rPr>
              <a:t>伪类链接</a:t>
            </a:r>
            <a:r>
              <a:rPr lang="zh-CN" altLang="zh-CN" sz="1800" dirty="0"/>
              <a:t>的使用，为了使读者更好的掌握这些相关知识点，本节将通过案例的形式分步骤制作一个“</a:t>
            </a:r>
            <a:r>
              <a:rPr lang="zh-CN" altLang="zh-CN" sz="1800" dirty="0">
                <a:solidFill>
                  <a:srgbClr val="009ED6"/>
                </a:solidFill>
              </a:rPr>
              <a:t>网页设计软件列表</a:t>
            </a:r>
            <a:r>
              <a:rPr lang="zh-CN" altLang="zh-CN" sz="1800" dirty="0"/>
              <a:t>”，其默认效果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22" y="4400780"/>
            <a:ext cx="548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4.6 </a:t>
            </a:r>
            <a:r>
              <a:rPr lang="zh-CN" altLang="en-US" sz="2400" dirty="0"/>
              <a:t>制作网页设计软件列表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342560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当</a:t>
            </a:r>
            <a:r>
              <a:rPr lang="zh-CN" altLang="zh-CN" sz="1800" dirty="0"/>
              <a:t>鼠标悬浮于导航选项时，该选项的文本颜色发生变化，且添加下划线效果，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dirty="0"/>
              <a:t>当用鼠标点击导航选项后，会出现该款软件的相关介绍，例如点击第一个导航选项，效果</a:t>
            </a:r>
            <a:r>
              <a:rPr lang="zh-CN" altLang="zh-CN" sz="1800" dirty="0" smtClean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400300"/>
            <a:ext cx="5486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2" y="3973656"/>
            <a:ext cx="3286699" cy="268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04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4.6 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83029" y="-397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162300" y="2032000"/>
            <a:ext cx="5183188" cy="3517900"/>
            <a:chOff x="3086100" y="1409700"/>
            <a:chExt cx="5183968" cy="3517900"/>
          </a:xfrm>
        </p:grpSpPr>
        <p:sp>
          <p:nvSpPr>
            <p:cNvPr id="9" name="圆角矩形标注 8"/>
            <p:cNvSpPr/>
            <p:nvPr/>
          </p:nvSpPr>
          <p:spPr bwMode="auto">
            <a:xfrm rot="5400000">
              <a:off x="3919134" y="576666"/>
              <a:ext cx="3517900" cy="5183968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399" name="矩形 9"/>
            <p:cNvSpPr>
              <a:spLocks noChangeArrowheads="1"/>
            </p:cNvSpPr>
            <p:nvPr/>
          </p:nvSpPr>
          <p:spPr bwMode="auto">
            <a:xfrm>
              <a:off x="3265488" y="1579940"/>
              <a:ext cx="4799012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20751" y="244324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本章</a:t>
            </a:r>
            <a:r>
              <a:rPr lang="zh-CN" altLang="zh-CN" dirty="0"/>
              <a:t>从</a:t>
            </a:r>
            <a:r>
              <a:rPr lang="en-US" altLang="zh-CN" dirty="0"/>
              <a:t>CSS3</a:t>
            </a:r>
            <a:r>
              <a:rPr lang="zh-CN" altLang="zh-CN" dirty="0"/>
              <a:t>新增的选择器开始介绍，依次介绍了</a:t>
            </a:r>
            <a:r>
              <a:rPr lang="zh-CN" altLang="zh-CN" dirty="0">
                <a:solidFill>
                  <a:srgbClr val="009ED6"/>
                </a:solidFill>
              </a:rPr>
              <a:t>属性选择器、关系选择器、结构化伪类选择器、伪元素选择器</a:t>
            </a:r>
            <a:r>
              <a:rPr lang="zh-CN" altLang="zh-CN" dirty="0"/>
              <a:t>等选择器的使用方法。最后利用本周知识点实现了一个网页设计软件列表页面的阶段案例。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选择</a:t>
            </a:r>
            <a:r>
              <a:rPr lang="zh-CN" altLang="zh-CN" dirty="0"/>
              <a:t>器是</a:t>
            </a:r>
            <a:r>
              <a:rPr lang="en-US" altLang="zh-CN" dirty="0"/>
              <a:t>CSS3</a:t>
            </a:r>
            <a:r>
              <a:rPr lang="zh-CN" altLang="zh-CN" dirty="0"/>
              <a:t>中很重要的组成部分，它实现了页面内对样式的各种需求，本章仅仅演示了这些选择器比较常用的功能和使用方法，</a:t>
            </a:r>
            <a:r>
              <a:rPr lang="zh-CN" altLang="zh-CN" dirty="0" smtClean="0"/>
              <a:t>读者</a:t>
            </a:r>
            <a:r>
              <a:rPr lang="zh-CN" altLang="en-US" dirty="0" smtClean="0"/>
              <a:t>可</a:t>
            </a:r>
            <a:r>
              <a:rPr lang="zh-CN" altLang="zh-CN" dirty="0" smtClean="0"/>
              <a:t>深入</a:t>
            </a:r>
            <a:r>
              <a:rPr lang="zh-CN" altLang="zh-CN" dirty="0"/>
              <a:t>研究学习其他高级功能。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423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305910" y="-2873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315913" y="2973579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0426" name="组合 15"/>
            <p:cNvGrpSpPr>
              <a:grpSpLocks/>
            </p:cNvGrpSpPr>
            <p:nvPr/>
          </p:nvGrpSpPr>
          <p:grpSpPr bwMode="auto">
            <a:xfrm>
              <a:off x="616090" y="2999457"/>
              <a:ext cx="7943383" cy="3633594"/>
              <a:chOff x="616090" y="2999457"/>
              <a:chExt cx="7943383" cy="3633594"/>
            </a:xfrm>
          </p:grpSpPr>
          <p:sp>
            <p:nvSpPr>
              <p:cNvPr id="60427" name="矩形 4"/>
              <p:cNvSpPr>
                <a:spLocks noChangeArrowheads="1"/>
              </p:cNvSpPr>
              <p:nvPr/>
            </p:nvSpPr>
            <p:spPr bwMode="auto">
              <a:xfrm>
                <a:off x="616090" y="3105489"/>
                <a:ext cx="4782646" cy="418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28" name="组合 11"/>
              <p:cNvGrpSpPr>
                <a:grpSpLocks/>
              </p:cNvGrpSpPr>
              <p:nvPr/>
            </p:nvGrpSpPr>
            <p:grpSpPr bwMode="auto">
              <a:xfrm>
                <a:off x="5718390" y="2999457"/>
                <a:ext cx="2841083" cy="3633594"/>
                <a:chOff x="250825" y="2754397"/>
                <a:chExt cx="3270293" cy="4182532"/>
              </a:xfrm>
            </p:grpSpPr>
            <p:pic>
              <p:nvPicPr>
                <p:cNvPr id="60429" name="图片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2754397"/>
                  <a:ext cx="3270293" cy="4182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431" name="矩形 10"/>
                <p:cNvSpPr>
                  <a:spLocks noChangeArrowheads="1"/>
                </p:cNvSpPr>
                <p:nvPr/>
              </p:nvSpPr>
              <p:spPr bwMode="auto">
                <a:xfrm>
                  <a:off x="759471" y="5861423"/>
                  <a:ext cx="2456295" cy="442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zh-CN" altLang="en-US" sz="1900" b="1">
                      <a:latin typeface="微软雅黑" pitchFamily="34" charset="-122"/>
                      <a:ea typeface="微软雅黑" pitchFamily="34" charset="-122"/>
                    </a:rPr>
                    <a:t>扫一扫，查看答案</a:t>
                  </a:r>
                </a:p>
              </p:txBody>
            </p:sp>
          </p:grpSp>
        </p:grpSp>
      </p:grpSp>
      <p:sp>
        <p:nvSpPr>
          <p:cNvPr id="3" name="矩形 2"/>
          <p:cNvSpPr/>
          <p:nvPr/>
        </p:nvSpPr>
        <p:spPr>
          <a:xfrm>
            <a:off x="473726" y="3121573"/>
            <a:ext cx="5245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请</a:t>
            </a:r>
            <a:r>
              <a:rPr lang="zh-CN" altLang="zh-CN" dirty="0"/>
              <a:t>结合给出的素材，运用</a:t>
            </a:r>
            <a:r>
              <a:rPr lang="en-US" altLang="zh-CN" dirty="0"/>
              <a:t>HTML</a:t>
            </a:r>
            <a:r>
              <a:rPr lang="zh-CN" altLang="zh-CN" dirty="0"/>
              <a:t>相关标记和</a:t>
            </a:r>
            <a:r>
              <a:rPr lang="en-US" altLang="zh-CN" dirty="0"/>
              <a:t>CSS</a:t>
            </a:r>
            <a:r>
              <a:rPr lang="zh-CN" altLang="zh-CN" dirty="0"/>
              <a:t>选择器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如下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（左侧）</a:t>
            </a:r>
            <a:r>
              <a:rPr lang="zh-CN" altLang="zh-CN" dirty="0" smtClean="0"/>
              <a:t>所</a:t>
            </a:r>
            <a:r>
              <a:rPr lang="zh-CN" altLang="zh-CN" dirty="0"/>
              <a:t>示的学员感言页面。其中的小标题均是超链接，当鼠标悬浮到每个小标题上时，文字由黑色变为红色并添加下划线，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（右侧）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  <a:endParaRPr lang="zh-CN" altLang="en-US" dirty="0"/>
          </a:p>
        </p:txBody>
      </p:sp>
      <p:pic>
        <p:nvPicPr>
          <p:cNvPr id="4098" name="图片 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5" y="4695695"/>
            <a:ext cx="2398373" cy="123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18" y="4672072"/>
            <a:ext cx="2678372" cy="131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3" descr="C:\Users\Administrator\Desktop\HTML5+CSS3网站设计基础教程二维码2.2厘米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21" y="3842727"/>
            <a:ext cx="1662019" cy="165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1283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4.1 </a:t>
            </a:r>
            <a:r>
              <a:rPr lang="zh-CN" altLang="en-US" sz="2400" dirty="0" smtClean="0"/>
              <a:t>属性选择器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2715"/>
            <a:ext cx="4407729" cy="498464"/>
            <a:chOff x="1710670" y="1263647"/>
            <a:chExt cx="5606583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450786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25865"/>
            <a:ext cx="4382329" cy="507813"/>
            <a:chOff x="1710670" y="1252383"/>
            <a:chExt cx="5574275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447555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42169" y="3565665"/>
            <a:ext cx="4369629" cy="507813"/>
            <a:chOff x="1710670" y="1252383"/>
            <a:chExt cx="5558120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44594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955838" y="1252383"/>
              <a:ext cx="3667022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84052" y="1668903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E[</a:t>
            </a:r>
            <a:r>
              <a:rPr lang="en-US" altLang="zh-CN" sz="2400" b="1" dirty="0" err="1">
                <a:solidFill>
                  <a:srgbClr val="009ED6"/>
                </a:solidFill>
              </a:rPr>
              <a:t>att</a:t>
            </a:r>
            <a:r>
              <a:rPr lang="en-US" altLang="zh-CN" sz="2400" b="1" dirty="0">
                <a:solidFill>
                  <a:srgbClr val="009ED6"/>
                </a:solidFill>
              </a:rPr>
              <a:t>^=value]</a:t>
            </a:r>
            <a:r>
              <a:rPr lang="zh-CN" altLang="zh-CN" sz="2400" b="1" dirty="0">
                <a:solidFill>
                  <a:srgbClr val="009ED6"/>
                </a:solidFill>
              </a:rPr>
              <a:t>属性选择器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0864" y="2618303"/>
            <a:ext cx="3656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E[</a:t>
            </a:r>
            <a:r>
              <a:rPr lang="en-US" altLang="zh-CN" sz="2400" b="1" dirty="0" err="1">
                <a:solidFill>
                  <a:srgbClr val="009ED6"/>
                </a:solidFill>
              </a:rPr>
              <a:t>att</a:t>
            </a:r>
            <a:r>
              <a:rPr lang="en-US" altLang="zh-CN" sz="2400" b="1" dirty="0">
                <a:solidFill>
                  <a:srgbClr val="009ED6"/>
                </a:solidFill>
              </a:rPr>
              <a:t>$=value]</a:t>
            </a:r>
            <a:r>
              <a:rPr lang="zh-CN" altLang="zh-CN" sz="2400" b="1" dirty="0">
                <a:solidFill>
                  <a:srgbClr val="009ED6"/>
                </a:solidFill>
              </a:rPr>
              <a:t>属性选择器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744" y="3568819"/>
            <a:ext cx="3605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ED6"/>
                </a:solidFill>
              </a:rPr>
              <a:t>E[</a:t>
            </a:r>
            <a:r>
              <a:rPr lang="en-US" altLang="zh-CN" sz="2400" b="1" dirty="0" err="1">
                <a:solidFill>
                  <a:srgbClr val="009ED6"/>
                </a:solidFill>
              </a:rPr>
              <a:t>att</a:t>
            </a:r>
            <a:r>
              <a:rPr lang="en-US" altLang="zh-CN" sz="2400" b="1" dirty="0">
                <a:solidFill>
                  <a:srgbClr val="009ED6"/>
                </a:solidFill>
              </a:rPr>
              <a:t>*=value]</a:t>
            </a:r>
            <a:r>
              <a:rPr lang="zh-CN" altLang="zh-CN" sz="2400" b="1" dirty="0">
                <a:solidFill>
                  <a:srgbClr val="009ED6"/>
                </a:solidFill>
              </a:rPr>
              <a:t>属性选择器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009ED6"/>
                </a:solidFill>
              </a:rPr>
              <a:t>E[</a:t>
            </a:r>
            <a:r>
              <a:rPr lang="en-US" altLang="zh-CN" sz="1800" dirty="0" err="1" smtClean="0">
                <a:solidFill>
                  <a:srgbClr val="009ED6"/>
                </a:solidFill>
              </a:rPr>
              <a:t>att</a:t>
            </a:r>
            <a:r>
              <a:rPr lang="en-US" altLang="zh-CN" sz="1800" dirty="0">
                <a:solidFill>
                  <a:srgbClr val="009ED6"/>
                </a:solidFill>
              </a:rPr>
              <a:t>^=value]</a:t>
            </a:r>
            <a:r>
              <a:rPr lang="zh-CN" altLang="zh-CN" sz="1800" dirty="0"/>
              <a:t>属性选择器是指选择名称为</a:t>
            </a:r>
            <a:r>
              <a:rPr lang="en-US" altLang="zh-CN" sz="1800" dirty="0"/>
              <a:t>E</a:t>
            </a:r>
            <a:r>
              <a:rPr lang="zh-CN" altLang="zh-CN" sz="1800" dirty="0"/>
              <a:t>的标记，且该标记定义了</a:t>
            </a:r>
            <a:r>
              <a:rPr lang="en-US" altLang="zh-CN" sz="1800" dirty="0" err="1"/>
              <a:t>att</a:t>
            </a:r>
            <a:r>
              <a:rPr lang="zh-CN" altLang="zh-CN" sz="1800" dirty="0"/>
              <a:t>属性，</a:t>
            </a:r>
            <a:r>
              <a:rPr lang="en-US" altLang="zh-CN" sz="1800" dirty="0" err="1"/>
              <a:t>att</a:t>
            </a:r>
            <a:r>
              <a:rPr lang="zh-CN" altLang="zh-CN" sz="1800" dirty="0"/>
              <a:t>属性值包含</a:t>
            </a:r>
            <a:r>
              <a:rPr lang="zh-CN" altLang="zh-CN" sz="1800" dirty="0">
                <a:solidFill>
                  <a:srgbClr val="009ED6"/>
                </a:solidFill>
              </a:rPr>
              <a:t>前缀</a:t>
            </a:r>
            <a:r>
              <a:rPr lang="zh-CN" altLang="zh-CN" sz="1800" dirty="0"/>
              <a:t>为</a:t>
            </a:r>
            <a:r>
              <a:rPr lang="en-US" altLang="zh-CN" sz="1800" dirty="0"/>
              <a:t>value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子字符串</a:t>
            </a:r>
            <a:r>
              <a:rPr lang="zh-CN" altLang="zh-CN" sz="1800" dirty="0"/>
              <a:t>。需要注意的是</a:t>
            </a:r>
            <a:r>
              <a:rPr lang="en-US" altLang="zh-CN" sz="1800" dirty="0"/>
              <a:t>E</a:t>
            </a:r>
            <a:r>
              <a:rPr lang="zh-CN" altLang="zh-CN" sz="1800" dirty="0"/>
              <a:t>是可以省略的，如果省略则表示可以匹配满足条件的任意元素。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37" y="3433360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E[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att</a:t>
            </a:r>
            <a:r>
              <a:rPr lang="en-US" altLang="zh-CN" sz="2400" b="1" dirty="0">
                <a:solidFill>
                  <a:srgbClr val="009ED6"/>
                </a:solidFill>
              </a:rPr>
              <a:t>^=value]</a:t>
            </a:r>
            <a:r>
              <a:rPr lang="zh-CN" altLang="zh-CN" sz="2400" b="1" dirty="0">
                <a:solidFill>
                  <a:srgbClr val="009ED6"/>
                </a:solidFill>
              </a:rPr>
              <a:t>属性选择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009ED6"/>
                </a:solidFill>
              </a:rPr>
              <a:t>E[</a:t>
            </a:r>
            <a:r>
              <a:rPr lang="en-US" altLang="zh-CN" sz="1800" dirty="0" err="1" smtClean="0">
                <a:solidFill>
                  <a:srgbClr val="009ED6"/>
                </a:solidFill>
              </a:rPr>
              <a:t>att</a:t>
            </a:r>
            <a:r>
              <a:rPr lang="en-US" altLang="zh-CN" sz="1800" dirty="0">
                <a:solidFill>
                  <a:srgbClr val="009ED6"/>
                </a:solidFill>
              </a:rPr>
              <a:t>$=value]</a:t>
            </a:r>
            <a:r>
              <a:rPr lang="zh-CN" altLang="zh-CN" sz="1800" dirty="0"/>
              <a:t>属性选择器是指选择名称为</a:t>
            </a:r>
            <a:r>
              <a:rPr lang="en-US" altLang="zh-CN" sz="1800" dirty="0"/>
              <a:t>E</a:t>
            </a:r>
            <a:r>
              <a:rPr lang="zh-CN" altLang="zh-CN" sz="1800" dirty="0"/>
              <a:t>的标记，且该标记定义了</a:t>
            </a:r>
            <a:r>
              <a:rPr lang="en-US" altLang="zh-CN" sz="1800" dirty="0" err="1"/>
              <a:t>att</a:t>
            </a:r>
            <a:r>
              <a:rPr lang="zh-CN" altLang="zh-CN" sz="1800" dirty="0"/>
              <a:t>属性，</a:t>
            </a:r>
            <a:r>
              <a:rPr lang="en-US" altLang="zh-CN" sz="1800" dirty="0" err="1"/>
              <a:t>att</a:t>
            </a:r>
            <a:r>
              <a:rPr lang="zh-CN" altLang="zh-CN" sz="1800" dirty="0"/>
              <a:t>属性值包含</a:t>
            </a:r>
            <a:r>
              <a:rPr lang="zh-CN" altLang="zh-CN" sz="1800" dirty="0">
                <a:solidFill>
                  <a:srgbClr val="009ED6"/>
                </a:solidFill>
              </a:rPr>
              <a:t>后缀</a:t>
            </a:r>
            <a:r>
              <a:rPr lang="zh-CN" altLang="zh-CN" sz="1800" dirty="0"/>
              <a:t>为</a:t>
            </a:r>
            <a:r>
              <a:rPr lang="en-US" altLang="zh-CN" sz="1800" dirty="0"/>
              <a:t>value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子字符串</a:t>
            </a:r>
            <a:r>
              <a:rPr lang="zh-CN" altLang="zh-CN" sz="1800" dirty="0"/>
              <a:t>。与</a:t>
            </a:r>
            <a:r>
              <a:rPr lang="en-US" altLang="zh-CN" sz="1800" dirty="0"/>
              <a:t>E[</a:t>
            </a:r>
            <a:r>
              <a:rPr lang="en-US" altLang="zh-CN" sz="1800" dirty="0" err="1"/>
              <a:t>att</a:t>
            </a:r>
            <a:r>
              <a:rPr lang="en-US" altLang="zh-CN" sz="1800" dirty="0"/>
              <a:t>^=value]</a:t>
            </a:r>
            <a:r>
              <a:rPr lang="zh-CN" altLang="zh-CN" sz="1800" dirty="0"/>
              <a:t>选择器一样，</a:t>
            </a:r>
            <a:r>
              <a:rPr lang="en-US" altLang="zh-CN" sz="1800" dirty="0"/>
              <a:t>E</a:t>
            </a:r>
            <a:r>
              <a:rPr lang="zh-CN" altLang="zh-CN" sz="1800" dirty="0"/>
              <a:t>元素可以省略，如果省略则表示可以匹配满足条件的任意元素。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37" y="3433360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E[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att</a:t>
            </a:r>
            <a:r>
              <a:rPr lang="en-US" altLang="zh-CN" sz="2400" b="1" dirty="0">
                <a:solidFill>
                  <a:srgbClr val="009ED6"/>
                </a:solidFill>
              </a:rPr>
              <a:t>$=value]</a:t>
            </a:r>
            <a:r>
              <a:rPr lang="zh-CN" altLang="zh-CN" sz="2400" b="1" dirty="0">
                <a:solidFill>
                  <a:srgbClr val="009ED6"/>
                </a:solidFill>
              </a:rPr>
              <a:t>属性选择器</a:t>
            </a:r>
            <a:endParaRPr lang="zh-CN" altLang="en-US" sz="2400" b="1" dirty="0">
              <a:solidFill>
                <a:srgbClr val="009ED6"/>
              </a:solidFill>
            </a:endParaRPr>
          </a:p>
          <a:p>
            <a:pPr marL="0" lvl="1" indent="457200">
              <a:defRPr/>
            </a:pP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8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en-US" altLang="zh-CN" sz="1800" dirty="0" smtClean="0">
                <a:solidFill>
                  <a:srgbClr val="009ED6"/>
                </a:solidFill>
              </a:rPr>
              <a:t>   </a:t>
            </a:r>
            <a:r>
              <a:rPr lang="en-US" altLang="zh-CN" sz="1800" dirty="0">
                <a:solidFill>
                  <a:srgbClr val="009ED6"/>
                </a:solidFill>
              </a:rPr>
              <a:t>E[</a:t>
            </a:r>
            <a:r>
              <a:rPr lang="en-US" altLang="zh-CN" sz="1800" dirty="0" err="1">
                <a:solidFill>
                  <a:srgbClr val="009ED6"/>
                </a:solidFill>
              </a:rPr>
              <a:t>att</a:t>
            </a:r>
            <a:r>
              <a:rPr lang="en-US" altLang="zh-CN" sz="1800" dirty="0">
                <a:solidFill>
                  <a:srgbClr val="009ED6"/>
                </a:solidFill>
              </a:rPr>
              <a:t>*=value]</a:t>
            </a:r>
            <a:r>
              <a:rPr lang="zh-CN" altLang="zh-CN" sz="1800" dirty="0"/>
              <a:t>选择器用于选择名称为</a:t>
            </a:r>
            <a:r>
              <a:rPr lang="en-US" altLang="zh-CN" sz="1800" dirty="0"/>
              <a:t>E</a:t>
            </a:r>
            <a:r>
              <a:rPr lang="zh-CN" altLang="zh-CN" sz="1800" dirty="0"/>
              <a:t>的标记，且该标记定义了</a:t>
            </a:r>
            <a:r>
              <a:rPr lang="en-US" altLang="zh-CN" sz="1800" dirty="0" err="1"/>
              <a:t>att</a:t>
            </a:r>
            <a:r>
              <a:rPr lang="zh-CN" altLang="zh-CN" sz="1800" dirty="0"/>
              <a:t>属性，</a:t>
            </a:r>
            <a:r>
              <a:rPr lang="en-US" altLang="zh-CN" sz="1800" dirty="0" err="1"/>
              <a:t>att</a:t>
            </a:r>
            <a:r>
              <a:rPr lang="zh-CN" altLang="zh-CN" sz="1800" dirty="0"/>
              <a:t>属性值</a:t>
            </a:r>
            <a:r>
              <a:rPr lang="zh-CN" altLang="zh-CN" sz="1800" dirty="0">
                <a:solidFill>
                  <a:srgbClr val="009ED6"/>
                </a:solidFill>
              </a:rPr>
              <a:t>包含</a:t>
            </a:r>
            <a:r>
              <a:rPr lang="en-US" altLang="zh-CN" sz="1800" dirty="0"/>
              <a:t>value</a:t>
            </a:r>
            <a:r>
              <a:rPr lang="zh-CN" altLang="zh-CN" sz="1800" dirty="0"/>
              <a:t>的</a:t>
            </a:r>
            <a:r>
              <a:rPr lang="zh-CN" altLang="zh-CN" sz="1800" dirty="0">
                <a:solidFill>
                  <a:srgbClr val="009ED6"/>
                </a:solidFill>
              </a:rPr>
              <a:t>子字符串</a:t>
            </a:r>
            <a:r>
              <a:rPr lang="zh-CN" altLang="zh-CN" sz="1800" dirty="0"/>
              <a:t>。该选择器与前两个选择器一样，</a:t>
            </a:r>
            <a:r>
              <a:rPr lang="en-US" altLang="zh-CN" sz="1800" dirty="0"/>
              <a:t>E</a:t>
            </a:r>
            <a:r>
              <a:rPr lang="zh-CN" altLang="zh-CN" sz="1800" dirty="0"/>
              <a:t>元素也可以省略，如果省略则表示可以匹配满足条件的任意元素。</a:t>
            </a:r>
            <a:endParaRPr lang="en-US" altLang="zh-CN" dirty="0" smtClean="0"/>
          </a:p>
        </p:txBody>
      </p:sp>
      <p:pic>
        <p:nvPicPr>
          <p:cNvPr id="3" name="图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37" y="3433360"/>
            <a:ext cx="2121233" cy="387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E[</a:t>
            </a:r>
            <a:r>
              <a:rPr lang="en-US" altLang="zh-CN" sz="2400" b="1" dirty="0" err="1" smtClean="0">
                <a:solidFill>
                  <a:srgbClr val="009ED6"/>
                </a:solidFill>
              </a:rPr>
              <a:t>att</a:t>
            </a:r>
            <a:r>
              <a:rPr lang="en-US" altLang="zh-CN" sz="2400" b="1" dirty="0">
                <a:solidFill>
                  <a:srgbClr val="009ED6"/>
                </a:solidFill>
              </a:rPr>
              <a:t>*=value]</a:t>
            </a:r>
            <a:r>
              <a:rPr lang="zh-CN" altLang="zh-CN" sz="2400" b="1" dirty="0">
                <a:solidFill>
                  <a:srgbClr val="009ED6"/>
                </a:solidFill>
              </a:rPr>
              <a:t>属性选择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23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4.2 </a:t>
            </a:r>
            <a:r>
              <a:rPr lang="zh-CN" altLang="en-US" sz="2400" dirty="0" smtClean="0"/>
              <a:t>关系选择器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4382"/>
            <a:ext cx="3394177" cy="507813"/>
            <a:chOff x="1710670" y="1252383"/>
            <a:chExt cx="4317355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3060597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30581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91967"/>
            <a:ext cx="3754367" cy="507813"/>
            <a:chOff x="1710670" y="1252383"/>
            <a:chExt cx="477551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367679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9458" y="1650551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9ED6"/>
                </a:solidFill>
              </a:rPr>
              <a:t>子代选择器（</a:t>
            </a:r>
            <a:r>
              <a:rPr lang="en-US" altLang="zh-CN" sz="2400" b="1" dirty="0">
                <a:solidFill>
                  <a:srgbClr val="009ED6"/>
                </a:solidFill>
              </a:rPr>
              <a:t>&gt;</a:t>
            </a:r>
            <a:r>
              <a:rPr lang="zh-CN" altLang="zh-CN" sz="2400" b="1" dirty="0">
                <a:solidFill>
                  <a:srgbClr val="009ED6"/>
                </a:solidFill>
              </a:rPr>
              <a:t>）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9269" y="2676334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9ED6"/>
                </a:solidFill>
              </a:rPr>
              <a:t>兄弟选择器（</a:t>
            </a:r>
            <a:r>
              <a:rPr lang="en-US" altLang="zh-CN" sz="2400" b="1" dirty="0">
                <a:solidFill>
                  <a:srgbClr val="009ED6"/>
                </a:solidFill>
              </a:rPr>
              <a:t>+</a:t>
            </a:r>
            <a:r>
              <a:rPr lang="zh-CN" altLang="zh-CN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~</a:t>
            </a:r>
            <a:r>
              <a:rPr lang="zh-CN" altLang="zh-CN" sz="2400" b="1" dirty="0">
                <a:solidFill>
                  <a:srgbClr val="009ED6"/>
                </a:solidFill>
              </a:rPr>
              <a:t>）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00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zh-CN" altLang="zh-CN" sz="1800" dirty="0">
                <a:solidFill>
                  <a:srgbClr val="009ED6"/>
                </a:solidFill>
              </a:rPr>
              <a:t>子代选择器</a:t>
            </a:r>
            <a:r>
              <a:rPr lang="zh-CN" altLang="zh-CN" sz="1800" dirty="0"/>
              <a:t>主要用来选择某个元素的</a:t>
            </a:r>
            <a:r>
              <a:rPr lang="zh-CN" altLang="zh-CN" sz="1800" dirty="0">
                <a:solidFill>
                  <a:srgbClr val="009ED6"/>
                </a:solidFill>
              </a:rPr>
              <a:t>第一级</a:t>
            </a:r>
            <a:r>
              <a:rPr lang="zh-CN" altLang="zh-CN" sz="1800" dirty="0"/>
              <a:t>子元素。例如希望选择只作为</a:t>
            </a:r>
            <a:r>
              <a:rPr lang="en-US" altLang="zh-CN" sz="1800" dirty="0"/>
              <a:t> h1 </a:t>
            </a:r>
            <a:r>
              <a:rPr lang="zh-CN" altLang="zh-CN" sz="1800" dirty="0"/>
              <a:t>元素子元素的</a:t>
            </a:r>
            <a:r>
              <a:rPr lang="en-US" altLang="zh-CN" sz="1800" dirty="0"/>
              <a:t> strong </a:t>
            </a:r>
            <a:r>
              <a:rPr lang="zh-CN" altLang="zh-CN" sz="1800" dirty="0"/>
              <a:t>元素，可以这样写：</a:t>
            </a:r>
            <a:r>
              <a:rPr lang="en-US" altLang="zh-CN" sz="1800" dirty="0"/>
              <a:t>h1 &gt; strong</a:t>
            </a:r>
            <a:r>
              <a:rPr lang="zh-CN" altLang="zh-CN" sz="1800" dirty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子代</a:t>
            </a:r>
            <a:r>
              <a:rPr lang="zh-CN" altLang="zh-CN" sz="2400" b="1" dirty="0">
                <a:solidFill>
                  <a:srgbClr val="009ED6"/>
                </a:solidFill>
              </a:rPr>
              <a:t>选择器（</a:t>
            </a:r>
            <a:r>
              <a:rPr lang="en-US" altLang="zh-CN" sz="2400" b="1" dirty="0">
                <a:solidFill>
                  <a:srgbClr val="009ED6"/>
                </a:solidFill>
              </a:rPr>
              <a:t>&gt;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）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8" y="2992667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7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4.2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FontTx/>
              <a:buNone/>
              <a:defRPr/>
            </a:pPr>
            <a:r>
              <a:rPr lang="zh-CN" altLang="zh-CN" sz="1800" dirty="0">
                <a:solidFill>
                  <a:srgbClr val="009ED6"/>
                </a:solidFill>
              </a:rPr>
              <a:t>兄弟选择器</a:t>
            </a:r>
            <a:r>
              <a:rPr lang="zh-CN" altLang="zh-CN" sz="1800" dirty="0"/>
              <a:t>用来选择与某元素位于同一个父元素之中，且位于该元素之后的兄弟元素。兄弟选择器分为</a:t>
            </a:r>
            <a:r>
              <a:rPr lang="zh-CN" altLang="zh-CN" sz="1800" dirty="0">
                <a:solidFill>
                  <a:srgbClr val="009ED6"/>
                </a:solidFill>
              </a:rPr>
              <a:t>临近兄弟选择器</a:t>
            </a:r>
            <a:r>
              <a:rPr lang="zh-CN" altLang="zh-CN" sz="1800" dirty="0"/>
              <a:t>和</a:t>
            </a:r>
            <a:r>
              <a:rPr lang="zh-CN" altLang="zh-CN" sz="1800" dirty="0">
                <a:solidFill>
                  <a:srgbClr val="009ED6"/>
                </a:solidFill>
              </a:rPr>
              <a:t>普通兄弟选择器</a:t>
            </a:r>
            <a:r>
              <a:rPr lang="zh-CN" altLang="zh-CN" sz="1800" dirty="0"/>
              <a:t>两种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临近</a:t>
            </a:r>
            <a:r>
              <a:rPr lang="zh-CN" altLang="zh-CN" sz="1800" b="1" dirty="0">
                <a:solidFill>
                  <a:srgbClr val="009ED6"/>
                </a:solidFill>
              </a:rPr>
              <a:t>兄弟选择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器</a:t>
            </a:r>
            <a:endParaRPr lang="en-US" altLang="zh-CN" sz="1800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该</a:t>
            </a:r>
            <a:r>
              <a:rPr lang="zh-CN" altLang="zh-CN" sz="1800" dirty="0"/>
              <a:t>选择器使用加号“</a:t>
            </a:r>
            <a:r>
              <a:rPr lang="en-US" altLang="zh-CN" sz="1800" dirty="0">
                <a:solidFill>
                  <a:srgbClr val="009ED6"/>
                </a:solidFill>
              </a:rPr>
              <a:t>+</a:t>
            </a:r>
            <a:r>
              <a:rPr lang="zh-CN" altLang="zh-CN" sz="1800" dirty="0"/>
              <a:t>”来链接前后两个选择器。选择器中的两个元素有同一个父亲，而且第二个元素必须</a:t>
            </a:r>
            <a:r>
              <a:rPr lang="zh-CN" altLang="zh-CN" sz="1800" dirty="0">
                <a:solidFill>
                  <a:srgbClr val="009ED6"/>
                </a:solidFill>
              </a:rPr>
              <a:t>紧跟</a:t>
            </a:r>
            <a:r>
              <a:rPr lang="zh-CN" altLang="zh-CN" sz="1800" dirty="0"/>
              <a:t>第一个元素。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兄弟</a:t>
            </a:r>
            <a:r>
              <a:rPr lang="zh-CN" altLang="zh-CN" sz="2400" b="1" dirty="0">
                <a:solidFill>
                  <a:srgbClr val="009ED6"/>
                </a:solidFill>
              </a:rPr>
              <a:t>选择器（</a:t>
            </a:r>
            <a:r>
              <a:rPr lang="en-US" altLang="zh-CN" sz="2400" b="1" dirty="0">
                <a:solidFill>
                  <a:srgbClr val="009ED6"/>
                </a:solidFill>
              </a:rPr>
              <a:t>+</a:t>
            </a:r>
            <a:r>
              <a:rPr lang="zh-CN" altLang="zh-CN" sz="2400" b="1" dirty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~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）</a:t>
            </a: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8" y="4336725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764bad6997caa69b97b963dcb956763b729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</TotalTime>
  <Pages>0</Pages>
  <Words>1737</Words>
  <Characters>0</Characters>
  <Application>Microsoft Office PowerPoint</Application>
  <DocSecurity>0</DocSecurity>
  <PresentationFormat>全屏显示(4:3)</PresentationFormat>
  <Lines>0</Lines>
  <Paragraphs>154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默认设计模板</vt:lpstr>
      <vt:lpstr>第四章  CSS3选择器</vt:lpstr>
      <vt:lpstr>PowerPoint 演示文稿</vt:lpstr>
      <vt:lpstr>4.1 属性选择器</vt:lpstr>
      <vt:lpstr>4.1 知识点讲解</vt:lpstr>
      <vt:lpstr>4.1 知识点讲解</vt:lpstr>
      <vt:lpstr>4.1 知识点讲解</vt:lpstr>
      <vt:lpstr>4.2 关系选择器</vt:lpstr>
      <vt:lpstr>4.2 知识点讲解</vt:lpstr>
      <vt:lpstr>4.2 知识点讲解</vt:lpstr>
      <vt:lpstr>4.2 知识点讲解</vt:lpstr>
      <vt:lpstr>4.3 结构化伪类选择器</vt:lpstr>
      <vt:lpstr>4.3 知识点讲解</vt:lpstr>
      <vt:lpstr>4.3 知识点讲解</vt:lpstr>
      <vt:lpstr>4.3 知识点讲解</vt:lpstr>
      <vt:lpstr>4.3 知识点讲解</vt:lpstr>
      <vt:lpstr>4.3 知识点讲解</vt:lpstr>
      <vt:lpstr>4.3 知识点讲解</vt:lpstr>
      <vt:lpstr>4.3 知识点讲解</vt:lpstr>
      <vt:lpstr>4.3 知识点讲解</vt:lpstr>
      <vt:lpstr>4.4 伪元素选择器</vt:lpstr>
      <vt:lpstr>4.4 知识点讲解</vt:lpstr>
      <vt:lpstr>4.4 知识点讲解</vt:lpstr>
      <vt:lpstr>4.5 链接伪类</vt:lpstr>
      <vt:lpstr>4.5 知识点讲解</vt:lpstr>
      <vt:lpstr>4.6 制作网页设计软件列表</vt:lpstr>
      <vt:lpstr>4.6 制作网页设计软件列表</vt:lpstr>
      <vt:lpstr>4.6 案例实现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lr</cp:lastModifiedBy>
  <cp:revision>333</cp:revision>
  <dcterms:created xsi:type="dcterms:W3CDTF">2013-01-25T01:44:32Z</dcterms:created>
  <dcterms:modified xsi:type="dcterms:W3CDTF">2016-01-08T03:59:28Z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