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83" r:id="rId2"/>
    <p:sldId id="306" r:id="rId3"/>
    <p:sldId id="386" r:id="rId4"/>
    <p:sldId id="462" r:id="rId5"/>
    <p:sldId id="497" r:id="rId6"/>
    <p:sldId id="498" r:id="rId7"/>
    <p:sldId id="473" r:id="rId8"/>
    <p:sldId id="422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480" r:id="rId21"/>
    <p:sldId id="423" r:id="rId22"/>
    <p:sldId id="519" r:id="rId23"/>
    <p:sldId id="520" r:id="rId24"/>
    <p:sldId id="521" r:id="rId25"/>
    <p:sldId id="522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4" r:id="rId34"/>
    <p:sldId id="482" r:id="rId35"/>
    <p:sldId id="424" r:id="rId36"/>
    <p:sldId id="531" r:id="rId37"/>
    <p:sldId id="532" r:id="rId38"/>
    <p:sldId id="533" r:id="rId39"/>
    <p:sldId id="396" r:id="rId40"/>
    <p:sldId id="464" r:id="rId41"/>
    <p:sldId id="495" r:id="rId42"/>
    <p:sldId id="496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4FF"/>
    <a:srgbClr val="D5F2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70" autoAdjust="0"/>
  </p:normalViewPr>
  <p:slideViewPr>
    <p:cSldViewPr snapToGrid="0" snapToObjects="1">
      <p:cViewPr>
        <p:scale>
          <a:sx n="86" d="100"/>
          <a:sy n="86" d="100"/>
        </p:scale>
        <p:origin x="-1092" y="-162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2016/1/7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FC559C-0920-4FF0-B755-E8375B682716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7DEE17-AAF5-4736-9030-AAD8763357BA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5.doc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6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7.d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8.doc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9.do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0.do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1.doc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2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3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4.doc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5.do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6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7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8.doc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9.doc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0.doc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1.do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2.doc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3.doc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4.doc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5.do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1.doc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chapter05/5-26.do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2.do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3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5/5-4.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第五章  盒子模型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916936" y="3694547"/>
            <a:ext cx="6973888" cy="1505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/>
              <a:t>盒子</a:t>
            </a:r>
            <a:r>
              <a:rPr lang="zh-CN" altLang="en-US" dirty="0" smtClean="0"/>
              <a:t>模型概述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背景属性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698044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盒子模型的相关属性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渐变属性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）边框</a:t>
            </a:r>
            <a:r>
              <a:rPr lang="zh-CN" altLang="zh-CN" sz="1800" b="1" dirty="0">
                <a:solidFill>
                  <a:srgbClr val="009ED6"/>
                </a:solidFill>
              </a:rPr>
              <a:t>宽度（</a:t>
            </a:r>
            <a:r>
              <a:rPr lang="en-US" altLang="zh-CN" sz="1800" b="1" dirty="0">
                <a:solidFill>
                  <a:srgbClr val="009ED6"/>
                </a:solidFill>
              </a:rPr>
              <a:t>border-width</a:t>
            </a:r>
            <a:r>
              <a:rPr lang="zh-CN" altLang="zh-CN" sz="1800" b="1" dirty="0">
                <a:solidFill>
                  <a:srgbClr val="009ED6"/>
                </a:solidFill>
              </a:rPr>
              <a:t>）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border-width</a:t>
            </a:r>
            <a:r>
              <a:rPr lang="zh-CN" altLang="zh-CN" sz="1800" dirty="0"/>
              <a:t>属性用于设置边框的</a:t>
            </a:r>
            <a:r>
              <a:rPr lang="zh-CN" altLang="zh-CN" sz="1800" dirty="0">
                <a:solidFill>
                  <a:srgbClr val="009ED6"/>
                </a:solidFill>
              </a:rPr>
              <a:t>宽度</a:t>
            </a:r>
            <a:r>
              <a:rPr lang="zh-CN" altLang="zh-CN" sz="1800" dirty="0"/>
              <a:t>，其基本语法格式如下：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dirty="0"/>
              <a:t>在上面的语法格式中，</a:t>
            </a:r>
            <a:r>
              <a:rPr lang="en-US" altLang="zh-CN" sz="1800" dirty="0">
                <a:solidFill>
                  <a:srgbClr val="009ED6"/>
                </a:solidFill>
              </a:rPr>
              <a:t>border-width</a:t>
            </a:r>
            <a:r>
              <a:rPr lang="zh-CN" altLang="zh-CN" sz="1800" dirty="0"/>
              <a:t>属性常用取值单位为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en-US" altLang="zh-CN" sz="1800" dirty="0" err="1">
                <a:solidFill>
                  <a:srgbClr val="009ED6"/>
                </a:solidFill>
              </a:rPr>
              <a:t>px</a:t>
            </a:r>
            <a:r>
              <a:rPr lang="zh-CN" altLang="zh-CN" sz="1800" dirty="0"/>
              <a:t>。并且同样遵循值复制的原则，其属性值可以设置</a:t>
            </a:r>
            <a:r>
              <a:rPr lang="en-US" altLang="zh-CN" sz="1800" dirty="0"/>
              <a:t>1~4</a:t>
            </a:r>
            <a:r>
              <a:rPr lang="zh-CN" altLang="zh-CN" sz="1800" dirty="0"/>
              <a:t>个，即一个值为四边，两个值为上下</a:t>
            </a:r>
            <a:r>
              <a:rPr lang="en-US" altLang="zh-CN" sz="1800" dirty="0"/>
              <a:t>/</a:t>
            </a:r>
            <a:r>
              <a:rPr lang="zh-CN" altLang="zh-CN" sz="1800" dirty="0"/>
              <a:t>左右，三个值为上</a:t>
            </a:r>
            <a:r>
              <a:rPr lang="en-US" altLang="zh-CN" sz="1800" dirty="0"/>
              <a:t>/</a:t>
            </a:r>
            <a:r>
              <a:rPr lang="zh-CN" altLang="zh-CN" sz="1800" dirty="0"/>
              <a:t>左右</a:t>
            </a:r>
            <a:r>
              <a:rPr lang="en-US" altLang="zh-CN" sz="1800" dirty="0"/>
              <a:t>/</a:t>
            </a:r>
            <a:r>
              <a:rPr lang="zh-CN" altLang="zh-CN" sz="1800" dirty="0"/>
              <a:t>下，四个值为上</a:t>
            </a:r>
            <a:r>
              <a:rPr lang="en-US" altLang="zh-CN" sz="1800" dirty="0"/>
              <a:t>/</a:t>
            </a:r>
            <a:r>
              <a:rPr lang="zh-CN" altLang="zh-CN" sz="1800" dirty="0"/>
              <a:t>右</a:t>
            </a:r>
            <a:r>
              <a:rPr lang="en-US" altLang="zh-CN" sz="1800" dirty="0"/>
              <a:t>/</a:t>
            </a:r>
            <a:r>
              <a:rPr lang="zh-CN" altLang="zh-CN" sz="1800" dirty="0"/>
              <a:t>下</a:t>
            </a:r>
            <a:r>
              <a:rPr lang="en-US" altLang="zh-CN" sz="1800" dirty="0"/>
              <a:t>/</a:t>
            </a:r>
            <a:r>
              <a:rPr lang="zh-CN" altLang="zh-CN" sz="1800" dirty="0"/>
              <a:t>左。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073845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border-width:</a:t>
            </a:r>
            <a:r>
              <a:rPr lang="zh-CN" altLang="zh-CN" dirty="0"/>
              <a:t>上边</a:t>
            </a:r>
            <a:r>
              <a:rPr lang="en-US" altLang="zh-CN" dirty="0"/>
              <a:t> [</a:t>
            </a:r>
            <a:r>
              <a:rPr lang="zh-CN" altLang="zh-CN" dirty="0"/>
              <a:t>右边 下边 左边</a:t>
            </a:r>
            <a:r>
              <a:rPr lang="en-US" altLang="zh-CN" dirty="0"/>
              <a:t>];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4" y="487655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39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312418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）边框</a:t>
            </a:r>
            <a:r>
              <a:rPr lang="zh-CN" altLang="zh-CN" sz="1800" b="1" dirty="0">
                <a:solidFill>
                  <a:srgbClr val="009ED6"/>
                </a:solidFill>
              </a:rPr>
              <a:t>颜色（</a:t>
            </a:r>
            <a:r>
              <a:rPr lang="en-US" altLang="zh-CN" sz="1800" b="1" dirty="0">
                <a:solidFill>
                  <a:srgbClr val="009ED6"/>
                </a:solidFill>
              </a:rPr>
              <a:t>border-color</a:t>
            </a:r>
            <a:r>
              <a:rPr lang="zh-CN" altLang="zh-CN" sz="1800" b="1" dirty="0">
                <a:solidFill>
                  <a:srgbClr val="009ED6"/>
                </a:solidFill>
              </a:rPr>
              <a:t>）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border-color</a:t>
            </a:r>
            <a:r>
              <a:rPr lang="zh-CN" altLang="zh-CN" sz="1800" dirty="0"/>
              <a:t>属性用于设置边框的</a:t>
            </a:r>
            <a:r>
              <a:rPr lang="zh-CN" altLang="zh-CN" sz="1800" dirty="0">
                <a:solidFill>
                  <a:srgbClr val="009ED6"/>
                </a:solidFill>
              </a:rPr>
              <a:t>颜色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 hangingPunct="1">
              <a:buNone/>
            </a:pPr>
            <a:r>
              <a:rPr lang="en-US" altLang="zh-CN" sz="1800" dirty="0" smtClean="0"/>
              <a:t>CSS3</a:t>
            </a:r>
            <a:r>
              <a:rPr lang="zh-CN" altLang="zh-CN" sz="1800" dirty="0"/>
              <a:t>在原边框颜色属性（</a:t>
            </a:r>
            <a:r>
              <a:rPr lang="en-US" altLang="zh-CN" sz="1800" dirty="0"/>
              <a:t>border-color</a:t>
            </a:r>
            <a:r>
              <a:rPr lang="zh-CN" altLang="zh-CN" sz="1800" dirty="0"/>
              <a:t>）的基础上派生了</a:t>
            </a:r>
            <a:r>
              <a:rPr lang="en-US" altLang="zh-CN" sz="1800" dirty="0"/>
              <a:t>4</a:t>
            </a:r>
            <a:r>
              <a:rPr lang="zh-CN" altLang="zh-CN" sz="1800" dirty="0"/>
              <a:t>个边框颜色属性。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border-top-colors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border-right-colors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border-bottom-colors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border-left-colors</a:t>
            </a:r>
            <a:endParaRPr lang="zh-CN" altLang="zh-CN" sz="1800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073845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border-color:</a:t>
            </a:r>
            <a:r>
              <a:rPr lang="zh-CN" altLang="zh-CN" dirty="0"/>
              <a:t>上边</a:t>
            </a:r>
            <a:r>
              <a:rPr lang="en-US" altLang="zh-CN" dirty="0"/>
              <a:t> [</a:t>
            </a:r>
            <a:r>
              <a:rPr lang="zh-CN" altLang="zh-CN" dirty="0"/>
              <a:t>右边 下边 左边</a:t>
            </a:r>
            <a:r>
              <a:rPr lang="en-US" altLang="zh-CN" dirty="0"/>
              <a:t>];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9502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综合设置边框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border-style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border-width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border-color</a:t>
            </a:r>
            <a:r>
              <a:rPr lang="zh-CN" altLang="zh-CN" sz="1800" dirty="0"/>
              <a:t>虽然可以实现丰富的边框效果，但是这种方式书写的</a:t>
            </a:r>
            <a:r>
              <a:rPr lang="zh-CN" altLang="zh-CN" sz="1800" dirty="0">
                <a:solidFill>
                  <a:srgbClr val="009ED6"/>
                </a:solidFill>
              </a:rPr>
              <a:t>代码繁琐</a:t>
            </a:r>
            <a:r>
              <a:rPr lang="zh-CN" altLang="zh-CN" sz="1800" dirty="0"/>
              <a:t>，且</a:t>
            </a:r>
            <a:r>
              <a:rPr lang="zh-CN" altLang="zh-CN" sz="1800" dirty="0">
                <a:solidFill>
                  <a:srgbClr val="009ED6"/>
                </a:solidFill>
              </a:rPr>
              <a:t>不便于阅读</a:t>
            </a:r>
            <a:r>
              <a:rPr lang="zh-CN" altLang="zh-CN" sz="1800" dirty="0"/>
              <a:t>，为此</a:t>
            </a:r>
            <a:r>
              <a:rPr lang="en-US" altLang="zh-CN" sz="1800" dirty="0"/>
              <a:t>CSS</a:t>
            </a:r>
            <a:r>
              <a:rPr lang="zh-CN" altLang="zh-CN" sz="1800" dirty="0"/>
              <a:t>提供了更简单的边框设置方式，其基本格式如下：</a:t>
            </a:r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823001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border:</a:t>
            </a:r>
            <a:r>
              <a:rPr lang="zh-CN" altLang="zh-CN" dirty="0"/>
              <a:t>宽度 样式 颜色</a:t>
            </a:r>
            <a:r>
              <a:rPr lang="en-US" altLang="zh-CN" dirty="0"/>
              <a:t>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4" y="439180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64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5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圆角边框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在网页设计中，经常需要设置</a:t>
            </a:r>
            <a:r>
              <a:rPr lang="zh-CN" altLang="zh-CN" sz="1800" dirty="0">
                <a:solidFill>
                  <a:srgbClr val="009ED6"/>
                </a:solidFill>
              </a:rPr>
              <a:t>圆角边框</a:t>
            </a:r>
            <a:r>
              <a:rPr lang="zh-CN" altLang="zh-CN" sz="1800" dirty="0"/>
              <a:t>，运用</a:t>
            </a:r>
            <a:r>
              <a:rPr lang="en-US" altLang="zh-CN" sz="1800" dirty="0"/>
              <a:t>CSS3</a:t>
            </a:r>
            <a:r>
              <a:rPr lang="zh-CN" altLang="zh-CN" sz="1800" dirty="0"/>
              <a:t>中的</a:t>
            </a:r>
            <a:r>
              <a:rPr lang="en-US" altLang="zh-CN" sz="1800" dirty="0">
                <a:solidFill>
                  <a:srgbClr val="009ED6"/>
                </a:solidFill>
              </a:rPr>
              <a:t>border-radius</a:t>
            </a:r>
            <a:r>
              <a:rPr lang="zh-CN" altLang="zh-CN" sz="1800" dirty="0"/>
              <a:t>属性可以将矩形边框圆角化，其基本语法格式如下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其中“</a:t>
            </a:r>
            <a:r>
              <a:rPr lang="zh-CN" altLang="zh-CN" sz="1800" dirty="0">
                <a:solidFill>
                  <a:srgbClr val="009ED6"/>
                </a:solidFill>
              </a:rPr>
              <a:t>参数</a:t>
            </a:r>
            <a:r>
              <a:rPr lang="en-US" altLang="zh-CN" sz="1800" dirty="0">
                <a:solidFill>
                  <a:srgbClr val="009ED6"/>
                </a:solidFill>
              </a:rPr>
              <a:t>1</a:t>
            </a:r>
            <a:r>
              <a:rPr lang="zh-CN" altLang="zh-CN" sz="1800" dirty="0"/>
              <a:t>”表示圆角的</a:t>
            </a:r>
            <a:r>
              <a:rPr lang="zh-CN" altLang="zh-CN" sz="1800" dirty="0">
                <a:solidFill>
                  <a:srgbClr val="009ED6"/>
                </a:solidFill>
              </a:rPr>
              <a:t>水平半径</a:t>
            </a:r>
            <a:r>
              <a:rPr lang="zh-CN" altLang="zh-CN" sz="1800" dirty="0"/>
              <a:t>，“</a:t>
            </a:r>
            <a:r>
              <a:rPr lang="zh-CN" altLang="zh-CN" sz="1800" dirty="0">
                <a:solidFill>
                  <a:srgbClr val="009ED6"/>
                </a:solidFill>
              </a:rPr>
              <a:t>参数</a:t>
            </a:r>
            <a:r>
              <a:rPr lang="en-US" altLang="zh-CN" sz="1800" dirty="0">
                <a:solidFill>
                  <a:srgbClr val="009ED6"/>
                </a:solidFill>
              </a:rPr>
              <a:t>2</a:t>
            </a:r>
            <a:r>
              <a:rPr lang="zh-CN" altLang="zh-CN" sz="1800" dirty="0"/>
              <a:t>”表示圆角的</a:t>
            </a:r>
            <a:r>
              <a:rPr lang="zh-CN" altLang="zh-CN" sz="1800" dirty="0">
                <a:solidFill>
                  <a:srgbClr val="009ED6"/>
                </a:solidFill>
              </a:rPr>
              <a:t>垂直半径</a:t>
            </a:r>
            <a:r>
              <a:rPr lang="zh-CN" altLang="zh-CN" sz="1800" dirty="0"/>
              <a:t>，两个参数之间用“</a:t>
            </a:r>
            <a:r>
              <a:rPr lang="en-US" altLang="zh-CN" sz="1800" dirty="0">
                <a:solidFill>
                  <a:srgbClr val="009ED6"/>
                </a:solidFill>
              </a:rPr>
              <a:t>/</a:t>
            </a:r>
            <a:r>
              <a:rPr lang="zh-CN" altLang="zh-CN" sz="1800" dirty="0"/>
              <a:t>”隔开。</a:t>
            </a:r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514525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border-radius:</a:t>
            </a:r>
            <a:r>
              <a:rPr lang="zh-CN" altLang="zh-CN" dirty="0"/>
              <a:t>参数</a:t>
            </a:r>
            <a:r>
              <a:rPr lang="en-US" altLang="zh-CN" dirty="0"/>
              <a:t>1/</a:t>
            </a:r>
            <a:r>
              <a:rPr lang="zh-CN" altLang="zh-CN" dirty="0"/>
              <a:t>参数</a:t>
            </a:r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4" y="475580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8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图片边框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border-image</a:t>
            </a:r>
            <a:r>
              <a:rPr lang="zh-CN" altLang="zh-CN" sz="1800" dirty="0"/>
              <a:t>属性是一个</a:t>
            </a:r>
            <a:r>
              <a:rPr lang="zh-CN" altLang="zh-CN" sz="1800" dirty="0">
                <a:solidFill>
                  <a:srgbClr val="009ED6"/>
                </a:solidFill>
              </a:rPr>
              <a:t>简写属性</a:t>
            </a:r>
            <a:r>
              <a:rPr lang="zh-CN" altLang="zh-CN" sz="1800" dirty="0"/>
              <a:t>，用于设置</a:t>
            </a:r>
            <a:r>
              <a:rPr lang="en-US" altLang="zh-CN" sz="1800" dirty="0">
                <a:solidFill>
                  <a:srgbClr val="009ED6"/>
                </a:solidFill>
              </a:rPr>
              <a:t>border-image-source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border-image-slice</a:t>
            </a:r>
            <a:r>
              <a:rPr lang="zh-CN" altLang="zh-CN" sz="1800" dirty="0">
                <a:solidFill>
                  <a:srgbClr val="009ED6"/>
                </a:solidFill>
              </a:rPr>
              <a:t>、 </a:t>
            </a:r>
            <a:r>
              <a:rPr lang="en-US" altLang="zh-CN" sz="1800" dirty="0">
                <a:solidFill>
                  <a:srgbClr val="009ED6"/>
                </a:solidFill>
              </a:rPr>
              <a:t>border-image-width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border-image-outset</a:t>
            </a:r>
            <a:r>
              <a:rPr lang="zh-CN" altLang="zh-CN" sz="1800" dirty="0"/>
              <a:t>以及</a:t>
            </a:r>
            <a:r>
              <a:rPr lang="en-US" altLang="zh-CN" sz="1800" dirty="0">
                <a:solidFill>
                  <a:srgbClr val="009ED6"/>
                </a:solidFill>
              </a:rPr>
              <a:t>border-image-repeat</a:t>
            </a:r>
            <a:r>
              <a:rPr lang="zh-CN" altLang="zh-CN" sz="1800" dirty="0"/>
              <a:t>等属性，其基本语法格式如下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856052"/>
            <a:ext cx="6637338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border-image:border-image-source</a:t>
            </a:r>
            <a:r>
              <a:rPr lang="en-US" altLang="zh-CN" dirty="0"/>
              <a:t> border-image-slice/ border-image-width/ border-image-outset border-image-repeat;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8875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图片边框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sz="1800" dirty="0" smtClean="0"/>
              <a:t>对各属性的说明如下表所示：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0234"/>
              </p:ext>
            </p:extLst>
          </p:nvPr>
        </p:nvGraphicFramePr>
        <p:xfrm>
          <a:off x="1559283" y="3272951"/>
          <a:ext cx="5210175" cy="183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813"/>
                <a:gridCol w="3234362"/>
              </a:tblGrid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border-image-source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指定图片的路径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border-image-slice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指定边框图像顶部、右侧、底部、左侧内偏移量。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border-image-width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指定边框宽度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border-image-outset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指定边框背景向盒子外部延伸的距离。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border-image-repeat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指定背景图片的平铺方式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71" y="533969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内边距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</a:t>
            </a:r>
            <a:r>
              <a:rPr lang="en-US" altLang="zh-CN" sz="1800" dirty="0">
                <a:solidFill>
                  <a:srgbClr val="009ED6"/>
                </a:solidFill>
              </a:rPr>
              <a:t>padding</a:t>
            </a:r>
            <a:r>
              <a:rPr lang="zh-CN" altLang="zh-CN" sz="1800" dirty="0"/>
              <a:t>属性用于设置</a:t>
            </a:r>
            <a:r>
              <a:rPr lang="zh-CN" altLang="zh-CN" sz="1800" dirty="0">
                <a:solidFill>
                  <a:srgbClr val="009ED6"/>
                </a:solidFill>
              </a:rPr>
              <a:t>内边距</a:t>
            </a:r>
            <a:r>
              <a:rPr lang="zh-CN" altLang="zh-CN" sz="1800" dirty="0"/>
              <a:t>，同边框属性</a:t>
            </a:r>
            <a:r>
              <a:rPr lang="en-US" altLang="zh-CN" sz="1800" dirty="0"/>
              <a:t>border</a:t>
            </a:r>
            <a:r>
              <a:rPr lang="zh-CN" altLang="zh-CN" sz="1800" dirty="0"/>
              <a:t>一样，</a:t>
            </a:r>
            <a:r>
              <a:rPr lang="en-US" altLang="zh-CN" sz="1800" dirty="0"/>
              <a:t>padding</a:t>
            </a:r>
            <a:r>
              <a:rPr lang="zh-CN" altLang="zh-CN" sz="1800" dirty="0"/>
              <a:t>也是复合属性，其相关设置方法如下：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padding-top</a:t>
            </a:r>
            <a:r>
              <a:rPr lang="en-US" altLang="zh-CN" sz="1800" dirty="0"/>
              <a:t>:</a:t>
            </a:r>
            <a:r>
              <a:rPr lang="zh-CN" altLang="zh-CN" sz="1800" dirty="0"/>
              <a:t>上内边距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padding-right</a:t>
            </a:r>
            <a:r>
              <a:rPr lang="en-US" altLang="zh-CN" sz="1800" dirty="0"/>
              <a:t>:</a:t>
            </a:r>
            <a:r>
              <a:rPr lang="zh-CN" altLang="zh-CN" sz="1800" dirty="0"/>
              <a:t>右内边距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padding-bottom</a:t>
            </a:r>
            <a:r>
              <a:rPr lang="en-US" altLang="zh-CN" sz="1800" dirty="0"/>
              <a:t>:</a:t>
            </a:r>
            <a:r>
              <a:rPr lang="zh-CN" altLang="zh-CN" sz="1800" dirty="0"/>
              <a:t>下内边距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padding-left</a:t>
            </a:r>
            <a:r>
              <a:rPr lang="en-US" altLang="zh-CN" sz="1800" dirty="0"/>
              <a:t>:</a:t>
            </a:r>
            <a:r>
              <a:rPr lang="zh-CN" altLang="zh-CN" sz="1800" dirty="0"/>
              <a:t>左内边距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</a:t>
            </a:r>
            <a:r>
              <a:rPr lang="en-US" altLang="zh-CN" sz="1800" dirty="0"/>
              <a:t>:</a:t>
            </a:r>
            <a:r>
              <a:rPr lang="zh-CN" altLang="zh-CN" sz="1800" dirty="0"/>
              <a:t>上内边距</a:t>
            </a:r>
            <a:r>
              <a:rPr lang="en-US" altLang="zh-CN" sz="1800" dirty="0"/>
              <a:t> [</a:t>
            </a:r>
            <a:r>
              <a:rPr lang="zh-CN" altLang="zh-CN" sz="1800" dirty="0"/>
              <a:t>右内边距 下内边距 左内边距</a:t>
            </a:r>
            <a:r>
              <a:rPr lang="en-US" altLang="zh-CN" sz="1800" dirty="0"/>
              <a:t>];</a:t>
            </a:r>
            <a:endParaRPr lang="zh-CN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、边距属性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" y="586427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外边距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</a:t>
            </a:r>
            <a:r>
              <a:rPr lang="en-US" altLang="zh-CN" sz="1800" dirty="0">
                <a:solidFill>
                  <a:srgbClr val="009ED6"/>
                </a:solidFill>
              </a:rPr>
              <a:t>margin</a:t>
            </a:r>
            <a:r>
              <a:rPr lang="zh-CN" altLang="zh-CN" sz="1800" dirty="0"/>
              <a:t>属性用于设置</a:t>
            </a:r>
            <a:r>
              <a:rPr lang="zh-CN" altLang="zh-CN" sz="1800" dirty="0">
                <a:solidFill>
                  <a:srgbClr val="009ED6"/>
                </a:solidFill>
              </a:rPr>
              <a:t>外边距</a:t>
            </a:r>
            <a:r>
              <a:rPr lang="zh-CN" altLang="zh-CN" sz="1800" dirty="0"/>
              <a:t>，它是一个复合属性，与内边距</a:t>
            </a:r>
            <a:r>
              <a:rPr lang="en-US" altLang="zh-CN" sz="1800" dirty="0"/>
              <a:t>padding</a:t>
            </a:r>
            <a:r>
              <a:rPr lang="zh-CN" altLang="zh-CN" sz="1800" dirty="0"/>
              <a:t>的用法类似，设置外边距的方法如下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margin-top</a:t>
            </a:r>
            <a:r>
              <a:rPr lang="en-US" altLang="zh-CN" sz="1800" dirty="0"/>
              <a:t>:</a:t>
            </a:r>
            <a:r>
              <a:rPr lang="zh-CN" altLang="zh-CN" sz="1800" dirty="0"/>
              <a:t>上外边距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margin-right</a:t>
            </a:r>
            <a:r>
              <a:rPr lang="en-US" altLang="zh-CN" sz="1800" dirty="0"/>
              <a:t>:</a:t>
            </a:r>
            <a:r>
              <a:rPr lang="zh-CN" altLang="zh-CN" sz="1800" dirty="0"/>
              <a:t>右外边距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margin-bottom</a:t>
            </a:r>
            <a:r>
              <a:rPr lang="en-US" altLang="zh-CN" sz="1800" dirty="0"/>
              <a:t>:</a:t>
            </a:r>
            <a:r>
              <a:rPr lang="zh-CN" altLang="zh-CN" sz="1800" dirty="0"/>
              <a:t>下外边距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margin-left</a:t>
            </a:r>
            <a:r>
              <a:rPr lang="en-US" altLang="zh-CN" sz="1800" dirty="0"/>
              <a:t>:</a:t>
            </a:r>
            <a:r>
              <a:rPr lang="zh-CN" altLang="zh-CN" sz="1800" dirty="0"/>
              <a:t>左外边距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margin</a:t>
            </a:r>
            <a:r>
              <a:rPr lang="en-US" altLang="zh-CN" sz="1800" dirty="0"/>
              <a:t>:</a:t>
            </a:r>
            <a:r>
              <a:rPr lang="zh-CN" altLang="zh-CN" sz="1800" dirty="0"/>
              <a:t>上外边距</a:t>
            </a:r>
            <a:r>
              <a:rPr lang="en-US" altLang="zh-CN" sz="1800" dirty="0"/>
              <a:t> [</a:t>
            </a:r>
            <a:r>
              <a:rPr lang="zh-CN" altLang="zh-CN" sz="1800" dirty="0"/>
              <a:t>右外边距 下外边距 左外边距</a:t>
            </a:r>
            <a:r>
              <a:rPr lang="en-US" altLang="zh-CN" sz="1800" dirty="0"/>
              <a:t>]; </a:t>
            </a:r>
            <a:endParaRPr lang="zh-CN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、边距属性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" y="586427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在网页制作中，经常需要对盒子添加阴影效果。</a:t>
            </a:r>
            <a:r>
              <a:rPr lang="en-US" altLang="zh-CN" sz="1800" dirty="0"/>
              <a:t>CSS3</a:t>
            </a:r>
            <a:r>
              <a:rPr lang="zh-CN" altLang="zh-CN" sz="1800" dirty="0"/>
              <a:t>中的</a:t>
            </a:r>
            <a:r>
              <a:rPr lang="en-US" altLang="zh-CN" sz="1800" dirty="0">
                <a:solidFill>
                  <a:srgbClr val="009ED6"/>
                </a:solidFill>
              </a:rPr>
              <a:t>box-shadow</a:t>
            </a:r>
            <a:r>
              <a:rPr lang="zh-CN" altLang="zh-CN" sz="1800" dirty="0"/>
              <a:t>属性可以轻松实现</a:t>
            </a:r>
            <a:r>
              <a:rPr lang="zh-CN" altLang="zh-CN" sz="1800" dirty="0">
                <a:solidFill>
                  <a:srgbClr val="009ED6"/>
                </a:solidFill>
              </a:rPr>
              <a:t>阴影</a:t>
            </a:r>
            <a:r>
              <a:rPr lang="zh-CN" altLang="zh-CN" sz="1800" dirty="0"/>
              <a:t>的添加，其基本语法格式</a:t>
            </a:r>
            <a:r>
              <a:rPr lang="zh-CN" altLang="zh-CN" sz="1800" dirty="0" smtClean="0"/>
              <a:t>如下：</a:t>
            </a:r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在上面的语法格式中，</a:t>
            </a:r>
            <a:r>
              <a:rPr lang="en-US" altLang="zh-CN" sz="1800" dirty="0"/>
              <a:t>box-shadow</a:t>
            </a:r>
            <a:r>
              <a:rPr lang="zh-CN" altLang="zh-CN" sz="1800" dirty="0"/>
              <a:t>属性共包含</a:t>
            </a:r>
            <a:r>
              <a:rPr lang="en-US" altLang="zh-CN" sz="1800" dirty="0"/>
              <a:t>6</a:t>
            </a:r>
            <a:r>
              <a:rPr lang="zh-CN" altLang="zh-CN" sz="1800" dirty="0"/>
              <a:t>个参数值，对它们的具体解释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表所示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box-shadow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" y="5864278"/>
            <a:ext cx="2121233" cy="387882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029777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box-shadow:</a:t>
            </a:r>
            <a:r>
              <a:rPr lang="zh-CN" altLang="zh-CN" dirty="0"/>
              <a:t>像素值</a:t>
            </a:r>
            <a:r>
              <a:rPr lang="en-US" altLang="zh-CN" dirty="0"/>
              <a:t>1</a:t>
            </a:r>
            <a:r>
              <a:rPr lang="zh-CN" altLang="zh-CN" dirty="0"/>
              <a:t>像素值</a:t>
            </a:r>
            <a:r>
              <a:rPr lang="en-US" altLang="zh-CN" dirty="0"/>
              <a:t>2</a:t>
            </a:r>
            <a:r>
              <a:rPr lang="zh-CN" altLang="zh-CN" dirty="0"/>
              <a:t>像素值</a:t>
            </a:r>
            <a:r>
              <a:rPr lang="en-US" altLang="zh-CN" dirty="0"/>
              <a:t>3</a:t>
            </a:r>
            <a:r>
              <a:rPr lang="zh-CN" altLang="zh-CN" dirty="0"/>
              <a:t>像素值</a:t>
            </a:r>
            <a:r>
              <a:rPr lang="en-US" altLang="zh-CN" dirty="0"/>
              <a:t>4 </a:t>
            </a:r>
            <a:r>
              <a:rPr lang="zh-CN" altLang="zh-CN" dirty="0"/>
              <a:t>颜色值 阴影类型</a:t>
            </a:r>
            <a:r>
              <a:rPr lang="en-US" altLang="zh-CN" dirty="0"/>
              <a:t>;</a:t>
            </a: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38399"/>
              </p:ext>
            </p:extLst>
          </p:nvPr>
        </p:nvGraphicFramePr>
        <p:xfrm>
          <a:off x="1140637" y="4305658"/>
          <a:ext cx="5210175" cy="147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813"/>
                <a:gridCol w="3234362"/>
              </a:tblGrid>
              <a:tr h="21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参数值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像素值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表示元素水平阴影位置，可以为负值（必选属性）。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像素值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表示元素垂直阴影位置，可以为负值（必选属性）。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像素值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阴影模糊半径（可选属性）。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像素值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阴影扩展半径，不能为负值（可选属性）。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颜色值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阴影颜色（可选属性）。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1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阴影类型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内阴影（</a:t>
                      </a:r>
                      <a:r>
                        <a:rPr lang="en-US" sz="1050" kern="100" dirty="0">
                          <a:effectLst/>
                        </a:rPr>
                        <a:t>inset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外阴影（默认）（可选属性）。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3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4" y="2047648"/>
            <a:ext cx="8576823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box-sizing</a:t>
            </a:r>
            <a:r>
              <a:rPr lang="zh-CN" altLang="zh-CN" sz="1800" dirty="0"/>
              <a:t>属性用于定义盒子的</a:t>
            </a:r>
            <a:r>
              <a:rPr lang="zh-CN" altLang="zh-CN" sz="1800" dirty="0">
                <a:solidFill>
                  <a:srgbClr val="009ED6"/>
                </a:solidFill>
              </a:rPr>
              <a:t>宽度</a:t>
            </a:r>
            <a:r>
              <a:rPr lang="zh-CN" altLang="zh-CN" sz="1800" dirty="0"/>
              <a:t>值和</a:t>
            </a:r>
            <a:r>
              <a:rPr lang="zh-CN" altLang="zh-CN" sz="1800" dirty="0">
                <a:solidFill>
                  <a:srgbClr val="009ED6"/>
                </a:solidFill>
              </a:rPr>
              <a:t>高度</a:t>
            </a:r>
            <a:r>
              <a:rPr lang="zh-CN" altLang="zh-CN" sz="1800" dirty="0"/>
              <a:t>值是否包含元素的</a:t>
            </a:r>
            <a:r>
              <a:rPr lang="zh-CN" altLang="zh-CN" sz="1800" dirty="0">
                <a:solidFill>
                  <a:srgbClr val="009ED6"/>
                </a:solidFill>
              </a:rPr>
              <a:t>内边距和边框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在上面的语法格式中，</a:t>
            </a:r>
            <a:r>
              <a:rPr lang="en-US" altLang="zh-CN" sz="1800" dirty="0"/>
              <a:t>box-sizing</a:t>
            </a:r>
            <a:r>
              <a:rPr lang="zh-CN" altLang="zh-CN" sz="1800" dirty="0"/>
              <a:t>属性的取值可以为</a:t>
            </a:r>
            <a:r>
              <a:rPr lang="en-US" altLang="zh-CN" sz="1800" dirty="0">
                <a:solidFill>
                  <a:srgbClr val="009ED6"/>
                </a:solidFill>
              </a:rPr>
              <a:t>content-box</a:t>
            </a:r>
            <a:r>
              <a:rPr lang="zh-CN" altLang="zh-CN" sz="1800" dirty="0"/>
              <a:t>或</a:t>
            </a:r>
            <a:r>
              <a:rPr lang="en-US" altLang="zh-CN" sz="1800" dirty="0">
                <a:solidFill>
                  <a:srgbClr val="009ED6"/>
                </a:solidFill>
              </a:rPr>
              <a:t>border-box</a:t>
            </a:r>
            <a:r>
              <a:rPr lang="zh-CN" altLang="zh-CN" sz="1800" dirty="0"/>
              <a:t>，对它们的解释如下。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content-box</a:t>
            </a:r>
            <a:r>
              <a:rPr lang="zh-CN" altLang="zh-CN" sz="1800" dirty="0"/>
              <a:t>：浏览器对盒模型的解释遵从</a:t>
            </a:r>
            <a:r>
              <a:rPr lang="en-US" altLang="zh-CN" sz="1800" dirty="0"/>
              <a:t>W3C </a:t>
            </a:r>
            <a:r>
              <a:rPr lang="zh-CN" altLang="zh-CN" sz="1800" dirty="0"/>
              <a:t>标准，当定义</a:t>
            </a:r>
            <a:r>
              <a:rPr lang="en-US" altLang="zh-CN" sz="1800" dirty="0"/>
              <a:t>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时，它的参数值不包括</a:t>
            </a:r>
            <a:r>
              <a:rPr lang="en-US" altLang="zh-CN" sz="1800" dirty="0"/>
              <a:t>border</a:t>
            </a:r>
            <a:r>
              <a:rPr lang="zh-CN" altLang="zh-CN" sz="1800" dirty="0"/>
              <a:t>和</a:t>
            </a:r>
            <a:r>
              <a:rPr lang="en-US" altLang="zh-CN" sz="1800" dirty="0"/>
              <a:t>padding</a:t>
            </a:r>
            <a:r>
              <a:rPr lang="zh-CN" altLang="zh-CN" sz="1800" dirty="0"/>
              <a:t>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border-box</a:t>
            </a:r>
            <a:r>
              <a:rPr lang="zh-CN" altLang="zh-CN" sz="1800" dirty="0"/>
              <a:t>：当定义</a:t>
            </a:r>
            <a:r>
              <a:rPr lang="en-US" altLang="zh-CN" sz="1800" dirty="0"/>
              <a:t>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时，</a:t>
            </a:r>
            <a:r>
              <a:rPr lang="en-US" altLang="zh-CN" sz="1800" dirty="0"/>
              <a:t>border</a:t>
            </a:r>
            <a:r>
              <a:rPr lang="zh-CN" altLang="zh-CN" sz="1800" dirty="0"/>
              <a:t>和</a:t>
            </a:r>
            <a:r>
              <a:rPr lang="en-US" altLang="zh-CN" sz="1800" dirty="0"/>
              <a:t>padding</a:t>
            </a:r>
            <a:r>
              <a:rPr lang="zh-CN" altLang="zh-CN" sz="1800" dirty="0"/>
              <a:t>的参数值被包含在</a:t>
            </a:r>
            <a:r>
              <a:rPr lang="en-US" altLang="zh-CN" sz="1800" dirty="0"/>
              <a:t>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之内。</a:t>
            </a:r>
          </a:p>
          <a:p>
            <a:pPr marL="0" indent="457200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box-sizing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" y="6058219"/>
            <a:ext cx="2121233" cy="387882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029777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box-sizing: content-box/border-box;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143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951397" y="4262064"/>
            <a:ext cx="3537538" cy="592138"/>
            <a:chOff x="1710657" y="1263652"/>
            <a:chExt cx="3538122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2439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968282" y="1286814"/>
              <a:ext cx="2158319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渐变属性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484444"/>
            <a:ext cx="3292879" cy="593725"/>
            <a:chOff x="1710657" y="1263652"/>
            <a:chExt cx="3293425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219469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906307" y="1286814"/>
              <a:ext cx="2031662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盒子模型概述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3345675"/>
            <a:ext cx="2819784" cy="593725"/>
            <a:chOff x="1710657" y="1263652"/>
            <a:chExt cx="2820250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172151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背景属性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95"/>
          <p:cNvGrpSpPr>
            <a:grpSpLocks/>
          </p:cNvGrpSpPr>
          <p:nvPr/>
        </p:nvGrpSpPr>
        <p:grpSpPr bwMode="auto">
          <a:xfrm>
            <a:off x="2962275" y="2365328"/>
            <a:ext cx="3959380" cy="592138"/>
            <a:chOff x="1710657" y="1263652"/>
            <a:chExt cx="3960034" cy="5926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0934"/>
              <a:ext cx="286130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2935225" y="1286814"/>
              <a:ext cx="2647315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盒子模型相关属性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221"/>
          <p:cNvGrpSpPr>
            <a:grpSpLocks/>
          </p:cNvGrpSpPr>
          <p:nvPr/>
        </p:nvGrpSpPr>
        <p:grpSpPr bwMode="auto">
          <a:xfrm>
            <a:off x="1704382" y="5117553"/>
            <a:ext cx="3638498" cy="593725"/>
            <a:chOff x="1710657" y="1263652"/>
            <a:chExt cx="3639100" cy="592608"/>
          </a:xfrm>
        </p:grpSpPr>
        <p:grpSp>
          <p:nvGrpSpPr>
            <p:cNvPr id="44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8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>
              <a:off x="2809389" y="1761189"/>
              <a:ext cx="254036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6" name="矩形 35"/>
            <p:cNvSpPr>
              <a:spLocks noChangeArrowheads="1"/>
            </p:cNvSpPr>
            <p:nvPr/>
          </p:nvSpPr>
          <p:spPr bwMode="auto">
            <a:xfrm>
              <a:off x="2913188" y="1286814"/>
              <a:ext cx="2339489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制作音乐排行榜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 smtClean="0"/>
              <a:t>背景属性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832237"/>
            <a:ext cx="2113230" cy="498464"/>
            <a:chOff x="1710670" y="1263647"/>
            <a:chExt cx="2688004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158928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1355074"/>
            <a:ext cx="3280640" cy="498464"/>
            <a:chOff x="1710670" y="1263647"/>
            <a:chExt cx="4172938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>
              <a:endCxn id="20" idx="2"/>
            </p:cNvCxnSpPr>
            <p:nvPr/>
          </p:nvCxnSpPr>
          <p:spPr bwMode="auto">
            <a:xfrm>
              <a:off x="2809389" y="1761189"/>
              <a:ext cx="1505232" cy="8006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745634" y="1398388"/>
              <a:ext cx="3137974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 smtClean="0">
                  <a:solidFill>
                    <a:srgbClr val="009ED6"/>
                  </a:solidFill>
                </a:rPr>
                <a:t>设置背景图像</a:t>
              </a:r>
              <a:endParaRPr lang="zh-CN" altLang="en-US" sz="1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1873204"/>
            <a:ext cx="3690101" cy="498464"/>
            <a:chOff x="1710670" y="1263647"/>
            <a:chExt cx="4693767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8" y="1761189"/>
              <a:ext cx="289438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731619" y="1398388"/>
              <a:ext cx="3672818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defRPr/>
              </a:pPr>
              <a:r>
                <a:rPr lang="zh-CN" altLang="en-US" sz="1400" b="1" dirty="0" smtClean="0">
                  <a:solidFill>
                    <a:srgbClr val="009ED6"/>
                  </a:solidFill>
                </a:rPr>
                <a:t>背景与图片不透明度的设置</a:t>
              </a:r>
              <a:endParaRPr lang="zh-CN" altLang="en-US" sz="1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27631" y="2412535"/>
            <a:ext cx="3467929" cy="507813"/>
            <a:chOff x="1710670" y="1252383"/>
            <a:chExt cx="4411167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196672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27631" y="2943520"/>
            <a:ext cx="3467929" cy="507813"/>
            <a:chOff x="1710670" y="1252383"/>
            <a:chExt cx="4411167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65"/>
              <a:ext cx="886228" cy="600526"/>
              <a:chOff x="1936619" y="1275646"/>
              <a:chExt cx="1298808" cy="1751283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646"/>
                <a:ext cx="1288371" cy="1733079"/>
                <a:chOff x="1907703" y="1275646"/>
                <a:chExt cx="1288371" cy="1733079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646"/>
                  <a:ext cx="1288371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220076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27631" y="1883719"/>
            <a:ext cx="3467929" cy="507813"/>
            <a:chOff x="1710670" y="1252383"/>
            <a:chExt cx="4411167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8" name="组合 1"/>
          <p:cNvGrpSpPr>
            <a:grpSpLocks/>
          </p:cNvGrpSpPr>
          <p:nvPr/>
        </p:nvGrpSpPr>
        <p:grpSpPr bwMode="auto">
          <a:xfrm>
            <a:off x="4636810" y="3470498"/>
            <a:ext cx="3467929" cy="507813"/>
            <a:chOff x="1710670" y="1252383"/>
            <a:chExt cx="4411167" cy="611808"/>
          </a:xfrm>
        </p:grpSpPr>
        <p:grpSp>
          <p:nvGrpSpPr>
            <p:cNvPr id="59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6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 bwMode="auto">
            <a:xfrm>
              <a:off x="2809389" y="1761189"/>
              <a:ext cx="197043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66" name="组合 1"/>
          <p:cNvGrpSpPr>
            <a:grpSpLocks/>
          </p:cNvGrpSpPr>
          <p:nvPr/>
        </p:nvGrpSpPr>
        <p:grpSpPr bwMode="auto">
          <a:xfrm>
            <a:off x="4634972" y="3997476"/>
            <a:ext cx="3467929" cy="507813"/>
            <a:chOff x="1710670" y="1252383"/>
            <a:chExt cx="4411167" cy="611808"/>
          </a:xfrm>
        </p:grpSpPr>
        <p:grpSp>
          <p:nvGrpSpPr>
            <p:cNvPr id="6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7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 bwMode="auto">
            <a:xfrm>
              <a:off x="2809389" y="1761189"/>
              <a:ext cx="225627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9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74" name="组合 1"/>
          <p:cNvGrpSpPr>
            <a:grpSpLocks/>
          </p:cNvGrpSpPr>
          <p:nvPr/>
        </p:nvGrpSpPr>
        <p:grpSpPr bwMode="auto">
          <a:xfrm>
            <a:off x="4634966" y="4526292"/>
            <a:ext cx="3467936" cy="507813"/>
            <a:chOff x="1710662" y="1252383"/>
            <a:chExt cx="4411175" cy="611808"/>
          </a:xfrm>
        </p:grpSpPr>
        <p:grpSp>
          <p:nvGrpSpPr>
            <p:cNvPr id="75" name="组合 29"/>
            <p:cNvGrpSpPr>
              <a:grpSpLocks/>
            </p:cNvGrpSpPr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78" name="组合 31"/>
              <p:cNvGrpSpPr>
                <a:grpSpLocks/>
              </p:cNvGrpSpPr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6" name="直接连接符 75"/>
            <p:cNvCxnSpPr/>
            <p:nvPr/>
          </p:nvCxnSpPr>
          <p:spPr bwMode="auto">
            <a:xfrm>
              <a:off x="2809389" y="1761189"/>
              <a:ext cx="225627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22250" y="929852"/>
            <a:ext cx="201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设置背景颜色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416636" y="252822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设置背景图像平铺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21093" y="3073047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设置背景图像的位置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28734" y="358553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设置背景图像固定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472074" y="409385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设置背景图像的大小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425749" y="46335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设置背景的显示区域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grpSp>
        <p:nvGrpSpPr>
          <p:cNvPr id="83" name="组合 1"/>
          <p:cNvGrpSpPr>
            <a:grpSpLocks/>
          </p:cNvGrpSpPr>
          <p:nvPr/>
        </p:nvGrpSpPr>
        <p:grpSpPr bwMode="auto">
          <a:xfrm>
            <a:off x="4644027" y="5067960"/>
            <a:ext cx="3423868" cy="507813"/>
            <a:chOff x="1710662" y="1252383"/>
            <a:chExt cx="4355121" cy="611808"/>
          </a:xfrm>
        </p:grpSpPr>
        <p:grpSp>
          <p:nvGrpSpPr>
            <p:cNvPr id="88" name="组合 29"/>
            <p:cNvGrpSpPr>
              <a:grpSpLocks/>
            </p:cNvGrpSpPr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91" name="组合 31"/>
              <p:cNvGrpSpPr>
                <a:grpSpLocks/>
              </p:cNvGrpSpPr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94" name="圆角矩形 9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9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89" name="直接连接符 88"/>
            <p:cNvCxnSpPr/>
            <p:nvPr/>
          </p:nvCxnSpPr>
          <p:spPr bwMode="auto">
            <a:xfrm>
              <a:off x="2809389" y="1761189"/>
              <a:ext cx="26542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90" name="矩形 35"/>
            <p:cNvSpPr>
              <a:spLocks noChangeArrowheads="1"/>
            </p:cNvSpPr>
            <p:nvPr/>
          </p:nvSpPr>
          <p:spPr bwMode="auto">
            <a:xfrm>
              <a:off x="2927809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95" name="组合 1"/>
          <p:cNvGrpSpPr>
            <a:grpSpLocks/>
          </p:cNvGrpSpPr>
          <p:nvPr/>
        </p:nvGrpSpPr>
        <p:grpSpPr bwMode="auto">
          <a:xfrm>
            <a:off x="4627653" y="5607213"/>
            <a:ext cx="3467936" cy="507813"/>
            <a:chOff x="1710662" y="1252383"/>
            <a:chExt cx="4411175" cy="611808"/>
          </a:xfrm>
        </p:grpSpPr>
        <p:grpSp>
          <p:nvGrpSpPr>
            <p:cNvPr id="96" name="组合 29"/>
            <p:cNvGrpSpPr>
              <a:grpSpLocks/>
            </p:cNvGrpSpPr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99" name="组合 31"/>
              <p:cNvGrpSpPr>
                <a:grpSpLocks/>
              </p:cNvGrpSpPr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02" name="圆角矩形 10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0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7" name="直接连接符 96"/>
            <p:cNvCxnSpPr/>
            <p:nvPr/>
          </p:nvCxnSpPr>
          <p:spPr bwMode="auto">
            <a:xfrm>
              <a:off x="2809389" y="1761189"/>
              <a:ext cx="198995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98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03" name="组合 1"/>
          <p:cNvGrpSpPr>
            <a:grpSpLocks/>
          </p:cNvGrpSpPr>
          <p:nvPr/>
        </p:nvGrpSpPr>
        <p:grpSpPr bwMode="auto">
          <a:xfrm>
            <a:off x="4625815" y="6145208"/>
            <a:ext cx="3467936" cy="507813"/>
            <a:chOff x="1710662" y="1252383"/>
            <a:chExt cx="4411175" cy="611808"/>
          </a:xfrm>
        </p:grpSpPr>
        <p:grpSp>
          <p:nvGrpSpPr>
            <p:cNvPr id="104" name="组合 29"/>
            <p:cNvGrpSpPr>
              <a:grpSpLocks/>
            </p:cNvGrpSpPr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107" name="组合 31"/>
              <p:cNvGrpSpPr>
                <a:grpSpLocks/>
              </p:cNvGrpSpPr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11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08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05" name="直接连接符 104"/>
            <p:cNvCxnSpPr/>
            <p:nvPr/>
          </p:nvCxnSpPr>
          <p:spPr bwMode="auto">
            <a:xfrm>
              <a:off x="2809389" y="1761189"/>
              <a:ext cx="156161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6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5434928" y="5193537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设置背景</a:t>
            </a:r>
            <a:r>
              <a:rPr lang="zh-CN" altLang="en-US" sz="1400" b="1" dirty="0">
                <a:solidFill>
                  <a:srgbClr val="009ED6"/>
                </a:solidFill>
              </a:rPr>
              <a:t>图像</a:t>
            </a:r>
            <a:r>
              <a:rPr lang="zh-CN" altLang="en-US" sz="1400" b="1" dirty="0" smtClean="0">
                <a:solidFill>
                  <a:srgbClr val="009ED6"/>
                </a:solidFill>
              </a:rPr>
              <a:t>的剪裁区域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4928" y="57223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设置多重背景图像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45945" y="62511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9ED6"/>
                </a:solidFill>
              </a:rPr>
              <a:t>背景</a:t>
            </a:r>
            <a:r>
              <a:rPr lang="zh-CN" altLang="en-US" sz="1400" b="1" dirty="0" smtClean="0">
                <a:solidFill>
                  <a:srgbClr val="009ED6"/>
                </a:solidFill>
              </a:rPr>
              <a:t>复合属性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中，使用</a:t>
            </a:r>
            <a:r>
              <a:rPr lang="en-US" altLang="zh-CN" sz="1800" dirty="0">
                <a:solidFill>
                  <a:srgbClr val="009ED6"/>
                </a:solidFill>
              </a:rPr>
              <a:t>background-color</a:t>
            </a:r>
            <a:r>
              <a:rPr lang="zh-CN" altLang="zh-CN" sz="1800" dirty="0"/>
              <a:t>属性来设置网页元素的</a:t>
            </a:r>
            <a:r>
              <a:rPr lang="zh-CN" altLang="zh-CN" sz="1800" dirty="0">
                <a:solidFill>
                  <a:srgbClr val="009ED6"/>
                </a:solidFill>
              </a:rPr>
              <a:t>背景颜色</a:t>
            </a:r>
            <a:r>
              <a:rPr lang="zh-CN" altLang="zh-CN" sz="1800" dirty="0"/>
              <a:t>，其属性值与文本颜色的取值一样，可使用预定义的颜色值、十六进制</a:t>
            </a:r>
            <a:r>
              <a:rPr lang="en-US" altLang="zh-CN" sz="1800" dirty="0">
                <a:solidFill>
                  <a:srgbClr val="009ED6"/>
                </a:solidFill>
              </a:rPr>
              <a:t>#RRGGBB</a:t>
            </a:r>
            <a:r>
              <a:rPr lang="zh-CN" altLang="zh-CN" sz="1800" dirty="0"/>
              <a:t>或</a:t>
            </a:r>
            <a:r>
              <a:rPr lang="en-US" altLang="zh-CN" sz="1800" dirty="0"/>
              <a:t>RGB</a:t>
            </a:r>
            <a:r>
              <a:rPr lang="zh-CN" altLang="zh-CN" sz="1800" dirty="0"/>
              <a:t>代码</a:t>
            </a:r>
            <a:r>
              <a:rPr lang="en-US" altLang="zh-CN" sz="1800" dirty="0" err="1">
                <a:solidFill>
                  <a:srgbClr val="009ED6"/>
                </a:solidFill>
              </a:rPr>
              <a:t>rgb</a:t>
            </a:r>
            <a:r>
              <a:rPr lang="en-US" altLang="zh-CN" sz="1800" dirty="0">
                <a:solidFill>
                  <a:srgbClr val="009ED6"/>
                </a:solidFill>
              </a:rPr>
              <a:t>(</a:t>
            </a:r>
            <a:r>
              <a:rPr lang="en-US" altLang="zh-CN" sz="1800" dirty="0" err="1">
                <a:solidFill>
                  <a:srgbClr val="009ED6"/>
                </a:solidFill>
              </a:rPr>
              <a:t>r,g,b</a:t>
            </a:r>
            <a:r>
              <a:rPr lang="en-US" altLang="zh-CN" sz="1800" dirty="0">
                <a:solidFill>
                  <a:srgbClr val="009ED6"/>
                </a:solidFill>
              </a:rPr>
              <a:t>)</a:t>
            </a:r>
            <a:r>
              <a:rPr lang="zh-CN" altLang="zh-CN" sz="1800" dirty="0"/>
              <a:t>。</a:t>
            </a:r>
            <a:r>
              <a:rPr lang="en-US" altLang="zh-CN" sz="1800" dirty="0"/>
              <a:t>background-color</a:t>
            </a:r>
            <a:r>
              <a:rPr lang="zh-CN" altLang="zh-CN" sz="1800" dirty="0"/>
              <a:t>的默认值为</a:t>
            </a:r>
            <a:r>
              <a:rPr lang="en-US" altLang="zh-CN" sz="1800" dirty="0"/>
              <a:t>transparent</a:t>
            </a:r>
            <a:r>
              <a:rPr lang="zh-CN" altLang="zh-CN" sz="1800" dirty="0"/>
              <a:t>，即背景透明，此时子元素会显示其父元素的背景。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设置背景颜色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380761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背景不仅可以设置为某种颜色，还可以将图像作为元素的背景。在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中通过</a:t>
            </a:r>
            <a:r>
              <a:rPr lang="en-US" altLang="zh-CN" sz="1800" dirty="0">
                <a:solidFill>
                  <a:srgbClr val="009ED6"/>
                </a:solidFill>
              </a:rPr>
              <a:t>background-image</a:t>
            </a:r>
            <a:r>
              <a:rPr lang="zh-CN" altLang="zh-CN" sz="1800" dirty="0"/>
              <a:t>属性设置</a:t>
            </a:r>
            <a:r>
              <a:rPr lang="zh-CN" altLang="zh-CN" sz="1800" dirty="0">
                <a:solidFill>
                  <a:srgbClr val="009ED6"/>
                </a:solidFill>
              </a:rPr>
              <a:t>背景图像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26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RGBA</a:t>
            </a:r>
            <a:r>
              <a:rPr lang="zh-CN" altLang="zh-CN" sz="1800" b="1" dirty="0">
                <a:solidFill>
                  <a:srgbClr val="009ED6"/>
                </a:solidFill>
              </a:rPr>
              <a:t>模式</a:t>
            </a:r>
          </a:p>
          <a:p>
            <a:pPr marL="0" indent="457200" hangingPunct="1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RGBA</a:t>
            </a:r>
            <a:r>
              <a:rPr lang="zh-CN" altLang="zh-CN" sz="1800" dirty="0"/>
              <a:t>是</a:t>
            </a:r>
            <a:r>
              <a:rPr lang="en-US" altLang="zh-CN" sz="1800" dirty="0"/>
              <a:t>CSS3</a:t>
            </a:r>
            <a:r>
              <a:rPr lang="zh-CN" altLang="zh-CN" sz="1800" dirty="0"/>
              <a:t>新增的颜色模式，它是</a:t>
            </a:r>
            <a:r>
              <a:rPr lang="en-US" altLang="zh-CN" sz="1800" dirty="0"/>
              <a:t>RGB</a:t>
            </a:r>
            <a:r>
              <a:rPr lang="zh-CN" altLang="zh-CN" sz="1800" dirty="0"/>
              <a:t>颜色模式的延伸，该模式是在红、绿、蓝三原色的基础上添加了</a:t>
            </a:r>
            <a:r>
              <a:rPr lang="zh-CN" altLang="zh-CN" sz="1800" dirty="0">
                <a:solidFill>
                  <a:srgbClr val="009ED6"/>
                </a:solidFill>
              </a:rPr>
              <a:t>不透明度</a:t>
            </a:r>
            <a:r>
              <a:rPr lang="zh-CN" altLang="zh-CN" sz="1800" dirty="0"/>
              <a:t>参数。其语法格式如下：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背景与图片不透明度的设置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470457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rgba</a:t>
            </a:r>
            <a:r>
              <a:rPr lang="en-US" altLang="zh-CN" dirty="0"/>
              <a:t>(</a:t>
            </a:r>
            <a:r>
              <a:rPr lang="en-US" altLang="zh-CN" dirty="0" err="1"/>
              <a:t>r,g,b,alpha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9877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opacity</a:t>
            </a:r>
            <a:r>
              <a:rPr lang="zh-CN" altLang="zh-CN" sz="1800" b="1" dirty="0">
                <a:solidFill>
                  <a:srgbClr val="009ED6"/>
                </a:solidFill>
              </a:rPr>
              <a:t>属性</a:t>
            </a:r>
            <a:endParaRPr lang="en-US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CSS3</a:t>
            </a:r>
            <a:r>
              <a:rPr lang="zh-CN" altLang="zh-CN" sz="1800" dirty="0"/>
              <a:t>中，使用</a:t>
            </a:r>
            <a:r>
              <a:rPr lang="en-US" altLang="zh-CN" sz="1800" dirty="0">
                <a:solidFill>
                  <a:srgbClr val="009ED6"/>
                </a:solidFill>
              </a:rPr>
              <a:t>opacity</a:t>
            </a:r>
            <a:r>
              <a:rPr lang="zh-CN" altLang="zh-CN" sz="1800" dirty="0"/>
              <a:t>属性能够使任何元素呈现出</a:t>
            </a:r>
            <a:r>
              <a:rPr lang="zh-CN" altLang="zh-CN" sz="1800" dirty="0">
                <a:solidFill>
                  <a:srgbClr val="009ED6"/>
                </a:solidFill>
              </a:rPr>
              <a:t>透明</a:t>
            </a:r>
            <a:r>
              <a:rPr lang="zh-CN" altLang="zh-CN" sz="1800" dirty="0"/>
              <a:t>效果。其语法格式如下：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背景与图片不透明度的设置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470457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opacity</a:t>
            </a:r>
            <a:r>
              <a:rPr lang="zh-CN" altLang="zh-CN" dirty="0"/>
              <a:t>：</a:t>
            </a:r>
            <a:r>
              <a:rPr lang="en-US" altLang="zh-CN" dirty="0" err="1"/>
              <a:t>opacityValue</a:t>
            </a:r>
            <a:r>
              <a:rPr lang="en-US" altLang="zh-CN" dirty="0"/>
              <a:t>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4" y="394853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8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默认情况下，背景图像会自动沿着水平和竖直两个方向平铺，如果不希望图像平铺，或者只沿着一个方向平铺，可以通过</a:t>
            </a:r>
            <a:r>
              <a:rPr lang="en-US" altLang="zh-CN" sz="1800" dirty="0">
                <a:solidFill>
                  <a:srgbClr val="009ED6"/>
                </a:solidFill>
              </a:rPr>
              <a:t>background-repeat</a:t>
            </a:r>
            <a:r>
              <a:rPr lang="zh-CN" altLang="zh-CN" sz="1800" dirty="0"/>
              <a:t>属性来控制，该属性的取值如下：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repeat</a:t>
            </a:r>
            <a:r>
              <a:rPr lang="zh-CN" altLang="zh-CN" sz="1800" dirty="0"/>
              <a:t>：沿水平和竖直两个方向平铺（默认值）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no-repeat</a:t>
            </a:r>
            <a:r>
              <a:rPr lang="zh-CN" altLang="zh-CN" sz="1800" dirty="0"/>
              <a:t>：不平铺（图像位于元素的左上角，只显示一个）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repeat-x</a:t>
            </a:r>
            <a:r>
              <a:rPr lang="zh-CN" altLang="zh-CN" sz="1800" dirty="0"/>
              <a:t>：只沿水平方向平铺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repeat-y</a:t>
            </a:r>
            <a:r>
              <a:rPr lang="zh-CN" altLang="zh-CN" sz="1800" dirty="0"/>
              <a:t>：只沿竖直方向平铺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设置背景图像平铺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45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如果将背景图像的平铺属性</a:t>
            </a:r>
            <a:r>
              <a:rPr lang="en-US" altLang="zh-CN" sz="1800" dirty="0">
                <a:solidFill>
                  <a:srgbClr val="009ED6"/>
                </a:solidFill>
              </a:rPr>
              <a:t>background-repeat</a:t>
            </a:r>
            <a:r>
              <a:rPr lang="zh-CN" altLang="zh-CN" sz="1800" dirty="0"/>
              <a:t>定义为</a:t>
            </a:r>
            <a:r>
              <a:rPr lang="en-US" altLang="zh-CN" sz="1800" dirty="0">
                <a:solidFill>
                  <a:srgbClr val="009ED6"/>
                </a:solidFill>
              </a:rPr>
              <a:t>no-repeat</a:t>
            </a:r>
            <a:r>
              <a:rPr lang="zh-CN" altLang="zh-CN" sz="1800" dirty="0"/>
              <a:t>，图像将默认以元素的左上角为基准点</a:t>
            </a:r>
            <a:r>
              <a:rPr lang="zh-CN" altLang="zh-CN" sz="1800" dirty="0" smtClean="0"/>
              <a:t>显示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设置背景图像的位置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29680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7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hangingPunct="1">
              <a:buNone/>
            </a:pPr>
            <a:r>
              <a:rPr lang="zh-CN" altLang="zh-CN" sz="1800" dirty="0"/>
              <a:t>如果希望背景图像固定在屏幕的某一位置，不随着滚动条移动，可以使用</a:t>
            </a:r>
            <a:r>
              <a:rPr lang="en-US" altLang="zh-CN" sz="1800" dirty="0">
                <a:solidFill>
                  <a:srgbClr val="009ED6"/>
                </a:solidFill>
              </a:rPr>
              <a:t>background-attachment</a:t>
            </a:r>
            <a:r>
              <a:rPr lang="zh-CN" altLang="zh-CN" sz="1800" dirty="0"/>
              <a:t>属性来设置。</a:t>
            </a:r>
            <a:r>
              <a:rPr lang="en-US" altLang="zh-CN" sz="1800" dirty="0"/>
              <a:t>background-attachment</a:t>
            </a:r>
            <a:r>
              <a:rPr lang="zh-CN" altLang="zh-CN" sz="1800" dirty="0"/>
              <a:t>属性有两个属性值，分别代表不同的含义，具体解释如下：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scroll</a:t>
            </a:r>
            <a:r>
              <a:rPr lang="zh-CN" altLang="zh-CN" sz="1800" dirty="0"/>
              <a:t>：图像随页面元素一起滚动（默认值）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fixed</a:t>
            </a:r>
            <a:r>
              <a:rPr lang="zh-CN" altLang="zh-CN" sz="1800" dirty="0"/>
              <a:t>：图像固定在屏幕上，不随页面元素滚动。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设置背景图像固定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11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hangingPunct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CSS3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background-size</a:t>
            </a:r>
            <a:r>
              <a:rPr lang="zh-CN" altLang="zh-CN" sz="1800" dirty="0"/>
              <a:t>属性用于控制背景图像的</a:t>
            </a:r>
            <a:r>
              <a:rPr lang="zh-CN" altLang="zh-CN" sz="1800" dirty="0">
                <a:solidFill>
                  <a:srgbClr val="009ED6"/>
                </a:solidFill>
              </a:rPr>
              <a:t>大小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hangingPunct="1">
              <a:buNone/>
            </a:pPr>
            <a:endParaRPr lang="en-US" altLang="zh-CN" sz="1800" dirty="0"/>
          </a:p>
          <a:p>
            <a:pPr marL="0" indent="457200" hangingPunct="1">
              <a:buNone/>
            </a:pPr>
            <a:r>
              <a:rPr lang="zh-CN" altLang="zh-CN" sz="1800" dirty="0"/>
              <a:t>具体解释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7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设置背景图像的大小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2963675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background-size:</a:t>
            </a:r>
            <a:r>
              <a:rPr lang="zh-CN" altLang="zh-CN" dirty="0"/>
              <a:t>属性值</a:t>
            </a:r>
            <a:r>
              <a:rPr lang="en-US" altLang="zh-CN" dirty="0"/>
              <a:t>1 </a:t>
            </a:r>
            <a:r>
              <a:rPr lang="zh-CN" altLang="zh-CN" dirty="0"/>
              <a:t>属性值</a:t>
            </a:r>
            <a:r>
              <a:rPr lang="en-US" altLang="zh-CN" dirty="0"/>
              <a:t>2;</a:t>
            </a: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4511"/>
              </p:ext>
            </p:extLst>
          </p:nvPr>
        </p:nvGraphicFramePr>
        <p:xfrm>
          <a:off x="1509712" y="3961240"/>
          <a:ext cx="6124575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195"/>
                <a:gridCol w="5079380"/>
              </a:tblGrid>
              <a:tr h="19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 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4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像素值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设置背景图像的高度和宽度。第一个值设置宽度，第二个值设置高度。如果只设置一个值，则第二个值会默认为</a:t>
                      </a:r>
                      <a:r>
                        <a:rPr lang="en-US" sz="1050" kern="100">
                          <a:effectLst/>
                        </a:rPr>
                        <a:t>auto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4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百分比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以父元素的百分比来设置背景图像的宽度和高度。第一个值设置宽度，第二个值设置高度。如果只设置一个值，则第二个值会默认为</a:t>
                      </a:r>
                      <a:r>
                        <a:rPr lang="en-US" sz="1050" kern="100">
                          <a:effectLst/>
                        </a:rPr>
                        <a:t>auto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4FF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cover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把背景图像扩展至足够大，使背景图像完全覆盖背景区域。背景图像的某些部分也许无法显示在背景定位区域中；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4FF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contain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把图像扩展至最大尺寸，以使其宽度和高度完全适应内容区域；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70022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37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hangingPunct="1">
              <a:buNone/>
            </a:pPr>
            <a:r>
              <a:rPr lang="zh-CN" altLang="zh-CN" sz="1800" dirty="0"/>
              <a:t>在默认情况下，</a:t>
            </a:r>
            <a:r>
              <a:rPr lang="en-US" altLang="zh-CN" sz="1800" dirty="0"/>
              <a:t>background-position</a:t>
            </a:r>
            <a:r>
              <a:rPr lang="zh-CN" altLang="zh-CN" sz="1800" dirty="0"/>
              <a:t>属性总是以元素左上角为坐标原点定位背景图像，运用</a:t>
            </a:r>
            <a:r>
              <a:rPr lang="en-US" altLang="zh-CN" sz="1800" dirty="0"/>
              <a:t>CSS3</a:t>
            </a:r>
            <a:r>
              <a:rPr lang="zh-CN" altLang="zh-CN" sz="1800" dirty="0"/>
              <a:t>中的</a:t>
            </a:r>
            <a:r>
              <a:rPr lang="en-US" altLang="zh-CN" sz="1800" dirty="0">
                <a:solidFill>
                  <a:srgbClr val="009ED6"/>
                </a:solidFill>
              </a:rPr>
              <a:t>background-origin </a:t>
            </a:r>
            <a:r>
              <a:rPr lang="zh-CN" altLang="zh-CN" sz="1800" dirty="0"/>
              <a:t>属性可以改变这种</a:t>
            </a:r>
            <a:r>
              <a:rPr lang="zh-CN" altLang="zh-CN" sz="1800" dirty="0">
                <a:solidFill>
                  <a:srgbClr val="009ED6"/>
                </a:solidFill>
              </a:rPr>
              <a:t>定位</a:t>
            </a:r>
            <a:r>
              <a:rPr lang="zh-CN" altLang="zh-CN" sz="1800" dirty="0"/>
              <a:t>方式，自行定义背景图像的相对位置，其基本语法格式如下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hangingPunct="1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在上面的语法格式中，</a:t>
            </a:r>
            <a:r>
              <a:rPr lang="en-US" altLang="zh-CN" sz="1800" dirty="0"/>
              <a:t>background-origin </a:t>
            </a:r>
            <a:r>
              <a:rPr lang="zh-CN" altLang="zh-CN" sz="1800" dirty="0"/>
              <a:t>属性有三种取值，分别表示不同的含义，具体解释如下。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padding-box</a:t>
            </a:r>
            <a:r>
              <a:rPr lang="zh-CN" altLang="zh-CN" sz="1800" dirty="0"/>
              <a:t>：背景图像相对于内边距区域来定位。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border-box</a:t>
            </a:r>
            <a:r>
              <a:rPr lang="zh-CN" altLang="zh-CN" sz="1800" dirty="0"/>
              <a:t>：背景图像相对于边框来定位。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content-box</a:t>
            </a:r>
            <a:r>
              <a:rPr lang="zh-CN" altLang="zh-CN" sz="1800" dirty="0"/>
              <a:t>：背景图像相对于内容框来定位。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8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设置背景的显示区域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426389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background-origin:</a:t>
            </a:r>
            <a:r>
              <a:rPr lang="zh-CN" altLang="zh-CN" dirty="0"/>
              <a:t>属性值</a:t>
            </a:r>
            <a:r>
              <a:rPr lang="en-US" altLang="zh-CN" dirty="0"/>
              <a:t>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05" y="608810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7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5.1 </a:t>
            </a:r>
            <a:r>
              <a:rPr lang="zh-CN" altLang="en-US" sz="2400" dirty="0" smtClean="0"/>
              <a:t>盒子模型概述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2715"/>
            <a:ext cx="2898418" cy="498464"/>
            <a:chOff x="1710670" y="1263647"/>
            <a:chExt cx="3686756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258803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25865"/>
            <a:ext cx="2442400" cy="507813"/>
            <a:chOff x="1710670" y="1252383"/>
            <a:chExt cx="3106706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200798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61818" cy="507813"/>
            <a:chOff x="1710670" y="1252383"/>
            <a:chExt cx="4912190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266569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84052" y="1668903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认识盒子模型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0864" y="2618303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&lt;div&gt;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标记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2795" y="3568819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盒子的宽与高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样式中，</a:t>
            </a:r>
            <a:r>
              <a:rPr lang="en-US" altLang="zh-CN" sz="1800" dirty="0">
                <a:solidFill>
                  <a:srgbClr val="009ED6"/>
                </a:solidFill>
              </a:rPr>
              <a:t>background-clip</a:t>
            </a:r>
            <a:r>
              <a:rPr lang="zh-CN" altLang="zh-CN" sz="1800" dirty="0"/>
              <a:t>属性用于定义背景图像的</a:t>
            </a:r>
            <a:r>
              <a:rPr lang="zh-CN" altLang="zh-CN" sz="1800" dirty="0">
                <a:solidFill>
                  <a:srgbClr val="009ED6"/>
                </a:solidFill>
              </a:rPr>
              <a:t>裁剪区域</a:t>
            </a:r>
            <a:r>
              <a:rPr lang="zh-CN" altLang="zh-CN" sz="1800" dirty="0"/>
              <a:t>，其基本语法格式如下：</a:t>
            </a:r>
          </a:p>
          <a:p>
            <a:pPr marL="0" indent="457200" hangingPunct="1">
              <a:buNone/>
            </a:pPr>
            <a:endParaRPr lang="en-US" altLang="zh-CN" sz="1800" dirty="0"/>
          </a:p>
          <a:p>
            <a:pPr marL="0" indent="457200" hangingPunct="1">
              <a:buNone/>
            </a:pPr>
            <a:r>
              <a:rPr lang="zh-CN" altLang="zh-CN" sz="1800" dirty="0"/>
              <a:t>在语法格式上，</a:t>
            </a:r>
            <a:r>
              <a:rPr lang="en-US" altLang="zh-CN" sz="1800" dirty="0"/>
              <a:t>background-clip</a:t>
            </a:r>
            <a:r>
              <a:rPr lang="zh-CN" altLang="zh-CN" sz="1800" dirty="0"/>
              <a:t>属性和</a:t>
            </a:r>
            <a:r>
              <a:rPr lang="en-US" altLang="zh-CN" sz="1800" dirty="0"/>
              <a:t>background-origin </a:t>
            </a:r>
            <a:r>
              <a:rPr lang="zh-CN" altLang="zh-CN" sz="1800" dirty="0"/>
              <a:t>属性的取值相似，但含义不同，具体解释如下。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border-box</a:t>
            </a:r>
            <a:r>
              <a:rPr lang="zh-CN" altLang="zh-CN" sz="1800" dirty="0"/>
              <a:t>：默认值，从边框区域向外裁剪背景。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padding-box</a:t>
            </a:r>
            <a:r>
              <a:rPr lang="zh-CN" altLang="zh-CN" sz="1800" dirty="0"/>
              <a:t>：从内边距区域向外裁剪背景。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content-box</a:t>
            </a:r>
            <a:r>
              <a:rPr lang="zh-CN" altLang="zh-CN" sz="1800" dirty="0"/>
              <a:t>：从内容区域向外裁剪背景。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9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设置背景图像的剪裁区域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2996726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background-clip:</a:t>
            </a:r>
            <a:r>
              <a:rPr lang="zh-CN" altLang="zh-CN" dirty="0"/>
              <a:t>属性值</a:t>
            </a:r>
            <a:r>
              <a:rPr lang="en-US" altLang="zh-CN" dirty="0"/>
              <a:t>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2" y="573555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59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hangingPunct="1">
              <a:buNone/>
            </a:pPr>
            <a:r>
              <a:rPr lang="en-US" altLang="zh-CN" sz="1800" dirty="0"/>
              <a:t>CSS3</a:t>
            </a:r>
            <a:r>
              <a:rPr lang="zh-CN" altLang="zh-CN" sz="1800" dirty="0"/>
              <a:t>中增强了背景图像的功能，允许一个容器里显示</a:t>
            </a:r>
            <a:r>
              <a:rPr lang="zh-CN" altLang="zh-CN" sz="1800" dirty="0">
                <a:solidFill>
                  <a:srgbClr val="009ED6"/>
                </a:solidFill>
              </a:rPr>
              <a:t>多个背景图像</a:t>
            </a:r>
            <a:r>
              <a:rPr lang="zh-CN" altLang="zh-CN" sz="1800" dirty="0"/>
              <a:t>，使背景图像效果更容易控制。但是</a:t>
            </a:r>
            <a:r>
              <a:rPr lang="en-US" altLang="zh-CN" sz="1800" dirty="0"/>
              <a:t>CSS3</a:t>
            </a:r>
            <a:r>
              <a:rPr lang="zh-CN" altLang="zh-CN" sz="1800" dirty="0"/>
              <a:t>中并没有为实现多背景图片提供对应的属性，而是通过</a:t>
            </a:r>
            <a:r>
              <a:rPr lang="en-US" altLang="zh-CN" sz="1800" dirty="0">
                <a:solidFill>
                  <a:srgbClr val="009ED6"/>
                </a:solidFill>
              </a:rPr>
              <a:t>background-image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background-repeat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background-position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background-size</a:t>
            </a:r>
            <a:r>
              <a:rPr lang="zh-CN" altLang="zh-CN" sz="1800" dirty="0"/>
              <a:t>等属性提供多个属性值来实现多重背景图像效果，各属性值之间用逗号隔开。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10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设置多重背景图像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3" y="416014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5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同边框属性一样，在</a:t>
            </a:r>
            <a:r>
              <a:rPr lang="en-US" altLang="zh-CN" sz="1800" dirty="0"/>
              <a:t>CSS</a:t>
            </a:r>
            <a:r>
              <a:rPr lang="zh-CN" altLang="zh-CN" sz="1800" dirty="0"/>
              <a:t>中</a:t>
            </a:r>
            <a:r>
              <a:rPr lang="zh-CN" altLang="zh-CN" sz="1800" dirty="0">
                <a:solidFill>
                  <a:srgbClr val="009ED6"/>
                </a:solidFill>
              </a:rPr>
              <a:t>背景</a:t>
            </a:r>
            <a:r>
              <a:rPr lang="zh-CN" altLang="zh-CN" sz="1800" dirty="0"/>
              <a:t>属性也是一个</a:t>
            </a:r>
            <a:r>
              <a:rPr lang="zh-CN" altLang="zh-CN" sz="1800" dirty="0">
                <a:solidFill>
                  <a:srgbClr val="009ED6"/>
                </a:solidFill>
              </a:rPr>
              <a:t>复合属性</a:t>
            </a:r>
            <a:r>
              <a:rPr lang="zh-CN" altLang="zh-CN" sz="1800" dirty="0"/>
              <a:t>，可以将背景相关的样式都综合定义在一个复合属性</a:t>
            </a:r>
            <a:r>
              <a:rPr lang="en-US" altLang="zh-CN" sz="1800" dirty="0"/>
              <a:t>background</a:t>
            </a:r>
            <a:r>
              <a:rPr lang="zh-CN" altLang="zh-CN" sz="1800" dirty="0"/>
              <a:t>中。使用</a:t>
            </a:r>
            <a:r>
              <a:rPr lang="en-US" altLang="zh-CN" sz="1800" dirty="0"/>
              <a:t>background</a:t>
            </a:r>
            <a:r>
              <a:rPr lang="zh-CN" altLang="zh-CN" sz="1800" dirty="0"/>
              <a:t>属性综合设置背景样式的语法格式如下：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背景复合属性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17" y="4666922"/>
            <a:ext cx="2121233" cy="387882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404355"/>
            <a:ext cx="6637338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background:[background-color] [background-image] [background-repeat] [background-attachment] [background-position] [background-size] [background-clip] [background-origin];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7584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多学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一招</a:t>
            </a:r>
            <a:r>
              <a:rPr lang="zh-CN" altLang="zh-CN" sz="1800" b="1" dirty="0">
                <a:solidFill>
                  <a:srgbClr val="009ED6"/>
                </a:solidFill>
              </a:rPr>
              <a:t>：使用背景图像属性定义列表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样式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hangingPunct="1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list-style</a:t>
            </a:r>
            <a:r>
              <a:rPr lang="zh-CN" altLang="zh-CN" sz="1800" dirty="0"/>
              <a:t>是一个</a:t>
            </a:r>
            <a:r>
              <a:rPr lang="zh-CN" altLang="zh-CN" sz="1800" dirty="0">
                <a:solidFill>
                  <a:srgbClr val="009ED6"/>
                </a:solidFill>
              </a:rPr>
              <a:t>复合属性</a:t>
            </a:r>
            <a:r>
              <a:rPr lang="zh-CN" altLang="zh-CN" sz="1800" dirty="0"/>
              <a:t>，用于控制列表项目符号的样式。在实际网页制作过程中，为了更高效地控制列表项目符号，通常将</a:t>
            </a:r>
            <a:r>
              <a:rPr lang="en-US" altLang="zh-CN" sz="1800" dirty="0">
                <a:solidFill>
                  <a:srgbClr val="009ED6"/>
                </a:solidFill>
              </a:rPr>
              <a:t>list-style</a:t>
            </a:r>
            <a:r>
              <a:rPr lang="zh-CN" altLang="zh-CN" sz="1800" dirty="0"/>
              <a:t>的属性值定义为</a:t>
            </a:r>
            <a:r>
              <a:rPr lang="en-US" altLang="zh-CN" sz="1800" dirty="0">
                <a:solidFill>
                  <a:srgbClr val="009ED6"/>
                </a:solidFill>
              </a:rPr>
              <a:t>none</a:t>
            </a:r>
            <a:r>
              <a:rPr lang="zh-CN" altLang="zh-CN" sz="1800" dirty="0"/>
              <a:t>，然后通过为</a:t>
            </a:r>
            <a:r>
              <a:rPr lang="en-US" altLang="zh-CN" sz="1800" dirty="0"/>
              <a:t>&lt;li&gt;</a:t>
            </a:r>
            <a:r>
              <a:rPr lang="zh-CN" altLang="zh-CN" sz="1800" dirty="0"/>
              <a:t>设置背景图像的方式实现不同的列表项目符号。</a:t>
            </a:r>
            <a:endParaRPr lang="zh-CN" altLang="zh-CN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背景复合属性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16" y="384065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26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5.4 CSS3</a:t>
            </a:r>
            <a:r>
              <a:rPr lang="zh-CN" altLang="en-US" sz="2400" dirty="0" smtClean="0"/>
              <a:t>渐变属性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3034521" cy="498464"/>
            <a:chOff x="1710670" y="1263647"/>
            <a:chExt cx="3859877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27611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9623"/>
            <a:ext cx="2793910" cy="498464"/>
            <a:chOff x="1710670" y="1263647"/>
            <a:chExt cx="3553822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4551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线性渐变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9ED6"/>
                </a:solidFill>
              </a:rPr>
              <a:t>径向渐变</a:t>
            </a:r>
            <a:r>
              <a:rPr lang="en-US" altLang="zh-CN" sz="2400" b="1" dirty="0">
                <a:solidFill>
                  <a:srgbClr val="009ED6"/>
                </a:solidFill>
              </a:rPr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4087621"/>
            <a:ext cx="2793910" cy="498464"/>
            <a:chOff x="1710670" y="1263647"/>
            <a:chExt cx="3553822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8" y="1761189"/>
              <a:ext cx="24551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2" name="矩形 31"/>
          <p:cNvSpPr/>
          <p:nvPr/>
        </p:nvSpPr>
        <p:spPr>
          <a:xfrm>
            <a:off x="5484589" y="4068771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重复渐变</a:t>
            </a:r>
            <a:r>
              <a:rPr lang="en-US" altLang="zh-CN" sz="2400" b="1" dirty="0">
                <a:solidFill>
                  <a:srgbClr val="009ED6"/>
                </a:solidFill>
              </a:rPr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6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5</a:t>
            </a:r>
            <a:r>
              <a:rPr lang="en-US" altLang="zh-CN" sz="2400" dirty="0" smtClean="0"/>
              <a:t>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在线性渐变过程中，起始颜色会沿着一条直线按顺序过渡到结束颜色。运用</a:t>
            </a:r>
            <a:r>
              <a:rPr lang="en-US" altLang="zh-CN" sz="1800" dirty="0"/>
              <a:t>CSS3</a:t>
            </a:r>
            <a:r>
              <a:rPr lang="zh-CN" altLang="zh-CN" sz="1800" dirty="0"/>
              <a:t>中的 “</a:t>
            </a:r>
            <a:r>
              <a:rPr lang="en-US" altLang="zh-CN" sz="1800" dirty="0" err="1">
                <a:solidFill>
                  <a:srgbClr val="009ED6"/>
                </a:solidFill>
              </a:rPr>
              <a:t>background-image:linear-gradient</a:t>
            </a:r>
            <a:r>
              <a:rPr lang="zh-CN" altLang="zh-CN" sz="1800" dirty="0"/>
              <a:t>（参数值）</a:t>
            </a:r>
            <a:r>
              <a:rPr lang="en-US" altLang="zh-CN" sz="1800" dirty="0"/>
              <a:t>;</a:t>
            </a:r>
            <a:r>
              <a:rPr lang="zh-CN" altLang="zh-CN" sz="1800" dirty="0"/>
              <a:t>”样式可以实现线性渐变效果，其基本语法格式如下：</a:t>
            </a:r>
          </a:p>
          <a:p>
            <a:pPr marL="0" indent="457200" eaLnBrk="1">
              <a:buNone/>
              <a:defRPr/>
            </a:pPr>
            <a:endParaRPr lang="en-US" altLang="zh-CN" sz="1800" dirty="0"/>
          </a:p>
          <a:p>
            <a:pPr marL="0" indent="457200" eaLnBrk="1">
              <a:buNone/>
              <a:defRPr/>
            </a:pP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、线性渐变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3959418"/>
            <a:ext cx="2121233" cy="387882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5733" y="3426389"/>
            <a:ext cx="7562339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background-image:linear-gradient</a:t>
            </a:r>
            <a:r>
              <a:rPr lang="en-US" altLang="zh-CN" dirty="0"/>
              <a:t>(</a:t>
            </a:r>
            <a:r>
              <a:rPr lang="zh-CN" altLang="zh-CN" dirty="0"/>
              <a:t>渐变角度</a:t>
            </a:r>
            <a:r>
              <a:rPr lang="en-US" altLang="zh-CN" dirty="0"/>
              <a:t>,</a:t>
            </a:r>
            <a:r>
              <a:rPr lang="zh-CN" altLang="zh-CN" dirty="0"/>
              <a:t>颜色值</a:t>
            </a:r>
            <a:r>
              <a:rPr lang="en-US" altLang="zh-CN" dirty="0"/>
              <a:t>1,</a:t>
            </a:r>
            <a:r>
              <a:rPr lang="zh-CN" altLang="zh-CN" dirty="0"/>
              <a:t>颜色值</a:t>
            </a:r>
            <a:r>
              <a:rPr lang="en-US" altLang="zh-CN" dirty="0"/>
              <a:t>2...,</a:t>
            </a:r>
            <a:r>
              <a:rPr lang="zh-CN" altLang="zh-CN" dirty="0"/>
              <a:t>颜色值</a:t>
            </a:r>
            <a:r>
              <a:rPr lang="en-US" altLang="zh-CN" dirty="0"/>
              <a:t>n);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813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5</a:t>
            </a:r>
            <a:r>
              <a:rPr lang="en-US" altLang="zh-CN" sz="2400" dirty="0" smtClean="0"/>
              <a:t>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在线性渐变过程中，起始颜色会沿着一条直线按顺序过渡到结束颜色。运用</a:t>
            </a:r>
            <a:r>
              <a:rPr lang="en-US" altLang="zh-CN" sz="1800" dirty="0"/>
              <a:t>CSS3</a:t>
            </a:r>
            <a:r>
              <a:rPr lang="zh-CN" altLang="zh-CN" sz="1800" dirty="0"/>
              <a:t>中的 “</a:t>
            </a:r>
            <a:r>
              <a:rPr lang="en-US" altLang="zh-CN" sz="1800" dirty="0" err="1">
                <a:solidFill>
                  <a:srgbClr val="009ED6"/>
                </a:solidFill>
              </a:rPr>
              <a:t>background-image:linear-gradient</a:t>
            </a:r>
            <a:r>
              <a:rPr lang="zh-CN" altLang="zh-CN" sz="1800" dirty="0"/>
              <a:t>（参数值）</a:t>
            </a:r>
            <a:r>
              <a:rPr lang="en-US" altLang="zh-CN" sz="1800" dirty="0"/>
              <a:t>;</a:t>
            </a:r>
            <a:r>
              <a:rPr lang="zh-CN" altLang="zh-CN" sz="1800" dirty="0"/>
              <a:t>”样式可以实现线性渐变效果，其基本语法格式如下：</a:t>
            </a:r>
          </a:p>
          <a:p>
            <a:pPr marL="0" indent="457200" eaLnBrk="1">
              <a:buNone/>
              <a:defRPr/>
            </a:pPr>
            <a:endParaRPr lang="en-US" altLang="zh-CN" sz="1800" dirty="0"/>
          </a:p>
          <a:p>
            <a:pPr marL="0" indent="457200" eaLnBrk="1">
              <a:buNone/>
              <a:defRPr/>
            </a:pP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、径向渐变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3959418"/>
            <a:ext cx="2121233" cy="387882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5733" y="3426389"/>
            <a:ext cx="7562339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background-image:linear-gradient</a:t>
            </a:r>
            <a:r>
              <a:rPr lang="en-US" altLang="zh-CN" dirty="0"/>
              <a:t>(</a:t>
            </a:r>
            <a:r>
              <a:rPr lang="zh-CN" altLang="zh-CN" dirty="0"/>
              <a:t>渐变角度</a:t>
            </a:r>
            <a:r>
              <a:rPr lang="en-US" altLang="zh-CN" dirty="0"/>
              <a:t>,</a:t>
            </a:r>
            <a:r>
              <a:rPr lang="zh-CN" altLang="zh-CN" dirty="0"/>
              <a:t>颜色值</a:t>
            </a:r>
            <a:r>
              <a:rPr lang="en-US" altLang="zh-CN" dirty="0"/>
              <a:t>1,</a:t>
            </a:r>
            <a:r>
              <a:rPr lang="zh-CN" altLang="zh-CN" dirty="0"/>
              <a:t>颜色值</a:t>
            </a:r>
            <a:r>
              <a:rPr lang="en-US" altLang="zh-CN" dirty="0"/>
              <a:t>2...,</a:t>
            </a:r>
            <a:r>
              <a:rPr lang="zh-CN" altLang="zh-CN" dirty="0"/>
              <a:t>颜色值</a:t>
            </a:r>
            <a:r>
              <a:rPr lang="en-US" altLang="zh-CN" dirty="0"/>
              <a:t>n);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8887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5</a:t>
            </a:r>
            <a:r>
              <a:rPr lang="en-US" altLang="zh-CN" sz="2400" dirty="0" smtClean="0"/>
              <a:t>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389536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重复</a:t>
            </a:r>
            <a:r>
              <a:rPr lang="zh-CN" altLang="zh-CN" sz="1800" b="1" dirty="0">
                <a:solidFill>
                  <a:srgbClr val="009ED6"/>
                </a:solidFill>
              </a:rPr>
              <a:t>线性渐变</a:t>
            </a:r>
          </a:p>
          <a:p>
            <a:pPr marL="0" indent="457200" hangingPunct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CSS3</a:t>
            </a:r>
            <a:r>
              <a:rPr lang="zh-CN" altLang="zh-CN" sz="1800" dirty="0"/>
              <a:t>中，通过“</a:t>
            </a:r>
            <a:r>
              <a:rPr lang="en-US" altLang="zh-CN" sz="1800" dirty="0" err="1">
                <a:solidFill>
                  <a:srgbClr val="009ED6"/>
                </a:solidFill>
              </a:rPr>
              <a:t>background-image:repeating-linear-gradient</a:t>
            </a:r>
            <a:r>
              <a:rPr lang="zh-CN" altLang="zh-CN" sz="1800" dirty="0"/>
              <a:t>（参数值）</a:t>
            </a:r>
            <a:r>
              <a:rPr lang="en-US" altLang="zh-CN" sz="1800" dirty="0"/>
              <a:t>;</a:t>
            </a:r>
            <a:r>
              <a:rPr lang="zh-CN" altLang="zh-CN" sz="1800" dirty="0"/>
              <a:t>”样式可以实现重复线性渐变的效果，其基本语法格式如下：</a:t>
            </a:r>
          </a:p>
          <a:p>
            <a:pPr marL="0" indent="457200" eaLnBrk="1">
              <a:buNone/>
              <a:defRPr/>
            </a:pPr>
            <a:endParaRPr lang="en-US" altLang="zh-CN" sz="1800" dirty="0"/>
          </a:p>
          <a:p>
            <a:pPr marL="0" indent="457200" eaLnBrk="1">
              <a:buNone/>
              <a:defRPr/>
            </a:pP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、重复渐变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4234843"/>
            <a:ext cx="2121233" cy="387882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5733" y="3426389"/>
            <a:ext cx="7562339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background-image:repeating-linear-gradient</a:t>
            </a:r>
            <a:r>
              <a:rPr lang="en-US" altLang="zh-CN" dirty="0"/>
              <a:t>(</a:t>
            </a:r>
            <a:r>
              <a:rPr lang="zh-CN" altLang="zh-CN" dirty="0"/>
              <a:t>渐变角度</a:t>
            </a:r>
            <a:r>
              <a:rPr lang="en-US" altLang="zh-CN" dirty="0"/>
              <a:t>,</a:t>
            </a:r>
            <a:r>
              <a:rPr lang="zh-CN" altLang="zh-CN" dirty="0"/>
              <a:t>颜色值</a:t>
            </a:r>
            <a:r>
              <a:rPr lang="en-US" altLang="zh-CN" dirty="0"/>
              <a:t>1,</a:t>
            </a:r>
            <a:r>
              <a:rPr lang="zh-CN" altLang="zh-CN" dirty="0"/>
              <a:t>颜色值</a:t>
            </a:r>
            <a:r>
              <a:rPr lang="en-US" altLang="zh-CN" dirty="0"/>
              <a:t>2...,</a:t>
            </a:r>
            <a:r>
              <a:rPr lang="zh-CN" altLang="zh-CN" dirty="0"/>
              <a:t>颜色值</a:t>
            </a:r>
            <a:r>
              <a:rPr lang="en-US" altLang="zh-CN" dirty="0"/>
              <a:t>n);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82107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5</a:t>
            </a:r>
            <a:r>
              <a:rPr lang="en-US" altLang="zh-CN" sz="2400" dirty="0" smtClean="0"/>
              <a:t>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389536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重复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径向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渐变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 hangingPunct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CSS3</a:t>
            </a:r>
            <a:r>
              <a:rPr lang="zh-CN" altLang="zh-CN" sz="1800" dirty="0"/>
              <a:t>中，通过“</a:t>
            </a:r>
            <a:r>
              <a:rPr lang="en-US" altLang="zh-CN" sz="1800" dirty="0" err="1">
                <a:solidFill>
                  <a:srgbClr val="009ED6"/>
                </a:solidFill>
              </a:rPr>
              <a:t>background-image:repeating-radial-gradient</a:t>
            </a:r>
            <a:r>
              <a:rPr lang="zh-CN" altLang="zh-CN" sz="1800" dirty="0"/>
              <a:t>（参数值）</a:t>
            </a:r>
            <a:r>
              <a:rPr lang="en-US" altLang="zh-CN" sz="1800" dirty="0"/>
              <a:t>;</a:t>
            </a:r>
            <a:r>
              <a:rPr lang="zh-CN" altLang="zh-CN" sz="1800" dirty="0"/>
              <a:t>”样式可以实现重复线性渐变的效果，其基本语法格式如下：</a:t>
            </a:r>
            <a:endParaRPr lang="en-US" altLang="zh-CN" sz="1800" dirty="0"/>
          </a:p>
          <a:p>
            <a:pPr marL="0" indent="457200" eaLnBrk="1">
              <a:buNone/>
              <a:defRPr/>
            </a:pP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、重复渐变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4234843"/>
            <a:ext cx="2121233" cy="387882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5733" y="3426389"/>
            <a:ext cx="7562339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background-image:repeating-radial-gradient</a:t>
            </a:r>
            <a:r>
              <a:rPr lang="en-US" altLang="zh-CN" dirty="0"/>
              <a:t>(</a:t>
            </a:r>
            <a:r>
              <a:rPr lang="zh-CN" altLang="zh-CN" dirty="0"/>
              <a:t>渐变形状 圆心位置</a:t>
            </a:r>
            <a:r>
              <a:rPr lang="en-US" altLang="zh-CN" dirty="0"/>
              <a:t>,</a:t>
            </a:r>
            <a:r>
              <a:rPr lang="zh-CN" altLang="zh-CN" dirty="0"/>
              <a:t>颜色值</a:t>
            </a:r>
            <a:r>
              <a:rPr lang="en-US" altLang="zh-CN" dirty="0"/>
              <a:t>1,</a:t>
            </a:r>
            <a:r>
              <a:rPr lang="zh-CN" altLang="zh-CN" dirty="0"/>
              <a:t>颜色值</a:t>
            </a:r>
            <a:r>
              <a:rPr lang="en-US" altLang="zh-CN" dirty="0"/>
              <a:t>2...,</a:t>
            </a:r>
            <a:r>
              <a:rPr lang="zh-CN" altLang="zh-CN" dirty="0"/>
              <a:t>颜色值</a:t>
            </a:r>
            <a:r>
              <a:rPr lang="en-US" altLang="zh-CN" dirty="0"/>
              <a:t>n);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04047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5.5 </a:t>
            </a:r>
            <a:r>
              <a:rPr lang="zh-CN" altLang="en-US" sz="2400" dirty="0" smtClean="0"/>
              <a:t>制作音乐排行榜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本章前几节重点讲解了</a:t>
            </a:r>
            <a:r>
              <a:rPr lang="zh-CN" altLang="zh-CN" sz="1800" dirty="0">
                <a:solidFill>
                  <a:srgbClr val="009ED6"/>
                </a:solidFill>
              </a:rPr>
              <a:t>盒子模型的概念、盒子相关属性、线性渐变、径向渐变</a:t>
            </a:r>
            <a:r>
              <a:rPr lang="zh-CN" altLang="zh-CN" sz="1800" dirty="0"/>
              <a:t>等。为了使读者更熟练地运用盒子模型相关属性控制页面中的各个元素，本节将通过案例的形式分步骤制作一个</a:t>
            </a:r>
            <a:r>
              <a:rPr lang="zh-CN" altLang="zh-CN" sz="1800" dirty="0">
                <a:solidFill>
                  <a:srgbClr val="009ED6"/>
                </a:solidFill>
              </a:rPr>
              <a:t>音乐排行榜模块</a:t>
            </a:r>
            <a:r>
              <a:rPr lang="zh-CN" altLang="zh-CN" sz="1800" dirty="0"/>
              <a:t>，其效果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213440"/>
            <a:ext cx="2345136" cy="223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5.1 </a:t>
            </a:r>
            <a:r>
              <a:rPr lang="zh-CN" altLang="en-US" sz="2400" dirty="0" smtClean="0"/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所谓</a:t>
            </a:r>
            <a:r>
              <a:rPr lang="zh-CN" altLang="zh-CN" sz="1800" dirty="0">
                <a:solidFill>
                  <a:srgbClr val="00B0F0"/>
                </a:solidFill>
              </a:rPr>
              <a:t>盒子模型</a:t>
            </a:r>
            <a:r>
              <a:rPr lang="zh-CN" altLang="zh-CN" sz="1800" dirty="0"/>
              <a:t>就是把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页面中的元素看作是一个矩形的盒子，也就是一个盛装内容的容器。每个矩形都由</a:t>
            </a:r>
            <a:r>
              <a:rPr lang="zh-CN" altLang="zh-CN" sz="1800" dirty="0">
                <a:solidFill>
                  <a:srgbClr val="00B0F0"/>
                </a:solidFill>
              </a:rPr>
              <a:t>元素的内容、内边距（</a:t>
            </a:r>
            <a:r>
              <a:rPr lang="en-US" altLang="zh-CN" sz="1800" dirty="0">
                <a:solidFill>
                  <a:srgbClr val="00B0F0"/>
                </a:solidFill>
              </a:rPr>
              <a:t>padding</a:t>
            </a:r>
            <a:r>
              <a:rPr lang="zh-CN" altLang="zh-CN" sz="1800" dirty="0">
                <a:solidFill>
                  <a:srgbClr val="00B0F0"/>
                </a:solidFill>
              </a:rPr>
              <a:t>）、边框（</a:t>
            </a:r>
            <a:r>
              <a:rPr lang="en-US" altLang="zh-CN" sz="1800" dirty="0">
                <a:solidFill>
                  <a:srgbClr val="00B0F0"/>
                </a:solidFill>
              </a:rPr>
              <a:t>border</a:t>
            </a:r>
            <a:r>
              <a:rPr lang="zh-CN" altLang="zh-CN" sz="1800" dirty="0">
                <a:solidFill>
                  <a:srgbClr val="00B0F0"/>
                </a:solidFill>
              </a:rPr>
              <a:t>）和外边距（</a:t>
            </a:r>
            <a:r>
              <a:rPr lang="en-US" altLang="zh-CN" sz="1800" dirty="0">
                <a:solidFill>
                  <a:srgbClr val="00B0F0"/>
                </a:solidFill>
              </a:rPr>
              <a:t>margin</a:t>
            </a:r>
            <a:r>
              <a:rPr lang="zh-CN" altLang="zh-CN" sz="1800" dirty="0">
                <a:solidFill>
                  <a:srgbClr val="00B0F0"/>
                </a:solidFill>
              </a:rPr>
              <a:t>）</a:t>
            </a:r>
            <a:r>
              <a:rPr lang="zh-CN" altLang="zh-CN" sz="1800" dirty="0"/>
              <a:t>组成。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37" y="343336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、认识盒子模型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5.5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83029" y="-397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20751" y="24432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zh-CN" altLang="zh-CN" dirty="0"/>
              <a:t>本章首先介绍了</a:t>
            </a:r>
            <a:r>
              <a:rPr lang="zh-CN" altLang="zh-CN" dirty="0">
                <a:solidFill>
                  <a:srgbClr val="009ED6"/>
                </a:solidFill>
              </a:rPr>
              <a:t>盒子模型的概念，盒子模型相关的属性</a:t>
            </a:r>
            <a:r>
              <a:rPr lang="zh-CN" altLang="zh-CN" dirty="0"/>
              <a:t>，然后讲解了</a:t>
            </a:r>
            <a:r>
              <a:rPr lang="zh-CN" altLang="zh-CN" dirty="0">
                <a:solidFill>
                  <a:srgbClr val="009ED6"/>
                </a:solidFill>
              </a:rPr>
              <a:t>背景属性和渐变属性</a:t>
            </a:r>
            <a:r>
              <a:rPr lang="zh-CN" altLang="zh-CN" dirty="0"/>
              <a:t>，最后运用所学知识制作了一个音乐排行榜效果。</a:t>
            </a:r>
          </a:p>
          <a:p>
            <a:pPr indent="457200"/>
            <a:r>
              <a:rPr lang="zh-CN" altLang="zh-CN" dirty="0"/>
              <a:t>通过本章的学习，读者应该能够熟悉</a:t>
            </a:r>
            <a:r>
              <a:rPr lang="zh-CN" altLang="zh-CN" dirty="0">
                <a:solidFill>
                  <a:srgbClr val="009ED6"/>
                </a:solidFill>
              </a:rPr>
              <a:t>盒子模型</a:t>
            </a:r>
            <a:r>
              <a:rPr lang="zh-CN" altLang="zh-CN" dirty="0"/>
              <a:t>的构成，熟练运用盒子模型相关属性控制网页中的元素，完成页面中一些简单模块的制作。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23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305910" y="-2873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73579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418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473726" y="3121573"/>
            <a:ext cx="5245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请结合所学知识，运用</a:t>
            </a:r>
            <a:r>
              <a:rPr lang="en-US" altLang="zh-CN" dirty="0"/>
              <a:t>CSS</a:t>
            </a:r>
            <a:r>
              <a:rPr lang="zh-CN" altLang="zh-CN" dirty="0"/>
              <a:t>盒子模型的相关属性、背景属性以及渐变属性制作一个播放器图标，效果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  <p:pic>
        <p:nvPicPr>
          <p:cNvPr id="5122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18" y="4044903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8" descr="C:\Users\Administrator\Desktop\二维码\《网页设计与制作（HTML+CSS）》思考题答案二维码2点2厘米\第5章二维码 副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11" y="3784315"/>
            <a:ext cx="1817519" cy="18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283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B0F0"/>
                </a:solidFill>
              </a:rPr>
              <a:t>div</a:t>
            </a:r>
            <a:r>
              <a:rPr lang="zh-CN" altLang="zh-CN" sz="1800" dirty="0"/>
              <a:t>是英文</a:t>
            </a:r>
            <a:r>
              <a:rPr lang="en-US" altLang="zh-CN" sz="1800" dirty="0">
                <a:solidFill>
                  <a:srgbClr val="00B0F0"/>
                </a:solidFill>
              </a:rPr>
              <a:t>division</a:t>
            </a:r>
            <a:r>
              <a:rPr lang="zh-CN" altLang="zh-CN" sz="1800" dirty="0"/>
              <a:t>的缩写，意为</a:t>
            </a:r>
            <a:r>
              <a:rPr lang="zh-CN" altLang="en-US" sz="1800" i="1" dirty="0"/>
              <a:t>“</a:t>
            </a:r>
            <a:r>
              <a:rPr lang="zh-CN" altLang="zh-CN" sz="1800" dirty="0">
                <a:solidFill>
                  <a:srgbClr val="00B0F0"/>
                </a:solidFill>
              </a:rPr>
              <a:t>分割、区域</a:t>
            </a:r>
            <a:r>
              <a:rPr lang="zh-CN" altLang="zh-CN" sz="1800" dirty="0"/>
              <a:t>”。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标记简单而言就是一个区块容器标记，可以将网页分割为独立的、不同的部分，以实现网页的规划和布局。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与</a:t>
            </a:r>
            <a:r>
              <a:rPr lang="en-US" altLang="zh-CN" sz="1800" dirty="0"/>
              <a:t>&lt;/div&gt;</a:t>
            </a:r>
            <a:r>
              <a:rPr lang="zh-CN" altLang="zh-CN" sz="1800" dirty="0"/>
              <a:t>之间相当于一个容器，可以容纳</a:t>
            </a:r>
            <a:r>
              <a:rPr lang="zh-CN" altLang="zh-CN" sz="1800" dirty="0">
                <a:solidFill>
                  <a:srgbClr val="00B0F0"/>
                </a:solidFill>
              </a:rPr>
              <a:t>段落、标题、图像</a:t>
            </a:r>
            <a:r>
              <a:rPr lang="zh-CN" altLang="zh-CN" sz="1800" dirty="0"/>
              <a:t>等各种网页元素，也就是说大多数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标记都可以嵌套在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标记中，</a:t>
            </a:r>
            <a:r>
              <a:rPr lang="en-US" altLang="zh-CN" sz="1800" dirty="0">
                <a:solidFill>
                  <a:srgbClr val="00B0F0"/>
                </a:solidFill>
              </a:rPr>
              <a:t>&lt;div&gt;</a:t>
            </a:r>
            <a:r>
              <a:rPr lang="zh-CN" altLang="zh-CN" sz="1800" dirty="0">
                <a:solidFill>
                  <a:srgbClr val="00B0F0"/>
                </a:solidFill>
              </a:rPr>
              <a:t>中还可以嵌套多层</a:t>
            </a:r>
            <a:r>
              <a:rPr lang="en-US" altLang="zh-CN" sz="1800" dirty="0">
                <a:solidFill>
                  <a:srgbClr val="00B0F0"/>
                </a:solidFill>
              </a:rPr>
              <a:t>&lt;div&gt;</a:t>
            </a:r>
            <a:r>
              <a:rPr lang="zh-CN" altLang="zh-CN" sz="1800" dirty="0"/>
              <a:t>。</a:t>
            </a:r>
          </a:p>
          <a:p>
            <a:pPr marL="0" indent="457200">
              <a:buNone/>
            </a:pPr>
            <a:r>
              <a:rPr lang="en-US" altLang="zh-CN" sz="1800" dirty="0" smtClean="0"/>
              <a:t>   &lt;</a:t>
            </a:r>
            <a:r>
              <a:rPr lang="en-US" altLang="zh-CN" sz="1800" dirty="0"/>
              <a:t>div&gt;</a:t>
            </a:r>
            <a:r>
              <a:rPr lang="zh-CN" altLang="zh-CN" sz="1800" dirty="0"/>
              <a:t>标记非常强大，通过与</a:t>
            </a:r>
            <a:r>
              <a:rPr lang="en-US" altLang="zh-CN" sz="1800" dirty="0"/>
              <a:t>id</a:t>
            </a:r>
            <a:r>
              <a:rPr lang="zh-CN" altLang="zh-CN" sz="1800" dirty="0"/>
              <a:t>、</a:t>
            </a:r>
            <a:r>
              <a:rPr lang="en-US" altLang="zh-CN" sz="1800" dirty="0"/>
              <a:t>class</a:t>
            </a:r>
            <a:r>
              <a:rPr lang="zh-CN" altLang="zh-CN" sz="1800" dirty="0"/>
              <a:t>等属性配合，然后使用</a:t>
            </a:r>
            <a:r>
              <a:rPr lang="en-US" altLang="zh-CN" sz="1800" dirty="0">
                <a:solidFill>
                  <a:srgbClr val="00B0F0"/>
                </a:solidFill>
              </a:rPr>
              <a:t>CSS</a:t>
            </a:r>
            <a:r>
              <a:rPr lang="zh-CN" altLang="zh-CN" sz="1800" dirty="0">
                <a:solidFill>
                  <a:srgbClr val="00B0F0"/>
                </a:solidFill>
              </a:rPr>
              <a:t>设置样式</a:t>
            </a:r>
            <a:r>
              <a:rPr lang="zh-CN" altLang="zh-CN" sz="1800" dirty="0"/>
              <a:t>，来替代大多数的文本标记。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87" y="508589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&lt;div&gt;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标记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0" lvl="1" indent="457200">
              <a:defRPr/>
            </a:pP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8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网页</a:t>
            </a:r>
            <a:r>
              <a:rPr lang="zh-CN" altLang="zh-CN" sz="1800" dirty="0"/>
              <a:t>是由</a:t>
            </a:r>
            <a:r>
              <a:rPr lang="zh-CN" altLang="zh-CN" sz="1800" dirty="0">
                <a:solidFill>
                  <a:srgbClr val="009ED6"/>
                </a:solidFill>
              </a:rPr>
              <a:t>多个盒子</a:t>
            </a:r>
            <a:r>
              <a:rPr lang="zh-CN" altLang="zh-CN" sz="1800" dirty="0"/>
              <a:t>排列而成的，每个盒子都有固定的</a:t>
            </a:r>
            <a:r>
              <a:rPr lang="zh-CN" altLang="zh-CN" sz="1800" dirty="0">
                <a:solidFill>
                  <a:srgbClr val="009ED6"/>
                </a:solidFill>
              </a:rPr>
              <a:t>大小</a:t>
            </a:r>
            <a:r>
              <a:rPr lang="zh-CN" altLang="zh-CN" sz="1800" dirty="0"/>
              <a:t>，在</a:t>
            </a:r>
            <a:r>
              <a:rPr lang="en-US" altLang="zh-CN" sz="1800" dirty="0"/>
              <a:t>CSS</a:t>
            </a:r>
            <a:r>
              <a:rPr lang="zh-CN" altLang="zh-CN" sz="1800" dirty="0"/>
              <a:t>中使用宽度属性</a:t>
            </a:r>
            <a:r>
              <a:rPr lang="en-US" altLang="zh-CN" sz="1800" dirty="0">
                <a:solidFill>
                  <a:srgbClr val="009ED6"/>
                </a:solidFill>
              </a:rPr>
              <a:t>width</a:t>
            </a:r>
            <a:r>
              <a:rPr lang="zh-CN" altLang="zh-CN" sz="1800" dirty="0"/>
              <a:t>和高度属性</a:t>
            </a:r>
            <a:r>
              <a:rPr lang="en-US" altLang="zh-CN" sz="1800" dirty="0">
                <a:solidFill>
                  <a:srgbClr val="009ED6"/>
                </a:solidFill>
              </a:rPr>
              <a:t>height</a:t>
            </a:r>
            <a:r>
              <a:rPr lang="zh-CN" altLang="zh-CN" sz="1800" dirty="0"/>
              <a:t>可以对盒子的大小进行控制。</a:t>
            </a:r>
            <a:r>
              <a:rPr lang="en-US" altLang="zh-CN" sz="1800" dirty="0"/>
              <a:t>width</a:t>
            </a:r>
            <a:r>
              <a:rPr lang="zh-CN" altLang="zh-CN" sz="1800" dirty="0"/>
              <a:t>和</a:t>
            </a:r>
            <a:r>
              <a:rPr lang="en-US" altLang="zh-CN" sz="1800" dirty="0"/>
              <a:t>height</a:t>
            </a:r>
            <a:r>
              <a:rPr lang="zh-CN" altLang="zh-CN" sz="1800" dirty="0"/>
              <a:t>的属性值可以为不同单位的数值或相对于父元素的百分比，实际工作中最常用的是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zh-CN" altLang="zh-CN" sz="1800" dirty="0"/>
              <a:t>值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b="1" dirty="0">
                <a:solidFill>
                  <a:srgbClr val="FF0000"/>
                </a:solidFill>
              </a:rPr>
              <a:t>注意：</a:t>
            </a:r>
          </a:p>
          <a:p>
            <a:pPr marL="0" indent="457200">
              <a:buNone/>
            </a:pPr>
            <a:r>
              <a:rPr lang="zh-CN" altLang="zh-CN" sz="1800" dirty="0">
                <a:solidFill>
                  <a:srgbClr val="FF0000"/>
                </a:solidFill>
              </a:rPr>
              <a:t>宽度属性</a:t>
            </a:r>
            <a:r>
              <a:rPr lang="en-US" altLang="zh-CN" sz="1800" dirty="0">
                <a:solidFill>
                  <a:srgbClr val="FF0000"/>
                </a:solidFill>
              </a:rPr>
              <a:t>width</a:t>
            </a:r>
            <a:r>
              <a:rPr lang="zh-CN" altLang="zh-CN" sz="1800" dirty="0">
                <a:solidFill>
                  <a:srgbClr val="FF0000"/>
                </a:solidFill>
              </a:rPr>
              <a:t>和高度属性</a:t>
            </a:r>
            <a:r>
              <a:rPr lang="en-US" altLang="zh-CN" sz="1800" dirty="0">
                <a:solidFill>
                  <a:srgbClr val="FF0000"/>
                </a:solidFill>
              </a:rPr>
              <a:t>height</a:t>
            </a:r>
            <a:r>
              <a:rPr lang="zh-CN" altLang="zh-CN" sz="1800" dirty="0">
                <a:solidFill>
                  <a:srgbClr val="FF0000"/>
                </a:solidFill>
              </a:rPr>
              <a:t>仅适用于块级元素，对行内元素无效（</a:t>
            </a: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img</a:t>
            </a:r>
            <a:r>
              <a:rPr lang="en-US" altLang="zh-CN" sz="1800" dirty="0">
                <a:solidFill>
                  <a:srgbClr val="FF0000"/>
                </a:solidFill>
              </a:rPr>
              <a:t> /&gt;</a:t>
            </a:r>
            <a:r>
              <a:rPr lang="zh-CN" altLang="zh-CN" sz="1800" dirty="0">
                <a:solidFill>
                  <a:srgbClr val="FF0000"/>
                </a:solidFill>
              </a:rPr>
              <a:t>标记和</a:t>
            </a:r>
            <a:r>
              <a:rPr lang="en-US" altLang="zh-CN" sz="1800" dirty="0">
                <a:solidFill>
                  <a:srgbClr val="FF0000"/>
                </a:solidFill>
              </a:rPr>
              <a:t>&lt;input /&gt;</a:t>
            </a:r>
            <a:r>
              <a:rPr lang="zh-CN" altLang="zh-CN" sz="1800" dirty="0">
                <a:solidFill>
                  <a:srgbClr val="FF0000"/>
                </a:solidFill>
              </a:rPr>
              <a:t>除外）。</a:t>
            </a:r>
          </a:p>
          <a:p>
            <a:pPr marL="0" indent="457200">
              <a:buNone/>
            </a:pP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3" y="5177981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、盒子的宽与高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3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 smtClean="0"/>
              <a:t>盒子模型相关属性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4382"/>
            <a:ext cx="3394177" cy="507813"/>
            <a:chOff x="1710670" y="1252383"/>
            <a:chExt cx="4317355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18707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91967"/>
            <a:ext cx="2442400" cy="507813"/>
            <a:chOff x="1710670" y="1252383"/>
            <a:chExt cx="3106706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83839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9458" y="165055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269" y="267633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边距属性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3681659"/>
            <a:ext cx="3563555" cy="507813"/>
            <a:chOff x="1710670" y="1252383"/>
            <a:chExt cx="4532803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43408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14776" y="4627283"/>
            <a:ext cx="3383470" cy="507813"/>
            <a:chOff x="1710670" y="1252383"/>
            <a:chExt cx="4303737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20501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594000" y="3629444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box-shadow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1145" y="457506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box-sizing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0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74748"/>
              </p:ext>
            </p:extLst>
          </p:nvPr>
        </p:nvGraphicFramePr>
        <p:xfrm>
          <a:off x="1039046" y="2114659"/>
          <a:ext cx="6991791" cy="28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685"/>
                <a:gridCol w="2716389"/>
                <a:gridCol w="2991717"/>
              </a:tblGrid>
              <a:tr h="258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设置内容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样式属性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常用属性值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517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边框样式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border-style:</a:t>
                      </a:r>
                      <a:r>
                        <a:rPr lang="zh-CN" sz="1200" kern="100">
                          <a:effectLst/>
                        </a:rPr>
                        <a:t>上边</a:t>
                      </a:r>
                      <a:r>
                        <a:rPr lang="en-US" sz="1200" kern="100">
                          <a:effectLst/>
                        </a:rPr>
                        <a:t> [</a:t>
                      </a:r>
                      <a:r>
                        <a:rPr lang="zh-CN" sz="1200" kern="100">
                          <a:effectLst/>
                        </a:rPr>
                        <a:t>右边 下边 左边</a:t>
                      </a:r>
                      <a:r>
                        <a:rPr lang="en-US" sz="1200" kern="100">
                          <a:effectLst/>
                        </a:rPr>
                        <a:t>];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none</a:t>
                      </a:r>
                      <a:r>
                        <a:rPr lang="zh-CN" sz="1200" kern="100">
                          <a:effectLst/>
                        </a:rPr>
                        <a:t>无（默认）、</a:t>
                      </a:r>
                      <a:r>
                        <a:rPr lang="en-US" sz="1200" kern="100">
                          <a:effectLst/>
                        </a:rPr>
                        <a:t>solid</a:t>
                      </a:r>
                      <a:r>
                        <a:rPr lang="zh-CN" sz="1200" kern="100">
                          <a:effectLst/>
                        </a:rPr>
                        <a:t>单实线、</a:t>
                      </a:r>
                      <a:r>
                        <a:rPr lang="en-US" sz="1200" kern="100">
                          <a:effectLst/>
                        </a:rPr>
                        <a:t>dashed</a:t>
                      </a:r>
                      <a:r>
                        <a:rPr lang="zh-CN" sz="1200" kern="100">
                          <a:effectLst/>
                        </a:rPr>
                        <a:t>虚线、</a:t>
                      </a:r>
                      <a:r>
                        <a:rPr lang="en-US" sz="1200" kern="100">
                          <a:effectLst/>
                        </a:rPr>
                        <a:t>dotted</a:t>
                      </a:r>
                      <a:r>
                        <a:rPr lang="zh-CN" sz="1200" kern="100">
                          <a:effectLst/>
                        </a:rPr>
                        <a:t>点线、</a:t>
                      </a:r>
                      <a:r>
                        <a:rPr lang="en-US" sz="1200" kern="100">
                          <a:effectLst/>
                        </a:rPr>
                        <a:t>double</a:t>
                      </a:r>
                      <a:r>
                        <a:rPr lang="zh-CN" sz="1200" kern="100">
                          <a:effectLst/>
                        </a:rPr>
                        <a:t>双实线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258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边框宽度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border-width:</a:t>
                      </a:r>
                      <a:r>
                        <a:rPr lang="zh-CN" sz="1200" kern="100">
                          <a:effectLst/>
                        </a:rPr>
                        <a:t>上边</a:t>
                      </a:r>
                      <a:r>
                        <a:rPr lang="en-US" sz="1200" kern="100">
                          <a:effectLst/>
                        </a:rPr>
                        <a:t> [</a:t>
                      </a:r>
                      <a:r>
                        <a:rPr lang="zh-CN" sz="1200" kern="100">
                          <a:effectLst/>
                        </a:rPr>
                        <a:t>右边 下边 左边</a:t>
                      </a:r>
                      <a:r>
                        <a:rPr lang="en-US" sz="1200" kern="100">
                          <a:effectLst/>
                        </a:rPr>
                        <a:t>];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像素值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517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边框颜色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border-color:</a:t>
                      </a:r>
                      <a:r>
                        <a:rPr lang="zh-CN" sz="1200" kern="100" dirty="0">
                          <a:effectLst/>
                        </a:rPr>
                        <a:t>上边</a:t>
                      </a:r>
                      <a:r>
                        <a:rPr lang="en-US" sz="1200" kern="100" dirty="0">
                          <a:effectLst/>
                        </a:rPr>
                        <a:t> [</a:t>
                      </a:r>
                      <a:r>
                        <a:rPr lang="zh-CN" sz="1200" kern="100" dirty="0">
                          <a:effectLst/>
                        </a:rPr>
                        <a:t>右边 下边 左边</a:t>
                      </a:r>
                      <a:r>
                        <a:rPr lang="en-US" sz="1200" kern="100" dirty="0">
                          <a:effectLst/>
                        </a:rPr>
                        <a:t>];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颜色值、</a:t>
                      </a:r>
                      <a:r>
                        <a:rPr lang="en-US" sz="1200" kern="100">
                          <a:effectLst/>
                        </a:rPr>
                        <a:t>#</a:t>
                      </a:r>
                      <a:r>
                        <a:rPr lang="zh-CN" sz="1200" kern="100">
                          <a:effectLst/>
                        </a:rPr>
                        <a:t>十六进制、</a:t>
                      </a:r>
                      <a:r>
                        <a:rPr lang="en-US" sz="1200" kern="100">
                          <a:effectLst/>
                        </a:rPr>
                        <a:t>rgb(r,g,b)</a:t>
                      </a:r>
                      <a:r>
                        <a:rPr lang="zh-CN" sz="1200" kern="100">
                          <a:effectLst/>
                        </a:rPr>
                        <a:t>、</a:t>
                      </a:r>
                      <a:r>
                        <a:rPr lang="en-US" sz="1200" kern="100">
                          <a:effectLst/>
                        </a:rPr>
                        <a:t>rgb(r%,g%,b%)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258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综合设置边框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border:</a:t>
                      </a:r>
                      <a:r>
                        <a:rPr lang="zh-CN" sz="1200" kern="100">
                          <a:effectLst/>
                        </a:rPr>
                        <a:t>四边宽度 四边样式 四边颜色</a:t>
                      </a:r>
                      <a:r>
                        <a:rPr lang="en-US" sz="1200" kern="100">
                          <a:effectLst/>
                        </a:rPr>
                        <a:t>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517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圆角边框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border-radius:</a:t>
                      </a:r>
                      <a:r>
                        <a:rPr lang="zh-CN" sz="1200" kern="100">
                          <a:effectLst/>
                        </a:rPr>
                        <a:t>水平半径参数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垂直半径参数</a:t>
                      </a:r>
                      <a:r>
                        <a:rPr lang="en-US" sz="1200" kern="100">
                          <a:effectLst/>
                        </a:rPr>
                        <a:t>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像素值或百分比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  <a:tr h="517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图片边框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border-images:</a:t>
                      </a:r>
                      <a:r>
                        <a:rPr lang="zh-CN" sz="1200" kern="100">
                          <a:effectLst/>
                        </a:rPr>
                        <a:t>图片路径 裁切方式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边框宽度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边框扩展距离 重复方式</a:t>
                      </a:r>
                      <a:r>
                        <a:rPr lang="en-US" sz="1200" kern="100">
                          <a:effectLst/>
                        </a:rPr>
                        <a:t>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6638" marR="76638" marT="0" marB="0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27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5.2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）边框</a:t>
            </a:r>
            <a:r>
              <a:rPr lang="zh-CN" altLang="zh-CN" sz="1800" b="1" dirty="0">
                <a:solidFill>
                  <a:srgbClr val="009ED6"/>
                </a:solidFill>
              </a:rPr>
              <a:t>样式（</a:t>
            </a:r>
            <a:r>
              <a:rPr lang="en-US" altLang="zh-CN" sz="1800" b="1" dirty="0">
                <a:solidFill>
                  <a:srgbClr val="009ED6"/>
                </a:solidFill>
              </a:rPr>
              <a:t>border-style</a:t>
            </a:r>
            <a:r>
              <a:rPr lang="zh-CN" altLang="zh-CN" sz="1800" b="1" dirty="0">
                <a:solidFill>
                  <a:srgbClr val="009ED6"/>
                </a:solidFill>
              </a:rPr>
              <a:t>）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属性中，</a:t>
            </a:r>
            <a:r>
              <a:rPr lang="en-US" altLang="zh-CN" sz="1800" dirty="0">
                <a:solidFill>
                  <a:srgbClr val="009ED6"/>
                </a:solidFill>
              </a:rPr>
              <a:t>border-style</a:t>
            </a:r>
            <a:r>
              <a:rPr lang="zh-CN" altLang="zh-CN" sz="1800" dirty="0"/>
              <a:t>属性用于设置</a:t>
            </a:r>
            <a:r>
              <a:rPr lang="zh-CN" altLang="zh-CN" sz="1800" dirty="0">
                <a:solidFill>
                  <a:srgbClr val="009ED6"/>
                </a:solidFill>
              </a:rPr>
              <a:t>边框样式</a:t>
            </a:r>
            <a:r>
              <a:rPr lang="zh-CN" altLang="zh-CN" sz="1800" dirty="0"/>
              <a:t>。其基本语法格式如下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r>
              <a:rPr lang="en-US" altLang="zh-CN" sz="1800" dirty="0"/>
              <a:t>border-style</a:t>
            </a:r>
            <a:r>
              <a:rPr lang="zh-CN" altLang="zh-CN" sz="1800" dirty="0"/>
              <a:t>属性的常用属性值有四个，分别用于定义不同的</a:t>
            </a:r>
            <a:r>
              <a:rPr lang="zh-CN" altLang="zh-CN" sz="1800" dirty="0">
                <a:solidFill>
                  <a:srgbClr val="009ED6"/>
                </a:solidFill>
              </a:rPr>
              <a:t>显示样式</a:t>
            </a:r>
            <a:r>
              <a:rPr lang="zh-CN" altLang="zh-CN" sz="1800" dirty="0"/>
              <a:t>，具体如下。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solid</a:t>
            </a:r>
            <a:r>
              <a:rPr lang="zh-CN" altLang="zh-CN" sz="1800" dirty="0"/>
              <a:t>：边框为单实线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dashed</a:t>
            </a:r>
            <a:r>
              <a:rPr lang="zh-CN" altLang="zh-CN" sz="1800" dirty="0"/>
              <a:t>：边框为虚线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dotted</a:t>
            </a:r>
            <a:r>
              <a:rPr lang="zh-CN" altLang="zh-CN" sz="1800" dirty="0"/>
              <a:t>：边框为点线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double</a:t>
            </a:r>
            <a:r>
              <a:rPr lang="zh-CN" altLang="zh-CN" sz="1800" dirty="0"/>
              <a:t>：边框为双实线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、边框属性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734" y="3404355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border-style: </a:t>
            </a:r>
            <a:r>
              <a:rPr lang="zh-CN" altLang="zh-CN" dirty="0"/>
              <a:t>上边</a:t>
            </a:r>
            <a:r>
              <a:rPr lang="en-US" altLang="zh-CN" dirty="0"/>
              <a:t> [</a:t>
            </a:r>
            <a:r>
              <a:rPr lang="zh-CN" altLang="zh-CN" dirty="0"/>
              <a:t>右边 下边 左边</a:t>
            </a:r>
            <a:r>
              <a:rPr lang="en-US" altLang="zh-CN" dirty="0"/>
              <a:t>];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23" y="608840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9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c3906ec99062fca35bc8e6665e94f9c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Pages>0</Pages>
  <Words>3111</Words>
  <Characters>0</Characters>
  <Application>Microsoft Office PowerPoint</Application>
  <DocSecurity>0</DocSecurity>
  <PresentationFormat>全屏显示(4:3)</PresentationFormat>
  <Lines>0</Lines>
  <Paragraphs>326</Paragraphs>
  <Slides>42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默认设计模板</vt:lpstr>
      <vt:lpstr>第五章  盒子模型</vt:lpstr>
      <vt:lpstr>PowerPoint 演示文稿</vt:lpstr>
      <vt:lpstr>5.1 盒子模型概述</vt:lpstr>
      <vt:lpstr>5.1 知识点讲解</vt:lpstr>
      <vt:lpstr>5.1 知识点讲解</vt:lpstr>
      <vt:lpstr>5.1 知识点讲解</vt:lpstr>
      <vt:lpstr>5.2 盒子模型相关属性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5.2 知识点讲解</vt:lpstr>
      <vt:lpstr>5.3 背景属性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5.3 知识点讲解</vt:lpstr>
      <vt:lpstr>5.4 CSS3渐变属性</vt:lpstr>
      <vt:lpstr>5.4 知识点讲解</vt:lpstr>
      <vt:lpstr>5.4 知识点讲解</vt:lpstr>
      <vt:lpstr>5.4 知识点讲解</vt:lpstr>
      <vt:lpstr>5.4 知识点讲解</vt:lpstr>
      <vt:lpstr>5.5 制作音乐排行榜</vt:lpstr>
      <vt:lpstr>5.5 案例实现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lr</cp:lastModifiedBy>
  <cp:revision>367</cp:revision>
  <dcterms:created xsi:type="dcterms:W3CDTF">2013-01-25T01:44:32Z</dcterms:created>
  <dcterms:modified xsi:type="dcterms:W3CDTF">2016-01-07T08:32:29Z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