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256" r:id="rId2"/>
    <p:sldId id="565" r:id="rId3"/>
    <p:sldId id="635" r:id="rId4"/>
    <p:sldId id="469" r:id="rId5"/>
    <p:sldId id="470" r:id="rId6"/>
    <p:sldId id="590" r:id="rId7"/>
    <p:sldId id="471" r:id="rId8"/>
    <p:sldId id="587" r:id="rId9"/>
    <p:sldId id="588" r:id="rId10"/>
    <p:sldId id="472" r:id="rId11"/>
    <p:sldId id="585" r:id="rId12"/>
    <p:sldId id="477" r:id="rId13"/>
    <p:sldId id="528" r:id="rId14"/>
    <p:sldId id="550" r:id="rId15"/>
    <p:sldId id="647" r:id="rId16"/>
    <p:sldId id="648" r:id="rId17"/>
    <p:sldId id="649" r:id="rId18"/>
    <p:sldId id="651" r:id="rId19"/>
    <p:sldId id="596" r:id="rId20"/>
    <p:sldId id="595" r:id="rId21"/>
    <p:sldId id="573" r:id="rId22"/>
    <p:sldId id="549" r:id="rId23"/>
    <p:sldId id="638" r:id="rId24"/>
    <p:sldId id="639" r:id="rId25"/>
    <p:sldId id="640" r:id="rId26"/>
    <p:sldId id="641" r:id="rId27"/>
    <p:sldId id="642" r:id="rId28"/>
    <p:sldId id="643" r:id="rId29"/>
    <p:sldId id="644" r:id="rId30"/>
    <p:sldId id="636" r:id="rId31"/>
    <p:sldId id="645" r:id="rId32"/>
    <p:sldId id="646" r:id="rId33"/>
    <p:sldId id="616" r:id="rId34"/>
    <p:sldId id="629" r:id="rId35"/>
    <p:sldId id="652" r:id="rId36"/>
    <p:sldId id="653" r:id="rId37"/>
    <p:sldId id="559" r:id="rId38"/>
    <p:sldId id="563" r:id="rId39"/>
    <p:sldId id="562" r:id="rId40"/>
    <p:sldId id="654" r:id="rId41"/>
    <p:sldId id="655" r:id="rId42"/>
    <p:sldId id="506" r:id="rId43"/>
    <p:sldId id="509" r:id="rId44"/>
    <p:sldId id="575" r:id="rId45"/>
    <p:sldId id="656" r:id="rId46"/>
    <p:sldId id="511" r:id="rId47"/>
    <p:sldId id="657" r:id="rId48"/>
    <p:sldId id="566" r:id="rId49"/>
    <p:sldId id="567" r:id="rId50"/>
    <p:sldId id="568" r:id="rId51"/>
    <p:sldId id="658" r:id="rId52"/>
    <p:sldId id="659" r:id="rId53"/>
    <p:sldId id="523" r:id="rId54"/>
    <p:sldId id="467" r:id="rId5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2" userDrawn="1">
          <p15:clr>
            <a:srgbClr val="A4A3A4"/>
          </p15:clr>
        </p15:guide>
        <p15:guide id="3" pos="521" userDrawn="1">
          <p15:clr>
            <a:srgbClr val="A4A3A4"/>
          </p15:clr>
        </p15:guide>
        <p15:guide id="4" pos="3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erud, Thomas Embla" initials="TEB" lastIdx="2" clrIdx="0"/>
  <p:cmAuthor id="1" name="Thomas Embla Bonnerud" initials="TEB" lastIdx="2" clrIdx="1">
    <p:extLst/>
  </p:cmAuthor>
  <p:cmAuthor id="2" name="Thomas Embla Bonnerud" initials="TEB [2]" lastIdx="1" clrIdx="2">
    <p:extLst/>
  </p:cmAuthor>
  <p:cmAuthor id="3" name="Thomas Embla Bonnerud" initials="TEB [3]" lastIdx="1" clrIdx="3">
    <p:extLst/>
  </p:cmAuthor>
  <p:cmAuthor id="4" name="Thomas Embla Bonnerud" initials="TEB [4]" lastIdx="1" clrIdx="4">
    <p:extLst/>
  </p:cmAuthor>
  <p:cmAuthor id="5" name="Thomas Embla Bonnerud" initials="TEB [5]" lastIdx="1" clrIdx="5">
    <p:extLst/>
  </p:cmAuthor>
  <p:cmAuthor id="6" name="Thomas Embla Bonnerud" initials="TEB [6]" lastIdx="1" clrIdx="6">
    <p:extLst/>
  </p:cmAuthor>
  <p:cmAuthor id="7" name="Thomas Embla Bonnerud" initials="TEB [7]" lastIdx="1" clrIdx="7">
    <p:extLst/>
  </p:cmAuthor>
  <p:cmAuthor id="8" name="Thomas Embla Bonnerud" initials="TEB [8]" lastIdx="1" clrIdx="8">
    <p:extLst/>
  </p:cmAuthor>
  <p:cmAuthor id="9" name="Thomas Embla Bonnerud" initials="TEB [9]" lastIdx="1" clrIdx="9">
    <p:extLst/>
  </p:cmAuthor>
  <p:cmAuthor id="11" name="Kjartan Furset" initials="K" lastIdx="4" clrIdx="10">
    <p:extLst>
      <p:ext uri="{19B8F6BF-5375-455C-9EA6-DF929625EA0E}">
        <p15:presenceInfo xmlns:p15="http://schemas.microsoft.com/office/powerpoint/2012/main" userId="Kjartan Furset" providerId="None"/>
      </p:ext>
    </p:extLst>
  </p:cmAuthor>
  <p:cmAuthor id="12" name="Børs-Lind, Martin" initials="" lastIdx="0" clrIdx="11"/>
  <p:cmAuthor id="13" name="名岳蔡" initials="名岳蔡" lastIdx="1" clrIdx="12">
    <p:extLst>
      <p:ext uri="{19B8F6BF-5375-455C-9EA6-DF929625EA0E}">
        <p15:presenceInfo xmlns:p15="http://schemas.microsoft.com/office/powerpoint/2012/main" userId="ec85a7b532e375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505"/>
    <a:srgbClr val="8CD5F4"/>
    <a:srgbClr val="90CD4F"/>
    <a:srgbClr val="FBE905"/>
    <a:srgbClr val="FB0000"/>
    <a:srgbClr val="636466"/>
    <a:srgbClr val="FFFFFF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sfarg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5" autoAdjust="0"/>
    <p:restoredTop sz="93883" autoAdjust="0"/>
  </p:normalViewPr>
  <p:slideViewPr>
    <p:cSldViewPr snapToGrid="0" snapToObjects="1">
      <p:cViewPr varScale="1">
        <p:scale>
          <a:sx n="143" d="100"/>
          <a:sy n="143" d="100"/>
        </p:scale>
        <p:origin x="446" y="106"/>
      </p:cViewPr>
      <p:guideLst>
        <p:guide orient="horz" pos="532"/>
        <p:guide pos="521"/>
        <p:guide pos="385"/>
      </p:guideLst>
    </p:cSldViewPr>
  </p:slideViewPr>
  <p:outlineViewPr>
    <p:cViewPr>
      <p:scale>
        <a:sx n="33" d="100"/>
        <a:sy n="33" d="100"/>
      </p:scale>
      <p:origin x="0" y="-62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4086" y="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3" dt="2018-05-27T22:13:58.55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BE57A7B-0609-4D25-AB3C-FD0CFE7E22FC}" type="datetimeFigureOut">
              <a:rPr lang="nb-NO"/>
              <a:pPr>
                <a:defRPr/>
              </a:pPr>
              <a:t>21.12.2018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A59208D-ADE4-4C18-AD4C-40D2E8A55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92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FE0C639-DE15-43E8-9D5A-E8A3A0FBCFAA}" type="datetimeFigureOut">
              <a:rPr lang="nb-NO"/>
              <a:pPr>
                <a:defRPr/>
              </a:pPr>
              <a:t>21.12.2018</a:t>
            </a:fld>
            <a:endParaRPr lang="en-U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en-US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315F4B-708F-42A0-B38C-D5FF05C97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86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59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04B-6B27-4238-B7AA-BF425B6F7E46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4788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04B-6B27-4238-B7AA-BF425B6F7E46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8652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04B-6B27-4238-B7AA-BF425B6F7E46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2827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04B-6B27-4238-B7AA-BF425B6F7E46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0823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04B-6B27-4238-B7AA-BF425B6F7E46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1557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04B-6B27-4238-B7AA-BF425B6F7E46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0741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04B-6B27-4238-B7AA-BF425B6F7E46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0944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04B-6B27-4238-B7AA-BF425B6F7E46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8074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04B-6B27-4238-B7AA-BF425B6F7E46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8838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04B-6B27-4238-B7AA-BF425B6F7E46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547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7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04B-6B27-4238-B7AA-BF425B6F7E46}" type="slidenum">
              <a:rPr lang="pl-PL" smtClean="0"/>
              <a:t>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8941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55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nRF52840</a:t>
            </a:r>
            <a:r>
              <a:rPr lang="zh-TW" altLang="en-US" dirty="0"/>
              <a:t>上可以透過分時的方式交互運行</a:t>
            </a:r>
            <a:r>
              <a:rPr lang="en-US" dirty="0" err="1"/>
              <a:t>Zigbee</a:t>
            </a:r>
            <a:r>
              <a:rPr lang="zh-TW" altLang="en-US" dirty="0"/>
              <a:t>與低功號藍芽，藉此同時支持兩個協議。</a:t>
            </a:r>
            <a:r>
              <a:rPr lang="en-US" altLang="zh-TW" dirty="0" err="1"/>
              <a:t>Zigbee</a:t>
            </a:r>
            <a:r>
              <a:rPr lang="zh-TW" altLang="en-US" dirty="0"/>
              <a:t>可以透過</a:t>
            </a:r>
            <a:r>
              <a:rPr lang="en-US" altLang="zh-TW" dirty="0"/>
              <a:t>MAC</a:t>
            </a:r>
            <a:r>
              <a:rPr lang="zh-TW" altLang="en-US" dirty="0"/>
              <a:t>層的</a:t>
            </a:r>
            <a:r>
              <a:rPr lang="en-US" altLang="zh-TW" dirty="0"/>
              <a:t>ACK</a:t>
            </a:r>
            <a:r>
              <a:rPr lang="zh-TW" altLang="en-US" dirty="0"/>
              <a:t>以及</a:t>
            </a:r>
            <a:r>
              <a:rPr lang="en-US" altLang="zh-TW" dirty="0"/>
              <a:t>APS</a:t>
            </a:r>
            <a:r>
              <a:rPr lang="zh-TW" altLang="en-US" dirty="0"/>
              <a:t>層的</a:t>
            </a:r>
            <a:r>
              <a:rPr lang="en-US" altLang="zh-TW" dirty="0"/>
              <a:t>ACK</a:t>
            </a:r>
            <a:r>
              <a:rPr lang="zh-TW" altLang="en-US" dirty="0"/>
              <a:t>來確保資料傳輸。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0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73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04B-6B27-4238-B7AA-BF425B6F7E46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9749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04B-6B27-4238-B7AA-BF425B6F7E46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285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04B-6B27-4238-B7AA-BF425B6F7E46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8541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04B-6B27-4238-B7AA-BF425B6F7E46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4947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3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77587" y="2706933"/>
            <a:ext cx="8055228" cy="814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08960" y="3602005"/>
            <a:ext cx="5454813" cy="10955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ct val="0"/>
              </a:spcBef>
              <a:buFont typeface="Wingdings 2" pitchFamily="18" charset="2"/>
              <a:buNone/>
              <a:defRPr sz="1600" baseline="0">
                <a:solidFill>
                  <a:schemeClr val="tx2"/>
                </a:solidFill>
                <a:latin typeface="Gotham Light" pitchFamily="50" charset="0"/>
                <a:cs typeface="Gotham Light" pitchFamily="50" charset="0"/>
              </a:defRPr>
            </a:lvl1pPr>
            <a:lvl2pPr marL="457178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78073" y="3584076"/>
            <a:ext cx="0" cy="109550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92842" y="3683279"/>
            <a:ext cx="2339975" cy="10142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051" i="1" baseline="0">
                <a:latin typeface="+mj-lt"/>
              </a:defRPr>
            </a:lvl1pPr>
          </a:lstStyle>
          <a:p>
            <a:pPr lvl="0"/>
            <a:endParaRPr lang="nb-NO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9144000" cy="26077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823962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9" userDrawn="1">
          <p15:clr>
            <a:srgbClr val="FBAE40"/>
          </p15:clr>
        </p15:guide>
        <p15:guide id="2" orient="horz" pos="2436" userDrawn="1">
          <p15:clr>
            <a:srgbClr val="FBAE40"/>
          </p15:clr>
        </p15:guide>
        <p15:guide id="3" orient="horz" pos="16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mess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1191" y="1527176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#1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06564" y="1527176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11191" y="2160038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#2</a:t>
            </a:r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06564" y="2160038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91" y="2792900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#3</a:t>
            </a:r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1706564" y="2792900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11191" y="3425762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#4</a:t>
            </a:r>
            <a:endParaRPr lang="en-US" dirty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1706564" y="3425762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11191" y="4058624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#5</a:t>
            </a:r>
            <a:endParaRPr lang="en-US" dirty="0"/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706564" y="4058624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849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11188" y="1239374"/>
            <a:ext cx="7921627" cy="35644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69263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5777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il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70839" y="1671642"/>
            <a:ext cx="3240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931188" y="1671642"/>
            <a:ext cx="3240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31189" y="3295653"/>
            <a:ext cx="3240001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395981" indent="-179992"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970839" y="3296775"/>
            <a:ext cx="3240000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970839" y="1239838"/>
            <a:ext cx="3240000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 – one line only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931190" y="1239838"/>
            <a:ext cx="3240001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 – one line only</a:t>
            </a:r>
          </a:p>
        </p:txBody>
      </p:sp>
    </p:spTree>
    <p:extLst>
      <p:ext uri="{BB962C8B-B14F-4D97-AF65-F5344CB8AC3E}">
        <p14:creationId xmlns:p14="http://schemas.microsoft.com/office/powerpoint/2010/main" val="1693159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quarter" idx="10"/>
          </p:nvPr>
        </p:nvSpPr>
        <p:spPr>
          <a:xfrm>
            <a:off x="611188" y="1239838"/>
            <a:ext cx="2614136" cy="3563937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64933" y="1239838"/>
            <a:ext cx="2614136" cy="3563937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2"/>
          </p:nvPr>
        </p:nvSpPr>
        <p:spPr>
          <a:xfrm>
            <a:off x="5918677" y="1239838"/>
            <a:ext cx="2614136" cy="3563937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26759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970839" y="2113698"/>
            <a:ext cx="3240000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931190" y="2113698"/>
            <a:ext cx="3240001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31189" y="3295653"/>
            <a:ext cx="3240001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395981" indent="-179992"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970839" y="3296775"/>
            <a:ext cx="3240000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95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59097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il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1188" y="1671642"/>
            <a:ext cx="2614136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264931" y="1671642"/>
            <a:ext cx="2614137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918677" y="1671642"/>
            <a:ext cx="2614138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8" y="1239838"/>
            <a:ext cx="2614136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4930" y="1239838"/>
            <a:ext cx="2614139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8677" y="1239837"/>
            <a:ext cx="2614138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11187" y="3296775"/>
            <a:ext cx="2608165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264933" y="3289323"/>
            <a:ext cx="2614136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5918677" y="3296775"/>
            <a:ext cx="2614138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1479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7" y="2140724"/>
            <a:ext cx="2617113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1955" y="2140724"/>
            <a:ext cx="2617114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8677" y="2140723"/>
            <a:ext cx="2614138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11188" y="3296775"/>
            <a:ext cx="2608164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264933" y="3289323"/>
            <a:ext cx="2614136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5918677" y="3296775"/>
            <a:ext cx="2614138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80337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+ il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1190" y="1671642"/>
            <a:ext cx="1835999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637421" y="1671642"/>
            <a:ext cx="1836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637421" y="3298756"/>
            <a:ext cx="1836000" cy="15081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395981" indent="-179992" algn="l">
              <a:defRPr sz="10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689888" y="3298755"/>
            <a:ext cx="1836000" cy="150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 algn="ctr">
              <a:buNone/>
              <a:defRPr sz="12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663655" y="1671642"/>
            <a:ext cx="1836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689888" y="1671642"/>
            <a:ext cx="1836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11190" y="3298755"/>
            <a:ext cx="1835999" cy="15081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/>
            </a:lvl1pPr>
            <a:lvl2pPr marL="395981" indent="-179992" algn="l">
              <a:defRPr sz="10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663655" y="3295653"/>
            <a:ext cx="1836000" cy="150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 algn="ctr">
              <a:buNone/>
              <a:defRPr sz="12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9" y="1257854"/>
            <a:ext cx="1835999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one line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637421" y="1257854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–one 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689888" y="1257853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–one line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663655" y="1257854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–one line</a:t>
            </a:r>
          </a:p>
        </p:txBody>
      </p:sp>
    </p:spTree>
    <p:extLst>
      <p:ext uri="{BB962C8B-B14F-4D97-AF65-F5344CB8AC3E}">
        <p14:creationId xmlns:p14="http://schemas.microsoft.com/office/powerpoint/2010/main" val="3992497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64" y="1383490"/>
            <a:ext cx="8130904" cy="3428083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baseline="0"/>
            </a:lvl1pPr>
            <a:lvl2pPr>
              <a:defRPr baseline="0"/>
            </a:lvl2pPr>
            <a:lvl5pPr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2763" y="448096"/>
            <a:ext cx="8131030" cy="813617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j-lt"/>
                <a:cs typeface="Gotham Book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4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77587" y="2706933"/>
            <a:ext cx="8055228" cy="814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Gotham Light" pitchFamily="50" charset="0"/>
                <a:cs typeface="Gotham Light" pitchFamily="50" charset="0"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08960" y="3602005"/>
            <a:ext cx="5454813" cy="10955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ct val="0"/>
              </a:spcBef>
              <a:buFont typeface="Wingdings 2" pitchFamily="18" charset="2"/>
              <a:buNone/>
              <a:defRPr sz="1400" baseline="0">
                <a:solidFill>
                  <a:schemeClr val="tx2"/>
                </a:solidFill>
                <a:latin typeface="Gotham Light" pitchFamily="50" charset="0"/>
                <a:cs typeface="Gotham Light" pitchFamily="50" charset="0"/>
              </a:defRPr>
            </a:lvl1pPr>
            <a:lvl2pPr marL="457178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78073" y="3584076"/>
            <a:ext cx="0" cy="109550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92842" y="3683279"/>
            <a:ext cx="2339975" cy="10142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051" i="1" baseline="0">
                <a:latin typeface="+mj-lt"/>
              </a:defRPr>
            </a:lvl1pPr>
          </a:lstStyle>
          <a:p>
            <a:pPr lvl="0"/>
            <a:endParaRPr lang="nb-NO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3045600" y="-4483"/>
            <a:ext cx="3045600" cy="260772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-1763" y="1276350"/>
            <a:ext cx="3045600" cy="132689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-1763" y="-17502"/>
            <a:ext cx="1522800" cy="1303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8400" y="1276350"/>
            <a:ext cx="3045600" cy="132689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098400" y="-17502"/>
            <a:ext cx="3045600" cy="1303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1521037" y="-17502"/>
            <a:ext cx="1522800" cy="1303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75613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9" userDrawn="1">
          <p15:clr>
            <a:srgbClr val="FBAE40"/>
          </p15:clr>
        </p15:guide>
        <p15:guide id="2" orient="horz" pos="2436" userDrawn="1">
          <p15:clr>
            <a:srgbClr val="FBAE40"/>
          </p15:clr>
        </p15:guide>
        <p15:guide id="3" orient="horz" pos="16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780003"/>
            <a:ext cx="5866483" cy="1087148"/>
          </a:xfrm>
          <a:prstGeom prst="rect">
            <a:avLst/>
          </a:prstGeom>
          <a:solidFill>
            <a:schemeClr val="bg1"/>
          </a:solidFill>
        </p:spPr>
        <p:txBody>
          <a:bodyPr lIns="612000" tIns="108000" rIns="180000" bIns="108000">
            <a:noAutofit/>
          </a:bodyPr>
          <a:lstStyle>
            <a:lvl1pPr marL="0" indent="0">
              <a:buFont typeface="Arial" panose="020B0604020202020204" pitchFamily="34" charset="0"/>
              <a:buNone/>
              <a:defRPr sz="2800">
                <a:solidFill>
                  <a:schemeClr val="accent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dirty="0"/>
              <a:t>Dfdsfd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" y="3320477"/>
            <a:ext cx="5866483" cy="927677"/>
          </a:xfrm>
          <a:prstGeom prst="rect">
            <a:avLst/>
          </a:prstGeom>
        </p:spPr>
        <p:txBody>
          <a:bodyPr lIns="61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56201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9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2"/>
          </p:nvPr>
        </p:nvSpPr>
        <p:spPr>
          <a:xfrm>
            <a:off x="611190" y="1239838"/>
            <a:ext cx="3960000" cy="35644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572816" y="1239374"/>
            <a:ext cx="3960000" cy="35644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2418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3264932" y="1239838"/>
            <a:ext cx="5267881" cy="35639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611187" y="1239839"/>
            <a:ext cx="2610730" cy="35639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643319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6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X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611187" y="1239838"/>
            <a:ext cx="5267881" cy="35639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/>
          </p:nvPr>
        </p:nvSpPr>
        <p:spPr>
          <a:xfrm>
            <a:off x="5918677" y="1239839"/>
            <a:ext cx="2610730" cy="35639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5370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mess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1191" y="1527175"/>
            <a:ext cx="1095375" cy="88265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#1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11190" y="2632213"/>
            <a:ext cx="1095375" cy="88265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#2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1189" y="3737251"/>
            <a:ext cx="1095375" cy="88265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#3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06564" y="1527175"/>
            <a:ext cx="6826251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706564" y="2632213"/>
            <a:ext cx="6826251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06561" y="3737251"/>
            <a:ext cx="6826251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0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messages img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39591" y="1527175"/>
            <a:ext cx="5393223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139591" y="2632213"/>
            <a:ext cx="5393223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139590" y="3737251"/>
            <a:ext cx="5393223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11191" y="1384304"/>
            <a:ext cx="2528887" cy="112129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10703" y="2512894"/>
            <a:ext cx="2528887" cy="112129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10701" y="3634189"/>
            <a:ext cx="2528887" cy="112129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6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messages img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39591" y="1527175"/>
            <a:ext cx="5393223" cy="1265574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11191" y="1384304"/>
            <a:ext cx="2528887" cy="1602139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139591" y="3266934"/>
            <a:ext cx="5393223" cy="1265574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11191" y="3124063"/>
            <a:ext cx="2528887" cy="160213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7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"/>
            <a:ext cx="9144000" cy="337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7" name="Text Placeholder 27"/>
          <p:cNvSpPr txBox="1">
            <a:spLocks/>
          </p:cNvSpPr>
          <p:nvPr userDrawn="1"/>
        </p:nvSpPr>
        <p:spPr>
          <a:xfrm>
            <a:off x="518186" y="60099"/>
            <a:ext cx="3315687" cy="264318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defRPr sz="1050" kern="1200" baseline="0">
                <a:solidFill>
                  <a:schemeClr val="accent1"/>
                </a:solidFill>
                <a:latin typeface="Gotham Medium" pitchFamily="50" charset="0"/>
                <a:ea typeface="+mn-ea"/>
                <a:cs typeface="Gotham Medium" pitchFamily="50" charset="0"/>
              </a:defRPr>
            </a:lvl1pPr>
            <a:lvl2pPr marL="457200" indent="-228600" algn="l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ct val="0"/>
              </a:spcAft>
              <a:buClr>
                <a:srgbClr val="0E4367"/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2pPr>
            <a:lvl3pPr marL="685800" indent="-228600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3pPr>
            <a:lvl4pPr marL="914400" indent="-228600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E4367"/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4pPr>
            <a:lvl5pPr marL="1143000" indent="-228600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/>
                </a:solidFill>
                <a:latin typeface="+mj-lt"/>
                <a:cs typeface="Gotham Book" pitchFamily="50" charset="0"/>
              </a:rPr>
              <a:t>© NORDIC SEMICONDUCTOR</a:t>
            </a:r>
            <a:endParaRPr lang="nb-NO" sz="800" dirty="0">
              <a:solidFill>
                <a:schemeClr val="bg1"/>
              </a:solidFill>
              <a:latin typeface="+mj-lt"/>
              <a:cs typeface="Gotham Book" pitchFamily="50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611190" y="668360"/>
            <a:ext cx="7921625" cy="5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/>
              <a:t>Titgle gdfgf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1190" y="1239895"/>
            <a:ext cx="7921625" cy="3492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 err="1"/>
              <a:t>Ffsdfd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41" r:id="rId2"/>
    <p:sldLayoutId id="2147483750" r:id="rId3"/>
    <p:sldLayoutId id="2147483742" r:id="rId4"/>
    <p:sldLayoutId id="2147483740" r:id="rId5"/>
    <p:sldLayoutId id="2147483743" r:id="rId6"/>
    <p:sldLayoutId id="2147483756" r:id="rId7"/>
    <p:sldLayoutId id="2147483757" r:id="rId8"/>
    <p:sldLayoutId id="2147483758" r:id="rId9"/>
    <p:sldLayoutId id="2147483759" r:id="rId10"/>
    <p:sldLayoutId id="2147483754" r:id="rId11"/>
    <p:sldLayoutId id="2147483744" r:id="rId12"/>
    <p:sldLayoutId id="2147483753" r:id="rId13"/>
    <p:sldLayoutId id="2147483760" r:id="rId14"/>
    <p:sldLayoutId id="2147483752" r:id="rId15"/>
    <p:sldLayoutId id="2147483745" r:id="rId16"/>
    <p:sldLayoutId id="2147483755" r:id="rId17"/>
    <p:sldLayoutId id="2147483747" r:id="rId18"/>
    <p:sldLayoutId id="2147483787" r:id="rId19"/>
  </p:sldLayoutIdLst>
  <p:hf sldNum="0" hdr="0" dt="0"/>
  <p:txStyles>
    <p:titleStyle>
      <a:lvl1pPr algn="l" rtl="0" eaLnBrk="1" fontAlgn="base" hangingPunct="1">
        <a:lnSpc>
          <a:spcPts val="3500"/>
        </a:lnSpc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Gotham Extra Light" pitchFamily="50" charset="0"/>
          <a:ea typeface="+mj-ea"/>
          <a:cs typeface="Gotham Extra Light" pitchFamily="50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371532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233989" indent="-233989" algn="l" rtl="0" eaLnBrk="1" fontAlgn="base" hangingPunct="1">
        <a:lnSpc>
          <a:spcPct val="13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Gotham Light" pitchFamily="50" charset="0"/>
          <a:ea typeface="+mn-ea"/>
          <a:cs typeface="Gotham Light" pitchFamily="50" charset="0"/>
        </a:defRPr>
      </a:lvl1pPr>
      <a:lvl2pPr marL="377981" indent="-233989" algn="l" rtl="0" eaLnBrk="1" fontAlgn="base" hangingPunct="1">
        <a:lnSpc>
          <a:spcPct val="130000"/>
        </a:lnSpc>
        <a:spcBef>
          <a:spcPts val="200"/>
        </a:spcBef>
        <a:spcAft>
          <a:spcPts val="200"/>
        </a:spcAft>
        <a:buClr>
          <a:schemeClr val="accent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Gotham Light" pitchFamily="50" charset="0"/>
          <a:ea typeface="+mn-ea"/>
          <a:cs typeface="Gotham Light" pitchFamily="50" charset="0"/>
        </a:defRPr>
      </a:lvl2pPr>
      <a:lvl3pPr marL="611970" indent="-179992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buClr>
          <a:schemeClr val="accent3"/>
        </a:buClr>
        <a:buSzPct val="85000"/>
        <a:buFontTx/>
        <a:buBlip>
          <a:blip r:embed="rId21"/>
        </a:buBlip>
        <a:defRPr sz="1000" i="0" kern="1200">
          <a:solidFill>
            <a:schemeClr val="tx2"/>
          </a:solidFill>
          <a:latin typeface="Gotham Book" pitchFamily="50" charset="0"/>
          <a:ea typeface="+mn-ea"/>
          <a:cs typeface="Gotham Book" pitchFamily="50" charset="0"/>
        </a:defRPr>
      </a:lvl3pPr>
      <a:lvl4pPr marL="914354" indent="-228589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rgbClr val="0E4367"/>
        </a:buClr>
        <a:buSzPct val="100000"/>
        <a:buFont typeface="Wingdings 2" pitchFamily="18" charset="2"/>
        <a:buChar char="¡"/>
        <a:defRPr sz="1600" kern="1200">
          <a:solidFill>
            <a:schemeClr val="tx2"/>
          </a:solidFill>
          <a:latin typeface="Gotham Book" pitchFamily="50" charset="0"/>
          <a:ea typeface="+mn-ea"/>
          <a:cs typeface="Gotham Book" pitchFamily="50" charset="0"/>
        </a:defRPr>
      </a:lvl4pPr>
      <a:lvl5pPr marL="1142942" indent="-228589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accent1"/>
        </a:buClr>
        <a:buSzPct val="100000"/>
        <a:buFont typeface="Wingdings 2" pitchFamily="18" charset="2"/>
        <a:buChar char="¡"/>
        <a:defRPr sz="1600" kern="1200">
          <a:solidFill>
            <a:schemeClr val="tx2"/>
          </a:solidFill>
          <a:latin typeface="Gotham Book" pitchFamily="50" charset="0"/>
          <a:ea typeface="+mn-ea"/>
          <a:cs typeface="Gotham Book" pitchFamily="50" charset="0"/>
        </a:defRPr>
      </a:lvl5pPr>
      <a:lvl6pPr marL="1377882" indent="-228589" algn="l" defTabSz="914354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295" indent="-228589" algn="l" defTabSz="914354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297" indent="-228589" algn="l" defTabSz="914354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298" indent="-228589" algn="l" defTabSz="914354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5" userDrawn="1">
          <p15:clr>
            <a:srgbClr val="F26B43"/>
          </p15:clr>
        </p15:guide>
        <p15:guide id="2" orient="horz" pos="645" userDrawn="1">
          <p15:clr>
            <a:srgbClr val="F26B43"/>
          </p15:clr>
        </p15:guide>
        <p15:guide id="3" orient="horz" pos="872" userDrawn="1">
          <p15:clr>
            <a:srgbClr val="F26B43"/>
          </p15:clr>
        </p15:guide>
        <p15:guide id="4" orient="horz" pos="3026" userDrawn="1">
          <p15:clr>
            <a:srgbClr val="F26B43"/>
          </p15:clr>
        </p15:guide>
        <p15:guide id="5" pos="5375" userDrawn="1">
          <p15:clr>
            <a:srgbClr val="F26B43"/>
          </p15:clr>
        </p15:guide>
        <p15:guide id="6" orient="horz" pos="781" userDrawn="1">
          <p15:clr>
            <a:srgbClr val="F26B43"/>
          </p15:clr>
        </p15:guide>
        <p15:guide id="7" orient="horz" pos="962" userDrawn="1">
          <p15:clr>
            <a:srgbClr val="F26B43"/>
          </p15:clr>
        </p15:guide>
        <p15:guide id="8" orient="horz" pos="20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center.nordicsemi.com/topic/com.nordic.infocenter.thread_zigbee.v1.0.0/group__zboss__general__api.html#ga11517ab4e09df2a3960a46ef7bc1a137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nordicsemi.com/DocLib/Content/SDK_Doc/Thread_SDK/v2-0-0/zigbee_example_light_control" TargetMode="Externa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nordicsemi.com/DocLib/Content/SDK_Doc/Thread_SDK/v2-0-0/zigbee_multi_dynamic_light_bulb_eddystone_example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4.jpeg"/><Relationship Id="rId4" Type="http://schemas.openxmlformats.org/officeDocument/2006/relationships/hyperlink" Target="https://www.nordicsemi.com/DocLib/Content/SDK_Doc/Thread_SDK/v2-0-0/zigbee_multi_dynamic_light_switch_nus_example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nordicsemi.com/DocLib/Content/SDK_Doc/Thread_SDK/v2-0-0/zigbee_multi_dynamic_color_light_sed_thingy_master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nordicsemi.com/DocLib/Content/SDK_Doc/Thread_SDK/v2-0-0/zigbee_example_ota_client" TargetMode="Externa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nb-NO" sz="3200" dirty="0">
                <a:latin typeface="Gotham Light" pitchFamily="50" charset="0"/>
                <a:cs typeface="Gotham Light" pitchFamily="50" charset="0"/>
              </a:rPr>
              <a:t>Nordic Zigbee SDK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sz="1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92842" y="3602005"/>
            <a:ext cx="2339975" cy="1095501"/>
          </a:xfrm>
        </p:spPr>
        <p:txBody>
          <a:bodyPr anchor="ctr"/>
          <a:lstStyle/>
          <a:p>
            <a:r>
              <a:rPr lang="nb-NO" sz="1100" i="0" dirty="0">
                <a:latin typeface="+mn-lt"/>
              </a:rPr>
              <a:t>Larry Tsai</a:t>
            </a:r>
          </a:p>
          <a:p>
            <a:r>
              <a:rPr lang="nb-NO" sz="1100" i="0" dirty="0">
                <a:latin typeface="+mn-lt"/>
              </a:rPr>
              <a:t>Software Engineer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DD153B-6C9A-44E2-92EF-78F31D052F4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1" b="10881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63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0761" y="429818"/>
            <a:ext cx="7921625" cy="509813"/>
          </a:xfrm>
        </p:spPr>
        <p:txBody>
          <a:bodyPr/>
          <a:lstStyle/>
          <a:p>
            <a:r>
              <a:rPr lang="pl-PL" sz="2000" dirty="0"/>
              <a:t>Toolchain support</a:t>
            </a:r>
          </a:p>
        </p:txBody>
      </p:sp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99" y="2345594"/>
            <a:ext cx="826710" cy="97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90" y="2388042"/>
            <a:ext cx="1387302" cy="964407"/>
          </a:xfrm>
          <a:prstGeom prst="rect">
            <a:avLst/>
          </a:prstGeom>
        </p:spPr>
      </p:pic>
      <p:pic>
        <p:nvPicPr>
          <p:cNvPr id="7" name="Picture 8" descr="Image result for kei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876" y="2528174"/>
            <a:ext cx="2012182" cy="68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s://shop-us.segger.com/v/vspfiles/assets/images/embedded_studio_logo_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453" y="2405651"/>
            <a:ext cx="832636" cy="85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92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Zigbee</a:t>
            </a:r>
            <a:r>
              <a:rPr lang="en-US" dirty="0"/>
              <a:t> hardware requirements - Peripheral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47738" y="1383506"/>
            <a:ext cx="72485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42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EFC9-3E63-4B80-9A10-C9BA4943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and RAM requirements</a:t>
            </a:r>
            <a:endParaRPr lang="en-150" dirty="0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35956FAE-8654-44A5-BC8B-B51F30B26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15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0C321A0-2581-44F9-8A4A-8CAF2F9DAC6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92649" y="1239838"/>
            <a:ext cx="7158703" cy="356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83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43AD-C6A6-44A2-939B-BC410F7B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ZBOSS</a:t>
            </a:r>
            <a:r>
              <a:rPr lang="zh-TW" altLang="en-US" dirty="0"/>
              <a:t> </a:t>
            </a:r>
            <a:r>
              <a:rPr lang="en-GB" dirty="0"/>
              <a:t>Stack overview – </a:t>
            </a:r>
            <a:r>
              <a:rPr lang="en-US" altLang="zh-TW" dirty="0"/>
              <a:t>S</a:t>
            </a:r>
            <a:r>
              <a:rPr lang="en-GB" dirty="0" err="1"/>
              <a:t>upported</a:t>
            </a:r>
            <a:r>
              <a:rPr lang="en-GB" dirty="0"/>
              <a:t> </a:t>
            </a:r>
            <a:r>
              <a:rPr lang="en-US" altLang="zh-TW" dirty="0"/>
              <a:t>S</a:t>
            </a:r>
            <a:r>
              <a:rPr lang="en-GB" dirty="0" err="1"/>
              <a:t>tandards</a:t>
            </a:r>
            <a:endParaRPr lang="en-GB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7634D86-08B0-496D-AE9F-5DD3553AE7EE}"/>
              </a:ext>
            </a:extLst>
          </p:cNvPr>
          <p:cNvSpPr txBox="1">
            <a:spLocks/>
          </p:cNvSpPr>
          <p:nvPr/>
        </p:nvSpPr>
        <p:spPr bwMode="auto">
          <a:xfrm>
            <a:off x="611192" y="1239841"/>
            <a:ext cx="7921625" cy="350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lvl1pPr marL="311978" indent="-311978" algn="l" rtl="0" eaLnBrk="1" fontAlgn="base" hangingPunct="1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  <a:lvl2pPr marL="503962" indent="-311978" algn="l" rtl="0" eaLnBrk="1" fontAlgn="base" hangingPunct="1">
              <a:lnSpc>
                <a:spcPct val="13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2133" kern="1200">
                <a:solidFill>
                  <a:schemeClr val="tx2"/>
                </a:solidFill>
                <a:latin typeface="Gotham Light" pitchFamily="50" charset="0"/>
                <a:ea typeface="+mn-ea"/>
                <a:cs typeface="Gotham Light" pitchFamily="50" charset="0"/>
              </a:defRPr>
            </a:lvl2pPr>
            <a:lvl3pPr marL="815940" indent="-239983" algn="l" rtl="0" eaLnBrk="1" fontAlgn="base" hangingPunct="1">
              <a:lnSpc>
                <a:spcPct val="120000"/>
              </a:lnSpc>
              <a:spcBef>
                <a:spcPts val="267"/>
              </a:spcBef>
              <a:spcAft>
                <a:spcPts val="267"/>
              </a:spcAft>
              <a:buClr>
                <a:schemeClr val="accent3"/>
              </a:buClr>
              <a:buSzPct val="85000"/>
              <a:buFontTx/>
              <a:buBlip>
                <a:blip r:embed="rId2"/>
              </a:buBlip>
              <a:defRPr sz="1333" i="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3pPr>
            <a:lvl4pPr marL="1219108" indent="-304778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E4367"/>
              </a:buClr>
              <a:buSzPct val="100000"/>
              <a:buFont typeface="Wingdings 2" pitchFamily="18" charset="2"/>
              <a:buChar char="¡"/>
              <a:defRPr sz="2133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4pPr>
            <a:lvl5pPr marL="1523885" indent="-304778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defRPr sz="2133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5pPr>
            <a:lvl6pPr marL="1837130" indent="-304778" algn="l" defTabSz="1219108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37673" indent="-304778" algn="l" defTabSz="1219108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40335" indent="-304778" algn="l" defTabSz="1219108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2995" indent="-304778" algn="l" defTabSz="1219108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nRF52840 and ZBOSS 3.1 is </a:t>
            </a:r>
            <a:r>
              <a:rPr lang="en-GB" sz="1400" dirty="0" err="1">
                <a:highlight>
                  <a:srgbClr val="F7E505"/>
                </a:highlight>
              </a:rPr>
              <a:t>Zigbee</a:t>
            </a:r>
            <a:r>
              <a:rPr lang="en-GB" sz="1400" dirty="0">
                <a:highlight>
                  <a:srgbClr val="F7E505"/>
                </a:highlight>
              </a:rPr>
              <a:t> 3.0 Compliant</a:t>
            </a:r>
          </a:p>
          <a:p>
            <a:pPr lvl="1" algn="just">
              <a:spcBef>
                <a:spcPts val="450"/>
              </a:spcBef>
              <a:spcAft>
                <a:spcPts val="450"/>
              </a:spcAft>
            </a:pPr>
            <a:r>
              <a:rPr lang="en-GB" sz="1133" dirty="0"/>
              <a:t>MAC: 802.15.4-2011</a:t>
            </a:r>
          </a:p>
          <a:p>
            <a:pPr lvl="1" algn="just">
              <a:spcBef>
                <a:spcPts val="450"/>
              </a:spcBef>
              <a:spcAft>
                <a:spcPts val="450"/>
              </a:spcAft>
            </a:pPr>
            <a:r>
              <a:rPr lang="en-GB" sz="1133" dirty="0" err="1"/>
              <a:t>Zigbee</a:t>
            </a:r>
            <a:r>
              <a:rPr lang="en-GB" sz="1133" dirty="0"/>
              <a:t> Pro network feature set, compliant with revision 21</a:t>
            </a:r>
          </a:p>
          <a:p>
            <a:pPr lvl="1" algn="just">
              <a:spcBef>
                <a:spcPts val="450"/>
              </a:spcBef>
              <a:spcAft>
                <a:spcPts val="450"/>
              </a:spcAft>
            </a:pPr>
            <a:r>
              <a:rPr lang="en-GB" sz="1133" dirty="0" err="1"/>
              <a:t>Zigbee</a:t>
            </a:r>
            <a:r>
              <a:rPr lang="en-GB" sz="1133" dirty="0"/>
              <a:t> Cluster Library, compliant with revision 6</a:t>
            </a:r>
          </a:p>
          <a:p>
            <a:pPr lvl="1" algn="just">
              <a:spcBef>
                <a:spcPts val="450"/>
              </a:spcBef>
              <a:spcAft>
                <a:spcPts val="450"/>
              </a:spcAft>
            </a:pPr>
            <a:r>
              <a:rPr lang="en-GB" sz="1133" dirty="0"/>
              <a:t>Base Device Behaviour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Device definitions, as described in former Home Application and Light Link profiles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Supported roles: Coordinator, Router, End Device and Green Power Proxy</a:t>
            </a:r>
            <a:endParaRPr lang="pl-PL" sz="1400" dirty="0"/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Green Power device not supported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7960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43AD-C6A6-44A2-939B-BC410F7B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ZBOSS</a:t>
            </a:r>
            <a:r>
              <a:rPr lang="zh-TW" altLang="en-US" dirty="0"/>
              <a:t> </a:t>
            </a:r>
            <a:r>
              <a:rPr lang="en-GB" dirty="0"/>
              <a:t>Stack overview – Supported Features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7634D86-08B0-496D-AE9F-5DD3553AE7EE}"/>
              </a:ext>
            </a:extLst>
          </p:cNvPr>
          <p:cNvSpPr txBox="1">
            <a:spLocks/>
          </p:cNvSpPr>
          <p:nvPr/>
        </p:nvSpPr>
        <p:spPr bwMode="auto">
          <a:xfrm>
            <a:off x="611193" y="1239841"/>
            <a:ext cx="4456754" cy="350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lvl1pPr marL="311978" indent="-311978" algn="l" rtl="0" eaLnBrk="1" fontAlgn="base" hangingPunct="1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  <a:lvl2pPr marL="503962" indent="-311978" algn="l" rtl="0" eaLnBrk="1" fontAlgn="base" hangingPunct="1">
              <a:lnSpc>
                <a:spcPct val="13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2133" kern="1200">
                <a:solidFill>
                  <a:schemeClr val="tx2"/>
                </a:solidFill>
                <a:latin typeface="Gotham Light" pitchFamily="50" charset="0"/>
                <a:ea typeface="+mn-ea"/>
                <a:cs typeface="Gotham Light" pitchFamily="50" charset="0"/>
              </a:defRPr>
            </a:lvl2pPr>
            <a:lvl3pPr marL="815940" indent="-239983" algn="l" rtl="0" eaLnBrk="1" fontAlgn="base" hangingPunct="1">
              <a:lnSpc>
                <a:spcPct val="120000"/>
              </a:lnSpc>
              <a:spcBef>
                <a:spcPts val="267"/>
              </a:spcBef>
              <a:spcAft>
                <a:spcPts val="267"/>
              </a:spcAft>
              <a:buClr>
                <a:schemeClr val="accent3"/>
              </a:buClr>
              <a:buSzPct val="85000"/>
              <a:buFontTx/>
              <a:buBlip>
                <a:blip r:embed="rId2"/>
              </a:buBlip>
              <a:defRPr sz="1333" i="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3pPr>
            <a:lvl4pPr marL="1219108" indent="-304778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E4367"/>
              </a:buClr>
              <a:buSzPct val="100000"/>
              <a:buFont typeface="Wingdings 2" pitchFamily="18" charset="2"/>
              <a:buChar char="¡"/>
              <a:defRPr sz="2133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4pPr>
            <a:lvl5pPr marL="1523885" indent="-304778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defRPr sz="2133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5pPr>
            <a:lvl6pPr marL="1837130" indent="-304778" algn="l" defTabSz="1219108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37673" indent="-304778" algn="l" defTabSz="1219108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40335" indent="-304778" algn="l" defTabSz="1219108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2995" indent="-304778" algn="l" defTabSz="1219108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400" dirty="0"/>
              <a:t>Implements all mandatory features of the </a:t>
            </a:r>
            <a:r>
              <a:rPr lang="en-US" sz="1400" dirty="0" err="1"/>
              <a:t>Zigbee</a:t>
            </a:r>
            <a:r>
              <a:rPr lang="en-US" sz="1400" dirty="0"/>
              <a:t> 3.0 specification set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400" dirty="0"/>
              <a:t>Provides an Application Programming Interface to access ZDO and BDB services 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400" dirty="0"/>
              <a:t>Another set of APIs provided by the </a:t>
            </a:r>
            <a:r>
              <a:rPr lang="en-US" sz="1400" dirty="0" err="1"/>
              <a:t>Zigbee</a:t>
            </a:r>
            <a:r>
              <a:rPr lang="en-US" sz="1400" dirty="0"/>
              <a:t> SDK for the application is the ZCL API. 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400" dirty="0"/>
              <a:t>The table below lists the clusters supported in the </a:t>
            </a:r>
            <a:r>
              <a:rPr lang="en-US" sz="1400" dirty="0" err="1"/>
              <a:t>Zigbee</a:t>
            </a:r>
            <a:r>
              <a:rPr lang="en-US" sz="1400" dirty="0"/>
              <a:t> SDK:</a:t>
            </a:r>
            <a:endParaRPr lang="en-GB" sz="1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F7AC73D-27E3-4080-9AC3-BA0C460F6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838" y="1215984"/>
            <a:ext cx="2775977" cy="374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4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4BBA5C5-137B-408E-AD3E-A226EA502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Zigbee</a:t>
            </a:r>
            <a:r>
              <a:rPr lang="en-US" dirty="0"/>
              <a:t> stack uses a predefined pool of memory buffers</a:t>
            </a:r>
          </a:p>
          <a:p>
            <a:pPr lvl="1"/>
            <a:r>
              <a:rPr lang="en-US" dirty="0"/>
              <a:t>fixed total size</a:t>
            </a:r>
          </a:p>
          <a:p>
            <a:pPr lvl="1"/>
            <a:r>
              <a:rPr lang="en-US" dirty="0"/>
              <a:t>for its internal data structures.</a:t>
            </a:r>
          </a:p>
          <a:p>
            <a:pPr lvl="1"/>
            <a:r>
              <a:rPr lang="en-US" dirty="0"/>
              <a:t>for exchanging data and parameters between application</a:t>
            </a:r>
          </a:p>
          <a:p>
            <a:r>
              <a:rPr lang="en-US" dirty="0"/>
              <a:t>The application or the stack function can allocate or release a single memory buffer from the pool on demand.</a:t>
            </a:r>
          </a:p>
          <a:p>
            <a:pPr lvl="1"/>
            <a:r>
              <a:rPr lang="en-US" dirty="0"/>
              <a:t>ZB_GET_OUT_BUF() to get a buffer for sending </a:t>
            </a:r>
            <a:r>
              <a:rPr lang="en-US" dirty="0" err="1"/>
              <a:t>Zigbee</a:t>
            </a:r>
            <a:r>
              <a:rPr lang="en-US" dirty="0"/>
              <a:t> packet</a:t>
            </a:r>
          </a:p>
          <a:p>
            <a:pPr lvl="1"/>
            <a:r>
              <a:rPr lang="en-US" dirty="0"/>
              <a:t>ZB_FREE_BUF() after processing event from stack</a:t>
            </a:r>
          </a:p>
          <a:p>
            <a:pPr lvl="1"/>
            <a:endParaRPr 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116B339-27D2-427E-B8C1-6DF51D5B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Zigbee</a:t>
            </a:r>
            <a:r>
              <a:rPr lang="en-US" dirty="0"/>
              <a:t> stack memory management subsystem</a:t>
            </a:r>
          </a:p>
        </p:txBody>
      </p:sp>
    </p:spTree>
    <p:extLst>
      <p:ext uri="{BB962C8B-B14F-4D97-AF65-F5344CB8AC3E}">
        <p14:creationId xmlns:p14="http://schemas.microsoft.com/office/powerpoint/2010/main" val="3558187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20714-DCB7-47D9-8EA4-5B8E95D5BF72}"/>
              </a:ext>
            </a:extLst>
          </p:cNvPr>
          <p:cNvSpPr txBox="1">
            <a:spLocks/>
          </p:cNvSpPr>
          <p:nvPr/>
        </p:nvSpPr>
        <p:spPr bwMode="auto">
          <a:xfrm>
            <a:off x="611191" y="1283423"/>
            <a:ext cx="7921625" cy="350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lvl1pPr marL="311978" indent="-311978" algn="l" rtl="0" eaLnBrk="1" fontAlgn="base" hangingPunct="1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  <a:lvl2pPr marL="503962" indent="-311978" algn="l" rtl="0" eaLnBrk="1" fontAlgn="base" hangingPunct="1">
              <a:lnSpc>
                <a:spcPct val="13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2133" kern="1200">
                <a:solidFill>
                  <a:schemeClr val="tx2"/>
                </a:solidFill>
                <a:latin typeface="Gotham Light" pitchFamily="50" charset="0"/>
                <a:ea typeface="+mn-ea"/>
                <a:cs typeface="Gotham Light" pitchFamily="50" charset="0"/>
              </a:defRPr>
            </a:lvl2pPr>
            <a:lvl3pPr marL="815940" indent="-239983" algn="l" rtl="0" eaLnBrk="1" fontAlgn="base" hangingPunct="1">
              <a:lnSpc>
                <a:spcPct val="120000"/>
              </a:lnSpc>
              <a:spcBef>
                <a:spcPts val="267"/>
              </a:spcBef>
              <a:spcAft>
                <a:spcPts val="267"/>
              </a:spcAft>
              <a:buClr>
                <a:schemeClr val="accent3"/>
              </a:buClr>
              <a:buSzPct val="85000"/>
              <a:buFontTx/>
              <a:buBlip>
                <a:blip r:embed="rId3"/>
              </a:buBlip>
              <a:defRPr sz="1333" i="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3pPr>
            <a:lvl4pPr marL="1219108" indent="-304778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E4367"/>
              </a:buClr>
              <a:buSzPct val="100000"/>
              <a:buFont typeface="Wingdings 2" pitchFamily="18" charset="2"/>
              <a:buChar char="¡"/>
              <a:defRPr sz="2133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4pPr>
            <a:lvl5pPr marL="1523885" indent="-304778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defRPr sz="2133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5pPr>
            <a:lvl6pPr marL="1837130" indent="-304778" algn="l" defTabSz="1219108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37673" indent="-304778" algn="l" defTabSz="1219108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40335" indent="-304778" algn="l" defTabSz="1219108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2995" indent="-304778" algn="l" defTabSz="1219108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Buffer Point and Buffer Reference:</a:t>
            </a:r>
          </a:p>
          <a:p>
            <a:pPr marL="0" indent="0" algn="just">
              <a:spcBef>
                <a:spcPts val="450"/>
              </a:spcBef>
              <a:spcAft>
                <a:spcPts val="450"/>
              </a:spcAft>
              <a:buNone/>
            </a:pPr>
            <a:endParaRPr lang="en-GB" sz="1400" dirty="0"/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Reference translation: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endParaRPr lang="en-GB" sz="1400" dirty="0"/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Get new buffer: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endParaRPr lang="en-GB" sz="1400" dirty="0"/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Free buffer: 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endParaRPr lang="en-GB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B43AD-C6A6-44A2-939B-BC410F7B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Gotham Extra Light" charset="0"/>
                <a:cs typeface="Gotham Extra Light" charset="0"/>
              </a:rPr>
              <a:t>Memory Management – Implementation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1A119969-6C61-40AE-9621-6760720E2D24}"/>
              </a:ext>
            </a:extLst>
          </p:cNvPr>
          <p:cNvSpPr/>
          <p:nvPr/>
        </p:nvSpPr>
        <p:spPr>
          <a:xfrm>
            <a:off x="914400" y="2385556"/>
            <a:ext cx="3845052" cy="229897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100" dirty="0" err="1">
                <a:solidFill>
                  <a:srgbClr val="7030A0"/>
                </a:solidFill>
              </a:rPr>
              <a:t>zb_buf_t</a:t>
            </a:r>
            <a:r>
              <a:rPr lang="en-GB" sz="1100" dirty="0">
                <a:solidFill>
                  <a:srgbClr val="7030A0"/>
                </a:solidFill>
              </a:rPr>
              <a:t> *</a:t>
            </a:r>
            <a:r>
              <a:rPr lang="en-GB" sz="1100" dirty="0">
                <a:solidFill>
                  <a:srgbClr val="D98B4B"/>
                </a:solidFill>
              </a:rPr>
              <a:t> ZB_BUF_FROM_REF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>
                <a:solidFill>
                  <a:srgbClr val="7030A0"/>
                </a:solidFill>
              </a:rPr>
              <a:t>zb_uint8_t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dirty="0" err="1">
                <a:solidFill>
                  <a:srgbClr val="009CDE"/>
                </a:solidFill>
              </a:rPr>
              <a:t>buf_ref</a:t>
            </a:r>
            <a:r>
              <a:rPr lang="en-GB" sz="11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CFF48F7D-5E4A-4D18-95D3-ECEB682B89CD}"/>
              </a:ext>
            </a:extLst>
          </p:cNvPr>
          <p:cNvSpPr/>
          <p:nvPr/>
        </p:nvSpPr>
        <p:spPr>
          <a:xfrm>
            <a:off x="971550" y="1640751"/>
            <a:ext cx="3787902" cy="18514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050" dirty="0" err="1">
                <a:solidFill>
                  <a:srgbClr val="7030A0"/>
                </a:solidFill>
              </a:rPr>
              <a:t>zb_buf_t</a:t>
            </a:r>
            <a:r>
              <a:rPr lang="en-GB" sz="1050" dirty="0">
                <a:solidFill>
                  <a:srgbClr val="7030A0"/>
                </a:solidFill>
              </a:rPr>
              <a:t> *</a:t>
            </a:r>
            <a:r>
              <a:rPr lang="en-GB" sz="1050" dirty="0">
                <a:solidFill>
                  <a:schemeClr val="tx1"/>
                </a:solidFill>
              </a:rPr>
              <a:t> </a:t>
            </a:r>
            <a:r>
              <a:rPr lang="en-GB" sz="1050" dirty="0" err="1">
                <a:solidFill>
                  <a:schemeClr val="tx1"/>
                </a:solidFill>
              </a:rPr>
              <a:t>p_buf</a:t>
            </a:r>
            <a:r>
              <a:rPr lang="en-GB" sz="1050" dirty="0">
                <a:solidFill>
                  <a:schemeClr val="tx1"/>
                </a:solidFill>
              </a:rPr>
              <a:t>; 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AF8D3830-6839-4781-B31C-2174A8D339CD}"/>
              </a:ext>
            </a:extLst>
          </p:cNvPr>
          <p:cNvSpPr/>
          <p:nvPr/>
        </p:nvSpPr>
        <p:spPr>
          <a:xfrm>
            <a:off x="971550" y="3175111"/>
            <a:ext cx="3787902" cy="28130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050" dirty="0" err="1">
                <a:solidFill>
                  <a:srgbClr val="7030A0"/>
                </a:solidFill>
              </a:rPr>
              <a:t>zb_buf_t</a:t>
            </a:r>
            <a:r>
              <a:rPr lang="en-GB" sz="1050" dirty="0">
                <a:solidFill>
                  <a:srgbClr val="7030A0"/>
                </a:solidFill>
              </a:rPr>
              <a:t> *</a:t>
            </a:r>
            <a:r>
              <a:rPr lang="en-GB" sz="1050" dirty="0">
                <a:solidFill>
                  <a:srgbClr val="D98B4B"/>
                </a:solidFill>
              </a:rPr>
              <a:t> ZB_GET_IN_BUF</a:t>
            </a:r>
            <a:r>
              <a:rPr lang="en-GB" sz="1050" dirty="0">
                <a:solidFill>
                  <a:schemeClr val="tx1"/>
                </a:solidFill>
              </a:rPr>
              <a:t>();</a:t>
            </a:r>
            <a:r>
              <a:rPr lang="en-GB" sz="1050" dirty="0">
                <a:solidFill>
                  <a:srgbClr val="009CDE"/>
                </a:solidFill>
              </a:rPr>
              <a:t> 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C1FA6C9A-14C7-417F-8CED-29188C852E42}"/>
              </a:ext>
            </a:extLst>
          </p:cNvPr>
          <p:cNvSpPr/>
          <p:nvPr/>
        </p:nvSpPr>
        <p:spPr>
          <a:xfrm>
            <a:off x="5119811" y="1640751"/>
            <a:ext cx="3787902" cy="18514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050" dirty="0">
                <a:solidFill>
                  <a:srgbClr val="7030A0"/>
                </a:solidFill>
              </a:rPr>
              <a:t>zb_uint8_t</a:t>
            </a:r>
            <a:r>
              <a:rPr lang="en-GB" sz="1050" dirty="0">
                <a:solidFill>
                  <a:schemeClr val="tx1"/>
                </a:solidFill>
              </a:rPr>
              <a:t> </a:t>
            </a:r>
            <a:r>
              <a:rPr lang="en-GB" sz="1050" dirty="0" err="1">
                <a:solidFill>
                  <a:schemeClr val="tx1"/>
                </a:solidFill>
              </a:rPr>
              <a:t>buf_ref</a:t>
            </a:r>
            <a:r>
              <a:rPr lang="en-GB" sz="1050" dirty="0">
                <a:solidFill>
                  <a:schemeClr val="tx1"/>
                </a:solidFill>
              </a:rPr>
              <a:t>; 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8C2DB3F7-BA5C-4067-8089-25799CA07782}"/>
              </a:ext>
            </a:extLst>
          </p:cNvPr>
          <p:cNvSpPr/>
          <p:nvPr/>
        </p:nvSpPr>
        <p:spPr>
          <a:xfrm>
            <a:off x="5119811" y="2385556"/>
            <a:ext cx="3787902" cy="229897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100" dirty="0">
                <a:solidFill>
                  <a:srgbClr val="7030A0"/>
                </a:solidFill>
              </a:rPr>
              <a:t>zb_uint8_t</a:t>
            </a:r>
            <a:r>
              <a:rPr lang="en-GB" sz="1100" dirty="0">
                <a:solidFill>
                  <a:srgbClr val="D98B4B"/>
                </a:solidFill>
              </a:rPr>
              <a:t> ZB_REF_FROM_BUF</a:t>
            </a:r>
            <a:r>
              <a:rPr lang="en-GB" sz="1100" dirty="0">
                <a:solidFill>
                  <a:schemeClr val="tx1"/>
                </a:solidFill>
              </a:rPr>
              <a:t>(</a:t>
            </a:r>
            <a:r>
              <a:rPr lang="en-GB" sz="1100" dirty="0" err="1">
                <a:solidFill>
                  <a:srgbClr val="7030A0"/>
                </a:solidFill>
              </a:rPr>
              <a:t>zb_buf_t</a:t>
            </a:r>
            <a:r>
              <a:rPr lang="en-GB" sz="1100" dirty="0">
                <a:solidFill>
                  <a:srgbClr val="7030A0"/>
                </a:solidFill>
              </a:rPr>
              <a:t> *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dirty="0" err="1">
                <a:solidFill>
                  <a:srgbClr val="009CDE"/>
                </a:solidFill>
              </a:rPr>
              <a:t>p_buf</a:t>
            </a:r>
            <a:r>
              <a:rPr lang="en-GB" sz="11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3062A1A-44C3-416A-8E0B-9F52A561DD90}"/>
              </a:ext>
            </a:extLst>
          </p:cNvPr>
          <p:cNvSpPr/>
          <p:nvPr/>
        </p:nvSpPr>
        <p:spPr>
          <a:xfrm>
            <a:off x="5119811" y="3175111"/>
            <a:ext cx="3787902" cy="28130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050" dirty="0" err="1">
                <a:solidFill>
                  <a:srgbClr val="7030A0"/>
                </a:solidFill>
              </a:rPr>
              <a:t>zb_buf_t</a:t>
            </a:r>
            <a:r>
              <a:rPr lang="en-GB" sz="1050" dirty="0">
                <a:solidFill>
                  <a:srgbClr val="7030A0"/>
                </a:solidFill>
              </a:rPr>
              <a:t> *</a:t>
            </a:r>
            <a:r>
              <a:rPr lang="en-GB" sz="1050" dirty="0">
                <a:solidFill>
                  <a:srgbClr val="D98B4B"/>
                </a:solidFill>
              </a:rPr>
              <a:t> ZB_GET_OUT_BUF</a:t>
            </a:r>
            <a:r>
              <a:rPr lang="en-GB" sz="1050" dirty="0">
                <a:solidFill>
                  <a:schemeClr val="tx1"/>
                </a:solidFill>
              </a:rPr>
              <a:t>();</a:t>
            </a:r>
            <a:r>
              <a:rPr lang="en-GB" sz="1050" dirty="0">
                <a:solidFill>
                  <a:srgbClr val="009CDE"/>
                </a:solidFill>
              </a:rPr>
              <a:t> 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D712216B-3C46-4BCF-9EBF-7F6A87261870}"/>
              </a:ext>
            </a:extLst>
          </p:cNvPr>
          <p:cNvSpPr/>
          <p:nvPr/>
        </p:nvSpPr>
        <p:spPr>
          <a:xfrm>
            <a:off x="971550" y="3964666"/>
            <a:ext cx="3787902" cy="31314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050" dirty="0">
                <a:solidFill>
                  <a:srgbClr val="D98B4B"/>
                </a:solidFill>
              </a:rPr>
              <a:t>ZB_FREE_BUF</a:t>
            </a:r>
            <a:r>
              <a:rPr lang="en-GB" sz="1050" dirty="0">
                <a:solidFill>
                  <a:schemeClr val="tx1"/>
                </a:solidFill>
              </a:rPr>
              <a:t>(</a:t>
            </a:r>
            <a:r>
              <a:rPr lang="en-GB" sz="1050" dirty="0" err="1">
                <a:solidFill>
                  <a:srgbClr val="7030A0"/>
                </a:solidFill>
              </a:rPr>
              <a:t>zb_buf_t</a:t>
            </a:r>
            <a:r>
              <a:rPr lang="en-GB" sz="1050" dirty="0">
                <a:solidFill>
                  <a:srgbClr val="7030A0"/>
                </a:solidFill>
              </a:rPr>
              <a:t> *</a:t>
            </a:r>
            <a:r>
              <a:rPr lang="en-GB" sz="1050" dirty="0">
                <a:solidFill>
                  <a:srgbClr val="D98B4B"/>
                </a:solidFill>
              </a:rPr>
              <a:t> </a:t>
            </a:r>
            <a:r>
              <a:rPr lang="en-GB" sz="1050" dirty="0" err="1">
                <a:solidFill>
                  <a:srgbClr val="009CDE"/>
                </a:solidFill>
              </a:rPr>
              <a:t>p_buf</a:t>
            </a:r>
            <a:r>
              <a:rPr lang="en-GB" sz="1050" dirty="0">
                <a:solidFill>
                  <a:schemeClr val="tx1"/>
                </a:solidFill>
              </a:rPr>
              <a:t>);</a:t>
            </a:r>
            <a:r>
              <a:rPr lang="en-GB" sz="1050" dirty="0">
                <a:solidFill>
                  <a:srgbClr val="009CDE"/>
                </a:solidFill>
              </a:rPr>
              <a:t> 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1B193411-EEB3-4782-B6BE-C4B33A5F299C}"/>
              </a:ext>
            </a:extLst>
          </p:cNvPr>
          <p:cNvSpPr/>
          <p:nvPr/>
        </p:nvSpPr>
        <p:spPr>
          <a:xfrm>
            <a:off x="5119811" y="3964666"/>
            <a:ext cx="3787902" cy="31314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050" dirty="0">
                <a:solidFill>
                  <a:srgbClr val="D98B4B"/>
                </a:solidFill>
              </a:rPr>
              <a:t>ZB_FREE_BUF_BY_REF</a:t>
            </a:r>
            <a:r>
              <a:rPr lang="en-GB" sz="1050" dirty="0">
                <a:solidFill>
                  <a:schemeClr val="tx1"/>
                </a:solidFill>
              </a:rPr>
              <a:t>(</a:t>
            </a:r>
            <a:r>
              <a:rPr lang="en-GB" sz="1050" dirty="0">
                <a:solidFill>
                  <a:srgbClr val="7030A0"/>
                </a:solidFill>
              </a:rPr>
              <a:t>zb_uint8_t</a:t>
            </a:r>
            <a:r>
              <a:rPr lang="en-GB" sz="1050" dirty="0">
                <a:solidFill>
                  <a:srgbClr val="D98B4B"/>
                </a:solidFill>
              </a:rPr>
              <a:t> </a:t>
            </a:r>
            <a:r>
              <a:rPr lang="en-GB" sz="1050" dirty="0" err="1">
                <a:solidFill>
                  <a:srgbClr val="009CDE"/>
                </a:solidFill>
              </a:rPr>
              <a:t>buf_ref</a:t>
            </a:r>
            <a:r>
              <a:rPr lang="en-GB" sz="1050" dirty="0">
                <a:solidFill>
                  <a:schemeClr val="tx1"/>
                </a:solidFill>
              </a:rPr>
              <a:t>);</a:t>
            </a:r>
            <a:r>
              <a:rPr lang="en-GB" sz="1050" dirty="0">
                <a:solidFill>
                  <a:srgbClr val="009CDE"/>
                </a:solidFill>
              </a:rPr>
              <a:t> </a:t>
            </a:r>
            <a:endParaRPr lang="en-GB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122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20714-DCB7-47D9-8EA4-5B8E95D5BF72}"/>
              </a:ext>
            </a:extLst>
          </p:cNvPr>
          <p:cNvSpPr txBox="1">
            <a:spLocks/>
          </p:cNvSpPr>
          <p:nvPr/>
        </p:nvSpPr>
        <p:spPr bwMode="auto">
          <a:xfrm>
            <a:off x="611191" y="1283423"/>
            <a:ext cx="7921625" cy="350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lvl1pPr marL="311978" indent="-311978" algn="l" rtl="0" eaLnBrk="1" fontAlgn="base" hangingPunct="1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  <a:lvl2pPr marL="503962" indent="-311978" algn="l" rtl="0" eaLnBrk="1" fontAlgn="base" hangingPunct="1">
              <a:lnSpc>
                <a:spcPct val="13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2133" kern="1200">
                <a:solidFill>
                  <a:schemeClr val="tx2"/>
                </a:solidFill>
                <a:latin typeface="Gotham Light" pitchFamily="50" charset="0"/>
                <a:ea typeface="+mn-ea"/>
                <a:cs typeface="Gotham Light" pitchFamily="50" charset="0"/>
              </a:defRPr>
            </a:lvl2pPr>
            <a:lvl3pPr marL="815940" indent="-239983" algn="l" rtl="0" eaLnBrk="1" fontAlgn="base" hangingPunct="1">
              <a:lnSpc>
                <a:spcPct val="120000"/>
              </a:lnSpc>
              <a:spcBef>
                <a:spcPts val="267"/>
              </a:spcBef>
              <a:spcAft>
                <a:spcPts val="267"/>
              </a:spcAft>
              <a:buClr>
                <a:schemeClr val="accent3"/>
              </a:buClr>
              <a:buSzPct val="85000"/>
              <a:buFontTx/>
              <a:buBlip>
                <a:blip r:embed="rId3"/>
              </a:buBlip>
              <a:defRPr sz="1333" i="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3pPr>
            <a:lvl4pPr marL="1219108" indent="-304778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E4367"/>
              </a:buClr>
              <a:buSzPct val="100000"/>
              <a:buFont typeface="Wingdings 2" pitchFamily="18" charset="2"/>
              <a:buChar char="¡"/>
              <a:defRPr sz="2133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4pPr>
            <a:lvl5pPr marL="1523885" indent="-304778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defRPr sz="2133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5pPr>
            <a:lvl6pPr marL="1837130" indent="-304778" algn="l" defTabSz="1219108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37673" indent="-304778" algn="l" defTabSz="1219108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40335" indent="-304778" algn="l" defTabSz="1219108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2995" indent="-304778" algn="l" defTabSz="1219108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Allocate buffer and schedule </a:t>
            </a:r>
            <a:r>
              <a:rPr lang="en-GB" sz="1400" dirty="0" err="1"/>
              <a:t>callback</a:t>
            </a:r>
            <a:r>
              <a:rPr lang="en-GB" sz="1400" dirty="0"/>
              <a:t> afterwards:</a:t>
            </a:r>
          </a:p>
          <a:p>
            <a:pPr marL="0" indent="0" algn="just">
              <a:spcBef>
                <a:spcPts val="450"/>
              </a:spcBef>
              <a:spcAft>
                <a:spcPts val="450"/>
              </a:spcAft>
              <a:buNone/>
            </a:pPr>
            <a:endParaRPr lang="en-GB" sz="1400" dirty="0"/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Schedule a </a:t>
            </a:r>
            <a:r>
              <a:rPr lang="en-GB" sz="1400" dirty="0" err="1"/>
              <a:t>callback</a:t>
            </a:r>
            <a:r>
              <a:rPr lang="en-GB" sz="1400" dirty="0"/>
              <a:t> function: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endParaRPr lang="en-GB" sz="1400" dirty="0"/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Schedule a </a:t>
            </a:r>
            <a:r>
              <a:rPr lang="en-GB" sz="1400" dirty="0" err="1"/>
              <a:t>callback</a:t>
            </a:r>
            <a:r>
              <a:rPr lang="en-GB" sz="1400" dirty="0"/>
              <a:t> function with an additional parameter:</a:t>
            </a:r>
            <a:endParaRPr lang="en-GB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B43AD-C6A6-44A2-939B-BC410F7B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Gotham Extra Light" charset="0"/>
                <a:cs typeface="Gotham Extra Light" charset="0"/>
              </a:rPr>
              <a:t>Memory Management – Implementation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1A119969-6C61-40AE-9621-6760720E2D24}"/>
              </a:ext>
            </a:extLst>
          </p:cNvPr>
          <p:cNvSpPr/>
          <p:nvPr/>
        </p:nvSpPr>
        <p:spPr>
          <a:xfrm>
            <a:off x="971550" y="2385556"/>
            <a:ext cx="4494276" cy="57952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solidFill>
                  <a:srgbClr val="D98B4B"/>
                </a:solidFill>
              </a:rPr>
              <a:t>ZB_GET_OUT_BUF_DELAYED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rgbClr val="009CDE"/>
                </a:solidFill>
              </a:rPr>
              <a:t>func</a:t>
            </a:r>
            <a:r>
              <a:rPr lang="en-GB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8139D8A7-5B43-4EF7-8592-04CC880ACE74}"/>
              </a:ext>
            </a:extLst>
          </p:cNvPr>
          <p:cNvSpPr/>
          <p:nvPr/>
        </p:nvSpPr>
        <p:spPr>
          <a:xfrm>
            <a:off x="6373368" y="2385556"/>
            <a:ext cx="1664208" cy="57952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func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rgbClr val="009CDE"/>
                </a:solidFill>
              </a:rPr>
              <a:t>param</a:t>
            </a:r>
            <a:r>
              <a:rPr lang="en-GB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AF8D3830-6839-4781-B31C-2174A8D339CD}"/>
              </a:ext>
            </a:extLst>
          </p:cNvPr>
          <p:cNvSpPr/>
          <p:nvPr/>
        </p:nvSpPr>
        <p:spPr>
          <a:xfrm>
            <a:off x="971550" y="3175111"/>
            <a:ext cx="4494276" cy="61023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solidFill>
                  <a:srgbClr val="D98B4B"/>
                </a:solidFill>
              </a:rPr>
              <a:t>ZB_GET_OUT_BUF_DELAYED2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rgbClr val="009CDE"/>
                </a:solidFill>
              </a:rPr>
              <a:t>func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7030A0"/>
                </a:solidFill>
              </a:rPr>
              <a:t>zb_uint16_t </a:t>
            </a:r>
            <a:r>
              <a:rPr lang="en-GB" dirty="0">
                <a:solidFill>
                  <a:srgbClr val="009CDE"/>
                </a:solidFill>
              </a:rPr>
              <a:t>param2</a:t>
            </a:r>
            <a:r>
              <a:rPr lang="en-GB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2F26F9D-D9C9-4E8D-A88F-D2CA7979E42D}"/>
              </a:ext>
            </a:extLst>
          </p:cNvPr>
          <p:cNvSpPr/>
          <p:nvPr/>
        </p:nvSpPr>
        <p:spPr>
          <a:xfrm>
            <a:off x="6373368" y="3175111"/>
            <a:ext cx="1664208" cy="61023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func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rgbClr val="009CDE"/>
                </a:solidFill>
              </a:rPr>
              <a:t>param</a:t>
            </a:r>
            <a:r>
              <a:rPr lang="en-GB" dirty="0">
                <a:solidFill>
                  <a:schemeClr val="tx1"/>
                </a:solidFill>
              </a:rPr>
              <a:t>,</a:t>
            </a:r>
            <a:r>
              <a:rPr lang="en-GB" dirty="0">
                <a:solidFill>
                  <a:srgbClr val="009CDE"/>
                </a:solidFill>
              </a:rPr>
              <a:t> param2</a:t>
            </a:r>
            <a:r>
              <a:rPr lang="en-GB" dirty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BAFE24-B487-4148-83FF-A9B9FCC78C82}"/>
              </a:ext>
            </a:extLst>
          </p:cNvPr>
          <p:cNvCxnSpPr>
            <a:cxnSpLocks/>
          </p:cNvCxnSpPr>
          <p:nvPr/>
        </p:nvCxnSpPr>
        <p:spPr>
          <a:xfrm>
            <a:off x="5548122" y="2530602"/>
            <a:ext cx="761238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1F350F-998A-41A6-9CE7-E93D8BA2520B}"/>
              </a:ext>
            </a:extLst>
          </p:cNvPr>
          <p:cNvCxnSpPr>
            <a:cxnSpLocks/>
          </p:cNvCxnSpPr>
          <p:nvPr/>
        </p:nvCxnSpPr>
        <p:spPr>
          <a:xfrm>
            <a:off x="5548122" y="3323844"/>
            <a:ext cx="761238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410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B1EE2C-2712-489B-AAC4-4FF8AAE28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Zigbee</a:t>
            </a:r>
            <a:r>
              <a:rPr lang="en-US" dirty="0"/>
              <a:t> stack provides multitasking capabilities by scheduler.</a:t>
            </a:r>
          </a:p>
          <a:p>
            <a:r>
              <a:rPr lang="en-US" dirty="0"/>
              <a:t>To run task, application simply schedules callbacks to internal scheduler queue.</a:t>
            </a:r>
          </a:p>
          <a:p>
            <a:r>
              <a:rPr lang="en-US" dirty="0"/>
              <a:t>This callbacks in queue are executed one-by-one in FIFO order.</a:t>
            </a:r>
          </a:p>
          <a:p>
            <a:r>
              <a:rPr lang="en-US" dirty="0"/>
              <a:t>If there is currently no callback to execute, the scheduler can put the device into sleep mode.</a:t>
            </a:r>
          </a:p>
          <a:p>
            <a:pPr lvl="1"/>
            <a:r>
              <a:rPr lang="en-US" dirty="0" err="1"/>
              <a:t>zb_ret_t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ZB_SCHEDULE_CALLBACK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, </a:t>
            </a:r>
            <a:r>
              <a:rPr lang="en-US" dirty="0" err="1"/>
              <a:t>param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zb_ret_t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ZB_SCHEDULE_CALLBACK2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, </a:t>
            </a:r>
            <a:r>
              <a:rPr lang="en-US" dirty="0" err="1"/>
              <a:t>param</a:t>
            </a:r>
            <a:r>
              <a:rPr lang="en-US" dirty="0"/>
              <a:t>, </a:t>
            </a:r>
            <a:r>
              <a:rPr lang="en-US" dirty="0" err="1"/>
              <a:t>user_param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zb_ret_t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ZB_SCHEDULE_ALARM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, </a:t>
            </a:r>
            <a:r>
              <a:rPr lang="en-US" dirty="0" err="1"/>
              <a:t>param</a:t>
            </a:r>
            <a:r>
              <a:rPr lang="en-US" dirty="0"/>
              <a:t>, </a:t>
            </a:r>
            <a:r>
              <a:rPr lang="en-US" dirty="0" err="1"/>
              <a:t>timeout_bi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ZB_SCHEDULE_ALARM_CANCEL</a:t>
            </a:r>
          </a:p>
          <a:p>
            <a:endParaRPr 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FB0FCE0-9F0C-4E82-9244-D137D66F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Zigbee</a:t>
            </a:r>
            <a:r>
              <a:rPr lang="en-US" dirty="0"/>
              <a:t> Stack multitasking (scheduler)</a:t>
            </a:r>
          </a:p>
        </p:txBody>
      </p:sp>
    </p:spTree>
    <p:extLst>
      <p:ext uri="{BB962C8B-B14F-4D97-AF65-F5344CB8AC3E}">
        <p14:creationId xmlns:p14="http://schemas.microsoft.com/office/powerpoint/2010/main" val="1494362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6" b="7816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" y="2780004"/>
            <a:ext cx="5866483" cy="1087148"/>
          </a:xfrm>
        </p:spPr>
        <p:txBody>
          <a:bodyPr anchor="t"/>
          <a:lstStyle/>
          <a:p>
            <a:r>
              <a:rPr lang="en-GB" dirty="0">
                <a:ea typeface="Gotham Extra Light" charset="0"/>
                <a:cs typeface="Gotham Extra Light" charset="0"/>
              </a:rPr>
              <a:t>Application Development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5BD42-55B3-4FCD-ABE6-3E2489DA43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" y="3320478"/>
            <a:ext cx="5866483" cy="927677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36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188" y="1383490"/>
            <a:ext cx="8032480" cy="342808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Zigbee</a:t>
            </a:r>
            <a:r>
              <a:rPr lang="en-US" b="1" dirty="0"/>
              <a:t> SDK 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Application 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Zigbee</a:t>
            </a:r>
            <a:r>
              <a:rPr lang="en-US" b="1" dirty="0"/>
              <a:t> SDK 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187" y="360173"/>
            <a:ext cx="8032605" cy="813617"/>
          </a:xfrm>
        </p:spPr>
        <p:txBody>
          <a:bodyPr/>
          <a:lstStyle/>
          <a:p>
            <a:r>
              <a:rPr lang="nb-NO" dirty="0">
                <a:latin typeface="Gotham Light" pitchFamily="50" charset="0"/>
                <a:cs typeface="Gotham Light" pitchFamily="50" charset="0"/>
              </a:rPr>
              <a:t>Nordic Zigbee SDK Training</a:t>
            </a:r>
            <a:endParaRPr lang="nb-NO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7782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43AD-C6A6-44A2-939B-BC410F7B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Gotham Extra Light" charset="0"/>
                <a:cs typeface="Gotham Extra Light" charset="0"/>
              </a:rPr>
              <a:t>Application Flow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7634D86-08B0-496D-AE9F-5DD3553AE7EE}"/>
              </a:ext>
            </a:extLst>
          </p:cNvPr>
          <p:cNvSpPr txBox="1">
            <a:spLocks/>
          </p:cNvSpPr>
          <p:nvPr/>
        </p:nvSpPr>
        <p:spPr bwMode="auto">
          <a:xfrm>
            <a:off x="611192" y="1239841"/>
            <a:ext cx="7921625" cy="350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lvl1pPr marL="311978" indent="-311978" algn="l" rtl="0" eaLnBrk="1" fontAlgn="base" hangingPunct="1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  <a:lvl2pPr marL="503962" indent="-311978" algn="l" rtl="0" eaLnBrk="1" fontAlgn="base" hangingPunct="1">
              <a:lnSpc>
                <a:spcPct val="13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2133" kern="1200">
                <a:solidFill>
                  <a:schemeClr val="tx2"/>
                </a:solidFill>
                <a:latin typeface="Gotham Light" pitchFamily="50" charset="0"/>
                <a:ea typeface="+mn-ea"/>
                <a:cs typeface="Gotham Light" pitchFamily="50" charset="0"/>
              </a:defRPr>
            </a:lvl2pPr>
            <a:lvl3pPr marL="815940" indent="-239983" algn="l" rtl="0" eaLnBrk="1" fontAlgn="base" hangingPunct="1">
              <a:lnSpc>
                <a:spcPct val="120000"/>
              </a:lnSpc>
              <a:spcBef>
                <a:spcPts val="267"/>
              </a:spcBef>
              <a:spcAft>
                <a:spcPts val="267"/>
              </a:spcAft>
              <a:buClr>
                <a:schemeClr val="accent3"/>
              </a:buClr>
              <a:buSzPct val="85000"/>
              <a:buFontTx/>
              <a:buBlip>
                <a:blip r:embed="rId3"/>
              </a:buBlip>
              <a:defRPr sz="1333" i="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3pPr>
            <a:lvl4pPr marL="1219108" indent="-304778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E4367"/>
              </a:buClr>
              <a:buSzPct val="100000"/>
              <a:buFont typeface="Wingdings 2" pitchFamily="18" charset="2"/>
              <a:buChar char="¡"/>
              <a:defRPr sz="2133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4pPr>
            <a:lvl5pPr marL="1523885" indent="-304778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defRPr sz="2133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5pPr>
            <a:lvl6pPr marL="1837130" indent="-304778" algn="l" defTabSz="1219108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37673" indent="-304778" algn="l" defTabSz="1219108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40335" indent="-304778" algn="l" defTabSz="1219108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2995" indent="-304778" algn="l" defTabSz="1219108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 err="1"/>
              <a:t>Zigbee</a:t>
            </a:r>
            <a:r>
              <a:rPr lang="en-GB" sz="1400" dirty="0"/>
              <a:t> stack provides it is own scheduler and dynamic memory management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All received and sent frames are processed inside ZBOSS buffers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All buffers have the same size, they are divided into two types: input and output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The stack informs application about </a:t>
            </a:r>
            <a:r>
              <a:rPr lang="en-GB" sz="1400" b="1" dirty="0"/>
              <a:t>Events</a:t>
            </a:r>
            <a:r>
              <a:rPr lang="en-GB" sz="1400" dirty="0"/>
              <a:t> and </a:t>
            </a:r>
            <a:r>
              <a:rPr lang="en-GB" sz="1400" b="1" dirty="0"/>
              <a:t>Incoming Data</a:t>
            </a:r>
            <a:r>
              <a:rPr lang="en-GB" sz="1400" dirty="0"/>
              <a:t> via three types of handlers:</a:t>
            </a:r>
          </a:p>
          <a:p>
            <a:pPr lvl="1" algn="just">
              <a:spcBef>
                <a:spcPts val="450"/>
              </a:spcBef>
              <a:spcAft>
                <a:spcPts val="450"/>
              </a:spcAft>
            </a:pPr>
            <a:r>
              <a:rPr lang="en-GB" sz="1200" dirty="0"/>
              <a:t>Main </a:t>
            </a:r>
            <a:r>
              <a:rPr lang="en-GB" sz="1200" i="1" dirty="0" err="1"/>
              <a:t>zboss_signal_handler</a:t>
            </a:r>
            <a:endParaRPr lang="en-GB" sz="1200" i="1" dirty="0"/>
          </a:p>
          <a:p>
            <a:pPr lvl="1" algn="just">
              <a:spcBef>
                <a:spcPts val="450"/>
              </a:spcBef>
              <a:spcAft>
                <a:spcPts val="450"/>
              </a:spcAft>
            </a:pPr>
            <a:r>
              <a:rPr lang="en-GB" sz="1200" dirty="0"/>
              <a:t>ZCL commands and attributes handler</a:t>
            </a:r>
          </a:p>
          <a:p>
            <a:pPr lvl="1" algn="just">
              <a:spcBef>
                <a:spcPts val="450"/>
              </a:spcBef>
              <a:spcAft>
                <a:spcPts val="450"/>
              </a:spcAft>
            </a:pPr>
            <a:r>
              <a:rPr lang="en-GB" sz="1200" dirty="0"/>
              <a:t>Endpoint handler</a:t>
            </a:r>
          </a:p>
          <a:p>
            <a:pPr lvl="1" algn="just">
              <a:spcBef>
                <a:spcPts val="450"/>
              </a:spcBef>
              <a:spcAft>
                <a:spcPts val="450"/>
              </a:spcAft>
            </a:pPr>
            <a:endParaRPr lang="en-GB" sz="1200" dirty="0"/>
          </a:p>
          <a:p>
            <a:pPr lvl="1" algn="just">
              <a:spcBef>
                <a:spcPts val="450"/>
              </a:spcBef>
              <a:spcAft>
                <a:spcPts val="450"/>
              </a:spcAft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750264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188" y="1383490"/>
            <a:ext cx="8032480" cy="34280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The user application has the following structure: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US" b="1" dirty="0"/>
              <a:t>Device Declaration</a:t>
            </a:r>
          </a:p>
          <a:p>
            <a:pPr lvl="2"/>
            <a:r>
              <a:rPr lang="en-US" b="1" dirty="0"/>
              <a:t>Declare global ZCL data: attribute lists, clusters, endpoints, ZCL context.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US" b="1" dirty="0"/>
              <a:t>Device Registration and Starting up</a:t>
            </a:r>
          </a:p>
          <a:p>
            <a:pPr lvl="2"/>
            <a:r>
              <a:rPr lang="en-US" b="1" dirty="0"/>
              <a:t>Configure trace and traffic dump</a:t>
            </a:r>
          </a:p>
          <a:p>
            <a:pPr lvl="2"/>
            <a:r>
              <a:rPr lang="en-US" b="1" dirty="0"/>
              <a:t>Initialize the stack by calling ZB_INIT().</a:t>
            </a:r>
          </a:p>
          <a:p>
            <a:pPr lvl="2"/>
            <a:r>
              <a:rPr lang="en-US" b="1" dirty="0"/>
              <a:t>Optionally, set up defaults for the commissioning: network role, stack parameters (64-bit long address, security key, maximum number of children, etc.).</a:t>
            </a:r>
          </a:p>
          <a:p>
            <a:pPr lvl="2"/>
            <a:r>
              <a:rPr lang="en-US" b="1" dirty="0"/>
              <a:t>Register ZCL endpoints and ZCL device context.</a:t>
            </a:r>
          </a:p>
          <a:p>
            <a:pPr lvl="2"/>
            <a:r>
              <a:rPr lang="en-US" b="1" dirty="0"/>
              <a:t>Initiate the stack start with or without starting the commissioning.</a:t>
            </a:r>
          </a:p>
          <a:p>
            <a:pPr marL="486892" lvl="1" indent="-342900">
              <a:buFont typeface="+mj-lt"/>
              <a:buAutoNum type="arabicPeriod"/>
            </a:pPr>
            <a:r>
              <a:rPr lang="en-US" b="1" dirty="0"/>
              <a:t>The main application logic and </a:t>
            </a:r>
            <a:r>
              <a:rPr lang="en-US" b="1" dirty="0" err="1"/>
              <a:t>Zigbee</a:t>
            </a:r>
            <a:r>
              <a:rPr lang="en-US" b="1" dirty="0"/>
              <a:t> events handling</a:t>
            </a:r>
          </a:p>
          <a:p>
            <a:pPr lvl="2"/>
            <a:r>
              <a:rPr lang="en-US" b="1" dirty="0"/>
              <a:t>Implement </a:t>
            </a:r>
            <a:r>
              <a:rPr lang="en-US" b="1" dirty="0" err="1"/>
              <a:t>zboss_signal_handler</a:t>
            </a:r>
            <a:r>
              <a:rPr lang="en-US" b="1" dirty="0"/>
              <a:t>() to handle the commissioning events.</a:t>
            </a:r>
          </a:p>
          <a:p>
            <a:pPr lvl="2"/>
            <a:r>
              <a:rPr lang="en-US" b="1" dirty="0"/>
              <a:t>Implement ZCL device callback.</a:t>
            </a:r>
          </a:p>
          <a:p>
            <a:pPr lvl="2"/>
            <a:r>
              <a:rPr lang="en-US" b="1" dirty="0"/>
              <a:t>Implement ZCL-specific cluster command handler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187" y="360173"/>
            <a:ext cx="8032605" cy="813617"/>
          </a:xfrm>
        </p:spPr>
        <p:txBody>
          <a:bodyPr/>
          <a:lstStyle/>
          <a:p>
            <a:r>
              <a:rPr lang="en-US" dirty="0"/>
              <a:t>Application Structure</a:t>
            </a:r>
            <a:endParaRPr lang="nb-NO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508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1D3C1D-127F-4893-9CE6-F2925856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Device Declaration - Concept</a:t>
            </a:r>
            <a:endParaRPr lang="en-15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D5713-AD05-4716-985C-4B4274384BC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1190" y="1239838"/>
            <a:ext cx="7776352" cy="3360442"/>
          </a:xfrm>
        </p:spPr>
        <p:txBody>
          <a:bodyPr/>
          <a:lstStyle/>
          <a:p>
            <a:r>
              <a:rPr lang="en-US" sz="1600" dirty="0"/>
              <a:t>A device declaration consists of the following:</a:t>
            </a:r>
          </a:p>
          <a:p>
            <a:pPr lvl="1"/>
            <a:r>
              <a:rPr lang="en-US" sz="1400" dirty="0"/>
              <a:t>Declaring attributes</a:t>
            </a:r>
            <a:endParaRPr lang="en-US" sz="800" dirty="0"/>
          </a:p>
          <a:p>
            <a:pPr lvl="1"/>
            <a:r>
              <a:rPr lang="en-US" sz="1400" dirty="0"/>
              <a:t>Declaring clusters</a:t>
            </a:r>
          </a:p>
          <a:p>
            <a:pPr lvl="1"/>
            <a:r>
              <a:rPr lang="en-US" sz="1400" dirty="0"/>
              <a:t>Declaring endpoints</a:t>
            </a:r>
          </a:p>
          <a:p>
            <a:pPr lvl="1"/>
            <a:r>
              <a:rPr lang="en-US" sz="1400" dirty="0"/>
              <a:t>Declaring </a:t>
            </a:r>
            <a:r>
              <a:rPr lang="en-US" sz="1400" dirty="0" err="1"/>
              <a:t>Zigbee</a:t>
            </a:r>
            <a:r>
              <a:rPr lang="en-US" sz="1400" dirty="0"/>
              <a:t> device context</a:t>
            </a:r>
          </a:p>
        </p:txBody>
      </p:sp>
    </p:spTree>
    <p:extLst>
      <p:ext uri="{BB962C8B-B14F-4D97-AF65-F5344CB8AC3E}">
        <p14:creationId xmlns:p14="http://schemas.microsoft.com/office/powerpoint/2010/main" val="1043465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F59475E-7295-460D-BABB-BC428D44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Attributes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66E825-0893-40B2-822D-EE0EA94665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ZCL attributes are described according to the ZCL specification. </a:t>
            </a:r>
          </a:p>
          <a:p>
            <a:r>
              <a:rPr lang="en-US" dirty="0"/>
              <a:t>The library declares attribute lists according to the mandatory attribute sets of the clusters.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Find supported ZCL cluster attribute: </a:t>
            </a:r>
          </a:p>
          <a:p>
            <a:pPr lvl="1"/>
            <a:r>
              <a:rPr lang="en-GB" dirty="0"/>
              <a:t>external/</a:t>
            </a:r>
            <a:r>
              <a:rPr lang="en-GB" dirty="0" err="1"/>
              <a:t>zboss</a:t>
            </a:r>
            <a:r>
              <a:rPr lang="en-GB" dirty="0"/>
              <a:t>/include/</a:t>
            </a:r>
            <a:r>
              <a:rPr lang="en-GB" dirty="0" err="1"/>
              <a:t>zcl</a:t>
            </a:r>
            <a:r>
              <a:rPr lang="en-GB" dirty="0"/>
              <a:t>/</a:t>
            </a:r>
            <a:r>
              <a:rPr lang="en-GB" dirty="0" err="1"/>
              <a:t>zb_zcl</a:t>
            </a:r>
            <a:r>
              <a:rPr lang="en-GB" dirty="0"/>
              <a:t>_</a:t>
            </a: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&lt;</a:t>
            </a:r>
            <a:r>
              <a:rPr lang="en-GB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cluster_name</a:t>
            </a: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&gt;</a:t>
            </a:r>
            <a:r>
              <a:rPr lang="en-GB" dirty="0"/>
              <a:t>.h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Declare attributes with </a:t>
            </a:r>
            <a:r>
              <a:rPr lang="en-US" dirty="0"/>
              <a:t>attribute list declaration API</a:t>
            </a:r>
          </a:p>
          <a:p>
            <a:pPr lvl="1"/>
            <a:r>
              <a:rPr lang="en-US" dirty="0"/>
              <a:t>ZB_ZCL_DECLARE_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&lt;CLUSTER_NAME&gt;</a:t>
            </a:r>
            <a:r>
              <a:rPr lang="en-US" dirty="0"/>
              <a:t>_ATTRIB_LIST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08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F59475E-7295-460D-BABB-BC428D44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Attributes Example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66E825-0893-40B2-822D-EE0EA94665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Defines global variables for the attributes and initiates them with the default values.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Declares the list of attributes for the On/Off Switch configuration cluster.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A255861-B4DA-4036-AE3E-6ED568A58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2" y="3081333"/>
            <a:ext cx="9144000" cy="1589563"/>
          </a:xfrm>
          <a:prstGeom prst="rect">
            <a:avLst/>
          </a:prstGeom>
        </p:spPr>
      </p:pic>
      <p:sp>
        <p:nvSpPr>
          <p:cNvPr id="3" name="語音泡泡: 矩形 2">
            <a:extLst>
              <a:ext uri="{FF2B5EF4-FFF2-40B4-BE49-F238E27FC236}">
                <a16:creationId xmlns:a16="http://schemas.microsoft.com/office/drawing/2014/main" id="{DD04D6E4-BB5F-48A9-A29E-982E70299856}"/>
              </a:ext>
            </a:extLst>
          </p:cNvPr>
          <p:cNvSpPr/>
          <p:nvPr/>
        </p:nvSpPr>
        <p:spPr>
          <a:xfrm>
            <a:off x="7247965" y="4338081"/>
            <a:ext cx="1593477" cy="665629"/>
          </a:xfrm>
          <a:prstGeom prst="wedgeRectCallout">
            <a:avLst>
              <a:gd name="adj1" fmla="val -95517"/>
              <a:gd name="adj2" fmla="val -92045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Name of New Attribute List</a:t>
            </a:r>
          </a:p>
        </p:txBody>
      </p:sp>
    </p:spTree>
    <p:extLst>
      <p:ext uri="{BB962C8B-B14F-4D97-AF65-F5344CB8AC3E}">
        <p14:creationId xmlns:p14="http://schemas.microsoft.com/office/powerpoint/2010/main" val="1753001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13049-2154-4EED-A954-93750F23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Clusters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754A16-B3CB-4D50-8550-FE8D199783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SDK provides more than 30 implemented </a:t>
            </a:r>
            <a:r>
              <a:rPr lang="en-US" dirty="0" err="1"/>
              <a:t>Zigbee</a:t>
            </a:r>
            <a:r>
              <a:rPr lang="en-US" dirty="0"/>
              <a:t> clusters that are ready for the user application.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Find supported ZCL cluster: </a:t>
            </a:r>
          </a:p>
          <a:p>
            <a:pPr lvl="1"/>
            <a:r>
              <a:rPr lang="en-GB" dirty="0"/>
              <a:t>external/</a:t>
            </a:r>
            <a:r>
              <a:rPr lang="en-GB" dirty="0" err="1"/>
              <a:t>zboss</a:t>
            </a:r>
            <a:r>
              <a:rPr lang="en-GB" dirty="0"/>
              <a:t>/include/</a:t>
            </a:r>
            <a:r>
              <a:rPr lang="en-GB" dirty="0" err="1"/>
              <a:t>zcl</a:t>
            </a:r>
            <a:r>
              <a:rPr lang="en-GB" dirty="0"/>
              <a:t>/</a:t>
            </a:r>
            <a:r>
              <a:rPr lang="en-GB" dirty="0" err="1"/>
              <a:t>zb_zcl</a:t>
            </a:r>
            <a:r>
              <a:rPr lang="en-GB" dirty="0"/>
              <a:t>_</a:t>
            </a: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&lt;</a:t>
            </a:r>
            <a:r>
              <a:rPr lang="en-GB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cluster_name</a:t>
            </a: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&gt;</a:t>
            </a:r>
            <a:r>
              <a:rPr lang="en-GB" dirty="0"/>
              <a:t>.h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Declare clusters with cluster</a:t>
            </a:r>
            <a:r>
              <a:rPr lang="en-US" dirty="0"/>
              <a:t> list declaration API</a:t>
            </a:r>
          </a:p>
          <a:p>
            <a:pPr lvl="1"/>
            <a:r>
              <a:rPr lang="en-US" dirty="0"/>
              <a:t>ZB_HA_DECLARE_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&lt;DEVICE_NAME&gt;</a:t>
            </a:r>
            <a:r>
              <a:rPr lang="en-US" dirty="0"/>
              <a:t>_CLUSTER_LIST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20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13049-2154-4EED-A954-93750F23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Clusters - Example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754A16-B3CB-4D50-8550-FE8D199783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Declaration for a dimmable light cluster: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ZB_HA_DECLARE_DIMMABLE_LIGHT_CLUSTER_LIST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cluster_list_name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basic_attr_list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identify_attr_list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groups_attr_list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scenes_attr_list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on_off_attr_list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level_control_attr_list</a:t>
            </a:r>
            <a:r>
              <a:rPr lang="en-US" dirty="0"/>
              <a:t>)</a:t>
            </a:r>
          </a:p>
        </p:txBody>
      </p:sp>
      <p:sp>
        <p:nvSpPr>
          <p:cNvPr id="5" name="語音泡泡: 矩形 4">
            <a:extLst>
              <a:ext uri="{FF2B5EF4-FFF2-40B4-BE49-F238E27FC236}">
                <a16:creationId xmlns:a16="http://schemas.microsoft.com/office/drawing/2014/main" id="{4439FF50-54E6-479F-997C-32EFF9ED5107}"/>
              </a:ext>
            </a:extLst>
          </p:cNvPr>
          <p:cNvSpPr/>
          <p:nvPr/>
        </p:nvSpPr>
        <p:spPr>
          <a:xfrm>
            <a:off x="6939338" y="2529452"/>
            <a:ext cx="1593477" cy="665629"/>
          </a:xfrm>
          <a:prstGeom prst="wedgeRectCallout">
            <a:avLst>
              <a:gd name="adj1" fmla="val -247838"/>
              <a:gd name="adj2" fmla="val -65782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Name of New Cluster List</a:t>
            </a:r>
          </a:p>
        </p:txBody>
      </p:sp>
      <p:sp>
        <p:nvSpPr>
          <p:cNvPr id="6" name="語音泡泡: 矩形 5">
            <a:extLst>
              <a:ext uri="{FF2B5EF4-FFF2-40B4-BE49-F238E27FC236}">
                <a16:creationId xmlns:a16="http://schemas.microsoft.com/office/drawing/2014/main" id="{A48CEC13-01CF-4BCC-9FF8-8B1ABF7DC77A}"/>
              </a:ext>
            </a:extLst>
          </p:cNvPr>
          <p:cNvSpPr/>
          <p:nvPr/>
        </p:nvSpPr>
        <p:spPr>
          <a:xfrm>
            <a:off x="6939337" y="3326474"/>
            <a:ext cx="1593477" cy="902626"/>
          </a:xfrm>
          <a:prstGeom prst="wedgeRectCallout">
            <a:avLst>
              <a:gd name="adj1" fmla="val -197627"/>
              <a:gd name="adj2" fmla="val -10226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Declared Attributes List to be used by Cluster</a:t>
            </a:r>
          </a:p>
        </p:txBody>
      </p:sp>
      <p:sp>
        <p:nvSpPr>
          <p:cNvPr id="7" name="右大括弧 6">
            <a:extLst>
              <a:ext uri="{FF2B5EF4-FFF2-40B4-BE49-F238E27FC236}">
                <a16:creationId xmlns:a16="http://schemas.microsoft.com/office/drawing/2014/main" id="{F87F0EC7-9825-461B-8CFA-D801F6AC5553}"/>
              </a:ext>
            </a:extLst>
          </p:cNvPr>
          <p:cNvSpPr/>
          <p:nvPr/>
        </p:nvSpPr>
        <p:spPr>
          <a:xfrm>
            <a:off x="4255994" y="2776817"/>
            <a:ext cx="174812" cy="17083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27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13049-2154-4EED-A954-93750F23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Endpoint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754A16-B3CB-4D50-8550-FE8D199783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 endpoint (or a set of endpoints) fully describes a </a:t>
            </a:r>
            <a:r>
              <a:rPr lang="en-US" dirty="0" err="1"/>
              <a:t>Zigbee</a:t>
            </a:r>
            <a:r>
              <a:rPr lang="en-US" dirty="0"/>
              <a:t> device.</a:t>
            </a:r>
          </a:p>
          <a:p>
            <a:r>
              <a:rPr lang="en-US" dirty="0"/>
              <a:t>The endpoint declaration in the user application finalizes the logical description of the </a:t>
            </a:r>
            <a:r>
              <a:rPr lang="en-US" dirty="0" err="1"/>
              <a:t>Zigbee</a:t>
            </a:r>
            <a:r>
              <a:rPr lang="en-US" dirty="0"/>
              <a:t> device.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Find supported ZCL cluster: </a:t>
            </a:r>
          </a:p>
          <a:p>
            <a:pPr lvl="1"/>
            <a:r>
              <a:rPr lang="en-GB" dirty="0"/>
              <a:t>external/</a:t>
            </a:r>
            <a:r>
              <a:rPr lang="en-GB" dirty="0" err="1"/>
              <a:t>zboss</a:t>
            </a:r>
            <a:r>
              <a:rPr lang="en-GB" dirty="0"/>
              <a:t>/include/</a:t>
            </a: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&lt;profile&gt;</a:t>
            </a:r>
            <a:r>
              <a:rPr lang="en-GB" dirty="0"/>
              <a:t>/</a:t>
            </a:r>
            <a:r>
              <a:rPr lang="en-GB" dirty="0" err="1"/>
              <a:t>zb</a:t>
            </a:r>
            <a:r>
              <a:rPr lang="en-GB" dirty="0"/>
              <a:t>_</a:t>
            </a: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&lt;profile&gt;</a:t>
            </a:r>
            <a:r>
              <a:rPr lang="en-GB" dirty="0"/>
              <a:t>_</a:t>
            </a: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&lt;</a:t>
            </a:r>
            <a:r>
              <a:rPr lang="en-GB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device_name</a:t>
            </a: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&gt;</a:t>
            </a:r>
            <a:r>
              <a:rPr lang="en-GB" dirty="0"/>
              <a:t>.h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Declare clusters with </a:t>
            </a:r>
            <a:r>
              <a:rPr lang="en-US" dirty="0"/>
              <a:t>endpoint list declaration API </a:t>
            </a:r>
          </a:p>
          <a:p>
            <a:pPr lvl="1"/>
            <a:r>
              <a:rPr lang="en-US" dirty="0"/>
              <a:t>ZB_HA_DECLARE_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&lt;DEVICE_NAME&gt;</a:t>
            </a:r>
            <a:r>
              <a:rPr lang="en-US" dirty="0"/>
              <a:t>_EP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13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13049-2154-4EED-A954-93750F23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Endpoint - Example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754A16-B3CB-4D50-8550-FE8D199783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Endpoint declaration for a dimmable light: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ZB_HA_DECLARE_DIMMABLE_LIGHT_EP(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ep_name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ep_id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cluster_list</a:t>
            </a:r>
            <a:r>
              <a:rPr lang="en-US" dirty="0"/>
              <a:t>)</a:t>
            </a:r>
          </a:p>
        </p:txBody>
      </p:sp>
      <p:sp>
        <p:nvSpPr>
          <p:cNvPr id="5" name="語音泡泡: 矩形 4">
            <a:extLst>
              <a:ext uri="{FF2B5EF4-FFF2-40B4-BE49-F238E27FC236}">
                <a16:creationId xmlns:a16="http://schemas.microsoft.com/office/drawing/2014/main" id="{4439FF50-54E6-479F-997C-32EFF9ED5107}"/>
              </a:ext>
            </a:extLst>
          </p:cNvPr>
          <p:cNvSpPr/>
          <p:nvPr/>
        </p:nvSpPr>
        <p:spPr>
          <a:xfrm>
            <a:off x="6939338" y="2529452"/>
            <a:ext cx="1593477" cy="665629"/>
          </a:xfrm>
          <a:prstGeom prst="wedgeRectCallout">
            <a:avLst>
              <a:gd name="adj1" fmla="val -313661"/>
              <a:gd name="adj2" fmla="val -25378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Name of New Endpoint</a:t>
            </a:r>
          </a:p>
        </p:txBody>
      </p:sp>
      <p:sp>
        <p:nvSpPr>
          <p:cNvPr id="6" name="語音泡泡: 矩形 5">
            <a:extLst>
              <a:ext uri="{FF2B5EF4-FFF2-40B4-BE49-F238E27FC236}">
                <a16:creationId xmlns:a16="http://schemas.microsoft.com/office/drawing/2014/main" id="{A48CEC13-01CF-4BCC-9FF8-8B1ABF7DC77A}"/>
              </a:ext>
            </a:extLst>
          </p:cNvPr>
          <p:cNvSpPr/>
          <p:nvPr/>
        </p:nvSpPr>
        <p:spPr>
          <a:xfrm>
            <a:off x="6939337" y="3241162"/>
            <a:ext cx="1593477" cy="902626"/>
          </a:xfrm>
          <a:prstGeom prst="wedgeRectCallout">
            <a:avLst>
              <a:gd name="adj1" fmla="val -311551"/>
              <a:gd name="adj2" fmla="val -71307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End Point ID</a:t>
            </a:r>
          </a:p>
        </p:txBody>
      </p:sp>
      <p:sp>
        <p:nvSpPr>
          <p:cNvPr id="8" name="語音泡泡: 矩形 7">
            <a:extLst>
              <a:ext uri="{FF2B5EF4-FFF2-40B4-BE49-F238E27FC236}">
                <a16:creationId xmlns:a16="http://schemas.microsoft.com/office/drawing/2014/main" id="{B0BA5BF3-400C-4753-BA6E-D6E64EAACC67}"/>
              </a:ext>
            </a:extLst>
          </p:cNvPr>
          <p:cNvSpPr/>
          <p:nvPr/>
        </p:nvSpPr>
        <p:spPr>
          <a:xfrm>
            <a:off x="6939338" y="4181334"/>
            <a:ext cx="1593477" cy="545307"/>
          </a:xfrm>
          <a:prstGeom prst="wedgeRectCallout">
            <a:avLst>
              <a:gd name="adj1" fmla="val -310285"/>
              <a:gd name="adj2" fmla="val -171747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Declared Cluster List</a:t>
            </a:r>
          </a:p>
        </p:txBody>
      </p:sp>
    </p:spTree>
    <p:extLst>
      <p:ext uri="{BB962C8B-B14F-4D97-AF65-F5344CB8AC3E}">
        <p14:creationId xmlns:p14="http://schemas.microsoft.com/office/powerpoint/2010/main" val="1758288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B896B-33A7-416A-87D3-6C611D13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</a:t>
            </a:r>
            <a:r>
              <a:rPr lang="en-US" dirty="0" err="1"/>
              <a:t>Zigbee</a:t>
            </a:r>
            <a:r>
              <a:rPr lang="en-US" dirty="0"/>
              <a:t> Device Context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7930A9-9787-429E-B342-9A95059302A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Zigbee</a:t>
            </a:r>
            <a:r>
              <a:rPr lang="en-US" dirty="0"/>
              <a:t> device context aggregates the list of endpoints and runtime data.</a:t>
            </a:r>
          </a:p>
          <a:p>
            <a:pPr marL="0" indent="0">
              <a:buNone/>
            </a:pPr>
            <a:r>
              <a:rPr lang="en-US" dirty="0"/>
              <a:t>ZBOSS_DECLARE_DEVICE_CTX_1_EP(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device_ctx_name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ep_name</a:t>
            </a:r>
            <a:r>
              <a:rPr lang="en-US" dirty="0"/>
              <a:t>)</a:t>
            </a:r>
          </a:p>
        </p:txBody>
      </p:sp>
      <p:sp>
        <p:nvSpPr>
          <p:cNvPr id="4" name="語音泡泡: 矩形 3">
            <a:extLst>
              <a:ext uri="{FF2B5EF4-FFF2-40B4-BE49-F238E27FC236}">
                <a16:creationId xmlns:a16="http://schemas.microsoft.com/office/drawing/2014/main" id="{F5D49836-BE12-4B1C-A956-6F3E87037860}"/>
              </a:ext>
            </a:extLst>
          </p:cNvPr>
          <p:cNvSpPr/>
          <p:nvPr/>
        </p:nvSpPr>
        <p:spPr>
          <a:xfrm>
            <a:off x="6939338" y="2529452"/>
            <a:ext cx="1593477" cy="665629"/>
          </a:xfrm>
          <a:prstGeom prst="wedgeRectCallout">
            <a:avLst>
              <a:gd name="adj1" fmla="val -279062"/>
              <a:gd name="adj2" fmla="val -29418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Name of Device Context</a:t>
            </a:r>
          </a:p>
        </p:txBody>
      </p:sp>
      <p:sp>
        <p:nvSpPr>
          <p:cNvPr id="5" name="語音泡泡: 矩形 4">
            <a:extLst>
              <a:ext uri="{FF2B5EF4-FFF2-40B4-BE49-F238E27FC236}">
                <a16:creationId xmlns:a16="http://schemas.microsoft.com/office/drawing/2014/main" id="{AB4398C5-B9EA-4D21-8B31-3D94D5810C26}"/>
              </a:ext>
            </a:extLst>
          </p:cNvPr>
          <p:cNvSpPr/>
          <p:nvPr/>
        </p:nvSpPr>
        <p:spPr>
          <a:xfrm>
            <a:off x="6939338" y="3334169"/>
            <a:ext cx="1593477" cy="545307"/>
          </a:xfrm>
          <a:prstGeom prst="wedgeRectCallout">
            <a:avLst>
              <a:gd name="adj1" fmla="val -271888"/>
              <a:gd name="adj2" fmla="val -100234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Declared Endpoint Name</a:t>
            </a:r>
          </a:p>
        </p:txBody>
      </p:sp>
    </p:spTree>
    <p:extLst>
      <p:ext uri="{BB962C8B-B14F-4D97-AF65-F5344CB8AC3E}">
        <p14:creationId xmlns:p14="http://schemas.microsoft.com/office/powerpoint/2010/main" val="98035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>
                <a:ea typeface="Gotham Extra Light" charset="0"/>
                <a:cs typeface="Gotham Extra Light" charset="0"/>
              </a:rPr>
              <a:t>Zigbee</a:t>
            </a:r>
            <a:r>
              <a:rPr lang="en-GB" dirty="0">
                <a:ea typeface="Gotham Extra Light" charset="0"/>
                <a:cs typeface="Gotham Extra Light" charset="0"/>
              </a:rPr>
              <a:t> SDK 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741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9ADA4471-B734-4AAB-8338-C6E06036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Device Declaration – Light Switch Example</a:t>
            </a:r>
            <a:endParaRPr 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68857D9D-CD9A-4380-A967-21B26B76A5A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33043" y="1239838"/>
            <a:ext cx="6877914" cy="3563937"/>
          </a:xfrm>
          <a:prstGeom prst="rect">
            <a:avLst/>
          </a:prstGeom>
        </p:spPr>
      </p:pic>
      <p:sp>
        <p:nvSpPr>
          <p:cNvPr id="4" name="語音泡泡: 矩形 3">
            <a:extLst>
              <a:ext uri="{FF2B5EF4-FFF2-40B4-BE49-F238E27FC236}">
                <a16:creationId xmlns:a16="http://schemas.microsoft.com/office/drawing/2014/main" id="{D26EB606-6360-4B33-AEFD-6CF2EE5EE6D0}"/>
              </a:ext>
            </a:extLst>
          </p:cNvPr>
          <p:cNvSpPr/>
          <p:nvPr/>
        </p:nvSpPr>
        <p:spPr>
          <a:xfrm>
            <a:off x="7186863" y="1069473"/>
            <a:ext cx="1609558" cy="422443"/>
          </a:xfrm>
          <a:prstGeom prst="wedgeRectCallout">
            <a:avLst>
              <a:gd name="adj1" fmla="val -92951"/>
              <a:gd name="adj2" fmla="val 30337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Declare variables for attributes</a:t>
            </a:r>
          </a:p>
        </p:txBody>
      </p:sp>
      <p:sp>
        <p:nvSpPr>
          <p:cNvPr id="7" name="語音泡泡: 矩形 6">
            <a:extLst>
              <a:ext uri="{FF2B5EF4-FFF2-40B4-BE49-F238E27FC236}">
                <a16:creationId xmlns:a16="http://schemas.microsoft.com/office/drawing/2014/main" id="{18020506-BBEC-48D8-B72C-8F3650DBADA2}"/>
              </a:ext>
            </a:extLst>
          </p:cNvPr>
          <p:cNvSpPr/>
          <p:nvPr/>
        </p:nvSpPr>
        <p:spPr>
          <a:xfrm>
            <a:off x="7186863" y="1687091"/>
            <a:ext cx="1609558" cy="639014"/>
          </a:xfrm>
          <a:prstGeom prst="wedgeRectCallout">
            <a:avLst>
              <a:gd name="adj1" fmla="val -60393"/>
              <a:gd name="adj2" fmla="val -1462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Declare </a:t>
            </a:r>
            <a:r>
              <a:rPr lang="en-US" sz="1200" dirty="0" err="1"/>
              <a:t>attibutre</a:t>
            </a:r>
            <a:r>
              <a:rPr lang="en-US" sz="1200" dirty="0"/>
              <a:t> list for each supported cluster</a:t>
            </a:r>
          </a:p>
        </p:txBody>
      </p:sp>
      <p:sp>
        <p:nvSpPr>
          <p:cNvPr id="9" name="語音泡泡: 矩形 8">
            <a:extLst>
              <a:ext uri="{FF2B5EF4-FFF2-40B4-BE49-F238E27FC236}">
                <a16:creationId xmlns:a16="http://schemas.microsoft.com/office/drawing/2014/main" id="{A8473D70-E52C-4FA5-B1F1-6B2A2D3F8945}"/>
              </a:ext>
            </a:extLst>
          </p:cNvPr>
          <p:cNvSpPr/>
          <p:nvPr/>
        </p:nvSpPr>
        <p:spPr>
          <a:xfrm>
            <a:off x="7186863" y="2918164"/>
            <a:ext cx="1609558" cy="639014"/>
          </a:xfrm>
          <a:prstGeom prst="wedgeRectCallout">
            <a:avLst>
              <a:gd name="adj1" fmla="val -157736"/>
              <a:gd name="adj2" fmla="val -12340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Declare cluster list for a specific </a:t>
            </a:r>
            <a:r>
              <a:rPr lang="en-US" sz="1200" dirty="0" err="1"/>
              <a:t>Zigbee</a:t>
            </a:r>
            <a:r>
              <a:rPr lang="en-US" sz="1200" dirty="0"/>
              <a:t> device</a:t>
            </a:r>
          </a:p>
        </p:txBody>
      </p:sp>
      <p:sp>
        <p:nvSpPr>
          <p:cNvPr id="10" name="語音泡泡: 矩形 9">
            <a:extLst>
              <a:ext uri="{FF2B5EF4-FFF2-40B4-BE49-F238E27FC236}">
                <a16:creationId xmlns:a16="http://schemas.microsoft.com/office/drawing/2014/main" id="{0BA9098B-4266-4794-9F5C-8FEEFB6F8A1D}"/>
              </a:ext>
            </a:extLst>
          </p:cNvPr>
          <p:cNvSpPr/>
          <p:nvPr/>
        </p:nvSpPr>
        <p:spPr>
          <a:xfrm>
            <a:off x="7186864" y="3619012"/>
            <a:ext cx="1609558" cy="423599"/>
          </a:xfrm>
          <a:prstGeom prst="wedgeRectCallout">
            <a:avLst>
              <a:gd name="adj1" fmla="val -169031"/>
              <a:gd name="adj2" fmla="val -25730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Declare device endpoint list</a:t>
            </a:r>
          </a:p>
        </p:txBody>
      </p:sp>
      <p:sp>
        <p:nvSpPr>
          <p:cNvPr id="12" name="語音泡泡: 矩形 11">
            <a:extLst>
              <a:ext uri="{FF2B5EF4-FFF2-40B4-BE49-F238E27FC236}">
                <a16:creationId xmlns:a16="http://schemas.microsoft.com/office/drawing/2014/main" id="{344399F3-667A-407A-B38A-8A07080389B3}"/>
              </a:ext>
            </a:extLst>
          </p:cNvPr>
          <p:cNvSpPr/>
          <p:nvPr/>
        </p:nvSpPr>
        <p:spPr>
          <a:xfrm>
            <a:off x="7186864" y="4629758"/>
            <a:ext cx="1609558" cy="423599"/>
          </a:xfrm>
          <a:prstGeom prst="wedgeRectCallout">
            <a:avLst>
              <a:gd name="adj1" fmla="val -147104"/>
              <a:gd name="adj2" fmla="val -38354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Declares </a:t>
            </a:r>
            <a:r>
              <a:rPr lang="en-US" sz="1200" dirty="0" err="1"/>
              <a:t>Zigbee</a:t>
            </a:r>
            <a:r>
              <a:rPr lang="en-US" sz="1200" dirty="0"/>
              <a:t> device context</a:t>
            </a:r>
          </a:p>
        </p:txBody>
      </p:sp>
    </p:spTree>
    <p:extLst>
      <p:ext uri="{BB962C8B-B14F-4D97-AF65-F5344CB8AC3E}">
        <p14:creationId xmlns:p14="http://schemas.microsoft.com/office/powerpoint/2010/main" val="342038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1D3C1D-127F-4893-9CE6-F2925856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Device Registration and Starting up</a:t>
            </a:r>
            <a:r>
              <a:rPr lang="en-GB" dirty="0"/>
              <a:t> - Concept</a:t>
            </a:r>
            <a:endParaRPr lang="en-15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D5713-AD05-4716-985C-4B4274384BC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1190" y="1239838"/>
            <a:ext cx="7776352" cy="3360442"/>
          </a:xfrm>
        </p:spPr>
        <p:txBody>
          <a:bodyPr>
            <a:normAutofit/>
          </a:bodyPr>
          <a:lstStyle/>
          <a:p>
            <a:r>
              <a:rPr lang="en-US" sz="1400" dirty="0"/>
              <a:t>On startup, the application </a:t>
            </a:r>
            <a:r>
              <a:rPr lang="en-US" sz="1400" u="sng" dirty="0"/>
              <a:t>initializes the stack</a:t>
            </a:r>
            <a:r>
              <a:rPr lang="en-US" sz="1400" dirty="0"/>
              <a:t> and </a:t>
            </a:r>
            <a:r>
              <a:rPr lang="en-US" sz="1400" u="sng" dirty="0"/>
              <a:t>registers a callback function</a:t>
            </a:r>
            <a:r>
              <a:rPr lang="en-US" sz="1400" dirty="0"/>
              <a:t> to handle </a:t>
            </a:r>
            <a:r>
              <a:rPr lang="en-US" sz="1400" dirty="0" err="1"/>
              <a:t>Zigbee</a:t>
            </a:r>
            <a:r>
              <a:rPr lang="en-US" sz="1400" dirty="0"/>
              <a:t> events. includes the following actions:</a:t>
            </a:r>
          </a:p>
          <a:p>
            <a:pPr lvl="1"/>
            <a:r>
              <a:rPr lang="en-US" sz="1200" dirty="0"/>
              <a:t>Sets trace parameters</a:t>
            </a:r>
          </a:p>
          <a:p>
            <a:pPr lvl="1"/>
            <a:r>
              <a:rPr lang="en-US" sz="1200" dirty="0"/>
              <a:t>Initializes the stack</a:t>
            </a:r>
          </a:p>
          <a:p>
            <a:pPr lvl="1"/>
            <a:r>
              <a:rPr lang="en-US" sz="1200" dirty="0"/>
              <a:t>Selects the network role and sets parameters and callbacks</a:t>
            </a:r>
          </a:p>
          <a:p>
            <a:pPr lvl="1"/>
            <a:r>
              <a:rPr lang="en-US" sz="1200" dirty="0"/>
              <a:t>Registers device context</a:t>
            </a:r>
          </a:p>
          <a:p>
            <a:pPr lvl="1"/>
            <a:r>
              <a:rPr lang="en-US" sz="1200" dirty="0"/>
              <a:t>Registers ZCL events callback</a:t>
            </a:r>
          </a:p>
          <a:p>
            <a:pPr lvl="1"/>
            <a:r>
              <a:rPr lang="en-US" sz="1200" dirty="0"/>
              <a:t>Calls </a:t>
            </a:r>
            <a:r>
              <a:rPr lang="en-US" sz="1200" dirty="0" err="1"/>
              <a:t>zboss_start</a:t>
            </a:r>
            <a:r>
              <a:rPr lang="en-US" sz="1200" dirty="0"/>
              <a:t>(): to initialize the radio and start the </a:t>
            </a:r>
            <a:r>
              <a:rPr lang="en-US" sz="1200" dirty="0" err="1"/>
              <a:t>Zigbee</a:t>
            </a:r>
            <a:r>
              <a:rPr lang="en-US" sz="1200" dirty="0"/>
              <a:t> stack.</a:t>
            </a:r>
          </a:p>
          <a:p>
            <a:r>
              <a:rPr lang="en-US" sz="1400" dirty="0"/>
              <a:t>After the application and initialization are complete, the application should call</a:t>
            </a:r>
            <a:r>
              <a:rPr lang="x-none" sz="1400" dirty="0"/>
              <a:t> </a:t>
            </a:r>
            <a:r>
              <a:rPr lang="x-none" sz="1400" dirty="0">
                <a:hlinkClick r:id="rId2"/>
              </a:rPr>
              <a:t>zboss_main_loop_iteration()</a:t>
            </a:r>
            <a:r>
              <a:rPr lang="x-none" sz="1400" dirty="0"/>
              <a:t> </a:t>
            </a:r>
            <a:r>
              <a:rPr lang="en-US" sz="1400" dirty="0"/>
              <a:t>inside the main loop.</a:t>
            </a:r>
          </a:p>
        </p:txBody>
      </p:sp>
    </p:spTree>
    <p:extLst>
      <p:ext uri="{BB962C8B-B14F-4D97-AF65-F5344CB8AC3E}">
        <p14:creationId xmlns:p14="http://schemas.microsoft.com/office/powerpoint/2010/main" val="1510826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2C23AC-7532-45A6-9041-24E7734F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653" y="390358"/>
            <a:ext cx="4474162" cy="787816"/>
          </a:xfrm>
        </p:spPr>
        <p:txBody>
          <a:bodyPr>
            <a:noAutofit/>
          </a:bodyPr>
          <a:lstStyle/>
          <a:p>
            <a:r>
              <a:rPr lang="en-US" sz="2400" dirty="0"/>
              <a:t>Device registration and starting up</a:t>
            </a:r>
            <a:r>
              <a:rPr lang="en-GB" sz="2400" dirty="0"/>
              <a:t> - Implementation</a:t>
            </a:r>
            <a:endParaRPr lang="en-US" sz="2400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E24FCE3E-27F9-4736-BD8D-04E94033FED4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65221" y="88952"/>
            <a:ext cx="3417056" cy="4714824"/>
          </a:xfrm>
          <a:prstGeom prst="rect">
            <a:avLst/>
          </a:prstGeo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FC369684-11A3-491B-936C-0AE25CF9DC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869055" y="1239838"/>
            <a:ext cx="3368290" cy="3563937"/>
          </a:xfrm>
          <a:prstGeom prst="rect">
            <a:avLst/>
          </a:prstGeom>
        </p:spPr>
      </p:pic>
      <p:sp>
        <p:nvSpPr>
          <p:cNvPr id="5" name="語音泡泡: 矩形 4">
            <a:extLst>
              <a:ext uri="{FF2B5EF4-FFF2-40B4-BE49-F238E27FC236}">
                <a16:creationId xmlns:a16="http://schemas.microsoft.com/office/drawing/2014/main" id="{8D0DDA44-1A1F-4DFB-B364-917E693413AD}"/>
              </a:ext>
            </a:extLst>
          </p:cNvPr>
          <p:cNvSpPr/>
          <p:nvPr/>
        </p:nvSpPr>
        <p:spPr>
          <a:xfrm>
            <a:off x="2941053" y="1280694"/>
            <a:ext cx="1609558" cy="422443"/>
          </a:xfrm>
          <a:prstGeom prst="wedgeRectCallout">
            <a:avLst>
              <a:gd name="adj1" fmla="val -76672"/>
              <a:gd name="adj2" fmla="val -70929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Initialize BSP utilities</a:t>
            </a:r>
          </a:p>
        </p:txBody>
      </p:sp>
      <p:sp>
        <p:nvSpPr>
          <p:cNvPr id="6" name="語音泡泡: 矩形 5">
            <a:extLst>
              <a:ext uri="{FF2B5EF4-FFF2-40B4-BE49-F238E27FC236}">
                <a16:creationId xmlns:a16="http://schemas.microsoft.com/office/drawing/2014/main" id="{9AE0FA67-E0C1-4B0C-AD5F-3FA3C5989474}"/>
              </a:ext>
            </a:extLst>
          </p:cNvPr>
          <p:cNvSpPr/>
          <p:nvPr/>
        </p:nvSpPr>
        <p:spPr>
          <a:xfrm>
            <a:off x="2941053" y="1805657"/>
            <a:ext cx="1609558" cy="564259"/>
          </a:xfrm>
          <a:prstGeom prst="wedgeRectCallout">
            <a:avLst>
              <a:gd name="adj1" fmla="val -74014"/>
              <a:gd name="adj2" fmla="val -36752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Initialize Bluetooth LE Stack and Parameters</a:t>
            </a:r>
          </a:p>
        </p:txBody>
      </p:sp>
      <p:sp>
        <p:nvSpPr>
          <p:cNvPr id="7" name="語音泡泡: 矩形 6">
            <a:extLst>
              <a:ext uri="{FF2B5EF4-FFF2-40B4-BE49-F238E27FC236}">
                <a16:creationId xmlns:a16="http://schemas.microsoft.com/office/drawing/2014/main" id="{D3BB3CEA-5983-43AF-9EA3-980227964873}"/>
              </a:ext>
            </a:extLst>
          </p:cNvPr>
          <p:cNvSpPr/>
          <p:nvPr/>
        </p:nvSpPr>
        <p:spPr>
          <a:xfrm>
            <a:off x="2941053" y="2447284"/>
            <a:ext cx="1609558" cy="376127"/>
          </a:xfrm>
          <a:prstGeom prst="wedgeRectCallout">
            <a:avLst>
              <a:gd name="adj1" fmla="val -74014"/>
              <a:gd name="adj2" fmla="val -36752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Initialize </a:t>
            </a:r>
            <a:r>
              <a:rPr lang="en-US" sz="1200" dirty="0" err="1"/>
              <a:t>Zigbee</a:t>
            </a:r>
            <a:r>
              <a:rPr lang="en-US" sz="1200" dirty="0"/>
              <a:t> Stack</a:t>
            </a:r>
          </a:p>
        </p:txBody>
      </p:sp>
      <p:sp>
        <p:nvSpPr>
          <p:cNvPr id="10" name="語音泡泡: 矩形 9">
            <a:extLst>
              <a:ext uri="{FF2B5EF4-FFF2-40B4-BE49-F238E27FC236}">
                <a16:creationId xmlns:a16="http://schemas.microsoft.com/office/drawing/2014/main" id="{8A372A3D-7DD6-49C8-B523-BB36D691245B}"/>
              </a:ext>
            </a:extLst>
          </p:cNvPr>
          <p:cNvSpPr/>
          <p:nvPr/>
        </p:nvSpPr>
        <p:spPr>
          <a:xfrm>
            <a:off x="7705557" y="1711659"/>
            <a:ext cx="1387643" cy="416594"/>
          </a:xfrm>
          <a:prstGeom prst="wedgeRectCallout">
            <a:avLst>
              <a:gd name="adj1" fmla="val -65536"/>
              <a:gd name="adj2" fmla="val 22959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Get factory Long Address</a:t>
            </a:r>
          </a:p>
        </p:txBody>
      </p:sp>
      <p:sp>
        <p:nvSpPr>
          <p:cNvPr id="11" name="語音泡泡: 矩形 10">
            <a:extLst>
              <a:ext uri="{FF2B5EF4-FFF2-40B4-BE49-F238E27FC236}">
                <a16:creationId xmlns:a16="http://schemas.microsoft.com/office/drawing/2014/main" id="{1A443835-A6DD-4B88-9D91-9319E83630B8}"/>
              </a:ext>
            </a:extLst>
          </p:cNvPr>
          <p:cNvSpPr/>
          <p:nvPr/>
        </p:nvSpPr>
        <p:spPr>
          <a:xfrm>
            <a:off x="7705556" y="2369916"/>
            <a:ext cx="1387643" cy="291822"/>
          </a:xfrm>
          <a:prstGeom prst="wedgeRectCallout">
            <a:avLst>
              <a:gd name="adj1" fmla="val -65536"/>
              <a:gd name="adj2" fmla="val -146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Set trace level</a:t>
            </a:r>
          </a:p>
        </p:txBody>
      </p:sp>
      <p:sp>
        <p:nvSpPr>
          <p:cNvPr id="12" name="語音泡泡: 矩形 11">
            <a:extLst>
              <a:ext uri="{FF2B5EF4-FFF2-40B4-BE49-F238E27FC236}">
                <a16:creationId xmlns:a16="http://schemas.microsoft.com/office/drawing/2014/main" id="{EEBC70F5-7C31-4F04-B964-E1F764667D1B}"/>
              </a:ext>
            </a:extLst>
          </p:cNvPr>
          <p:cNvSpPr/>
          <p:nvPr/>
        </p:nvSpPr>
        <p:spPr>
          <a:xfrm>
            <a:off x="7705555" y="2723402"/>
            <a:ext cx="1387643" cy="375569"/>
          </a:xfrm>
          <a:prstGeom prst="wedgeRectCallout">
            <a:avLst>
              <a:gd name="adj1" fmla="val -65536"/>
              <a:gd name="adj2" fmla="val -146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Initialize </a:t>
            </a:r>
            <a:r>
              <a:rPr lang="en-US" sz="1200" dirty="0" err="1"/>
              <a:t>Zigbee</a:t>
            </a:r>
            <a:r>
              <a:rPr lang="en-US" sz="1200" dirty="0"/>
              <a:t> </a:t>
            </a:r>
            <a:r>
              <a:rPr lang="en-US" altLang="zh-TW" sz="1200" dirty="0"/>
              <a:t>Stack</a:t>
            </a:r>
            <a:endParaRPr lang="en-US" sz="1200" dirty="0"/>
          </a:p>
        </p:txBody>
      </p:sp>
      <p:sp>
        <p:nvSpPr>
          <p:cNvPr id="13" name="語音泡泡: 矩形 12">
            <a:extLst>
              <a:ext uri="{FF2B5EF4-FFF2-40B4-BE49-F238E27FC236}">
                <a16:creationId xmlns:a16="http://schemas.microsoft.com/office/drawing/2014/main" id="{B8DE7B1E-987E-40A3-A201-42A1B5E22797}"/>
              </a:ext>
            </a:extLst>
          </p:cNvPr>
          <p:cNvSpPr/>
          <p:nvPr/>
        </p:nvSpPr>
        <p:spPr>
          <a:xfrm>
            <a:off x="7705557" y="3160635"/>
            <a:ext cx="1387643" cy="710860"/>
          </a:xfrm>
          <a:prstGeom prst="wedgeRectCallout">
            <a:avLst>
              <a:gd name="adj1" fmla="val -65536"/>
              <a:gd name="adj2" fmla="val -146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Selects the network role and sets parameters and callbacks</a:t>
            </a:r>
          </a:p>
        </p:txBody>
      </p:sp>
      <p:sp>
        <p:nvSpPr>
          <p:cNvPr id="14" name="語音泡泡: 矩形 13">
            <a:extLst>
              <a:ext uri="{FF2B5EF4-FFF2-40B4-BE49-F238E27FC236}">
                <a16:creationId xmlns:a16="http://schemas.microsoft.com/office/drawing/2014/main" id="{35EBCB80-1680-4F32-BAF1-D8B5F8B80674}"/>
              </a:ext>
            </a:extLst>
          </p:cNvPr>
          <p:cNvSpPr/>
          <p:nvPr/>
        </p:nvSpPr>
        <p:spPr>
          <a:xfrm>
            <a:off x="7705554" y="4549037"/>
            <a:ext cx="1387643" cy="375569"/>
          </a:xfrm>
          <a:prstGeom prst="wedgeRectCallout">
            <a:avLst>
              <a:gd name="adj1" fmla="val -65536"/>
              <a:gd name="adj2" fmla="val -38589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Registers device context</a:t>
            </a:r>
          </a:p>
        </p:txBody>
      </p:sp>
      <p:sp>
        <p:nvSpPr>
          <p:cNvPr id="15" name="語音泡泡: 矩形 14">
            <a:extLst>
              <a:ext uri="{FF2B5EF4-FFF2-40B4-BE49-F238E27FC236}">
                <a16:creationId xmlns:a16="http://schemas.microsoft.com/office/drawing/2014/main" id="{6129CBCE-0DCC-4BD2-A4EA-92452A11AB72}"/>
              </a:ext>
            </a:extLst>
          </p:cNvPr>
          <p:cNvSpPr/>
          <p:nvPr/>
        </p:nvSpPr>
        <p:spPr>
          <a:xfrm>
            <a:off x="2941053" y="3491679"/>
            <a:ext cx="1387643" cy="375569"/>
          </a:xfrm>
          <a:prstGeom prst="wedgeRectCallout">
            <a:avLst>
              <a:gd name="adj1" fmla="val -65536"/>
              <a:gd name="adj2" fmla="val -18656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Start </a:t>
            </a:r>
            <a:r>
              <a:rPr lang="en-US" sz="1200" dirty="0" err="1"/>
              <a:t>Zigbee</a:t>
            </a:r>
            <a:r>
              <a:rPr lang="en-US" sz="1200" dirty="0"/>
              <a:t> Stack</a:t>
            </a:r>
          </a:p>
        </p:txBody>
      </p:sp>
      <p:sp>
        <p:nvSpPr>
          <p:cNvPr id="16" name="語音泡泡: 矩形 15">
            <a:extLst>
              <a:ext uri="{FF2B5EF4-FFF2-40B4-BE49-F238E27FC236}">
                <a16:creationId xmlns:a16="http://schemas.microsoft.com/office/drawing/2014/main" id="{B7073586-D5D7-49E7-8006-681053EF80DB}"/>
              </a:ext>
            </a:extLst>
          </p:cNvPr>
          <p:cNvSpPr/>
          <p:nvPr/>
        </p:nvSpPr>
        <p:spPr>
          <a:xfrm>
            <a:off x="1981201" y="4373358"/>
            <a:ext cx="2347495" cy="736243"/>
          </a:xfrm>
          <a:prstGeom prst="wedgeRectCallout">
            <a:avLst>
              <a:gd name="adj1" fmla="val -37886"/>
              <a:gd name="adj2" fmla="val -60990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/>
              <a:t>zboss_main_loop_iteration</a:t>
            </a:r>
            <a:r>
              <a:rPr lang="en-US" sz="1200" dirty="0"/>
              <a:t>() inside the main loop</a:t>
            </a:r>
          </a:p>
        </p:txBody>
      </p:sp>
    </p:spTree>
    <p:extLst>
      <p:ext uri="{BB962C8B-B14F-4D97-AF65-F5344CB8AC3E}">
        <p14:creationId xmlns:p14="http://schemas.microsoft.com/office/powerpoint/2010/main" val="376801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6" b="7816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" y="2780004"/>
            <a:ext cx="5866483" cy="1087148"/>
          </a:xfrm>
        </p:spPr>
        <p:txBody>
          <a:bodyPr anchor="t"/>
          <a:lstStyle/>
          <a:p>
            <a:r>
              <a:rPr lang="en-GB" dirty="0">
                <a:ea typeface="Gotham Extra Light" charset="0"/>
                <a:cs typeface="Gotham Extra Light" charset="0"/>
              </a:rPr>
              <a:t>Stack Event Handling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987F4F78-AB03-4294-B284-1C001DF570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98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20714-DCB7-47D9-8EA4-5B8E95D5BF72}"/>
              </a:ext>
            </a:extLst>
          </p:cNvPr>
          <p:cNvSpPr txBox="1">
            <a:spLocks/>
          </p:cNvSpPr>
          <p:nvPr/>
        </p:nvSpPr>
        <p:spPr bwMode="auto">
          <a:xfrm>
            <a:off x="611191" y="1283423"/>
            <a:ext cx="7921625" cy="350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lvl1pPr marL="311978" indent="-311978" algn="l" rtl="0" eaLnBrk="1" fontAlgn="base" hangingPunct="1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  <a:lvl2pPr marL="503962" indent="-311978" algn="l" rtl="0" eaLnBrk="1" fontAlgn="base" hangingPunct="1">
              <a:lnSpc>
                <a:spcPct val="13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2133" kern="1200">
                <a:solidFill>
                  <a:schemeClr val="tx2"/>
                </a:solidFill>
                <a:latin typeface="Gotham Light" pitchFamily="50" charset="0"/>
                <a:ea typeface="+mn-ea"/>
                <a:cs typeface="Gotham Light" pitchFamily="50" charset="0"/>
              </a:defRPr>
            </a:lvl2pPr>
            <a:lvl3pPr marL="815940" indent="-239983" algn="l" rtl="0" eaLnBrk="1" fontAlgn="base" hangingPunct="1">
              <a:lnSpc>
                <a:spcPct val="120000"/>
              </a:lnSpc>
              <a:spcBef>
                <a:spcPts val="267"/>
              </a:spcBef>
              <a:spcAft>
                <a:spcPts val="267"/>
              </a:spcAft>
              <a:buClr>
                <a:schemeClr val="accent3"/>
              </a:buClr>
              <a:buSzPct val="85000"/>
              <a:buFontTx/>
              <a:buBlip>
                <a:blip r:embed="rId3"/>
              </a:buBlip>
              <a:defRPr sz="1333" i="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3pPr>
            <a:lvl4pPr marL="1219108" indent="-304778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E4367"/>
              </a:buClr>
              <a:buSzPct val="100000"/>
              <a:buFont typeface="Wingdings 2" pitchFamily="18" charset="2"/>
              <a:buChar char="¡"/>
              <a:defRPr sz="2133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4pPr>
            <a:lvl5pPr marL="1523885" indent="-304778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defRPr sz="2133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5pPr>
            <a:lvl6pPr marL="1837130" indent="-304778" algn="l" defTabSz="1219108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37673" indent="-304778" algn="l" defTabSz="1219108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40335" indent="-304778" algn="l" defTabSz="1219108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2995" indent="-304778" algn="l" defTabSz="1219108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Implement </a:t>
            </a:r>
            <a:r>
              <a:rPr lang="en-GB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zboss_signal_handler</a:t>
            </a:r>
            <a:r>
              <a:rPr lang="en-GB" sz="1400" dirty="0"/>
              <a:t> to handle the commissioning events.</a:t>
            </a:r>
          </a:p>
          <a:p>
            <a:pPr lvl="1" algn="just">
              <a:spcBef>
                <a:spcPts val="450"/>
              </a:spcBef>
              <a:spcAft>
                <a:spcPts val="450"/>
              </a:spcAft>
            </a:pPr>
            <a:r>
              <a:rPr lang="en-GB" sz="1133" dirty="0"/>
              <a:t>Signal list: </a:t>
            </a:r>
            <a:r>
              <a:rPr lang="en-GB" sz="1133" dirty="0" err="1"/>
              <a:t>zb_zdo_app_signal_type_e</a:t>
            </a:r>
            <a:endParaRPr lang="en-GB" sz="1133" dirty="0"/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[Optional] Register and Implement </a:t>
            </a:r>
            <a:r>
              <a:rPr lang="en-GB" sz="1400" dirty="0" err="1"/>
              <a:t>Zigbee</a:t>
            </a:r>
            <a:r>
              <a:rPr lang="en-GB" sz="1400" dirty="0"/>
              <a:t> device </a:t>
            </a:r>
            <a:r>
              <a:rPr lang="en-GB" sz="1400" dirty="0" err="1"/>
              <a:t>callback</a:t>
            </a:r>
            <a:endParaRPr lang="en-GB" sz="1400" dirty="0"/>
          </a:p>
          <a:p>
            <a:pPr lvl="1" algn="just">
              <a:spcBef>
                <a:spcPts val="450"/>
              </a:spcBef>
              <a:spcAft>
                <a:spcPts val="450"/>
              </a:spcAft>
            </a:pPr>
            <a:r>
              <a:rPr lang="en-US" sz="1133" dirty="0"/>
              <a:t>Called by the stack's default ZCL cluster handlers to notify the application about a certain event.</a:t>
            </a:r>
          </a:p>
          <a:p>
            <a:pPr lvl="1" algn="just">
              <a:spcBef>
                <a:spcPts val="450"/>
              </a:spcBef>
              <a:spcAft>
                <a:spcPts val="450"/>
              </a:spcAft>
            </a:pPr>
            <a:r>
              <a:rPr lang="en-GB" sz="1133" dirty="0"/>
              <a:t>Event list: </a:t>
            </a:r>
            <a:r>
              <a:rPr lang="en-GB" sz="1133" dirty="0" err="1"/>
              <a:t>zb_zcl_device_callback_id_e</a:t>
            </a:r>
            <a:endParaRPr lang="en-GB" sz="1133" dirty="0"/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[Optional] Register and Implement ZCL-specific cluster command handler</a:t>
            </a:r>
          </a:p>
          <a:p>
            <a:pPr lvl="1" algn="just">
              <a:spcBef>
                <a:spcPts val="450"/>
              </a:spcBef>
              <a:spcAft>
                <a:spcPts val="450"/>
              </a:spcAft>
            </a:pPr>
            <a:r>
              <a:rPr lang="en-US" sz="1133" dirty="0"/>
              <a:t>The handler allows for application-specific handling of all incoming ZCL messages</a:t>
            </a:r>
            <a:endParaRPr lang="en-GB" sz="1133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B43AD-C6A6-44A2-939B-BC410F7B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>
                <a:ea typeface="Gotham Extra Light" charset="0"/>
                <a:cs typeface="Gotham Extra Light" charset="0"/>
              </a:rPr>
              <a:t>Zigbee</a:t>
            </a:r>
            <a:r>
              <a:rPr lang="en-GB" dirty="0">
                <a:ea typeface="Gotham Extra Light" charset="0"/>
                <a:cs typeface="Gotham Extra Light" charset="0"/>
              </a:rPr>
              <a:t> events handling</a:t>
            </a:r>
          </a:p>
        </p:txBody>
      </p:sp>
    </p:spTree>
    <p:extLst>
      <p:ext uri="{BB962C8B-B14F-4D97-AF65-F5344CB8AC3E}">
        <p14:creationId xmlns:p14="http://schemas.microsoft.com/office/powerpoint/2010/main" val="1162394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1D3C1D-127F-4893-9CE6-F2925856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Zigbee</a:t>
            </a:r>
            <a:r>
              <a:rPr lang="en-US" dirty="0"/>
              <a:t> Events Handling - Concept</a:t>
            </a:r>
            <a:endParaRPr lang="en-15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D5713-AD05-4716-985C-4B4274384BC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1190" y="1239838"/>
            <a:ext cx="7776352" cy="3360442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GB" b="1" dirty="0" err="1">
                <a:highlight>
                  <a:srgbClr val="F7E505"/>
                </a:highlight>
              </a:rPr>
              <a:t>zboss_signal_handler</a:t>
            </a:r>
            <a:r>
              <a:rPr lang="en-GB" dirty="0"/>
              <a:t> - Every </a:t>
            </a:r>
            <a:r>
              <a:rPr lang="en-GB" dirty="0" err="1"/>
              <a:t>Zigbee</a:t>
            </a:r>
            <a:r>
              <a:rPr lang="en-GB" dirty="0"/>
              <a:t> application have to implement it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GB" dirty="0"/>
              <a:t>Has a predefined name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GB" dirty="0"/>
              <a:t>Informs about the network-level events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GB" dirty="0"/>
              <a:t>Implementation from SDK examples could be used as a template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GB" dirty="0"/>
              <a:t>Various events pass to </a:t>
            </a:r>
            <a:r>
              <a:rPr lang="en-GB" dirty="0" err="1"/>
              <a:t>zboss_signal_handler</a:t>
            </a:r>
            <a:r>
              <a:rPr lang="en-GB" dirty="0"/>
              <a:t>. </a:t>
            </a:r>
            <a:r>
              <a:rPr lang="en-GB" dirty="0" err="1"/>
              <a:t>zb_zdo_app_signal_type_e</a:t>
            </a:r>
            <a:r>
              <a:rPr lang="en-GB" dirty="0"/>
              <a:t> in </a:t>
            </a:r>
            <a:r>
              <a:rPr lang="en-GB" dirty="0" err="1"/>
              <a:t>zboss_api_zdo.h</a:t>
            </a:r>
            <a:endParaRPr lang="en-GB" dirty="0"/>
          </a:p>
          <a:p>
            <a:pPr lvl="1">
              <a:spcBef>
                <a:spcPts val="450"/>
              </a:spcBef>
              <a:spcAft>
                <a:spcPts val="450"/>
              </a:spcAft>
            </a:pPr>
            <a:endParaRPr lang="en-GB" dirty="0"/>
          </a:p>
          <a:p>
            <a:pPr>
              <a:spcBef>
                <a:spcPts val="450"/>
              </a:spcBef>
              <a:spcAft>
                <a:spcPts val="450"/>
              </a:spcAft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15110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43AD-C6A6-44A2-939B-BC410F7B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Zigbee</a:t>
            </a:r>
            <a:r>
              <a:rPr lang="en-US" dirty="0"/>
              <a:t> Events Handling - Example</a:t>
            </a:r>
            <a:endParaRPr lang="en-GB" dirty="0">
              <a:ea typeface="Gotham Extra Light" charset="0"/>
              <a:cs typeface="Gotham Extra Light" charset="0"/>
            </a:endParaRP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CFF48F7D-5E4A-4D18-95D3-ECEB682B89CD}"/>
              </a:ext>
            </a:extLst>
          </p:cNvPr>
          <p:cNvSpPr/>
          <p:nvPr/>
        </p:nvSpPr>
        <p:spPr>
          <a:xfrm>
            <a:off x="791370" y="1304707"/>
            <a:ext cx="7561266" cy="343417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050" dirty="0">
                <a:solidFill>
                  <a:srgbClr val="7030A0"/>
                </a:solidFill>
              </a:rPr>
              <a:t>void</a:t>
            </a:r>
            <a:r>
              <a:rPr lang="en-GB" sz="1050" dirty="0">
                <a:solidFill>
                  <a:schemeClr val="tx1"/>
                </a:solidFill>
              </a:rPr>
              <a:t> </a:t>
            </a:r>
            <a:r>
              <a:rPr lang="en-GB" sz="1050" dirty="0" err="1">
                <a:solidFill>
                  <a:schemeClr val="tx1"/>
                </a:solidFill>
              </a:rPr>
              <a:t>zboss_signal_handler</a:t>
            </a:r>
            <a:r>
              <a:rPr lang="en-GB" sz="1050" dirty="0">
                <a:solidFill>
                  <a:schemeClr val="tx1"/>
                </a:solidFill>
              </a:rPr>
              <a:t>(</a:t>
            </a:r>
            <a:r>
              <a:rPr lang="en-GB" sz="1050" dirty="0">
                <a:solidFill>
                  <a:srgbClr val="7030A0"/>
                </a:solidFill>
              </a:rPr>
              <a:t>zb_uint8_t</a:t>
            </a:r>
            <a:r>
              <a:rPr lang="en-GB" sz="1050" dirty="0">
                <a:solidFill>
                  <a:schemeClr val="tx1"/>
                </a:solidFill>
              </a:rPr>
              <a:t> </a:t>
            </a:r>
            <a:r>
              <a:rPr lang="en-GB" sz="1050" dirty="0" err="1">
                <a:solidFill>
                  <a:schemeClr val="tx1"/>
                </a:solidFill>
              </a:rPr>
              <a:t>param</a:t>
            </a:r>
            <a:r>
              <a:rPr lang="en-GB" sz="1050" dirty="0">
                <a:solidFill>
                  <a:schemeClr val="tx1"/>
                </a:solidFill>
              </a:rPr>
              <a:t>) {</a:t>
            </a:r>
          </a:p>
          <a:p>
            <a:r>
              <a:rPr lang="en-GB" sz="1050" dirty="0">
                <a:solidFill>
                  <a:srgbClr val="7030A0"/>
                </a:solidFill>
              </a:rPr>
              <a:t>    </a:t>
            </a:r>
            <a:r>
              <a:rPr lang="en-GB" sz="1050" dirty="0" err="1">
                <a:solidFill>
                  <a:srgbClr val="7030A0"/>
                </a:solidFill>
              </a:rPr>
              <a:t>zb_zdo_app_signal_hdr_t</a:t>
            </a:r>
            <a:r>
              <a:rPr lang="en-GB" sz="1050" dirty="0">
                <a:solidFill>
                  <a:srgbClr val="7030A0"/>
                </a:solidFill>
              </a:rPr>
              <a:t>  *</a:t>
            </a:r>
            <a:r>
              <a:rPr lang="en-GB" sz="1050" dirty="0">
                <a:solidFill>
                  <a:schemeClr val="tx1"/>
                </a:solidFill>
              </a:rPr>
              <a:t> </a:t>
            </a:r>
            <a:r>
              <a:rPr lang="en-GB" sz="1050" dirty="0" err="1">
                <a:solidFill>
                  <a:schemeClr val="tx1"/>
                </a:solidFill>
              </a:rPr>
              <a:t>p_sg_p</a:t>
            </a:r>
            <a:r>
              <a:rPr lang="en-GB" sz="1050" dirty="0">
                <a:solidFill>
                  <a:schemeClr val="tx1"/>
                </a:solidFill>
              </a:rPr>
              <a:t>  = NULL;</a:t>
            </a:r>
          </a:p>
          <a:p>
            <a:r>
              <a:rPr lang="en-GB" sz="1050" dirty="0">
                <a:solidFill>
                  <a:srgbClr val="7030A0"/>
                </a:solidFill>
              </a:rPr>
              <a:t>    </a:t>
            </a:r>
            <a:r>
              <a:rPr lang="en-GB" sz="1050" dirty="0" err="1">
                <a:solidFill>
                  <a:srgbClr val="7030A0"/>
                </a:solidFill>
              </a:rPr>
              <a:t>zb_zdo_app_signal_type_t</a:t>
            </a:r>
            <a:r>
              <a:rPr lang="en-GB" sz="1050" dirty="0">
                <a:solidFill>
                  <a:schemeClr val="tx1"/>
                </a:solidFill>
              </a:rPr>
              <a:t> sig = </a:t>
            </a:r>
            <a:r>
              <a:rPr lang="en-GB" sz="1050" dirty="0" err="1">
                <a:solidFill>
                  <a:schemeClr val="tx1"/>
                </a:solidFill>
              </a:rPr>
              <a:t>zb_get_app_signal</a:t>
            </a:r>
            <a:r>
              <a:rPr lang="en-GB" sz="1050" dirty="0">
                <a:solidFill>
                  <a:schemeClr val="tx1"/>
                </a:solidFill>
              </a:rPr>
              <a:t>(</a:t>
            </a:r>
            <a:r>
              <a:rPr lang="en-GB" sz="1050" dirty="0" err="1">
                <a:solidFill>
                  <a:schemeClr val="tx1"/>
                </a:solidFill>
              </a:rPr>
              <a:t>param</a:t>
            </a:r>
            <a:r>
              <a:rPr lang="en-GB" sz="1050" dirty="0">
                <a:solidFill>
                  <a:schemeClr val="tx1"/>
                </a:solidFill>
              </a:rPr>
              <a:t>, &amp;</a:t>
            </a:r>
            <a:r>
              <a:rPr lang="en-GB" sz="1050" dirty="0" err="1">
                <a:solidFill>
                  <a:schemeClr val="tx1"/>
                </a:solidFill>
              </a:rPr>
              <a:t>p_sg_p</a:t>
            </a:r>
            <a:r>
              <a:rPr lang="en-GB" sz="1050" dirty="0">
                <a:solidFill>
                  <a:schemeClr val="tx1"/>
                </a:solidFill>
              </a:rPr>
              <a:t>);</a:t>
            </a:r>
          </a:p>
          <a:p>
            <a:r>
              <a:rPr lang="en-GB" sz="1050" dirty="0">
                <a:solidFill>
                  <a:srgbClr val="7030A0"/>
                </a:solidFill>
              </a:rPr>
              <a:t>    </a:t>
            </a:r>
            <a:r>
              <a:rPr lang="en-GB" sz="1050" dirty="0" err="1">
                <a:solidFill>
                  <a:srgbClr val="7030A0"/>
                </a:solidFill>
              </a:rPr>
              <a:t>zb_ret_t</a:t>
            </a:r>
            <a:r>
              <a:rPr lang="en-GB" sz="1050" dirty="0">
                <a:solidFill>
                  <a:schemeClr val="tx1"/>
                </a:solidFill>
              </a:rPr>
              <a:t> status = </a:t>
            </a:r>
            <a:r>
              <a:rPr lang="en-GB" sz="1050" dirty="0">
                <a:solidFill>
                  <a:srgbClr val="D98B4B"/>
                </a:solidFill>
              </a:rPr>
              <a:t>ZB_GET_APP_SIGNAL_STATUS</a:t>
            </a:r>
            <a:r>
              <a:rPr lang="en-GB" sz="1050" dirty="0">
                <a:solidFill>
                  <a:schemeClr val="tx1"/>
                </a:solidFill>
              </a:rPr>
              <a:t>(</a:t>
            </a:r>
            <a:r>
              <a:rPr lang="en-GB" sz="1050" dirty="0" err="1">
                <a:solidFill>
                  <a:schemeClr val="tx1"/>
                </a:solidFill>
              </a:rPr>
              <a:t>param</a:t>
            </a:r>
            <a:r>
              <a:rPr lang="en-GB" sz="1050" dirty="0">
                <a:solidFill>
                  <a:schemeClr val="tx1"/>
                </a:solidFill>
              </a:rPr>
              <a:t>);</a:t>
            </a:r>
          </a:p>
          <a:p>
            <a:endParaRPr lang="en-GB" sz="1050" dirty="0">
              <a:solidFill>
                <a:schemeClr val="tx1"/>
              </a:solidFill>
            </a:endParaRPr>
          </a:p>
          <a:p>
            <a:r>
              <a:rPr lang="en-GB" sz="1050" dirty="0">
                <a:solidFill>
                  <a:schemeClr val="tx1"/>
                </a:solidFill>
              </a:rPr>
              <a:t>    switch(sig) {</a:t>
            </a:r>
          </a:p>
          <a:p>
            <a:r>
              <a:rPr lang="en-GB" sz="1050" dirty="0">
                <a:solidFill>
                  <a:schemeClr val="tx1"/>
                </a:solidFill>
              </a:rPr>
              <a:t>        case ZB_BDB_SIGNAL_DEVICE_FIRST_START:</a:t>
            </a:r>
          </a:p>
          <a:p>
            <a:r>
              <a:rPr lang="en-GB" sz="1050" dirty="0">
                <a:solidFill>
                  <a:schemeClr val="tx1"/>
                </a:solidFill>
              </a:rPr>
              <a:t>        case ZB_BDB_SIGNAL_DEVICE_REBOOT:</a:t>
            </a:r>
          </a:p>
          <a:p>
            <a:r>
              <a:rPr lang="en-GB" sz="1050" dirty="0">
                <a:solidFill>
                  <a:schemeClr val="tx1"/>
                </a:solidFill>
              </a:rPr>
              <a:t>        case ZB_ZDO_SIGNAL_LEAVE:</a:t>
            </a:r>
          </a:p>
          <a:p>
            <a:r>
              <a:rPr lang="en-GB" sz="1050" dirty="0">
                <a:solidFill>
                  <a:schemeClr val="tx1"/>
                </a:solidFill>
              </a:rPr>
              <a:t>        case ZB_ZDO_SIGNAL_PRODUCTION_CONFIG_READY:</a:t>
            </a:r>
          </a:p>
          <a:p>
            <a:r>
              <a:rPr lang="en-GB" sz="1050" dirty="0">
                <a:solidFill>
                  <a:schemeClr val="tx1"/>
                </a:solidFill>
              </a:rPr>
              <a:t>            break;</a:t>
            </a:r>
          </a:p>
          <a:p>
            <a:r>
              <a:rPr lang="en-GB" sz="1050" dirty="0">
                <a:solidFill>
                  <a:schemeClr val="tx1"/>
                </a:solidFill>
              </a:rPr>
              <a:t>        default:</a:t>
            </a:r>
          </a:p>
          <a:p>
            <a:r>
              <a:rPr lang="en-GB" sz="1050" dirty="0">
                <a:solidFill>
                  <a:schemeClr val="tx1"/>
                </a:solidFill>
              </a:rPr>
              <a:t>            /* Unhandled signal. For more information see: </a:t>
            </a:r>
            <a:r>
              <a:rPr lang="en-GB" sz="1050" dirty="0" err="1">
                <a:solidFill>
                  <a:srgbClr val="7030A0"/>
                </a:solidFill>
              </a:rPr>
              <a:t>zb_zdo_app_signal_type_e</a:t>
            </a:r>
            <a:r>
              <a:rPr lang="en-GB" sz="1050" dirty="0">
                <a:solidFill>
                  <a:schemeClr val="tx1"/>
                </a:solidFill>
              </a:rPr>
              <a:t> and </a:t>
            </a:r>
            <a:r>
              <a:rPr lang="en-GB" sz="1050" dirty="0" err="1">
                <a:solidFill>
                  <a:srgbClr val="7030A0"/>
                </a:solidFill>
              </a:rPr>
              <a:t>zb_ret_e</a:t>
            </a:r>
            <a:r>
              <a:rPr lang="en-GB" sz="1050" dirty="0">
                <a:solidFill>
                  <a:srgbClr val="7030A0"/>
                </a:solidFill>
              </a:rPr>
              <a:t> </a:t>
            </a:r>
            <a:r>
              <a:rPr lang="en-GB" sz="1050" dirty="0">
                <a:solidFill>
                  <a:schemeClr val="tx1"/>
                </a:solidFill>
              </a:rPr>
              <a:t>*/</a:t>
            </a:r>
          </a:p>
          <a:p>
            <a:r>
              <a:rPr lang="en-GB" sz="1050" dirty="0">
                <a:solidFill>
                  <a:schemeClr val="tx1"/>
                </a:solidFill>
              </a:rPr>
              <a:t>            NRF_LOG_INFO("Unhandled signal %d. Status: %d", sig, status);</a:t>
            </a:r>
          </a:p>
          <a:p>
            <a:r>
              <a:rPr lang="en-GB" sz="1050" dirty="0">
                <a:solidFill>
                  <a:schemeClr val="tx1"/>
                </a:solidFill>
              </a:rPr>
              <a:t>    }</a:t>
            </a:r>
          </a:p>
          <a:p>
            <a:endParaRPr lang="en-GB" sz="1050" dirty="0">
              <a:solidFill>
                <a:schemeClr val="tx1"/>
              </a:solidFill>
            </a:endParaRPr>
          </a:p>
          <a:p>
            <a:r>
              <a:rPr lang="en-GB" sz="1050" dirty="0">
                <a:solidFill>
                  <a:schemeClr val="tx1"/>
                </a:solidFill>
              </a:rPr>
              <a:t>    if (</a:t>
            </a:r>
            <a:r>
              <a:rPr lang="en-GB" sz="1050" dirty="0" err="1">
                <a:solidFill>
                  <a:schemeClr val="tx1"/>
                </a:solidFill>
              </a:rPr>
              <a:t>param</a:t>
            </a:r>
            <a:r>
              <a:rPr lang="en-GB" sz="1050" dirty="0">
                <a:solidFill>
                  <a:schemeClr val="tx1"/>
                </a:solidFill>
              </a:rPr>
              <a:t>) {</a:t>
            </a:r>
          </a:p>
          <a:p>
            <a:r>
              <a:rPr lang="en-GB" sz="1050" dirty="0">
                <a:solidFill>
                  <a:schemeClr val="tx1"/>
                </a:solidFill>
              </a:rPr>
              <a:t>        </a:t>
            </a:r>
            <a:r>
              <a:rPr lang="en-GB" sz="1050" dirty="0">
                <a:solidFill>
                  <a:srgbClr val="D98B4B"/>
                </a:solidFill>
              </a:rPr>
              <a:t>ZB_FREE_BUF_BY_REF</a:t>
            </a:r>
            <a:r>
              <a:rPr lang="en-GB" sz="1050" dirty="0">
                <a:solidFill>
                  <a:schemeClr val="tx1"/>
                </a:solidFill>
              </a:rPr>
              <a:t>(</a:t>
            </a:r>
            <a:r>
              <a:rPr lang="en-GB" sz="1050" dirty="0" err="1">
                <a:solidFill>
                  <a:schemeClr val="tx1"/>
                </a:solidFill>
              </a:rPr>
              <a:t>param</a:t>
            </a:r>
            <a:r>
              <a:rPr lang="en-GB" sz="1050" dirty="0">
                <a:solidFill>
                  <a:schemeClr val="tx1"/>
                </a:solidFill>
              </a:rPr>
              <a:t>);</a:t>
            </a:r>
          </a:p>
          <a:p>
            <a:r>
              <a:rPr lang="en-GB" sz="1050" dirty="0">
                <a:solidFill>
                  <a:schemeClr val="tx1"/>
                </a:solidFill>
              </a:rPr>
              <a:t>    }</a:t>
            </a:r>
          </a:p>
          <a:p>
            <a:r>
              <a:rPr lang="en-GB" sz="105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6971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20714-DCB7-47D9-8EA4-5B8E95D5BF72}"/>
              </a:ext>
            </a:extLst>
          </p:cNvPr>
          <p:cNvSpPr txBox="1">
            <a:spLocks/>
          </p:cNvSpPr>
          <p:nvPr/>
        </p:nvSpPr>
        <p:spPr bwMode="auto">
          <a:xfrm>
            <a:off x="611191" y="1283423"/>
            <a:ext cx="7921625" cy="350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lvl1pPr marL="311978" indent="-311978" algn="l" rtl="0" eaLnBrk="1" fontAlgn="base" hangingPunct="1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  <a:lvl2pPr marL="503962" indent="-311978" algn="l" rtl="0" eaLnBrk="1" fontAlgn="base" hangingPunct="1">
              <a:lnSpc>
                <a:spcPct val="13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2133" kern="1200">
                <a:solidFill>
                  <a:schemeClr val="tx2"/>
                </a:solidFill>
                <a:latin typeface="Gotham Light" pitchFamily="50" charset="0"/>
                <a:ea typeface="+mn-ea"/>
                <a:cs typeface="Gotham Light" pitchFamily="50" charset="0"/>
              </a:defRPr>
            </a:lvl2pPr>
            <a:lvl3pPr marL="815940" indent="-239983" algn="l" rtl="0" eaLnBrk="1" fontAlgn="base" hangingPunct="1">
              <a:lnSpc>
                <a:spcPct val="120000"/>
              </a:lnSpc>
              <a:spcBef>
                <a:spcPts val="267"/>
              </a:spcBef>
              <a:spcAft>
                <a:spcPts val="267"/>
              </a:spcAft>
              <a:buClr>
                <a:schemeClr val="accent3"/>
              </a:buClr>
              <a:buSzPct val="85000"/>
              <a:buFontTx/>
              <a:buBlip>
                <a:blip r:embed="rId3"/>
              </a:buBlip>
              <a:defRPr sz="1333" i="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3pPr>
            <a:lvl4pPr marL="1219108" indent="-304778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E4367"/>
              </a:buClr>
              <a:buSzPct val="100000"/>
              <a:buFont typeface="Wingdings 2" pitchFamily="18" charset="2"/>
              <a:buChar char="¡"/>
              <a:defRPr sz="2133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4pPr>
            <a:lvl5pPr marL="1523885" indent="-304778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defRPr sz="2133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5pPr>
            <a:lvl6pPr marL="1837130" indent="-304778" algn="l" defTabSz="1219108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37673" indent="-304778" algn="l" defTabSz="1219108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40335" indent="-304778" algn="l" defTabSz="1219108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2995" indent="-304778" algn="l" defTabSz="1219108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Optional handler, called on attribute change/ZCL event received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Register </a:t>
            </a:r>
            <a:r>
              <a:rPr lang="en-GB" sz="1400" dirty="0" err="1"/>
              <a:t>Zigbee</a:t>
            </a:r>
            <a:r>
              <a:rPr lang="en-GB" sz="1400" dirty="0"/>
              <a:t> device </a:t>
            </a:r>
            <a:r>
              <a:rPr lang="en-GB" sz="1400" dirty="0" err="1"/>
              <a:t>callback</a:t>
            </a:r>
            <a:r>
              <a:rPr lang="en-GB" sz="1400" dirty="0"/>
              <a:t>: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endParaRPr lang="en-GB" sz="1400" dirty="0"/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ZBOSS stack inform user various ZCL events:</a:t>
            </a:r>
          </a:p>
          <a:p>
            <a:pPr lvl="1" algn="just">
              <a:spcBef>
                <a:spcPts val="450"/>
              </a:spcBef>
              <a:spcAft>
                <a:spcPts val="450"/>
              </a:spcAft>
            </a:pPr>
            <a:r>
              <a:rPr lang="en-GB" sz="1133" dirty="0"/>
              <a:t>attribute value modification</a:t>
            </a:r>
          </a:p>
          <a:p>
            <a:pPr lvl="1" algn="just">
              <a:spcBef>
                <a:spcPts val="450"/>
              </a:spcBef>
              <a:spcAft>
                <a:spcPts val="450"/>
              </a:spcAft>
            </a:pPr>
            <a:r>
              <a:rPr lang="en-GB" sz="1133" dirty="0"/>
              <a:t>received attribute report</a:t>
            </a:r>
          </a:p>
          <a:p>
            <a:pPr lvl="1" algn="just">
              <a:spcBef>
                <a:spcPts val="450"/>
              </a:spcBef>
              <a:spcAft>
                <a:spcPts val="450"/>
              </a:spcAft>
            </a:pPr>
            <a:r>
              <a:rPr lang="en-US" sz="1133" dirty="0"/>
              <a:t>report was not received during  defined time interval</a:t>
            </a:r>
          </a:p>
          <a:p>
            <a:pPr lvl="1" algn="just">
              <a:spcBef>
                <a:spcPts val="450"/>
              </a:spcBef>
              <a:spcAft>
                <a:spcPts val="450"/>
              </a:spcAft>
            </a:pPr>
            <a:r>
              <a:rPr lang="en-US" sz="1133" dirty="0"/>
              <a:t>Received ZCL commands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Does </a:t>
            </a:r>
            <a:r>
              <a:rPr lang="en-GB" sz="1400" dirty="0">
                <a:solidFill>
                  <a:srgbClr val="FF0000"/>
                </a:solidFill>
              </a:rPr>
              <a:t>NOT</a:t>
            </a:r>
            <a:r>
              <a:rPr lang="en-GB" sz="1400" dirty="0"/>
              <a:t> free the buffer passed as an argument</a:t>
            </a:r>
            <a:endParaRPr lang="en-US" sz="1400" dirty="0"/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US" sz="1400" dirty="0"/>
              <a:t>Refer all event at </a:t>
            </a:r>
            <a:r>
              <a:rPr lang="en-US" sz="1400" dirty="0" err="1"/>
              <a:t>zb_zcl_device_callback_id_e</a:t>
            </a:r>
            <a:r>
              <a:rPr lang="en-US" sz="1400" dirty="0"/>
              <a:t> in </a:t>
            </a:r>
            <a:r>
              <a:rPr lang="en-US" sz="1400" dirty="0" err="1"/>
              <a:t>zboss_api_zcl.h</a:t>
            </a:r>
            <a:endParaRPr lang="en-GB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B43AD-C6A6-44A2-939B-BC410F7B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a typeface="Gotham Extra Light" charset="0"/>
                <a:cs typeface="Gotham Extra Light" charset="0"/>
              </a:rPr>
              <a:t>Zigbee</a:t>
            </a:r>
            <a:r>
              <a:rPr lang="en-GB" dirty="0">
                <a:ea typeface="Gotham Extra Light" charset="0"/>
                <a:cs typeface="Gotham Extra Light" charset="0"/>
              </a:rPr>
              <a:t> Device Handler</a:t>
            </a:r>
          </a:p>
        </p:txBody>
      </p:sp>
      <p:sp>
        <p:nvSpPr>
          <p:cNvPr id="5" name="Rectangle: Top Corners Rounded 3">
            <a:extLst>
              <a:ext uri="{FF2B5EF4-FFF2-40B4-BE49-F238E27FC236}">
                <a16:creationId xmlns:a16="http://schemas.microsoft.com/office/drawing/2014/main" id="{43BA81E1-327B-4AEA-8FF7-AD9EB20E6E13}"/>
              </a:ext>
            </a:extLst>
          </p:cNvPr>
          <p:cNvSpPr/>
          <p:nvPr/>
        </p:nvSpPr>
        <p:spPr>
          <a:xfrm>
            <a:off x="1132916" y="2089321"/>
            <a:ext cx="6613398" cy="30171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ZB_ZCL_REGISTER_DEVICE_CB(</a:t>
            </a:r>
            <a:r>
              <a:rPr lang="en-GB" sz="1400" dirty="0" err="1">
                <a:solidFill>
                  <a:schemeClr val="tx1"/>
                </a:solidFill>
              </a:rPr>
              <a:t>zcl_device_cb</a:t>
            </a:r>
            <a:r>
              <a:rPr lang="en-GB" sz="1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6264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B391745-5DA2-4A89-91CE-FE1102F9A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307" y="0"/>
            <a:ext cx="4518693" cy="51435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3110C86-5C77-4D8A-B8E1-4163F7E7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90" y="668360"/>
            <a:ext cx="3844573" cy="873721"/>
          </a:xfrm>
        </p:spPr>
        <p:txBody>
          <a:bodyPr/>
          <a:lstStyle/>
          <a:p>
            <a:r>
              <a:rPr lang="en-GB" dirty="0" err="1">
                <a:ea typeface="Gotham Extra Light" charset="0"/>
                <a:cs typeface="Gotham Extra Light" charset="0"/>
              </a:rPr>
              <a:t>Zigbee</a:t>
            </a:r>
            <a:r>
              <a:rPr lang="en-GB" dirty="0">
                <a:ea typeface="Gotham Extra Light" charset="0"/>
                <a:cs typeface="Gotham Extra Light" charset="0"/>
              </a:rPr>
              <a:t> Device Handler - Example</a:t>
            </a:r>
          </a:p>
        </p:txBody>
      </p:sp>
      <p:sp>
        <p:nvSpPr>
          <p:cNvPr id="5" name="語音泡泡: 矩形 4">
            <a:extLst>
              <a:ext uri="{FF2B5EF4-FFF2-40B4-BE49-F238E27FC236}">
                <a16:creationId xmlns:a16="http://schemas.microsoft.com/office/drawing/2014/main" id="{ECF7DD00-0595-4716-B4A7-112EC241F289}"/>
              </a:ext>
            </a:extLst>
          </p:cNvPr>
          <p:cNvSpPr/>
          <p:nvPr/>
        </p:nvSpPr>
        <p:spPr>
          <a:xfrm>
            <a:off x="1728697" y="1598861"/>
            <a:ext cx="1609558" cy="796759"/>
          </a:xfrm>
          <a:prstGeom prst="wedgeRectCallout">
            <a:avLst>
              <a:gd name="adj1" fmla="val 120337"/>
              <a:gd name="adj2" fmla="val -199026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Map callback parameters as ZCL device callback parameter</a:t>
            </a:r>
          </a:p>
        </p:txBody>
      </p:sp>
      <p:sp>
        <p:nvSpPr>
          <p:cNvPr id="6" name="語音泡泡: 矩形 5">
            <a:extLst>
              <a:ext uri="{FF2B5EF4-FFF2-40B4-BE49-F238E27FC236}">
                <a16:creationId xmlns:a16="http://schemas.microsoft.com/office/drawing/2014/main" id="{0C3CE78A-9AD7-4FC7-8264-B624EACF2234}"/>
              </a:ext>
            </a:extLst>
          </p:cNvPr>
          <p:cNvSpPr/>
          <p:nvPr/>
        </p:nvSpPr>
        <p:spPr>
          <a:xfrm>
            <a:off x="1728697" y="2548020"/>
            <a:ext cx="1609558" cy="796759"/>
          </a:xfrm>
          <a:prstGeom prst="wedgeRectCallout">
            <a:avLst>
              <a:gd name="adj1" fmla="val 114357"/>
              <a:gd name="adj2" fmla="val -181576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Check Interested ZCL events</a:t>
            </a:r>
          </a:p>
        </p:txBody>
      </p:sp>
      <p:sp>
        <p:nvSpPr>
          <p:cNvPr id="7" name="語音泡泡: 矩形 6">
            <a:extLst>
              <a:ext uri="{FF2B5EF4-FFF2-40B4-BE49-F238E27FC236}">
                <a16:creationId xmlns:a16="http://schemas.microsoft.com/office/drawing/2014/main" id="{82938463-C452-414D-AFAE-E333A4FC1300}"/>
              </a:ext>
            </a:extLst>
          </p:cNvPr>
          <p:cNvSpPr/>
          <p:nvPr/>
        </p:nvSpPr>
        <p:spPr>
          <a:xfrm>
            <a:off x="1728697" y="3598779"/>
            <a:ext cx="1609558" cy="598906"/>
          </a:xfrm>
          <a:prstGeom prst="wedgeRectCallout">
            <a:avLst>
              <a:gd name="adj1" fmla="val 140935"/>
              <a:gd name="adj2" fmla="val -376464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Execute corresponding actions</a:t>
            </a:r>
          </a:p>
        </p:txBody>
      </p:sp>
    </p:spTree>
    <p:extLst>
      <p:ext uri="{BB962C8B-B14F-4D97-AF65-F5344CB8AC3E}">
        <p14:creationId xmlns:p14="http://schemas.microsoft.com/office/powerpoint/2010/main" val="48551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20714-DCB7-47D9-8EA4-5B8E95D5BF72}"/>
              </a:ext>
            </a:extLst>
          </p:cNvPr>
          <p:cNvSpPr txBox="1">
            <a:spLocks/>
          </p:cNvSpPr>
          <p:nvPr/>
        </p:nvSpPr>
        <p:spPr bwMode="auto">
          <a:xfrm>
            <a:off x="611191" y="1283423"/>
            <a:ext cx="7921625" cy="350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lvl1pPr marL="311978" indent="-311978" algn="l" rtl="0" eaLnBrk="1" fontAlgn="base" hangingPunct="1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  <a:lvl2pPr marL="503962" indent="-311978" algn="l" rtl="0" eaLnBrk="1" fontAlgn="base" hangingPunct="1">
              <a:lnSpc>
                <a:spcPct val="13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2133" kern="1200">
                <a:solidFill>
                  <a:schemeClr val="tx2"/>
                </a:solidFill>
                <a:latin typeface="Gotham Light" pitchFamily="50" charset="0"/>
                <a:ea typeface="+mn-ea"/>
                <a:cs typeface="Gotham Light" pitchFamily="50" charset="0"/>
              </a:defRPr>
            </a:lvl2pPr>
            <a:lvl3pPr marL="815940" indent="-239983" algn="l" rtl="0" eaLnBrk="1" fontAlgn="base" hangingPunct="1">
              <a:lnSpc>
                <a:spcPct val="120000"/>
              </a:lnSpc>
              <a:spcBef>
                <a:spcPts val="267"/>
              </a:spcBef>
              <a:spcAft>
                <a:spcPts val="267"/>
              </a:spcAft>
              <a:buClr>
                <a:schemeClr val="accent3"/>
              </a:buClr>
              <a:buSzPct val="85000"/>
              <a:buFontTx/>
              <a:buBlip>
                <a:blip r:embed="rId3"/>
              </a:buBlip>
              <a:defRPr sz="1333" i="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3pPr>
            <a:lvl4pPr marL="1219108" indent="-304778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E4367"/>
              </a:buClr>
              <a:buSzPct val="100000"/>
              <a:buFont typeface="Wingdings 2" pitchFamily="18" charset="2"/>
              <a:buChar char="¡"/>
              <a:defRPr sz="2133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4pPr>
            <a:lvl5pPr marL="1523885" indent="-304778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defRPr sz="2133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5pPr>
            <a:lvl6pPr marL="1837130" indent="-304778" algn="l" defTabSz="1219108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37673" indent="-304778" algn="l" defTabSz="1219108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40335" indent="-304778" algn="l" defTabSz="1219108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2995" indent="-304778" algn="l" defTabSz="1219108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Optional handler, should be registered after registering the device context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endParaRPr lang="en-GB" sz="1400" dirty="0"/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Called on every ZCL packet received on a specified endpoint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Must return either </a:t>
            </a:r>
            <a:r>
              <a:rPr lang="en-GB" sz="1400" i="1" dirty="0"/>
              <a:t>ZB_TRUE</a:t>
            </a:r>
            <a:r>
              <a:rPr lang="en-GB" sz="1400" dirty="0"/>
              <a:t> or </a:t>
            </a:r>
            <a:r>
              <a:rPr lang="en-GB" sz="1400" i="1" dirty="0"/>
              <a:t>ZB_FALSE</a:t>
            </a:r>
            <a:r>
              <a:rPr lang="en-GB" sz="1400" dirty="0"/>
              <a:t>, indicating whether the ZCL packet was processed (consumed)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Not required in a simple application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endParaRPr lang="en-GB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B43AD-C6A6-44A2-939B-BC410F7B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ZCL-specific cluster command handler</a:t>
            </a:r>
            <a:endParaRPr lang="en-GB" dirty="0">
              <a:ea typeface="Gotham Extra Light" charset="0"/>
              <a:cs typeface="Gotham Extra Light" charset="0"/>
            </a:endParaRP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A3198021-F43F-440F-B4FC-D07EEDA82D92}"/>
              </a:ext>
            </a:extLst>
          </p:cNvPr>
          <p:cNvSpPr/>
          <p:nvPr/>
        </p:nvSpPr>
        <p:spPr>
          <a:xfrm>
            <a:off x="971550" y="1640750"/>
            <a:ext cx="6613398" cy="30171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solidFill>
                  <a:srgbClr val="D98B4B"/>
                </a:solidFill>
              </a:rPr>
              <a:t>ZB_AF_SET_ENDPOINT_HANDLER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rgbClr val="009CDE"/>
                </a:solidFill>
              </a:rPr>
              <a:t>endpoint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009CDE"/>
                </a:solidFill>
              </a:rPr>
              <a:t>handler</a:t>
            </a:r>
            <a:r>
              <a:rPr lang="en-GB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3302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1D3C1D-127F-4893-9CE6-F2925856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Zigbee SDK</a:t>
            </a:r>
            <a:endParaRPr lang="en-15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D5713-AD05-4716-985C-4B4274384BC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1190" y="1239838"/>
            <a:ext cx="7776352" cy="3360442"/>
          </a:xfrm>
        </p:spPr>
        <p:txBody>
          <a:bodyPr>
            <a:normAutofit/>
          </a:bodyPr>
          <a:lstStyle/>
          <a:p>
            <a:r>
              <a:rPr lang="en-US" sz="1600" dirty="0"/>
              <a:t>Nordic’s Zigbee solution is a part of nRF5 SDK for Zigbee and Thread</a:t>
            </a:r>
          </a:p>
          <a:p>
            <a:r>
              <a:rPr lang="en-US" sz="1600" dirty="0"/>
              <a:t>The nRF52840 and the </a:t>
            </a:r>
            <a:r>
              <a:rPr lang="en-US" sz="1600" dirty="0" err="1"/>
              <a:t>Zigbee</a:t>
            </a:r>
            <a:r>
              <a:rPr lang="en-US" sz="1600" dirty="0"/>
              <a:t> stack(ZBOSS 3.1) is certified as a </a:t>
            </a:r>
            <a:r>
              <a:rPr lang="en-US" sz="1600" dirty="0" err="1"/>
              <a:t>Zigbee</a:t>
            </a:r>
            <a:r>
              <a:rPr lang="en-US" sz="1600" dirty="0"/>
              <a:t> compliant platform.</a:t>
            </a:r>
          </a:p>
          <a:p>
            <a:r>
              <a:rPr lang="en-US" sz="1600" dirty="0"/>
              <a:t>Based on nRF5 SDK 15.2</a:t>
            </a:r>
          </a:p>
          <a:p>
            <a:r>
              <a:rPr lang="en-US" sz="1600" dirty="0"/>
              <a:t>Third party Zigbee stack delivered as a binary</a:t>
            </a:r>
          </a:p>
          <a:p>
            <a:r>
              <a:rPr lang="en-US" sz="1600" dirty="0"/>
              <a:t>Support all mandatory features for Zigbee 3.0</a:t>
            </a:r>
          </a:p>
          <a:p>
            <a:r>
              <a:rPr lang="en-US" sz="1600" dirty="0" err="1">
                <a:highlight>
                  <a:srgbClr val="F7E505"/>
                </a:highlight>
              </a:rPr>
              <a:t>Zigbee</a:t>
            </a:r>
            <a:r>
              <a:rPr lang="en-US" sz="1600" dirty="0">
                <a:highlight>
                  <a:srgbClr val="F7E505"/>
                </a:highlight>
              </a:rPr>
              <a:t> 3.0/Bluetooth LE 5.0 dynamic multiprotocol support</a:t>
            </a:r>
            <a:endParaRPr lang="pl-PL" sz="1600" dirty="0">
              <a:highlight>
                <a:srgbClr val="F7E505"/>
              </a:highlight>
            </a:endParaRPr>
          </a:p>
          <a:p>
            <a:endParaRPr lang="en-150" sz="1600" dirty="0"/>
          </a:p>
        </p:txBody>
      </p:sp>
    </p:spTree>
    <p:extLst>
      <p:ext uri="{BB962C8B-B14F-4D97-AF65-F5344CB8AC3E}">
        <p14:creationId xmlns:p14="http://schemas.microsoft.com/office/powerpoint/2010/main" val="1837977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8640C47-3819-4DE2-8A01-1E2B29AE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066" y="0"/>
            <a:ext cx="4998934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F92D5A9-BE37-439D-BD67-2F50E550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93" y="910407"/>
            <a:ext cx="3844573" cy="873721"/>
          </a:xfrm>
        </p:spPr>
        <p:txBody>
          <a:bodyPr>
            <a:normAutofit fontScale="90000"/>
          </a:bodyPr>
          <a:lstStyle/>
          <a:p>
            <a:r>
              <a:rPr lang="en-GB" dirty="0">
                <a:ea typeface="Gotham Extra Light" charset="0"/>
                <a:cs typeface="Gotham Extra Light" charset="0"/>
              </a:rPr>
              <a:t>ZCL-specific cluster command handler - Example</a:t>
            </a:r>
          </a:p>
        </p:txBody>
      </p:sp>
      <p:sp>
        <p:nvSpPr>
          <p:cNvPr id="6" name="語音泡泡: 矩形 5">
            <a:extLst>
              <a:ext uri="{FF2B5EF4-FFF2-40B4-BE49-F238E27FC236}">
                <a16:creationId xmlns:a16="http://schemas.microsoft.com/office/drawing/2014/main" id="{F25505F1-72EA-468B-9C82-0D7E9462FB18}"/>
              </a:ext>
            </a:extLst>
          </p:cNvPr>
          <p:cNvSpPr/>
          <p:nvPr/>
        </p:nvSpPr>
        <p:spPr>
          <a:xfrm>
            <a:off x="1190815" y="2142897"/>
            <a:ext cx="1609558" cy="796759"/>
          </a:xfrm>
          <a:prstGeom prst="wedgeRectCallout">
            <a:avLst>
              <a:gd name="adj1" fmla="val 126603"/>
              <a:gd name="adj2" fmla="val -120547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Map callback parameters as ZCL command info</a:t>
            </a:r>
          </a:p>
        </p:txBody>
      </p:sp>
      <p:sp>
        <p:nvSpPr>
          <p:cNvPr id="7" name="語音泡泡: 矩形 6">
            <a:extLst>
              <a:ext uri="{FF2B5EF4-FFF2-40B4-BE49-F238E27FC236}">
                <a16:creationId xmlns:a16="http://schemas.microsoft.com/office/drawing/2014/main" id="{8AFB0EFA-64E1-4D07-9444-74FF148F140E}"/>
              </a:ext>
            </a:extLst>
          </p:cNvPr>
          <p:cNvSpPr/>
          <p:nvPr/>
        </p:nvSpPr>
        <p:spPr>
          <a:xfrm>
            <a:off x="1190815" y="3490436"/>
            <a:ext cx="1609558" cy="550406"/>
          </a:xfrm>
          <a:prstGeom prst="wedgeRectCallout">
            <a:avLst>
              <a:gd name="adj1" fmla="val 131066"/>
              <a:gd name="adj2" fmla="val -128028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Process Interested ZCL commands</a:t>
            </a:r>
          </a:p>
        </p:txBody>
      </p:sp>
      <p:sp>
        <p:nvSpPr>
          <p:cNvPr id="9" name="語音泡泡: 矩形 8">
            <a:extLst>
              <a:ext uri="{FF2B5EF4-FFF2-40B4-BE49-F238E27FC236}">
                <a16:creationId xmlns:a16="http://schemas.microsoft.com/office/drawing/2014/main" id="{92F57731-A1B0-448E-867E-4B2906C344A0}"/>
              </a:ext>
            </a:extLst>
          </p:cNvPr>
          <p:cNvSpPr/>
          <p:nvPr/>
        </p:nvSpPr>
        <p:spPr>
          <a:xfrm>
            <a:off x="1190815" y="4316419"/>
            <a:ext cx="1609558" cy="550406"/>
          </a:xfrm>
          <a:prstGeom prst="wedgeRectCallout">
            <a:avLst>
              <a:gd name="adj1" fmla="val 121041"/>
              <a:gd name="adj2" fmla="val 60092"/>
            </a:avLst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Return Process status</a:t>
            </a:r>
          </a:p>
        </p:txBody>
      </p:sp>
    </p:spTree>
    <p:extLst>
      <p:ext uri="{BB962C8B-B14F-4D97-AF65-F5344CB8AC3E}">
        <p14:creationId xmlns:p14="http://schemas.microsoft.com/office/powerpoint/2010/main" val="87404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6" b="7816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" y="2780004"/>
            <a:ext cx="5866483" cy="1087148"/>
          </a:xfrm>
        </p:spPr>
        <p:txBody>
          <a:bodyPr anchor="t"/>
          <a:lstStyle/>
          <a:p>
            <a:r>
              <a:rPr lang="en-GB" dirty="0">
                <a:ea typeface="Gotham Extra Light" charset="0"/>
                <a:cs typeface="Gotham Extra Light" charset="0"/>
              </a:rPr>
              <a:t>Commissioning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987F4F78-AB03-4294-B284-1C001DF570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76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43AD-C6A6-44A2-939B-BC410F7B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Gotham Extra Light" charset="0"/>
                <a:cs typeface="Gotham Extra Light" charset="0"/>
              </a:rPr>
              <a:t>Commissioning - Concept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7634D86-08B0-496D-AE9F-5DD3553AE7EE}"/>
              </a:ext>
            </a:extLst>
          </p:cNvPr>
          <p:cNvSpPr txBox="1">
            <a:spLocks/>
          </p:cNvSpPr>
          <p:nvPr/>
        </p:nvSpPr>
        <p:spPr bwMode="auto">
          <a:xfrm>
            <a:off x="611192" y="1239841"/>
            <a:ext cx="7921625" cy="350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lvl1pPr marL="311978" indent="-311978" algn="l" rtl="0" eaLnBrk="1" fontAlgn="base" hangingPunct="1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  <a:lvl2pPr marL="503962" indent="-311978" algn="l" rtl="0" eaLnBrk="1" fontAlgn="base" hangingPunct="1">
              <a:lnSpc>
                <a:spcPct val="13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2133" kern="1200">
                <a:solidFill>
                  <a:schemeClr val="tx2"/>
                </a:solidFill>
                <a:latin typeface="Gotham Light" pitchFamily="50" charset="0"/>
                <a:ea typeface="+mn-ea"/>
                <a:cs typeface="Gotham Light" pitchFamily="50" charset="0"/>
              </a:defRPr>
            </a:lvl2pPr>
            <a:lvl3pPr marL="815940" indent="-239983" algn="l" rtl="0" eaLnBrk="1" fontAlgn="base" hangingPunct="1">
              <a:lnSpc>
                <a:spcPct val="120000"/>
              </a:lnSpc>
              <a:spcBef>
                <a:spcPts val="267"/>
              </a:spcBef>
              <a:spcAft>
                <a:spcPts val="267"/>
              </a:spcAft>
              <a:buClr>
                <a:schemeClr val="accent3"/>
              </a:buClr>
              <a:buSzPct val="85000"/>
              <a:buFontTx/>
              <a:buBlip>
                <a:blip r:embed="rId3"/>
              </a:buBlip>
              <a:defRPr sz="1333" i="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3pPr>
            <a:lvl4pPr marL="1219108" indent="-304778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E4367"/>
              </a:buClr>
              <a:buSzPct val="100000"/>
              <a:buFont typeface="Wingdings 2" pitchFamily="18" charset="2"/>
              <a:buChar char="¡"/>
              <a:defRPr sz="2133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4pPr>
            <a:lvl5pPr marL="1523885" indent="-304778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defRPr sz="2133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5pPr>
            <a:lvl6pPr marL="1837130" indent="-304778" algn="l" defTabSz="1219108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37673" indent="-304778" algn="l" defTabSz="1219108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40335" indent="-304778" algn="l" defTabSz="1219108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2995" indent="-304778" algn="l" defTabSz="1219108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The procedure is described in Base Device Behaviour specification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It should be done via starting “BDB Top Level Commissioning”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 err="1"/>
              <a:t>Touchlink</a:t>
            </a:r>
            <a:r>
              <a:rPr lang="en-GB" sz="1400" dirty="0"/>
              <a:t> commissioning requires a special care</a:t>
            </a:r>
          </a:p>
        </p:txBody>
      </p:sp>
    </p:spTree>
    <p:extLst>
      <p:ext uri="{BB962C8B-B14F-4D97-AF65-F5344CB8AC3E}">
        <p14:creationId xmlns:p14="http://schemas.microsoft.com/office/powerpoint/2010/main" val="219777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43AD-C6A6-44A2-939B-BC410F7B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ea typeface="Gotham Extra Light" charset="0"/>
                <a:cs typeface="Gotham Extra Light" charset="0"/>
              </a:rPr>
              <a:t>Commissioning - Implementation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7634D86-08B0-496D-AE9F-5DD3553AE7EE}"/>
              </a:ext>
            </a:extLst>
          </p:cNvPr>
          <p:cNvSpPr txBox="1">
            <a:spLocks/>
          </p:cNvSpPr>
          <p:nvPr/>
        </p:nvSpPr>
        <p:spPr bwMode="auto">
          <a:xfrm>
            <a:off x="611192" y="1239841"/>
            <a:ext cx="7921625" cy="350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lvl1pPr marL="311978" indent="-311978" algn="l" rtl="0" eaLnBrk="1" fontAlgn="base" hangingPunct="1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  <a:lvl2pPr marL="503962" indent="-311978" algn="l" rtl="0" eaLnBrk="1" fontAlgn="base" hangingPunct="1">
              <a:lnSpc>
                <a:spcPct val="13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2133" kern="1200">
                <a:solidFill>
                  <a:schemeClr val="tx2"/>
                </a:solidFill>
                <a:latin typeface="Gotham Light" pitchFamily="50" charset="0"/>
                <a:ea typeface="+mn-ea"/>
                <a:cs typeface="Gotham Light" pitchFamily="50" charset="0"/>
              </a:defRPr>
            </a:lvl2pPr>
            <a:lvl3pPr marL="815940" indent="-239983" algn="l" rtl="0" eaLnBrk="1" fontAlgn="base" hangingPunct="1">
              <a:lnSpc>
                <a:spcPct val="120000"/>
              </a:lnSpc>
              <a:spcBef>
                <a:spcPts val="267"/>
              </a:spcBef>
              <a:spcAft>
                <a:spcPts val="267"/>
              </a:spcAft>
              <a:buClr>
                <a:schemeClr val="accent3"/>
              </a:buClr>
              <a:buSzPct val="85000"/>
              <a:buFontTx/>
              <a:buBlip>
                <a:blip r:embed="rId3"/>
              </a:buBlip>
              <a:defRPr sz="1333" i="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3pPr>
            <a:lvl4pPr marL="1219108" indent="-304778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E4367"/>
              </a:buClr>
              <a:buSzPct val="100000"/>
              <a:buFont typeface="Wingdings 2" pitchFamily="18" charset="2"/>
              <a:buChar char="¡"/>
              <a:defRPr sz="2133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4pPr>
            <a:lvl5pPr marL="1523885" indent="-304778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defRPr sz="2133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5pPr>
            <a:lvl6pPr marL="1837130" indent="-304778" algn="l" defTabSz="1219108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37673" indent="-304778" algn="l" defTabSz="1219108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40335" indent="-304778" algn="l" defTabSz="1219108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2995" indent="-304778" algn="l" defTabSz="1219108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US" sz="1400" dirty="0"/>
              <a:t>The commissioning procedure is initiated by</a:t>
            </a:r>
            <a:r>
              <a:rPr lang="en-GB" sz="1400" dirty="0"/>
              <a:t>: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endParaRPr lang="en-GB" sz="1400" dirty="0"/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endParaRPr lang="en-GB" sz="1400" dirty="0"/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Supported Commissioning Modes: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42A3B566-545D-47C3-ADA6-877855A875E5}"/>
              </a:ext>
            </a:extLst>
          </p:cNvPr>
          <p:cNvSpPr/>
          <p:nvPr/>
        </p:nvSpPr>
        <p:spPr>
          <a:xfrm>
            <a:off x="971550" y="1640751"/>
            <a:ext cx="6613398" cy="31978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bdb_start_top_level_commissioning</a:t>
            </a:r>
            <a:r>
              <a:rPr lang="en-US" sz="1600" dirty="0">
                <a:solidFill>
                  <a:schemeClr val="tx1"/>
                </a:solidFill>
              </a:rPr>
              <a:t>(zb_uint8_t </a:t>
            </a:r>
            <a:r>
              <a:rPr lang="en-US" sz="1600" dirty="0" err="1">
                <a:solidFill>
                  <a:schemeClr val="tx1"/>
                </a:solidFill>
              </a:rPr>
              <a:t>mode_mask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610E0315-4092-4E62-92D6-F510D8CD607A}"/>
              </a:ext>
            </a:extLst>
          </p:cNvPr>
          <p:cNvSpPr/>
          <p:nvPr/>
        </p:nvSpPr>
        <p:spPr>
          <a:xfrm>
            <a:off x="971550" y="2874896"/>
            <a:ext cx="6613398" cy="1030677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ZB_BDB_TOUCHLINK_COMMISSIONING  ZB_BDB_NETWORK_STEERING  ZB_BDB_NETWORK_FORMATION  ZB_BDB_FINDING_N_BINDING</a:t>
            </a:r>
          </a:p>
        </p:txBody>
      </p:sp>
    </p:spTree>
    <p:extLst>
      <p:ext uri="{BB962C8B-B14F-4D97-AF65-F5344CB8AC3E}">
        <p14:creationId xmlns:p14="http://schemas.microsoft.com/office/powerpoint/2010/main" val="141320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43AD-C6A6-44A2-939B-BC410F7B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Gotham Extra Light" charset="0"/>
                <a:cs typeface="Gotham Extra Light" charset="0"/>
              </a:rPr>
              <a:t>Joining a </a:t>
            </a:r>
            <a:r>
              <a:rPr lang="en-GB" dirty="0" err="1">
                <a:ea typeface="Gotham Extra Light" charset="0"/>
                <a:cs typeface="Gotham Extra Light" charset="0"/>
              </a:rPr>
              <a:t>Zigbee</a:t>
            </a:r>
            <a:r>
              <a:rPr lang="en-GB" dirty="0">
                <a:ea typeface="Gotham Extra Light" charset="0"/>
                <a:cs typeface="Gotham Extra Light" charset="0"/>
              </a:rPr>
              <a:t> Network - Implementation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7634D86-08B0-496D-AE9F-5DD3553AE7EE}"/>
              </a:ext>
            </a:extLst>
          </p:cNvPr>
          <p:cNvSpPr txBox="1">
            <a:spLocks/>
          </p:cNvSpPr>
          <p:nvPr/>
        </p:nvSpPr>
        <p:spPr bwMode="auto">
          <a:xfrm>
            <a:off x="611192" y="1239841"/>
            <a:ext cx="7921625" cy="350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lvl1pPr marL="311978" indent="-311978" algn="l" rtl="0" eaLnBrk="1" fontAlgn="base" hangingPunct="1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  <a:lvl2pPr marL="503962" indent="-311978" algn="l" rtl="0" eaLnBrk="1" fontAlgn="base" hangingPunct="1">
              <a:lnSpc>
                <a:spcPct val="13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2133" kern="1200">
                <a:solidFill>
                  <a:schemeClr val="tx2"/>
                </a:solidFill>
                <a:latin typeface="Gotham Light" pitchFamily="50" charset="0"/>
                <a:ea typeface="+mn-ea"/>
                <a:cs typeface="Gotham Light" pitchFamily="50" charset="0"/>
              </a:defRPr>
            </a:lvl2pPr>
            <a:lvl3pPr marL="815940" indent="-239983" algn="l" rtl="0" eaLnBrk="1" fontAlgn="base" hangingPunct="1">
              <a:lnSpc>
                <a:spcPct val="120000"/>
              </a:lnSpc>
              <a:spcBef>
                <a:spcPts val="267"/>
              </a:spcBef>
              <a:spcAft>
                <a:spcPts val="267"/>
              </a:spcAft>
              <a:buClr>
                <a:schemeClr val="accent3"/>
              </a:buClr>
              <a:buSzPct val="85000"/>
              <a:buFontTx/>
              <a:buBlip>
                <a:blip r:embed="rId3"/>
              </a:buBlip>
              <a:defRPr sz="1333" i="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3pPr>
            <a:lvl4pPr marL="1219108" indent="-304778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E4367"/>
              </a:buClr>
              <a:buSzPct val="100000"/>
              <a:buFont typeface="Wingdings 2" pitchFamily="18" charset="2"/>
              <a:buChar char="¡"/>
              <a:defRPr sz="2133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4pPr>
            <a:lvl5pPr marL="1523885" indent="-304778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defRPr sz="2133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5pPr>
            <a:lvl6pPr marL="1837130" indent="-304778" algn="l" defTabSz="1219108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37673" indent="-304778" algn="l" defTabSz="1219108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40335" indent="-304778" algn="l" defTabSz="1219108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2995" indent="-304778" algn="l" defTabSz="1219108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Use an automated start: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endParaRPr lang="en-GB" sz="1400" dirty="0"/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or, Manually start BSB commissioning machine: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endParaRPr lang="en-GB" sz="1400" dirty="0"/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Then start commissioning by one of commissioning mode: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42A3B566-545D-47C3-ADA6-877855A875E5}"/>
              </a:ext>
            </a:extLst>
          </p:cNvPr>
          <p:cNvSpPr/>
          <p:nvPr/>
        </p:nvSpPr>
        <p:spPr>
          <a:xfrm>
            <a:off x="971550" y="1573380"/>
            <a:ext cx="6613398" cy="48014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200" dirty="0" err="1">
                <a:solidFill>
                  <a:schemeClr val="tx1"/>
                </a:solidFill>
              </a:rPr>
              <a:t>zb_set_bdb_commissioning_mode</a:t>
            </a:r>
            <a:r>
              <a:rPr lang="en-GB" sz="1200" dirty="0">
                <a:solidFill>
                  <a:schemeClr val="tx1"/>
                </a:solidFill>
              </a:rPr>
              <a:t>(</a:t>
            </a:r>
            <a:r>
              <a:rPr lang="en-GB" sz="1200" dirty="0">
                <a:solidFill>
                  <a:srgbClr val="009CDE"/>
                </a:solidFill>
              </a:rPr>
              <a:t>mode</a:t>
            </a:r>
            <a:r>
              <a:rPr lang="en-GB" sz="1200" dirty="0">
                <a:solidFill>
                  <a:schemeClr val="tx1"/>
                </a:solidFill>
              </a:rPr>
              <a:t>);</a:t>
            </a:r>
          </a:p>
          <a:p>
            <a:r>
              <a:rPr lang="en-GB" sz="1200" dirty="0" err="1">
                <a:solidFill>
                  <a:srgbClr val="7030A0"/>
                </a:solidFill>
              </a:rPr>
              <a:t>zb_ret_t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zb_start</a:t>
            </a:r>
            <a:r>
              <a:rPr lang="en-GB" sz="12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70E2EC22-2911-414F-8E80-25C30C8CEDB1}"/>
              </a:ext>
            </a:extLst>
          </p:cNvPr>
          <p:cNvSpPr/>
          <p:nvPr/>
        </p:nvSpPr>
        <p:spPr>
          <a:xfrm>
            <a:off x="971550" y="2352169"/>
            <a:ext cx="6613398" cy="30996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200" dirty="0" err="1">
                <a:solidFill>
                  <a:srgbClr val="7030A0"/>
                </a:solidFill>
              </a:rPr>
              <a:t>zb_ret_t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zb_start_no_autostart</a:t>
            </a:r>
            <a:r>
              <a:rPr lang="en-GB" sz="12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7" name="Rectangle: Top Corners Rounded 4">
            <a:extLst>
              <a:ext uri="{FF2B5EF4-FFF2-40B4-BE49-F238E27FC236}">
                <a16:creationId xmlns:a16="http://schemas.microsoft.com/office/drawing/2014/main" id="{821AD231-2886-459A-9BE3-E2D7D953286C}"/>
              </a:ext>
            </a:extLst>
          </p:cNvPr>
          <p:cNvSpPr/>
          <p:nvPr/>
        </p:nvSpPr>
        <p:spPr>
          <a:xfrm>
            <a:off x="971550" y="3229571"/>
            <a:ext cx="6613398" cy="1528409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// Network Steering to join an existing network or allow joining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bdb_start_top_level_commissioning</a:t>
            </a:r>
            <a:r>
              <a:rPr lang="en-GB" sz="1200" dirty="0">
                <a:solidFill>
                  <a:schemeClr val="tx1"/>
                </a:solidFill>
              </a:rPr>
              <a:t>(ZB_BDB_NETWORK_STEERING);</a:t>
            </a:r>
          </a:p>
          <a:p>
            <a:endParaRPr lang="en-GB" sz="1200" dirty="0">
              <a:solidFill>
                <a:schemeClr val="tx1"/>
              </a:solidFill>
            </a:endParaRPr>
          </a:p>
          <a:p>
            <a:r>
              <a:rPr lang="en-GB" sz="1200" dirty="0">
                <a:solidFill>
                  <a:schemeClr val="tx1"/>
                </a:solidFill>
              </a:rPr>
              <a:t>//</a:t>
            </a:r>
            <a:r>
              <a:rPr lang="en-GB" sz="1200" dirty="0" err="1">
                <a:solidFill>
                  <a:schemeClr val="tx1"/>
                </a:solidFill>
              </a:rPr>
              <a:t>TouchLink</a:t>
            </a:r>
            <a:r>
              <a:rPr lang="en-GB" sz="1200" dirty="0">
                <a:solidFill>
                  <a:schemeClr val="tx1"/>
                </a:solidFill>
              </a:rPr>
              <a:t> Initiator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bdb_start_top_level_commissioning</a:t>
            </a:r>
            <a:r>
              <a:rPr lang="en-GB" sz="1200" dirty="0">
                <a:solidFill>
                  <a:schemeClr val="tx1"/>
                </a:solidFill>
              </a:rPr>
              <a:t>(ZB_BDB_TOUCHLINK_COMMISSIONING);</a:t>
            </a:r>
          </a:p>
          <a:p>
            <a:endParaRPr lang="en-GB" sz="1200" dirty="0">
              <a:solidFill>
                <a:schemeClr val="tx1"/>
              </a:solidFill>
            </a:endParaRPr>
          </a:p>
          <a:p>
            <a:r>
              <a:rPr lang="en-GB" sz="1200" dirty="0">
                <a:solidFill>
                  <a:schemeClr val="tx1"/>
                </a:solidFill>
              </a:rPr>
              <a:t>//</a:t>
            </a:r>
            <a:r>
              <a:rPr lang="en-GB" sz="1200" dirty="0" err="1">
                <a:solidFill>
                  <a:schemeClr val="tx1"/>
                </a:solidFill>
              </a:rPr>
              <a:t>TouchLink</a:t>
            </a:r>
            <a:r>
              <a:rPr lang="en-GB" sz="1200" dirty="0">
                <a:solidFill>
                  <a:schemeClr val="tx1"/>
                </a:solidFill>
              </a:rPr>
              <a:t> Target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bdb_start_top_level_commissioning</a:t>
            </a:r>
            <a:r>
              <a:rPr lang="en-GB" sz="1200" dirty="0">
                <a:solidFill>
                  <a:schemeClr val="tx1"/>
                </a:solidFill>
              </a:rPr>
              <a:t>(ZB_BDB_TOUCHLINK_TARGET);</a:t>
            </a:r>
          </a:p>
          <a:p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324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03418-BB5E-4FBE-8A21-3F8B392C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Gotham Extra Light" charset="0"/>
                <a:cs typeface="Gotham Extra Light" charset="0"/>
              </a:rPr>
              <a:t>Joining a </a:t>
            </a:r>
            <a:r>
              <a:rPr lang="en-GB" dirty="0" err="1">
                <a:ea typeface="Gotham Extra Light" charset="0"/>
                <a:cs typeface="Gotham Extra Light" charset="0"/>
              </a:rPr>
              <a:t>Zigbee</a:t>
            </a:r>
            <a:r>
              <a:rPr lang="en-GB" dirty="0">
                <a:ea typeface="Gotham Extra Light" charset="0"/>
                <a:cs typeface="Gotham Extra Light" charset="0"/>
              </a:rPr>
              <a:t> Network – Install Code</a:t>
            </a:r>
            <a:endParaRPr 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C488E0-81EA-475C-94C1-934B05F83E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Manually start BSB commissioning machine:</a:t>
            </a:r>
          </a:p>
          <a:p>
            <a:endParaRPr lang="en-US" dirty="0"/>
          </a:p>
          <a:p>
            <a:r>
              <a:rPr lang="en-GB" dirty="0"/>
              <a:t>Then set install code and start commissioning:</a:t>
            </a:r>
          </a:p>
          <a:p>
            <a:endParaRPr lang="en-US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1906513B-2A39-4993-AC9F-915462700D48}"/>
              </a:ext>
            </a:extLst>
          </p:cNvPr>
          <p:cNvSpPr/>
          <p:nvPr/>
        </p:nvSpPr>
        <p:spPr>
          <a:xfrm>
            <a:off x="971550" y="1693263"/>
            <a:ext cx="6613398" cy="30996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200" dirty="0" err="1">
                <a:solidFill>
                  <a:srgbClr val="7030A0"/>
                </a:solidFill>
              </a:rPr>
              <a:t>zb_ret_t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zb_start_no_autostart</a:t>
            </a:r>
            <a:r>
              <a:rPr lang="en-GB" sz="12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7" name="Rectangle: Top Corners Rounded 4">
            <a:extLst>
              <a:ext uri="{FF2B5EF4-FFF2-40B4-BE49-F238E27FC236}">
                <a16:creationId xmlns:a16="http://schemas.microsoft.com/office/drawing/2014/main" id="{3B49ADF1-9E43-4371-9748-DBA56CD8003D}"/>
              </a:ext>
            </a:extLst>
          </p:cNvPr>
          <p:cNvSpPr/>
          <p:nvPr/>
        </p:nvSpPr>
        <p:spPr>
          <a:xfrm>
            <a:off x="971550" y="2507152"/>
            <a:ext cx="6613398" cy="86133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ret = </a:t>
            </a:r>
            <a:r>
              <a:rPr lang="en-US" sz="1200" dirty="0" err="1">
                <a:solidFill>
                  <a:srgbClr val="7030A0"/>
                </a:solidFill>
              </a:rPr>
              <a:t>zb_secur_ic_set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zb_ic</a:t>
            </a:r>
            <a:r>
              <a:rPr lang="en-US" sz="1200" dirty="0">
                <a:solidFill>
                  <a:srgbClr val="7030A0"/>
                </a:solidFill>
              </a:rPr>
              <a:t>);</a:t>
            </a:r>
          </a:p>
          <a:p>
            <a:endParaRPr lang="en-US" sz="1200" dirty="0">
              <a:solidFill>
                <a:srgbClr val="7030A0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comm_status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bdb_start_top_level_commissioning</a:t>
            </a:r>
            <a:r>
              <a:rPr lang="en-US" sz="1200" dirty="0">
                <a:solidFill>
                  <a:schemeClr val="tx1"/>
                </a:solidFill>
              </a:rPr>
              <a:t>(ZB_BDB_NETWORK_STEERING);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51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43AD-C6A6-44A2-939B-BC410F7B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Gotham Extra Light" charset="0"/>
                <a:cs typeface="Gotham Extra Light" charset="0"/>
              </a:rPr>
              <a:t>Joining a </a:t>
            </a:r>
            <a:r>
              <a:rPr lang="en-GB" dirty="0" err="1">
                <a:ea typeface="Gotham Extra Light" charset="0"/>
                <a:cs typeface="Gotham Extra Light" charset="0"/>
              </a:rPr>
              <a:t>Zigbee</a:t>
            </a:r>
            <a:r>
              <a:rPr lang="en-GB" dirty="0">
                <a:ea typeface="Gotham Extra Light" charset="0"/>
                <a:cs typeface="Gotham Extra Light" charset="0"/>
              </a:rPr>
              <a:t> Network - Implementation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7634D86-08B0-496D-AE9F-5DD3553AE7EE}"/>
              </a:ext>
            </a:extLst>
          </p:cNvPr>
          <p:cNvSpPr txBox="1">
            <a:spLocks/>
          </p:cNvSpPr>
          <p:nvPr/>
        </p:nvSpPr>
        <p:spPr bwMode="auto">
          <a:xfrm>
            <a:off x="611192" y="1239841"/>
            <a:ext cx="7921625" cy="350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lvl1pPr marL="311978" indent="-311978" algn="l" rtl="0" eaLnBrk="1" fontAlgn="base" hangingPunct="1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  <a:lvl2pPr marL="503962" indent="-311978" algn="l" rtl="0" eaLnBrk="1" fontAlgn="base" hangingPunct="1">
              <a:lnSpc>
                <a:spcPct val="13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2133" kern="1200">
                <a:solidFill>
                  <a:schemeClr val="tx2"/>
                </a:solidFill>
                <a:latin typeface="Gotham Light" pitchFamily="50" charset="0"/>
                <a:ea typeface="+mn-ea"/>
                <a:cs typeface="Gotham Light" pitchFamily="50" charset="0"/>
              </a:defRPr>
            </a:lvl2pPr>
            <a:lvl3pPr marL="815940" indent="-239983" algn="l" rtl="0" eaLnBrk="1" fontAlgn="base" hangingPunct="1">
              <a:lnSpc>
                <a:spcPct val="120000"/>
              </a:lnSpc>
              <a:spcBef>
                <a:spcPts val="267"/>
              </a:spcBef>
              <a:spcAft>
                <a:spcPts val="267"/>
              </a:spcAft>
              <a:buClr>
                <a:schemeClr val="accent3"/>
              </a:buClr>
              <a:buSzPct val="85000"/>
              <a:buFontTx/>
              <a:buBlip>
                <a:blip r:embed="rId3"/>
              </a:buBlip>
              <a:defRPr sz="1333" i="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3pPr>
            <a:lvl4pPr marL="1219108" indent="-304778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E4367"/>
              </a:buClr>
              <a:buSzPct val="100000"/>
              <a:buFont typeface="Wingdings 2" pitchFamily="18" charset="2"/>
              <a:buChar char="¡"/>
              <a:defRPr sz="2133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4pPr>
            <a:lvl5pPr marL="1523885" indent="-304778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defRPr sz="2133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5pPr>
            <a:lvl6pPr marL="1837130" indent="-304778" algn="l" defTabSz="1219108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37673" indent="-304778" algn="l" defTabSz="1219108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40335" indent="-304778" algn="l" defTabSz="1219108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2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2995" indent="-304778" algn="l" defTabSz="1219108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Reopen the network for new nodes: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endParaRPr lang="en-GB" sz="1400" dirty="0"/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Start finding &amp; binding Procedure: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endParaRPr lang="en-GB" sz="1400" dirty="0"/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endParaRPr lang="en-GB" sz="1400" dirty="0"/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400" dirty="0"/>
              <a:t>Enable finding &amp; binding: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42A3B566-545D-47C3-ADA6-877855A875E5}"/>
              </a:ext>
            </a:extLst>
          </p:cNvPr>
          <p:cNvSpPr/>
          <p:nvPr/>
        </p:nvSpPr>
        <p:spPr>
          <a:xfrm>
            <a:off x="971550" y="1640750"/>
            <a:ext cx="6613398" cy="30171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200" dirty="0" err="1">
                <a:solidFill>
                  <a:schemeClr val="tx1"/>
                </a:solidFill>
              </a:rPr>
              <a:t>bdb_start_top_level_commissioning</a:t>
            </a:r>
            <a:r>
              <a:rPr lang="en-GB" sz="1200" dirty="0">
                <a:solidFill>
                  <a:schemeClr val="tx1"/>
                </a:solidFill>
              </a:rPr>
              <a:t>(ZB_BDB_NETWORK_STEERING);</a:t>
            </a: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70E2EC22-2911-414F-8E80-25C30C8CEDB1}"/>
              </a:ext>
            </a:extLst>
          </p:cNvPr>
          <p:cNvSpPr/>
          <p:nvPr/>
        </p:nvSpPr>
        <p:spPr>
          <a:xfrm>
            <a:off x="971550" y="2456372"/>
            <a:ext cx="6613398" cy="72049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200" dirty="0" err="1">
                <a:solidFill>
                  <a:schemeClr val="tx1"/>
                </a:solidFill>
              </a:rPr>
              <a:t>zb_bdb_finding_binding_initiator</a:t>
            </a:r>
            <a:r>
              <a:rPr lang="en-GB" sz="1200" dirty="0">
                <a:solidFill>
                  <a:schemeClr val="tx1"/>
                </a:solidFill>
              </a:rPr>
              <a:t>(</a:t>
            </a:r>
            <a:r>
              <a:rPr lang="en-GB" sz="1200" dirty="0">
                <a:solidFill>
                  <a:srgbClr val="009CDE"/>
                </a:solidFill>
              </a:rPr>
              <a:t>endpoint</a:t>
            </a:r>
            <a:r>
              <a:rPr lang="en-GB" sz="1200" dirty="0">
                <a:solidFill>
                  <a:schemeClr val="tx1"/>
                </a:solidFill>
              </a:rPr>
              <a:t>,</a:t>
            </a:r>
            <a:r>
              <a:rPr lang="en-GB" sz="1200" dirty="0">
                <a:solidFill>
                  <a:srgbClr val="7030A0"/>
                </a:solidFill>
              </a:rPr>
              <a:t> </a:t>
            </a:r>
            <a:r>
              <a:rPr lang="en-GB" sz="1200" dirty="0" err="1">
                <a:solidFill>
                  <a:srgbClr val="009CDE"/>
                </a:solidFill>
              </a:rPr>
              <a:t>finding_binding_cb</a:t>
            </a:r>
            <a:r>
              <a:rPr lang="en-GB" sz="1200" dirty="0">
                <a:solidFill>
                  <a:schemeClr val="tx1"/>
                </a:solidFill>
              </a:rPr>
              <a:t>);</a:t>
            </a:r>
          </a:p>
          <a:p>
            <a:r>
              <a:rPr lang="en-GB" sz="1200" dirty="0">
                <a:solidFill>
                  <a:schemeClr val="tx1"/>
                </a:solidFill>
              </a:rPr>
              <a:t>…</a:t>
            </a:r>
          </a:p>
          <a:p>
            <a:r>
              <a:rPr lang="en-GB" sz="1200" dirty="0" err="1">
                <a:solidFill>
                  <a:srgbClr val="7030A0"/>
                </a:solidFill>
              </a:rPr>
              <a:t>zb_bool_t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finding_binding_cb</a:t>
            </a:r>
            <a:r>
              <a:rPr lang="en-GB" sz="1200" dirty="0">
                <a:solidFill>
                  <a:schemeClr val="tx1"/>
                </a:solidFill>
              </a:rPr>
              <a:t>(</a:t>
            </a:r>
            <a:r>
              <a:rPr lang="en-GB" sz="1200" dirty="0">
                <a:solidFill>
                  <a:srgbClr val="009CDE"/>
                </a:solidFill>
              </a:rPr>
              <a:t>status</a:t>
            </a:r>
            <a:r>
              <a:rPr lang="en-GB" sz="120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rgbClr val="009CDE"/>
                </a:solidFill>
              </a:rPr>
              <a:t>addr</a:t>
            </a:r>
            <a:r>
              <a:rPr lang="en-GB" sz="1200" dirty="0">
                <a:solidFill>
                  <a:schemeClr val="tx1"/>
                </a:solidFill>
              </a:rPr>
              <a:t>, </a:t>
            </a:r>
            <a:r>
              <a:rPr lang="en-GB" sz="1200" dirty="0">
                <a:solidFill>
                  <a:srgbClr val="009CDE"/>
                </a:solidFill>
              </a:rPr>
              <a:t>ep</a:t>
            </a:r>
            <a:r>
              <a:rPr lang="en-GB" sz="1200" dirty="0">
                <a:solidFill>
                  <a:schemeClr val="tx1"/>
                </a:solidFill>
              </a:rPr>
              <a:t>, </a:t>
            </a:r>
            <a:r>
              <a:rPr lang="en-GB" sz="1200" dirty="0">
                <a:solidFill>
                  <a:srgbClr val="009CDE"/>
                </a:solidFill>
              </a:rPr>
              <a:t>cluster</a:t>
            </a:r>
            <a:r>
              <a:rPr lang="en-GB" sz="1200" dirty="0">
                <a:solidFill>
                  <a:schemeClr val="tx1"/>
                </a:solidFill>
              </a:rPr>
              <a:t>) { … }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610E0315-4092-4E62-92D6-F510D8CD607A}"/>
              </a:ext>
            </a:extLst>
          </p:cNvPr>
          <p:cNvSpPr/>
          <p:nvPr/>
        </p:nvSpPr>
        <p:spPr>
          <a:xfrm>
            <a:off x="971550" y="3632682"/>
            <a:ext cx="6613398" cy="310669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200" dirty="0" err="1">
                <a:solidFill>
                  <a:schemeClr val="tx1"/>
                </a:solidFill>
              </a:rPr>
              <a:t>zb_bdb_finding_binding_target</a:t>
            </a:r>
            <a:r>
              <a:rPr lang="en-GB" sz="1200" dirty="0">
                <a:solidFill>
                  <a:schemeClr val="tx1"/>
                </a:solidFill>
              </a:rPr>
              <a:t>(</a:t>
            </a:r>
            <a:r>
              <a:rPr lang="en-GB" sz="1200" dirty="0">
                <a:solidFill>
                  <a:srgbClr val="009CDE"/>
                </a:solidFill>
              </a:rPr>
              <a:t>endpoint</a:t>
            </a:r>
            <a:r>
              <a:rPr lang="en-GB" sz="12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68984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>
                <a:ea typeface="Gotham Extra Light" charset="0"/>
                <a:cs typeface="Gotham Extra Light" charset="0"/>
              </a:rPr>
              <a:t>Zigbee</a:t>
            </a:r>
            <a:r>
              <a:rPr lang="en-GB" dirty="0">
                <a:ea typeface="Gotham Extra Light" charset="0"/>
                <a:cs typeface="Gotham Extra Light" charset="0"/>
              </a:rPr>
              <a:t> SDK Examples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734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7378-F8F3-4F50-8527-552919CD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Zigbee</a:t>
            </a:r>
            <a:r>
              <a:rPr lang="en-US" dirty="0"/>
              <a:t> Examples – Light Control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753D5-D49B-495D-B599-460567DE0E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188" y="1239374"/>
            <a:ext cx="7921627" cy="3564401"/>
          </a:xfrm>
        </p:spPr>
        <p:txBody>
          <a:bodyPr/>
          <a:lstStyle/>
          <a:p>
            <a:pPr lvl="1"/>
            <a:r>
              <a:rPr lang="en-US" sz="1400" dirty="0">
                <a:hlinkClick r:id="rId2"/>
              </a:rPr>
              <a:t>Document: </a:t>
            </a:r>
            <a:r>
              <a:rPr lang="en-US" sz="1400" dirty="0" err="1">
                <a:hlinkClick r:id="rId2"/>
              </a:rPr>
              <a:t>Zigbee</a:t>
            </a:r>
            <a:r>
              <a:rPr lang="en-US" sz="1400" dirty="0">
                <a:hlinkClick r:id="rId2"/>
              </a:rPr>
              <a:t> Light Control example</a:t>
            </a:r>
            <a:endParaRPr lang="en-US" sz="1400" dirty="0"/>
          </a:p>
          <a:p>
            <a:pPr lvl="1"/>
            <a:r>
              <a:rPr lang="en-US" sz="1400" dirty="0"/>
              <a:t>Dimmable light example</a:t>
            </a:r>
            <a:endParaRPr lang="en-US" sz="1400" dirty="0">
              <a:latin typeface="+mn-lt"/>
            </a:endParaRPr>
          </a:p>
          <a:p>
            <a:pPr lvl="1"/>
            <a:r>
              <a:rPr lang="en-US" sz="1400" dirty="0">
                <a:latin typeface="+mn-lt"/>
              </a:rPr>
              <a:t>Demonstrates basic Zigbee networking</a:t>
            </a:r>
          </a:p>
          <a:p>
            <a:pPr lvl="1"/>
            <a:r>
              <a:rPr lang="en-US" sz="1400" dirty="0">
                <a:latin typeface="+mn-lt"/>
              </a:rPr>
              <a:t>Three network roles:</a:t>
            </a:r>
          </a:p>
          <a:p>
            <a:pPr lvl="2"/>
            <a:r>
              <a:rPr lang="en-US" sz="1400" dirty="0">
                <a:latin typeface="+mn-lt"/>
              </a:rPr>
              <a:t>Zigbee Router acting as dimmable light bulb </a:t>
            </a:r>
          </a:p>
          <a:p>
            <a:pPr lvl="2"/>
            <a:r>
              <a:rPr lang="en-US" sz="1400" dirty="0">
                <a:latin typeface="+mn-lt"/>
              </a:rPr>
              <a:t>Zigbee End Device acting as remote control (switch)</a:t>
            </a:r>
          </a:p>
          <a:p>
            <a:pPr lvl="2"/>
            <a:r>
              <a:rPr lang="en-US" sz="1400" dirty="0">
                <a:latin typeface="+mn-lt"/>
              </a:rPr>
              <a:t>Zigbee Coordinator</a:t>
            </a:r>
          </a:p>
          <a:p>
            <a:pPr marL="431978" lvl="2" indent="0">
              <a:buNone/>
            </a:pPr>
            <a:endParaRPr lang="en-US" sz="14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6E339-57DC-4DBE-B491-4179688C44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0" t="38307" r="24313" b="18761"/>
          <a:stretch/>
        </p:blipFill>
        <p:spPr>
          <a:xfrm>
            <a:off x="3532765" y="3638464"/>
            <a:ext cx="1751578" cy="8366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00D00D-72FA-4D78-96E7-E4DAF81A8961}"/>
              </a:ext>
            </a:extLst>
          </p:cNvPr>
          <p:cNvSpPr txBox="1"/>
          <p:nvPr/>
        </p:nvSpPr>
        <p:spPr bwMode="auto">
          <a:xfrm>
            <a:off x="4133135" y="4396976"/>
            <a:ext cx="573827" cy="35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(ZC)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8FB194-CB46-42BA-ABC9-1405BB9D8F2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0" t="38307" r="24313" b="18761"/>
          <a:stretch/>
        </p:blipFill>
        <p:spPr>
          <a:xfrm>
            <a:off x="1314471" y="3638464"/>
            <a:ext cx="1751578" cy="8366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0E54D5-231D-436C-ADD5-EB1060288130}"/>
              </a:ext>
            </a:extLst>
          </p:cNvPr>
          <p:cNvSpPr txBox="1"/>
          <p:nvPr/>
        </p:nvSpPr>
        <p:spPr bwMode="auto">
          <a:xfrm>
            <a:off x="1789444" y="4396976"/>
            <a:ext cx="1371600" cy="35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Bulb (ZR)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9C1165-747E-4500-B46F-2678A37E0B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0" t="38307" r="24313" b="18761"/>
          <a:stretch/>
        </p:blipFill>
        <p:spPr>
          <a:xfrm>
            <a:off x="5751059" y="3638464"/>
            <a:ext cx="1751578" cy="8366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CFDC38-1BC3-4412-87BE-41BE5E2D18B4}"/>
              </a:ext>
            </a:extLst>
          </p:cNvPr>
          <p:cNvSpPr txBox="1"/>
          <p:nvPr/>
        </p:nvSpPr>
        <p:spPr bwMode="auto">
          <a:xfrm>
            <a:off x="6151217" y="4360320"/>
            <a:ext cx="1371600" cy="35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Switch (ZED)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EC385B-D7C1-48FB-9F7F-84DB68C482B1}"/>
              </a:ext>
            </a:extLst>
          </p:cNvPr>
          <p:cNvCxnSpPr>
            <a:cxnSpLocks/>
          </p:cNvCxnSpPr>
          <p:nvPr/>
        </p:nvCxnSpPr>
        <p:spPr>
          <a:xfrm>
            <a:off x="2974479" y="4056802"/>
            <a:ext cx="657462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AEC74B-D6AD-4B79-9E56-EA30991EC585}"/>
              </a:ext>
            </a:extLst>
          </p:cNvPr>
          <p:cNvCxnSpPr>
            <a:cxnSpLocks/>
          </p:cNvCxnSpPr>
          <p:nvPr/>
        </p:nvCxnSpPr>
        <p:spPr>
          <a:xfrm>
            <a:off x="5152792" y="4056802"/>
            <a:ext cx="723207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D7C876-D282-4A13-AAB3-F2773008E87E}"/>
              </a:ext>
            </a:extLst>
          </p:cNvPr>
          <p:cNvCxnSpPr>
            <a:cxnSpLocks/>
          </p:cNvCxnSpPr>
          <p:nvPr/>
        </p:nvCxnSpPr>
        <p:spPr>
          <a:xfrm>
            <a:off x="5936581" y="4994003"/>
            <a:ext cx="657462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C5AFC5F-8930-4693-8F58-612C8725B600}"/>
              </a:ext>
            </a:extLst>
          </p:cNvPr>
          <p:cNvSpPr txBox="1"/>
          <p:nvPr/>
        </p:nvSpPr>
        <p:spPr bwMode="auto">
          <a:xfrm>
            <a:off x="6626848" y="4817982"/>
            <a:ext cx="1371600" cy="35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Zigbee connection</a:t>
            </a:r>
          </a:p>
        </p:txBody>
      </p:sp>
    </p:spTree>
    <p:extLst>
      <p:ext uri="{BB962C8B-B14F-4D97-AF65-F5344CB8AC3E}">
        <p14:creationId xmlns:p14="http://schemas.microsoft.com/office/powerpoint/2010/main" val="39574601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ED3B-A265-4180-82CA-A827863C5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90" y="668360"/>
            <a:ext cx="7921625" cy="636398"/>
          </a:xfrm>
        </p:spPr>
        <p:txBody>
          <a:bodyPr/>
          <a:lstStyle/>
          <a:p>
            <a:r>
              <a:rPr lang="en-US" dirty="0"/>
              <a:t>Zigbee/BLE Multiprotocol Examples (</a:t>
            </a:r>
            <a:r>
              <a:rPr lang="en-US" dirty="0" err="1"/>
              <a:t>Eddystone</a:t>
            </a:r>
            <a:r>
              <a:rPr lang="en-US" dirty="0"/>
              <a:t> Beacon)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41C8-5422-4A11-AE1A-A42C083FD6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Light bulb + Eddystone beacon</a:t>
            </a:r>
            <a:endParaRPr lang="en-US" dirty="0"/>
          </a:p>
          <a:p>
            <a:r>
              <a:rPr lang="en-US" dirty="0"/>
              <a:t>Functions as a Zigbee dimmable light</a:t>
            </a:r>
          </a:p>
          <a:p>
            <a:r>
              <a:rPr lang="en-US" dirty="0"/>
              <a:t>In addition broadcasts an </a:t>
            </a:r>
            <a:r>
              <a:rPr lang="en-US" dirty="0" err="1"/>
              <a:t>Eddystone</a:t>
            </a:r>
            <a:r>
              <a:rPr lang="en-US" dirty="0"/>
              <a:t> beacon</a:t>
            </a:r>
          </a:p>
          <a:p>
            <a:endParaRPr lang="en-15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CEE82D-2C0D-4D75-9E35-1177AB96B994}"/>
              </a:ext>
            </a:extLst>
          </p:cNvPr>
          <p:cNvGrpSpPr/>
          <p:nvPr/>
        </p:nvGrpSpPr>
        <p:grpSpPr>
          <a:xfrm>
            <a:off x="4542760" y="3364586"/>
            <a:ext cx="1751578" cy="1126159"/>
            <a:chOff x="4542760" y="3364586"/>
            <a:chExt cx="1751578" cy="11261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6D87CF-F3BC-49A2-947E-03F23FEADF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30" t="38307" r="24313" b="18761"/>
            <a:stretch/>
          </p:blipFill>
          <p:spPr>
            <a:xfrm>
              <a:off x="4542760" y="3364586"/>
              <a:ext cx="1751578" cy="83667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8E516C-BF9F-40B4-BB9D-5CF2BBD733F0}"/>
                </a:ext>
              </a:extLst>
            </p:cNvPr>
            <p:cNvSpPr txBox="1"/>
            <p:nvPr/>
          </p:nvSpPr>
          <p:spPr bwMode="auto">
            <a:xfrm>
              <a:off x="5143130" y="4138703"/>
              <a:ext cx="573827" cy="352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50" dirty="0"/>
                <a:t>(ZC)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25B5EF-F795-41CC-858A-ADCCD55CE183}"/>
              </a:ext>
            </a:extLst>
          </p:cNvPr>
          <p:cNvGrpSpPr/>
          <p:nvPr/>
        </p:nvGrpSpPr>
        <p:grpSpPr>
          <a:xfrm>
            <a:off x="2324466" y="3364586"/>
            <a:ext cx="1751578" cy="1137932"/>
            <a:chOff x="2324466" y="3364586"/>
            <a:chExt cx="1751578" cy="11379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F6422FD-1204-442A-94E9-BFC26E957F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30" t="38307" r="24313" b="18761"/>
            <a:stretch/>
          </p:blipFill>
          <p:spPr>
            <a:xfrm>
              <a:off x="2324466" y="3364586"/>
              <a:ext cx="1751578" cy="83667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779B9E-D847-44A6-A209-15DD2281F3BE}"/>
                </a:ext>
              </a:extLst>
            </p:cNvPr>
            <p:cNvSpPr txBox="1"/>
            <p:nvPr/>
          </p:nvSpPr>
          <p:spPr bwMode="auto">
            <a:xfrm>
              <a:off x="2429730" y="4150476"/>
              <a:ext cx="1371600" cy="352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50" dirty="0"/>
                <a:t>Bulb (ZR) + </a:t>
              </a:r>
              <a:r>
                <a:rPr lang="en-US" sz="1050" dirty="0" err="1"/>
                <a:t>Eddystone</a:t>
              </a:r>
              <a:endParaRPr lang="en-US" sz="105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EF8070-B987-49C3-B07F-FB1AFE536F32}"/>
              </a:ext>
            </a:extLst>
          </p:cNvPr>
          <p:cNvGrpSpPr/>
          <p:nvPr/>
        </p:nvGrpSpPr>
        <p:grpSpPr>
          <a:xfrm>
            <a:off x="6761054" y="3364586"/>
            <a:ext cx="1751578" cy="1110554"/>
            <a:chOff x="6761054" y="3364586"/>
            <a:chExt cx="1751578" cy="111055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86A90D-2C6F-43B9-B959-268484E44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30" t="38307" r="24313" b="18761"/>
            <a:stretch/>
          </p:blipFill>
          <p:spPr>
            <a:xfrm>
              <a:off x="6761054" y="3364586"/>
              <a:ext cx="1751578" cy="83667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1176B1-DA0C-4F76-BB67-90B2182C09E9}"/>
                </a:ext>
              </a:extLst>
            </p:cNvPr>
            <p:cNvSpPr txBox="1"/>
            <p:nvPr/>
          </p:nvSpPr>
          <p:spPr bwMode="auto">
            <a:xfrm>
              <a:off x="7135808" y="4123098"/>
              <a:ext cx="1371600" cy="352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50" dirty="0"/>
                <a:t>Switch (ZED)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91F2812-A7C8-439B-A9CB-BDB234233E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86" y="2975269"/>
            <a:ext cx="1379914" cy="161531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1F399F-1369-4F9B-B0A1-2D929B30090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602539" y="3782924"/>
            <a:ext cx="72192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8D7DC7-E3FD-4499-8092-1FBBD5190AED}"/>
              </a:ext>
            </a:extLst>
          </p:cNvPr>
          <p:cNvCxnSpPr>
            <a:cxnSpLocks/>
          </p:cNvCxnSpPr>
          <p:nvPr/>
        </p:nvCxnSpPr>
        <p:spPr>
          <a:xfrm>
            <a:off x="6212000" y="4744489"/>
            <a:ext cx="657462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F557BA-CA41-4529-B92F-497FDAC0B825}"/>
              </a:ext>
            </a:extLst>
          </p:cNvPr>
          <p:cNvSpPr txBox="1"/>
          <p:nvPr/>
        </p:nvSpPr>
        <p:spPr bwMode="auto">
          <a:xfrm>
            <a:off x="6902267" y="4568468"/>
            <a:ext cx="1371600" cy="35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Zigbee connection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987C8E-77BA-4444-BFC5-0D0CBBFF0856}"/>
              </a:ext>
            </a:extLst>
          </p:cNvPr>
          <p:cNvCxnSpPr>
            <a:cxnSpLocks/>
          </p:cNvCxnSpPr>
          <p:nvPr/>
        </p:nvCxnSpPr>
        <p:spPr>
          <a:xfrm>
            <a:off x="3981418" y="3782924"/>
            <a:ext cx="657462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1C9F37-83FF-4B45-8E5C-9C8FCC61A8C7}"/>
              </a:ext>
            </a:extLst>
          </p:cNvPr>
          <p:cNvCxnSpPr>
            <a:cxnSpLocks/>
          </p:cNvCxnSpPr>
          <p:nvPr/>
        </p:nvCxnSpPr>
        <p:spPr>
          <a:xfrm>
            <a:off x="6159731" y="3782924"/>
            <a:ext cx="723207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9DD7E4-C01D-40EB-81BE-ADCE5391F015}"/>
              </a:ext>
            </a:extLst>
          </p:cNvPr>
          <p:cNvCxnSpPr>
            <a:cxnSpLocks/>
          </p:cNvCxnSpPr>
          <p:nvPr/>
        </p:nvCxnSpPr>
        <p:spPr>
          <a:xfrm>
            <a:off x="4421203" y="4748467"/>
            <a:ext cx="72192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5C82419-C724-422E-977A-6B8DFF1CBBBD}"/>
              </a:ext>
            </a:extLst>
          </p:cNvPr>
          <p:cNvSpPr txBox="1"/>
          <p:nvPr/>
        </p:nvSpPr>
        <p:spPr bwMode="auto">
          <a:xfrm>
            <a:off x="5143130" y="4568468"/>
            <a:ext cx="1371600" cy="35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BLE connection</a:t>
            </a:r>
          </a:p>
        </p:txBody>
      </p:sp>
    </p:spTree>
    <p:extLst>
      <p:ext uri="{BB962C8B-B14F-4D97-AF65-F5344CB8AC3E}">
        <p14:creationId xmlns:p14="http://schemas.microsoft.com/office/powerpoint/2010/main" val="156958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BB89-1CD2-4F06-8923-E59B72B7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Zigbee</a:t>
            </a:r>
            <a:r>
              <a:rPr lang="en-US" dirty="0"/>
              <a:t> Software Architecture</a:t>
            </a:r>
            <a:endParaRPr lang="en-150" dirty="0"/>
          </a:p>
        </p:txBody>
      </p:sp>
      <p:pic>
        <p:nvPicPr>
          <p:cNvPr id="1026" name="Picture 2" descr="Zigbee SDK block diagram Nordic  Semiconductor">
            <a:extLst>
              <a:ext uri="{FF2B5EF4-FFF2-40B4-BE49-F238E27FC236}">
                <a16:creationId xmlns:a16="http://schemas.microsoft.com/office/drawing/2014/main" id="{9B96F2B5-04F8-411A-AF69-473DF899B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58" y="1338807"/>
            <a:ext cx="5037054" cy="362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3783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F1F3A4F-3952-4283-9DC4-5D111791DA96}"/>
              </a:ext>
            </a:extLst>
          </p:cNvPr>
          <p:cNvGrpSpPr/>
          <p:nvPr/>
        </p:nvGrpSpPr>
        <p:grpSpPr>
          <a:xfrm>
            <a:off x="408486" y="2975269"/>
            <a:ext cx="1379914" cy="1615310"/>
            <a:chOff x="408486" y="2975269"/>
            <a:chExt cx="1379914" cy="161531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91F2812-A7C8-439B-A9CB-BDB234233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486" y="2975269"/>
              <a:ext cx="1379914" cy="161531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FE72F6-08EC-4222-8323-BE666B2D3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373" y="3180507"/>
              <a:ext cx="662173" cy="1200299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CDED3B-A265-4180-82CA-A827863C5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90" y="668360"/>
            <a:ext cx="7921625" cy="63639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Zigbee</a:t>
            </a:r>
            <a:r>
              <a:rPr lang="en-US" dirty="0"/>
              <a:t>/BLE Multiprotocol Examples </a:t>
            </a:r>
            <a:br>
              <a:rPr lang="en-US" dirty="0"/>
            </a:br>
            <a:r>
              <a:rPr lang="en-US" dirty="0"/>
              <a:t>(Nordic UART Service) 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41C8-5422-4A11-AE1A-A42C083FD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188" y="1239374"/>
            <a:ext cx="7921627" cy="3564401"/>
          </a:xfrm>
        </p:spPr>
        <p:txBody>
          <a:bodyPr/>
          <a:lstStyle/>
          <a:p>
            <a:r>
              <a:rPr lang="pl-PL" dirty="0">
                <a:hlinkClick r:id="rId4"/>
              </a:rPr>
              <a:t>Light </a:t>
            </a:r>
            <a:r>
              <a:rPr lang="en-US" dirty="0">
                <a:hlinkClick r:id="rId4"/>
              </a:rPr>
              <a:t>switch</a:t>
            </a:r>
            <a:r>
              <a:rPr lang="pl-PL" dirty="0">
                <a:hlinkClick r:id="rId4"/>
              </a:rPr>
              <a:t> + </a:t>
            </a:r>
            <a:r>
              <a:rPr lang="en-US" dirty="0">
                <a:hlinkClick r:id="rId4"/>
              </a:rPr>
              <a:t>NUS UART service</a:t>
            </a:r>
            <a:endParaRPr lang="en-US" dirty="0"/>
          </a:p>
          <a:p>
            <a:r>
              <a:rPr lang="en-US" dirty="0"/>
              <a:t>Functions as a Zigbee dimmable light</a:t>
            </a:r>
          </a:p>
          <a:p>
            <a:r>
              <a:rPr lang="en-US" dirty="0"/>
              <a:t>In addition can be controlled using mobile phone via BLE</a:t>
            </a:r>
          </a:p>
          <a:p>
            <a:endParaRPr lang="en-15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C4B660-AAE9-4065-9427-4F3232B9F362}"/>
              </a:ext>
            </a:extLst>
          </p:cNvPr>
          <p:cNvGrpSpPr/>
          <p:nvPr/>
        </p:nvGrpSpPr>
        <p:grpSpPr>
          <a:xfrm>
            <a:off x="4542760" y="3364586"/>
            <a:ext cx="1751578" cy="1095368"/>
            <a:chOff x="4542760" y="3364586"/>
            <a:chExt cx="1751578" cy="10953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6D87CF-F3BC-49A2-947E-03F23FEADF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30" t="38307" r="24313" b="18761"/>
            <a:stretch/>
          </p:blipFill>
          <p:spPr>
            <a:xfrm>
              <a:off x="4542760" y="3364586"/>
              <a:ext cx="1751578" cy="83667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8E516C-BF9F-40B4-BB9D-5CF2BBD733F0}"/>
                </a:ext>
              </a:extLst>
            </p:cNvPr>
            <p:cNvSpPr txBox="1"/>
            <p:nvPr/>
          </p:nvSpPr>
          <p:spPr bwMode="auto">
            <a:xfrm>
              <a:off x="5189653" y="4107912"/>
              <a:ext cx="573827" cy="352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50" dirty="0"/>
                <a:t>(ZC)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F86A90D-2C6F-43B9-B959-268484E441D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0" t="38307" r="24313" b="18761"/>
          <a:stretch/>
        </p:blipFill>
        <p:spPr>
          <a:xfrm>
            <a:off x="6761054" y="3364586"/>
            <a:ext cx="1751578" cy="83667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D3BDEC4-5267-44C4-9690-F352B25DE9CD}"/>
              </a:ext>
            </a:extLst>
          </p:cNvPr>
          <p:cNvGrpSpPr/>
          <p:nvPr/>
        </p:nvGrpSpPr>
        <p:grpSpPr>
          <a:xfrm>
            <a:off x="2324466" y="3364586"/>
            <a:ext cx="1751578" cy="1137932"/>
            <a:chOff x="2324466" y="3364586"/>
            <a:chExt cx="1751578" cy="11379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779B9E-D847-44A6-A209-15DD2281F3BE}"/>
                </a:ext>
              </a:extLst>
            </p:cNvPr>
            <p:cNvSpPr txBox="1"/>
            <p:nvPr/>
          </p:nvSpPr>
          <p:spPr bwMode="auto">
            <a:xfrm>
              <a:off x="2429730" y="4150476"/>
              <a:ext cx="1371600" cy="352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50" dirty="0"/>
                <a:t>   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F4B1FA-7895-4CAC-AD98-DBFD4917A42C}"/>
                </a:ext>
              </a:extLst>
            </p:cNvPr>
            <p:cNvGrpSpPr/>
            <p:nvPr/>
          </p:nvGrpSpPr>
          <p:grpSpPr>
            <a:xfrm>
              <a:off x="2324466" y="3364586"/>
              <a:ext cx="1751578" cy="1101050"/>
              <a:chOff x="2324466" y="3364586"/>
              <a:chExt cx="1751578" cy="110105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BF6422FD-1204-442A-94E9-BFC26E957F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130" t="38307" r="24313" b="18761"/>
              <a:stretch/>
            </p:blipFill>
            <p:spPr>
              <a:xfrm>
                <a:off x="2324466" y="3364586"/>
                <a:ext cx="1751578" cy="836676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1176B1-DA0C-4F76-BB67-90B2182C09E9}"/>
                  </a:ext>
                </a:extLst>
              </p:cNvPr>
              <p:cNvSpPr txBox="1"/>
              <p:nvPr/>
            </p:nvSpPr>
            <p:spPr bwMode="auto">
              <a:xfrm>
                <a:off x="2663088" y="4113594"/>
                <a:ext cx="1371600" cy="3520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50" dirty="0"/>
                  <a:t>Switch (ZED)</a:t>
                </a:r>
              </a:p>
            </p:txBody>
          </p:sp>
        </p:grp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1F399F-1369-4F9B-B0A1-2D929B30090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645920" y="3782924"/>
            <a:ext cx="67854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8D7DC7-E3FD-4499-8092-1FBBD5190AED}"/>
              </a:ext>
            </a:extLst>
          </p:cNvPr>
          <p:cNvCxnSpPr>
            <a:cxnSpLocks/>
          </p:cNvCxnSpPr>
          <p:nvPr/>
        </p:nvCxnSpPr>
        <p:spPr>
          <a:xfrm>
            <a:off x="6212000" y="4744489"/>
            <a:ext cx="657462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F557BA-CA41-4529-B92F-497FDAC0B825}"/>
              </a:ext>
            </a:extLst>
          </p:cNvPr>
          <p:cNvSpPr txBox="1"/>
          <p:nvPr/>
        </p:nvSpPr>
        <p:spPr bwMode="auto">
          <a:xfrm>
            <a:off x="6902267" y="4568468"/>
            <a:ext cx="1371600" cy="35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Zigbee connection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987C8E-77BA-4444-BFC5-0D0CBBFF0856}"/>
              </a:ext>
            </a:extLst>
          </p:cNvPr>
          <p:cNvCxnSpPr>
            <a:cxnSpLocks/>
          </p:cNvCxnSpPr>
          <p:nvPr/>
        </p:nvCxnSpPr>
        <p:spPr>
          <a:xfrm>
            <a:off x="3981418" y="3782924"/>
            <a:ext cx="657462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1C9F37-83FF-4B45-8E5C-9C8FCC61A8C7}"/>
              </a:ext>
            </a:extLst>
          </p:cNvPr>
          <p:cNvCxnSpPr>
            <a:cxnSpLocks/>
          </p:cNvCxnSpPr>
          <p:nvPr/>
        </p:nvCxnSpPr>
        <p:spPr>
          <a:xfrm>
            <a:off x="6159731" y="3782924"/>
            <a:ext cx="723207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9DD7E4-C01D-40EB-81BE-ADCE5391F015}"/>
              </a:ext>
            </a:extLst>
          </p:cNvPr>
          <p:cNvCxnSpPr>
            <a:cxnSpLocks/>
          </p:cNvCxnSpPr>
          <p:nvPr/>
        </p:nvCxnSpPr>
        <p:spPr>
          <a:xfrm>
            <a:off x="4421203" y="4748467"/>
            <a:ext cx="72192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5C82419-C724-422E-977A-6B8DFF1CBBBD}"/>
              </a:ext>
            </a:extLst>
          </p:cNvPr>
          <p:cNvSpPr txBox="1"/>
          <p:nvPr/>
        </p:nvSpPr>
        <p:spPr bwMode="auto">
          <a:xfrm>
            <a:off x="5143130" y="4568468"/>
            <a:ext cx="1371600" cy="35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BLE connection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B5F5D-AC39-42F0-BE0B-AA28AF04E794}"/>
              </a:ext>
            </a:extLst>
          </p:cNvPr>
          <p:cNvSpPr txBox="1"/>
          <p:nvPr/>
        </p:nvSpPr>
        <p:spPr bwMode="auto">
          <a:xfrm>
            <a:off x="7232487" y="4086442"/>
            <a:ext cx="573827" cy="35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Bulb (ZED)</a:t>
            </a:r>
          </a:p>
        </p:txBody>
      </p:sp>
    </p:spTree>
    <p:extLst>
      <p:ext uri="{BB962C8B-B14F-4D97-AF65-F5344CB8AC3E}">
        <p14:creationId xmlns:p14="http://schemas.microsoft.com/office/powerpoint/2010/main" val="38063177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14E6D-E32B-4FC8-BF8C-8410C031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BLE Thingy and </a:t>
            </a:r>
            <a:r>
              <a:rPr lang="en-US" dirty="0" err="1"/>
              <a:t>Zigbee</a:t>
            </a:r>
            <a:r>
              <a:rPr lang="en-US" dirty="0"/>
              <a:t> Color Light Bulb Example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2CAE75-2518-494E-ABD2-3882619756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Multiprotocol BLE Central/ZED device</a:t>
            </a:r>
            <a:endParaRPr lang="en-US" dirty="0"/>
          </a:p>
          <a:p>
            <a:r>
              <a:rPr lang="en-US" dirty="0"/>
              <a:t>The device is combining two application roles:</a:t>
            </a:r>
          </a:p>
          <a:p>
            <a:pPr lvl="1"/>
            <a:r>
              <a:rPr lang="en-US" dirty="0"/>
              <a:t>BLE role – as a Central it connects to a specified number of Thingy:52 devices and enables the control for the application.</a:t>
            </a:r>
          </a:p>
          <a:p>
            <a:pPr lvl="1"/>
            <a:r>
              <a:rPr lang="en-US" dirty="0" err="1"/>
              <a:t>Zigbee</a:t>
            </a:r>
            <a:r>
              <a:rPr lang="en-US" dirty="0"/>
              <a:t> role – as a sleepy end device it represents a device with two color light bulb endpoints.</a:t>
            </a:r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4BC731C1-AC17-4959-96D1-00798C73808A}"/>
              </a:ext>
            </a:extLst>
          </p:cNvPr>
          <p:cNvGrpSpPr/>
          <p:nvPr/>
        </p:nvGrpSpPr>
        <p:grpSpPr>
          <a:xfrm>
            <a:off x="4542760" y="3567821"/>
            <a:ext cx="1751578" cy="1126159"/>
            <a:chOff x="4542760" y="3364586"/>
            <a:chExt cx="1751578" cy="1126159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1D87A9B9-074F-4F6E-A143-A0FC0980A2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30" t="38307" r="24313" b="18761"/>
            <a:stretch/>
          </p:blipFill>
          <p:spPr>
            <a:xfrm>
              <a:off x="4542760" y="3364586"/>
              <a:ext cx="1751578" cy="836676"/>
            </a:xfrm>
            <a:prstGeom prst="rect">
              <a:avLst/>
            </a:prstGeom>
          </p:spPr>
        </p:pic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F43788BB-47E2-473E-A18A-8C89A379ADA8}"/>
                </a:ext>
              </a:extLst>
            </p:cNvPr>
            <p:cNvSpPr txBox="1"/>
            <p:nvPr/>
          </p:nvSpPr>
          <p:spPr bwMode="auto">
            <a:xfrm>
              <a:off x="5143130" y="4138703"/>
              <a:ext cx="573827" cy="352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50" dirty="0"/>
                <a:t>(ZC)</a:t>
              </a:r>
            </a:p>
          </p:txBody>
        </p:sp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1921A010-6E05-4E09-8723-5EC5B2D8A3D6}"/>
              </a:ext>
            </a:extLst>
          </p:cNvPr>
          <p:cNvGrpSpPr/>
          <p:nvPr/>
        </p:nvGrpSpPr>
        <p:grpSpPr>
          <a:xfrm>
            <a:off x="2324466" y="3567821"/>
            <a:ext cx="1751578" cy="1137932"/>
            <a:chOff x="2324466" y="3364586"/>
            <a:chExt cx="1751578" cy="1137932"/>
          </a:xfrm>
        </p:grpSpPr>
        <p:pic>
          <p:nvPicPr>
            <p:cNvPr id="8" name="Picture 5">
              <a:extLst>
                <a:ext uri="{FF2B5EF4-FFF2-40B4-BE49-F238E27FC236}">
                  <a16:creationId xmlns:a16="http://schemas.microsoft.com/office/drawing/2014/main" id="{E10F51B8-C989-423E-BD23-96F15C65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30" t="38307" r="24313" b="18761"/>
            <a:stretch/>
          </p:blipFill>
          <p:spPr>
            <a:xfrm>
              <a:off x="2324466" y="3364586"/>
              <a:ext cx="1751578" cy="836676"/>
            </a:xfrm>
            <a:prstGeom prst="rect">
              <a:avLst/>
            </a:prstGeom>
          </p:spPr>
        </p:pic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50C6E033-DBEF-4A16-9C77-FAFE5CF0A6F3}"/>
                </a:ext>
              </a:extLst>
            </p:cNvPr>
            <p:cNvSpPr txBox="1"/>
            <p:nvPr/>
          </p:nvSpPr>
          <p:spPr bwMode="auto">
            <a:xfrm>
              <a:off x="2429730" y="4150476"/>
              <a:ext cx="1371600" cy="352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50" dirty="0"/>
                <a:t>Bulb (ZED) + BLE Central</a:t>
              </a:r>
            </a:p>
          </p:txBody>
        </p:sp>
      </p:grpSp>
      <p:grpSp>
        <p:nvGrpSpPr>
          <p:cNvPr id="10" name="Group 11">
            <a:extLst>
              <a:ext uri="{FF2B5EF4-FFF2-40B4-BE49-F238E27FC236}">
                <a16:creationId xmlns:a16="http://schemas.microsoft.com/office/drawing/2014/main" id="{3B91577C-C1BA-4E3A-81CB-FB4A7B9E22F5}"/>
              </a:ext>
            </a:extLst>
          </p:cNvPr>
          <p:cNvGrpSpPr/>
          <p:nvPr/>
        </p:nvGrpSpPr>
        <p:grpSpPr>
          <a:xfrm>
            <a:off x="6761054" y="3567821"/>
            <a:ext cx="1751578" cy="1110554"/>
            <a:chOff x="6761054" y="3364586"/>
            <a:chExt cx="1751578" cy="1110554"/>
          </a:xfrm>
        </p:grpSpPr>
        <p:pic>
          <p:nvPicPr>
            <p:cNvPr id="11" name="Picture 7">
              <a:extLst>
                <a:ext uri="{FF2B5EF4-FFF2-40B4-BE49-F238E27FC236}">
                  <a16:creationId xmlns:a16="http://schemas.microsoft.com/office/drawing/2014/main" id="{3E55FDC9-F49F-4CF2-B496-72E7E9B62B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30" t="38307" r="24313" b="18761"/>
            <a:stretch/>
          </p:blipFill>
          <p:spPr>
            <a:xfrm>
              <a:off x="6761054" y="3364586"/>
              <a:ext cx="1751578" cy="836676"/>
            </a:xfrm>
            <a:prstGeom prst="rect">
              <a:avLst/>
            </a:prstGeom>
          </p:spPr>
        </p:pic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4BB7AEC4-DFC1-483B-92FD-4E19FA509F66}"/>
                </a:ext>
              </a:extLst>
            </p:cNvPr>
            <p:cNvSpPr txBox="1"/>
            <p:nvPr/>
          </p:nvSpPr>
          <p:spPr bwMode="auto">
            <a:xfrm>
              <a:off x="7135808" y="4123098"/>
              <a:ext cx="1371600" cy="352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50" dirty="0"/>
                <a:t>Switch (ZED)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0482BE-D047-4C0A-8E93-1E269ACFE40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602539" y="3843578"/>
            <a:ext cx="721927" cy="1425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5">
            <a:extLst>
              <a:ext uri="{FF2B5EF4-FFF2-40B4-BE49-F238E27FC236}">
                <a16:creationId xmlns:a16="http://schemas.microsoft.com/office/drawing/2014/main" id="{EC2C27B7-65E8-442E-BD67-E68436BE73B5}"/>
              </a:ext>
            </a:extLst>
          </p:cNvPr>
          <p:cNvCxnSpPr>
            <a:cxnSpLocks/>
          </p:cNvCxnSpPr>
          <p:nvPr/>
        </p:nvCxnSpPr>
        <p:spPr>
          <a:xfrm>
            <a:off x="6212000" y="4947724"/>
            <a:ext cx="657462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6">
            <a:extLst>
              <a:ext uri="{FF2B5EF4-FFF2-40B4-BE49-F238E27FC236}">
                <a16:creationId xmlns:a16="http://schemas.microsoft.com/office/drawing/2014/main" id="{F9794BDB-E27E-46F4-8465-62B1B52ACCB4}"/>
              </a:ext>
            </a:extLst>
          </p:cNvPr>
          <p:cNvSpPr txBox="1"/>
          <p:nvPr/>
        </p:nvSpPr>
        <p:spPr bwMode="auto">
          <a:xfrm>
            <a:off x="6902267" y="4771703"/>
            <a:ext cx="1371600" cy="35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Zigbee connection</a:t>
            </a:r>
          </a:p>
        </p:txBody>
      </p:sp>
      <p:cxnSp>
        <p:nvCxnSpPr>
          <p:cNvPr id="17" name="Straight Arrow Connector 17">
            <a:extLst>
              <a:ext uri="{FF2B5EF4-FFF2-40B4-BE49-F238E27FC236}">
                <a16:creationId xmlns:a16="http://schemas.microsoft.com/office/drawing/2014/main" id="{5E22F4A0-E62A-44F0-9542-2DAC99B3E89F}"/>
              </a:ext>
            </a:extLst>
          </p:cNvPr>
          <p:cNvCxnSpPr>
            <a:cxnSpLocks/>
          </p:cNvCxnSpPr>
          <p:nvPr/>
        </p:nvCxnSpPr>
        <p:spPr>
          <a:xfrm>
            <a:off x="3981418" y="3986159"/>
            <a:ext cx="657462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8">
            <a:extLst>
              <a:ext uri="{FF2B5EF4-FFF2-40B4-BE49-F238E27FC236}">
                <a16:creationId xmlns:a16="http://schemas.microsoft.com/office/drawing/2014/main" id="{348E7998-B082-4629-92C9-498A89745CC8}"/>
              </a:ext>
            </a:extLst>
          </p:cNvPr>
          <p:cNvCxnSpPr>
            <a:cxnSpLocks/>
          </p:cNvCxnSpPr>
          <p:nvPr/>
        </p:nvCxnSpPr>
        <p:spPr>
          <a:xfrm>
            <a:off x="6159731" y="3986159"/>
            <a:ext cx="723207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0">
            <a:extLst>
              <a:ext uri="{FF2B5EF4-FFF2-40B4-BE49-F238E27FC236}">
                <a16:creationId xmlns:a16="http://schemas.microsoft.com/office/drawing/2014/main" id="{C136BE65-0F62-44B5-8A7D-5C011C40A491}"/>
              </a:ext>
            </a:extLst>
          </p:cNvPr>
          <p:cNvCxnSpPr>
            <a:cxnSpLocks/>
          </p:cNvCxnSpPr>
          <p:nvPr/>
        </p:nvCxnSpPr>
        <p:spPr>
          <a:xfrm>
            <a:off x="4421203" y="4951702"/>
            <a:ext cx="72192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21">
            <a:extLst>
              <a:ext uri="{FF2B5EF4-FFF2-40B4-BE49-F238E27FC236}">
                <a16:creationId xmlns:a16="http://schemas.microsoft.com/office/drawing/2014/main" id="{0D71F406-5294-4908-BF63-FAEB847DF608}"/>
              </a:ext>
            </a:extLst>
          </p:cNvPr>
          <p:cNvSpPr txBox="1"/>
          <p:nvPr/>
        </p:nvSpPr>
        <p:spPr bwMode="auto">
          <a:xfrm>
            <a:off x="5143130" y="4771703"/>
            <a:ext cx="1371600" cy="35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BLE connection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7ABF1F42-A6AE-4C3A-A7F3-CE4690D81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11" y="3564201"/>
            <a:ext cx="614330" cy="614330"/>
          </a:xfrm>
          <a:prstGeom prst="rect">
            <a:avLst/>
          </a:prstGeom>
        </p:spPr>
      </p:pic>
      <p:cxnSp>
        <p:nvCxnSpPr>
          <p:cNvPr id="24" name="Straight Arrow Connector 13">
            <a:extLst>
              <a:ext uri="{FF2B5EF4-FFF2-40B4-BE49-F238E27FC236}">
                <a16:creationId xmlns:a16="http://schemas.microsoft.com/office/drawing/2014/main" id="{BDCC42A0-1136-42E7-985D-0D4DF9DDF706}"/>
              </a:ext>
            </a:extLst>
          </p:cNvPr>
          <p:cNvCxnSpPr>
            <a:cxnSpLocks/>
          </p:cNvCxnSpPr>
          <p:nvPr/>
        </p:nvCxnSpPr>
        <p:spPr>
          <a:xfrm flipV="1">
            <a:off x="1601637" y="4178531"/>
            <a:ext cx="717605" cy="27077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圖片 24">
            <a:extLst>
              <a:ext uri="{FF2B5EF4-FFF2-40B4-BE49-F238E27FC236}">
                <a16:creationId xmlns:a16="http://schemas.microsoft.com/office/drawing/2014/main" id="{A963D562-6396-49AA-AB38-9F323A8CF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09" y="4169926"/>
            <a:ext cx="614330" cy="61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87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7378-F8F3-4F50-8527-552919CD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Zigbee</a:t>
            </a:r>
            <a:r>
              <a:rPr lang="en-US" dirty="0"/>
              <a:t> OTA Upgrade Examples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753D5-D49B-495D-B599-460567DE0E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188" y="1239374"/>
            <a:ext cx="7921627" cy="3564401"/>
          </a:xfrm>
        </p:spPr>
        <p:txBody>
          <a:bodyPr/>
          <a:lstStyle/>
          <a:p>
            <a:pPr lvl="1"/>
            <a:r>
              <a:rPr lang="en-US" sz="1400" dirty="0">
                <a:hlinkClick r:id="rId2"/>
              </a:rPr>
              <a:t>Document: </a:t>
            </a:r>
            <a:r>
              <a:rPr lang="en-US" sz="1400" dirty="0" err="1">
                <a:hlinkClick r:id="rId2"/>
              </a:rPr>
              <a:t>Zigbee</a:t>
            </a:r>
            <a:r>
              <a:rPr lang="en-US" sz="1400" dirty="0">
                <a:hlinkClick r:id="rId2"/>
              </a:rPr>
              <a:t> OTA Upgrade example</a:t>
            </a:r>
            <a:endParaRPr lang="en-US" sz="1400" dirty="0"/>
          </a:p>
          <a:p>
            <a:pPr lvl="1"/>
            <a:r>
              <a:rPr lang="en-US" sz="1400" dirty="0"/>
              <a:t>Dimmable light example</a:t>
            </a:r>
            <a:endParaRPr lang="en-US" sz="1400" dirty="0">
              <a:latin typeface="+mn-lt"/>
            </a:endParaRPr>
          </a:p>
          <a:p>
            <a:pPr lvl="1"/>
            <a:r>
              <a:rPr lang="en-US" sz="1400" dirty="0">
                <a:latin typeface="+mn-lt"/>
              </a:rPr>
              <a:t>Demonstrates basic Zigbee networking</a:t>
            </a:r>
          </a:p>
          <a:p>
            <a:pPr lvl="1"/>
            <a:r>
              <a:rPr lang="en-US" sz="1400" dirty="0">
                <a:latin typeface="+mn-lt"/>
              </a:rPr>
              <a:t>Three network roles:</a:t>
            </a:r>
          </a:p>
          <a:p>
            <a:pPr lvl="2"/>
            <a:r>
              <a:rPr lang="en-US" sz="1400" dirty="0" err="1">
                <a:latin typeface="+mn-lt"/>
              </a:rPr>
              <a:t>Zigbee</a:t>
            </a:r>
            <a:r>
              <a:rPr lang="en-US" sz="1400" dirty="0">
                <a:latin typeface="+mn-lt"/>
              </a:rPr>
              <a:t> OTA Upgrade Client</a:t>
            </a:r>
          </a:p>
          <a:p>
            <a:pPr lvl="2"/>
            <a:r>
              <a:rPr lang="en-US" sz="1400" dirty="0" err="1">
                <a:latin typeface="+mn-lt"/>
              </a:rPr>
              <a:t>Zigbee</a:t>
            </a:r>
            <a:r>
              <a:rPr lang="en-US" sz="1400" dirty="0">
                <a:latin typeface="+mn-lt"/>
              </a:rPr>
              <a:t> OTA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6E339-57DC-4DBE-B491-4179688C44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0" t="38307" r="24313" b="18761"/>
          <a:stretch/>
        </p:blipFill>
        <p:spPr>
          <a:xfrm>
            <a:off x="3868521" y="3925274"/>
            <a:ext cx="1751578" cy="8366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00D00D-72FA-4D78-96E7-E4DAF81A8961}"/>
              </a:ext>
            </a:extLst>
          </p:cNvPr>
          <p:cNvSpPr txBox="1"/>
          <p:nvPr/>
        </p:nvSpPr>
        <p:spPr bwMode="auto">
          <a:xfrm>
            <a:off x="4468891" y="4683786"/>
            <a:ext cx="573827" cy="35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(ZC) OTA 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8FB194-CB46-42BA-ABC9-1405BB9D8F2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0" t="38307" r="24313" b="18761"/>
          <a:stretch/>
        </p:blipFill>
        <p:spPr>
          <a:xfrm>
            <a:off x="1650227" y="3925274"/>
            <a:ext cx="1751578" cy="8366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0E54D5-231D-436C-ADD5-EB1060288130}"/>
              </a:ext>
            </a:extLst>
          </p:cNvPr>
          <p:cNvSpPr txBox="1"/>
          <p:nvPr/>
        </p:nvSpPr>
        <p:spPr bwMode="auto">
          <a:xfrm>
            <a:off x="2125200" y="4683786"/>
            <a:ext cx="1371600" cy="35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OTA Client (ZR)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EC385B-D7C1-48FB-9F7F-84DB68C482B1}"/>
              </a:ext>
            </a:extLst>
          </p:cNvPr>
          <p:cNvCxnSpPr>
            <a:cxnSpLocks/>
          </p:cNvCxnSpPr>
          <p:nvPr/>
        </p:nvCxnSpPr>
        <p:spPr>
          <a:xfrm>
            <a:off x="3310235" y="4343612"/>
            <a:ext cx="657462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D7C876-D282-4A13-AAB3-F2773008E87E}"/>
              </a:ext>
            </a:extLst>
          </p:cNvPr>
          <p:cNvCxnSpPr>
            <a:cxnSpLocks/>
          </p:cNvCxnSpPr>
          <p:nvPr/>
        </p:nvCxnSpPr>
        <p:spPr>
          <a:xfrm>
            <a:off x="5936581" y="4994003"/>
            <a:ext cx="657462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C5AFC5F-8930-4693-8F58-612C8725B600}"/>
              </a:ext>
            </a:extLst>
          </p:cNvPr>
          <p:cNvSpPr txBox="1"/>
          <p:nvPr/>
        </p:nvSpPr>
        <p:spPr bwMode="auto">
          <a:xfrm>
            <a:off x="6626848" y="4817982"/>
            <a:ext cx="1371600" cy="35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Zigbee connection</a:t>
            </a:r>
          </a:p>
        </p:txBody>
      </p:sp>
    </p:spTree>
    <p:extLst>
      <p:ext uri="{BB962C8B-B14F-4D97-AF65-F5344CB8AC3E}">
        <p14:creationId xmlns:p14="http://schemas.microsoft.com/office/powerpoint/2010/main" val="24893693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6" b="7816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" y="2780004"/>
            <a:ext cx="5866483" cy="1087148"/>
          </a:xfrm>
        </p:spPr>
        <p:txBody>
          <a:bodyPr anchor="ctr"/>
          <a:lstStyle/>
          <a:p>
            <a:r>
              <a:rPr lang="pl-PL" dirty="0">
                <a:ea typeface="Gotham Extra Light" charset="0"/>
                <a:cs typeface="Gotham Extra Light" charset="0"/>
              </a:rPr>
              <a:t>Q &amp; A</a:t>
            </a:r>
            <a:endParaRPr lang="en-GB" dirty="0">
              <a:ea typeface="Gotham Extra Light" charset="0"/>
              <a:cs typeface="Gotham Extr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2471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nb-NO" sz="3200" dirty="0">
                <a:latin typeface="Gotham Light" pitchFamily="50" charset="0"/>
                <a:cs typeface="Gotham Light" pitchFamily="50" charset="0"/>
              </a:rPr>
              <a:t>Nordic Zigbee SDK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sz="1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92842" y="3602005"/>
            <a:ext cx="2339975" cy="1095501"/>
          </a:xfrm>
        </p:spPr>
        <p:txBody>
          <a:bodyPr anchor="ctr"/>
          <a:lstStyle/>
          <a:p>
            <a:r>
              <a:rPr lang="nb-NO" sz="1100" i="0" dirty="0">
                <a:latin typeface="+mn-lt"/>
              </a:rPr>
              <a:t>Larry Tsai</a:t>
            </a:r>
          </a:p>
          <a:p>
            <a:r>
              <a:rPr lang="nb-NO" sz="1100" i="0" dirty="0">
                <a:latin typeface="+mn-lt"/>
              </a:rPr>
              <a:t>Software Engineer</a:t>
            </a:r>
          </a:p>
        </p:txBody>
      </p:sp>
      <p:sp>
        <p:nvSpPr>
          <p:cNvPr id="6" name="圖片版面配置區 5">
            <a:extLst>
              <a:ext uri="{FF2B5EF4-FFF2-40B4-BE49-F238E27FC236}">
                <a16:creationId xmlns:a16="http://schemas.microsoft.com/office/drawing/2014/main" id="{B77CEC54-30BD-4544-80E9-54E4F14B2B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16684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ECA3B80-3C3A-4C34-94BD-B08E20A3C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 err="1"/>
              <a:t>Zigbee</a:t>
            </a:r>
            <a:r>
              <a:rPr lang="en-US" dirty="0"/>
              <a:t> SDK provides the following services for the application developer:</a:t>
            </a:r>
          </a:p>
          <a:p>
            <a:pPr lvl="1"/>
            <a:r>
              <a:rPr lang="en-US" dirty="0"/>
              <a:t>Commissioning according to the BDB profile</a:t>
            </a:r>
          </a:p>
          <a:p>
            <a:pPr lvl="1"/>
            <a:r>
              <a:rPr lang="en-US" dirty="0" err="1"/>
              <a:t>Zigbee</a:t>
            </a:r>
            <a:r>
              <a:rPr lang="en-US" dirty="0"/>
              <a:t> Device Object (ZDO) services,</a:t>
            </a:r>
          </a:p>
          <a:p>
            <a:pPr lvl="1"/>
            <a:r>
              <a:rPr lang="en-US" dirty="0" err="1"/>
              <a:t>Zigbee</a:t>
            </a:r>
            <a:r>
              <a:rPr lang="en-US" dirty="0"/>
              <a:t> Cluster Library (ZCL) definition and processing,</a:t>
            </a:r>
          </a:p>
          <a:p>
            <a:pPr lvl="1"/>
            <a:r>
              <a:rPr lang="en-US" dirty="0"/>
              <a:t>Internal </a:t>
            </a:r>
            <a:r>
              <a:rPr lang="en-US" dirty="0" err="1"/>
              <a:t>Zigbee</a:t>
            </a:r>
            <a:r>
              <a:rPr lang="en-US" dirty="0"/>
              <a:t> stack data structures,</a:t>
            </a:r>
          </a:p>
          <a:p>
            <a:pPr lvl="1"/>
            <a:r>
              <a:rPr lang="en-US" dirty="0"/>
              <a:t>Lower level application framework: scheduler and memory management.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F579E5-E2A9-4DBD-BD22-E503BF9B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Zigbee</a:t>
            </a:r>
            <a:r>
              <a:rPr lang="en-US" dirty="0"/>
              <a:t> SDK Services</a:t>
            </a:r>
          </a:p>
        </p:txBody>
      </p:sp>
    </p:spTree>
    <p:extLst>
      <p:ext uri="{BB962C8B-B14F-4D97-AF65-F5344CB8AC3E}">
        <p14:creationId xmlns:p14="http://schemas.microsoft.com/office/powerpoint/2010/main" val="388475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0762" y="429819"/>
            <a:ext cx="7921625" cy="509813"/>
          </a:xfrm>
        </p:spPr>
        <p:txBody>
          <a:bodyPr/>
          <a:lstStyle/>
          <a:p>
            <a:r>
              <a:rPr lang="en-US" sz="2000" dirty="0" err="1">
                <a:latin typeface="+mj-lt"/>
              </a:rPr>
              <a:t>Zigbee</a:t>
            </a:r>
            <a:r>
              <a:rPr lang="pl-PL" sz="2000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C</a:t>
            </a:r>
            <a:r>
              <a:rPr lang="pl-PL" sz="2000" dirty="0">
                <a:latin typeface="+mj-lt"/>
              </a:rPr>
              <a:t>oncurrently with BLE</a:t>
            </a:r>
            <a:endParaRPr lang="en-US" sz="2000" dirty="0">
              <a:latin typeface="+mj-lt"/>
            </a:endParaRPr>
          </a:p>
        </p:txBody>
      </p:sp>
      <p:sp>
        <p:nvSpPr>
          <p:cNvPr id="24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92812" y="2914861"/>
            <a:ext cx="7889743" cy="1938128"/>
          </a:xfrm>
        </p:spPr>
        <p:txBody>
          <a:bodyPr/>
          <a:lstStyle/>
          <a:p>
            <a:pPr lvl="1"/>
            <a:r>
              <a:rPr lang="en-US" sz="1200" dirty="0"/>
              <a:t>Bluetooth Low Energy radio usage is complementary to </a:t>
            </a:r>
            <a:r>
              <a:rPr lang="en-US" sz="1200" dirty="0" err="1"/>
              <a:t>Zigbee</a:t>
            </a:r>
            <a:r>
              <a:rPr lang="en-US" sz="1200" dirty="0"/>
              <a:t>.</a:t>
            </a:r>
          </a:p>
          <a:p>
            <a:pPr lvl="1"/>
            <a:r>
              <a:rPr lang="en-US" sz="1200" dirty="0"/>
              <a:t>It uses short periods of radio activity in regular intervals, while </a:t>
            </a:r>
            <a:r>
              <a:rPr lang="en-US" sz="1200" dirty="0" err="1"/>
              <a:t>Zigbee</a:t>
            </a:r>
            <a:r>
              <a:rPr lang="en-US" sz="1200" dirty="0"/>
              <a:t> uses all remaining time for its operations.</a:t>
            </a:r>
            <a:endParaRPr lang="pl-PL" sz="1200" dirty="0"/>
          </a:p>
          <a:p>
            <a:pPr lvl="1"/>
            <a:r>
              <a:rPr lang="en-US" sz="1200" dirty="0" err="1"/>
              <a:t>Zigbee</a:t>
            </a:r>
            <a:r>
              <a:rPr lang="en-US" sz="1200" dirty="0"/>
              <a:t> uses MAC layer acknowledgements and retransmissions for transmissions between hops. This </a:t>
            </a:r>
            <a:r>
              <a:rPr lang="pl-PL" sz="1200" dirty="0"/>
              <a:t>makes the protocol more robust on random packet drops.</a:t>
            </a:r>
          </a:p>
          <a:p>
            <a:pPr lvl="1"/>
            <a:r>
              <a:rPr lang="en-US" sz="1200" dirty="0"/>
              <a:t>End to end transmission reliability is ensured by network (APS) layer acknowledgements and retransmissions.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E54BB4-8858-43F2-97F7-A6C663241A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12" y="1011153"/>
            <a:ext cx="8236782" cy="170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7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use of Sleepy End Device role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F4189E-F556-4101-930A-FA2BED8609E5}"/>
              </a:ext>
            </a:extLst>
          </p:cNvPr>
          <p:cNvGrpSpPr/>
          <p:nvPr/>
        </p:nvGrpSpPr>
        <p:grpSpPr>
          <a:xfrm>
            <a:off x="224794" y="2220191"/>
            <a:ext cx="842060" cy="1389355"/>
            <a:chOff x="278867" y="1971442"/>
            <a:chExt cx="1294535" cy="2135915"/>
          </a:xfrm>
        </p:grpSpPr>
        <p:pic>
          <p:nvPicPr>
            <p:cNvPr id="1034" name="Picture 10" descr="Image result for bluetooth">
              <a:extLst>
                <a:ext uri="{FF2B5EF4-FFF2-40B4-BE49-F238E27FC236}">
                  <a16:creationId xmlns:a16="http://schemas.microsoft.com/office/drawing/2014/main" id="{4AADA9BF-529E-4B16-817D-1E49F8E308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192" y="3250107"/>
              <a:ext cx="1142736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nrf52840">
              <a:extLst>
                <a:ext uri="{FF2B5EF4-FFF2-40B4-BE49-F238E27FC236}">
                  <a16:creationId xmlns:a16="http://schemas.microsoft.com/office/drawing/2014/main" id="{4FCDE20A-6C63-475E-BF03-AF7ABD6839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76" y="1971442"/>
              <a:ext cx="1018427" cy="728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mage result for thread protocol">
              <a:extLst>
                <a:ext uri="{FF2B5EF4-FFF2-40B4-BE49-F238E27FC236}">
                  <a16:creationId xmlns:a16="http://schemas.microsoft.com/office/drawing/2014/main" id="{60E0570C-7532-4770-B1C3-8F57E8082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867" y="2557228"/>
              <a:ext cx="1294535" cy="728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 result for zigbee">
              <a:extLst>
                <a:ext uri="{FF2B5EF4-FFF2-40B4-BE49-F238E27FC236}">
                  <a16:creationId xmlns:a16="http://schemas.microsoft.com/office/drawing/2014/main" id="{1FA9C56D-5D0B-4291-B705-20585342D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718" y="3115493"/>
              <a:ext cx="915685" cy="339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A8301E-119F-4F38-A68D-E904C7D48B6B}"/>
              </a:ext>
            </a:extLst>
          </p:cNvPr>
          <p:cNvCxnSpPr/>
          <p:nvPr/>
        </p:nvCxnSpPr>
        <p:spPr>
          <a:xfrm>
            <a:off x="1280382" y="3314073"/>
            <a:ext cx="7650685" cy="0"/>
          </a:xfrm>
          <a:prstGeom prst="straightConnector1">
            <a:avLst/>
          </a:prstGeom>
          <a:ln w="95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2BE6558-EEEF-4508-A259-4420E7E697E7}"/>
              </a:ext>
            </a:extLst>
          </p:cNvPr>
          <p:cNvSpPr/>
          <p:nvPr/>
        </p:nvSpPr>
        <p:spPr>
          <a:xfrm>
            <a:off x="1280382" y="2422968"/>
            <a:ext cx="1059237" cy="857742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Platform </a:t>
            </a:r>
            <a:r>
              <a:rPr lang="en-US" sz="800" dirty="0" err="1">
                <a:solidFill>
                  <a:schemeClr val="bg1"/>
                </a:solidFill>
                <a:latin typeface="+mj-lt"/>
              </a:rPr>
              <a:t>init</a:t>
            </a:r>
            <a:endParaRPr lang="en-US" sz="8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Stacks </a:t>
            </a:r>
            <a:r>
              <a:rPr lang="en-US" sz="800" dirty="0" err="1">
                <a:solidFill>
                  <a:schemeClr val="bg1"/>
                </a:solidFill>
                <a:latin typeface="+mj-lt"/>
              </a:rPr>
              <a:t>init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C88E0F-F532-46FB-9824-6E4500727324}"/>
              </a:ext>
            </a:extLst>
          </p:cNvPr>
          <p:cNvSpPr/>
          <p:nvPr/>
        </p:nvSpPr>
        <p:spPr>
          <a:xfrm>
            <a:off x="2348509" y="2422968"/>
            <a:ext cx="1392409" cy="857742"/>
          </a:xfrm>
          <a:prstGeom prst="rect">
            <a:avLst/>
          </a:prstGeom>
          <a:solidFill>
            <a:schemeClr val="accent2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Bluetooth 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0E539-0699-493F-92F9-F000C64EC9D9}"/>
              </a:ext>
            </a:extLst>
          </p:cNvPr>
          <p:cNvSpPr/>
          <p:nvPr/>
        </p:nvSpPr>
        <p:spPr>
          <a:xfrm>
            <a:off x="3764227" y="2421887"/>
            <a:ext cx="579241" cy="857742"/>
          </a:xfrm>
          <a:prstGeom prst="rect">
            <a:avLst/>
          </a:prstGeom>
          <a:solidFill>
            <a:srgbClr val="F7941D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Thread/</a:t>
            </a:r>
            <a:r>
              <a:rPr lang="en-US" sz="800" dirty="0" err="1">
                <a:solidFill>
                  <a:schemeClr val="bg1"/>
                </a:solidFill>
                <a:latin typeface="+mj-lt"/>
              </a:rPr>
              <a:t>Zigbee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  <a:p>
            <a:pPr algn="ctr"/>
            <a:br>
              <a:rPr lang="en-US" sz="800" dirty="0">
                <a:solidFill>
                  <a:schemeClr val="bg1"/>
                </a:solidFill>
                <a:latin typeface="+mj-lt"/>
              </a:rPr>
            </a:br>
            <a:r>
              <a:rPr lang="en-US" sz="800" dirty="0">
                <a:solidFill>
                  <a:schemeClr val="bg1"/>
                </a:solidFill>
                <a:latin typeface="+mj-lt"/>
              </a:rPr>
              <a:t>Polling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D93AF0-C691-4A25-A53F-DD511BD1E75E}"/>
              </a:ext>
            </a:extLst>
          </p:cNvPr>
          <p:cNvSpPr/>
          <p:nvPr/>
        </p:nvSpPr>
        <p:spPr>
          <a:xfrm>
            <a:off x="8548574" y="2852993"/>
            <a:ext cx="57569" cy="55264"/>
          </a:xfrm>
          <a:prstGeom prst="ellipse">
            <a:avLst/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0C7787-D7B5-4EF1-BE27-A516CC9E063C}"/>
              </a:ext>
            </a:extLst>
          </p:cNvPr>
          <p:cNvSpPr/>
          <p:nvPr/>
        </p:nvSpPr>
        <p:spPr>
          <a:xfrm>
            <a:off x="8646438" y="2852993"/>
            <a:ext cx="57569" cy="55264"/>
          </a:xfrm>
          <a:prstGeom prst="ellipse">
            <a:avLst/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32F0E0-20FB-4934-89C2-CFBB9EF5097F}"/>
              </a:ext>
            </a:extLst>
          </p:cNvPr>
          <p:cNvSpPr/>
          <p:nvPr/>
        </p:nvSpPr>
        <p:spPr>
          <a:xfrm>
            <a:off x="8744301" y="2852992"/>
            <a:ext cx="57569" cy="55264"/>
          </a:xfrm>
          <a:prstGeom prst="ellipse">
            <a:avLst/>
          </a:prstGeom>
          <a:solidFill>
            <a:schemeClr val="accent1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2D05F0-F669-4B32-9D2C-8ACB63D628F2}"/>
              </a:ext>
            </a:extLst>
          </p:cNvPr>
          <p:cNvSpPr txBox="1"/>
          <p:nvPr/>
        </p:nvSpPr>
        <p:spPr bwMode="auto">
          <a:xfrm>
            <a:off x="2454435" y="2002992"/>
            <a:ext cx="1750043" cy="30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>
                <a:solidFill>
                  <a:srgbClr val="148BBD"/>
                </a:solidFill>
                <a:latin typeface="+mn-lt"/>
              </a:rPr>
              <a:t>Bluetooth LE Scanning/connection</a:t>
            </a:r>
          </a:p>
          <a:p>
            <a:pPr algn="ctr"/>
            <a:r>
              <a:rPr lang="en-US" sz="700" b="1" dirty="0">
                <a:solidFill>
                  <a:srgbClr val="148BBD"/>
                </a:solidFill>
                <a:latin typeface="+mn-lt"/>
              </a:rPr>
              <a:t> Interval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5D2803-6B31-4D23-9080-020121E35BE2}"/>
              </a:ext>
            </a:extLst>
          </p:cNvPr>
          <p:cNvCxnSpPr>
            <a:cxnSpLocks/>
          </p:cNvCxnSpPr>
          <p:nvPr/>
        </p:nvCxnSpPr>
        <p:spPr>
          <a:xfrm flipV="1">
            <a:off x="2322347" y="2282308"/>
            <a:ext cx="2021122" cy="14016"/>
          </a:xfrm>
          <a:prstGeom prst="straightConnector1">
            <a:avLst/>
          </a:prstGeom>
          <a:ln w="3175"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A3FA68-F188-41DE-B1D4-FFE147EB4D65}"/>
              </a:ext>
            </a:extLst>
          </p:cNvPr>
          <p:cNvCxnSpPr>
            <a:cxnSpLocks/>
          </p:cNvCxnSpPr>
          <p:nvPr/>
        </p:nvCxnSpPr>
        <p:spPr>
          <a:xfrm flipV="1">
            <a:off x="4336566" y="2271844"/>
            <a:ext cx="2021122" cy="14016"/>
          </a:xfrm>
          <a:prstGeom prst="straightConnector1">
            <a:avLst/>
          </a:prstGeom>
          <a:ln w="3175"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8A4A4C-1455-484D-A542-A1C769E8FB37}"/>
              </a:ext>
            </a:extLst>
          </p:cNvPr>
          <p:cNvSpPr txBox="1"/>
          <p:nvPr/>
        </p:nvSpPr>
        <p:spPr bwMode="auto">
          <a:xfrm>
            <a:off x="4472105" y="1981423"/>
            <a:ext cx="1750043" cy="30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solidFill>
                  <a:srgbClr val="148BBD"/>
                </a:solidFill>
              </a:rPr>
              <a:t>Bluetooth LE Scanning/connection</a:t>
            </a:r>
          </a:p>
          <a:p>
            <a:pPr algn="ctr"/>
            <a:r>
              <a:rPr lang="en-US" sz="700" dirty="0">
                <a:solidFill>
                  <a:srgbClr val="148BBD"/>
                </a:solidFill>
              </a:rPr>
              <a:t> Interval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587E4EF4-71E4-40DB-8C02-6E158DF24CC4}"/>
              </a:ext>
            </a:extLst>
          </p:cNvPr>
          <p:cNvSpPr/>
          <p:nvPr/>
        </p:nvSpPr>
        <p:spPr>
          <a:xfrm>
            <a:off x="4366778" y="2422968"/>
            <a:ext cx="1401298" cy="857742"/>
          </a:xfrm>
          <a:prstGeom prst="rect">
            <a:avLst/>
          </a:prstGeom>
          <a:solidFill>
            <a:schemeClr val="accent2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Bluetooth LE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10E77767-AEFD-4997-AA3B-E9945617A5B0}"/>
              </a:ext>
            </a:extLst>
          </p:cNvPr>
          <p:cNvSpPr/>
          <p:nvPr/>
        </p:nvSpPr>
        <p:spPr>
          <a:xfrm>
            <a:off x="5785935" y="2424237"/>
            <a:ext cx="548698" cy="857742"/>
          </a:xfrm>
          <a:prstGeom prst="rect">
            <a:avLst/>
          </a:prstGeom>
          <a:solidFill>
            <a:srgbClr val="F7941D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Thread/</a:t>
            </a:r>
            <a:r>
              <a:rPr lang="en-US" sz="800" dirty="0" err="1">
                <a:solidFill>
                  <a:schemeClr val="bg1"/>
                </a:solidFill>
                <a:latin typeface="+mj-lt"/>
              </a:rPr>
              <a:t>Zigbee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  <a:p>
            <a:pPr algn="ctr"/>
            <a:br>
              <a:rPr lang="en-US" sz="800" dirty="0">
                <a:solidFill>
                  <a:schemeClr val="bg1"/>
                </a:solidFill>
                <a:latin typeface="+mj-lt"/>
              </a:rPr>
            </a:br>
            <a:r>
              <a:rPr lang="en-US" sz="800" dirty="0">
                <a:solidFill>
                  <a:schemeClr val="bg1"/>
                </a:solidFill>
                <a:latin typeface="+mj-lt"/>
              </a:rPr>
              <a:t>Polling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05F2DDC8-03B8-4BC8-A541-6A4CEA12831F}"/>
              </a:ext>
            </a:extLst>
          </p:cNvPr>
          <p:cNvSpPr/>
          <p:nvPr/>
        </p:nvSpPr>
        <p:spPr>
          <a:xfrm>
            <a:off x="6374927" y="2422968"/>
            <a:ext cx="1401298" cy="857742"/>
          </a:xfrm>
          <a:prstGeom prst="rect">
            <a:avLst/>
          </a:prstGeom>
          <a:solidFill>
            <a:schemeClr val="accent2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Bluetooth LE</a:t>
            </a:r>
          </a:p>
        </p:txBody>
      </p:sp>
      <p:cxnSp>
        <p:nvCxnSpPr>
          <p:cNvPr id="28" name="Straight Arrow Connector 20">
            <a:extLst>
              <a:ext uri="{FF2B5EF4-FFF2-40B4-BE49-F238E27FC236}">
                <a16:creationId xmlns:a16="http://schemas.microsoft.com/office/drawing/2014/main" id="{9F5FA815-DC1B-4053-ACAA-5CF5D8C47647}"/>
              </a:ext>
            </a:extLst>
          </p:cNvPr>
          <p:cNvCxnSpPr>
            <a:cxnSpLocks/>
          </p:cNvCxnSpPr>
          <p:nvPr/>
        </p:nvCxnSpPr>
        <p:spPr>
          <a:xfrm flipV="1">
            <a:off x="6357688" y="2257382"/>
            <a:ext cx="2021122" cy="14016"/>
          </a:xfrm>
          <a:prstGeom prst="straightConnector1">
            <a:avLst/>
          </a:prstGeom>
          <a:ln w="3175"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1">
            <a:extLst>
              <a:ext uri="{FF2B5EF4-FFF2-40B4-BE49-F238E27FC236}">
                <a16:creationId xmlns:a16="http://schemas.microsoft.com/office/drawing/2014/main" id="{71633B9D-BBD0-4ED4-9C42-8DA674FEA093}"/>
              </a:ext>
            </a:extLst>
          </p:cNvPr>
          <p:cNvSpPr txBox="1"/>
          <p:nvPr/>
        </p:nvSpPr>
        <p:spPr bwMode="auto">
          <a:xfrm>
            <a:off x="6493227" y="1966961"/>
            <a:ext cx="1750043" cy="30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solidFill>
                  <a:srgbClr val="148BBD"/>
                </a:solidFill>
              </a:rPr>
              <a:t>Bluetooth LE Scanning/connection</a:t>
            </a:r>
          </a:p>
          <a:p>
            <a:pPr algn="ctr"/>
            <a:r>
              <a:rPr lang="en-US" sz="700" dirty="0">
                <a:solidFill>
                  <a:srgbClr val="148BBD"/>
                </a:solidFill>
              </a:rPr>
              <a:t> Interval</a:t>
            </a:r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49866971-D7B4-47BF-BCEC-989ACCDCD15D}"/>
              </a:ext>
            </a:extLst>
          </p:cNvPr>
          <p:cNvSpPr/>
          <p:nvPr/>
        </p:nvSpPr>
        <p:spPr>
          <a:xfrm>
            <a:off x="7803243" y="2417360"/>
            <a:ext cx="548698" cy="857742"/>
          </a:xfrm>
          <a:prstGeom prst="rect">
            <a:avLst/>
          </a:prstGeom>
          <a:solidFill>
            <a:srgbClr val="F7941D"/>
          </a:solidFill>
          <a:ln w="0">
            <a:noFill/>
          </a:ln>
          <a:effectLst>
            <a:innerShdw>
              <a:srgbClr val="FFFFFF"/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Thread/</a:t>
            </a:r>
            <a:r>
              <a:rPr lang="en-US" sz="800" dirty="0" err="1">
                <a:solidFill>
                  <a:schemeClr val="bg1"/>
                </a:solidFill>
                <a:latin typeface="+mj-lt"/>
              </a:rPr>
              <a:t>Zigbee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  <a:p>
            <a:pPr algn="ctr"/>
            <a:br>
              <a:rPr lang="en-US" sz="800" dirty="0">
                <a:solidFill>
                  <a:schemeClr val="bg1"/>
                </a:solidFill>
                <a:latin typeface="+mj-lt"/>
              </a:rPr>
            </a:br>
            <a:r>
              <a:rPr lang="en-US" sz="800" dirty="0">
                <a:solidFill>
                  <a:schemeClr val="bg1"/>
                </a:solidFill>
                <a:latin typeface="+mj-lt"/>
              </a:rPr>
              <a:t>Polling</a:t>
            </a:r>
          </a:p>
        </p:txBody>
      </p:sp>
    </p:spTree>
    <p:extLst>
      <p:ext uri="{BB962C8B-B14F-4D97-AF65-F5344CB8AC3E}">
        <p14:creationId xmlns:p14="http://schemas.microsoft.com/office/powerpoint/2010/main" val="332319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0762" y="429819"/>
            <a:ext cx="7921625" cy="509813"/>
          </a:xfrm>
        </p:spPr>
        <p:txBody>
          <a:bodyPr/>
          <a:lstStyle/>
          <a:p>
            <a:r>
              <a:rPr lang="pl-PL" sz="2000" dirty="0">
                <a:latin typeface="+mj-lt"/>
              </a:rPr>
              <a:t>Percentage of time spend on </a:t>
            </a:r>
            <a:r>
              <a:rPr lang="en-US" sz="2000">
                <a:latin typeface="+mj-lt"/>
              </a:rPr>
              <a:t>802.15.4</a:t>
            </a:r>
            <a:r>
              <a:rPr lang="pl-PL" sz="2000">
                <a:latin typeface="+mj-lt"/>
              </a:rPr>
              <a:t>:</a:t>
            </a:r>
            <a:endParaRPr lang="en-US" sz="20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94472" y="1096083"/>
          <a:ext cx="693420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128">
                  <a:extLst>
                    <a:ext uri="{9D8B030D-6E8A-4147-A177-3AD203B41FA5}">
                      <a16:colId xmlns:a16="http://schemas.microsoft.com/office/drawing/2014/main" val="1161724081"/>
                    </a:ext>
                  </a:extLst>
                </a:gridCol>
                <a:gridCol w="2294635">
                  <a:extLst>
                    <a:ext uri="{9D8B030D-6E8A-4147-A177-3AD203B41FA5}">
                      <a16:colId xmlns:a16="http://schemas.microsoft.com/office/drawing/2014/main" val="2312930149"/>
                    </a:ext>
                  </a:extLst>
                </a:gridCol>
                <a:gridCol w="2357439">
                  <a:extLst>
                    <a:ext uri="{9D8B030D-6E8A-4147-A177-3AD203B41FA5}">
                      <a16:colId xmlns:a16="http://schemas.microsoft.com/office/drawing/2014/main" val="476217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BLE operation 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Thread timeslot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Effective radio</a:t>
                      </a:r>
                      <a:r>
                        <a:rPr lang="pl-PL" sz="1200" baseline="0" dirty="0"/>
                        <a:t> activity **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1449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Connection –</a:t>
                      </a:r>
                      <a:r>
                        <a:rPr lang="pl-PL" sz="1400" baseline="0" dirty="0"/>
                        <a:t> 300 ms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99,5%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97,8%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611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Connection – 100ms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98,5%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93%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699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Connection –</a:t>
                      </a:r>
                      <a:r>
                        <a:rPr lang="pl-PL" sz="1400" baseline="0" dirty="0"/>
                        <a:t> 50 ms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97%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87%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25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Connection – 15 ms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90%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53%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17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/>
                        <a:t>Advertising* – 1000 ms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99,54%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99%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54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Advertising* – 200 ms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97,71%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95%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066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Advertising* – 100 ms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95,48%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90%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6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Advertising* – 50 ms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91,57%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/>
                        <a:t>83%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247930"/>
                  </a:ext>
                </a:extLst>
              </a:tr>
            </a:tbl>
          </a:graphicData>
        </a:graphic>
      </p:graphicFrame>
      <p:sp>
        <p:nvSpPr>
          <p:cNvPr id="7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994473" y="4555172"/>
            <a:ext cx="6934202" cy="381000"/>
          </a:xfrm>
        </p:spPr>
        <p:txBody>
          <a:bodyPr/>
          <a:lstStyle/>
          <a:p>
            <a:pPr marL="0" indent="0">
              <a:buNone/>
            </a:pPr>
            <a:r>
              <a:rPr lang="pl-PL" sz="1000" dirty="0"/>
              <a:t>*   Advertising 7 bytes of data (only one UUID supported – no Scan Req/Scan Resp)</a:t>
            </a:r>
            <a:br>
              <a:rPr lang="pl-PL" sz="1000" dirty="0"/>
            </a:br>
            <a:r>
              <a:rPr lang="pl-PL" sz="1000" dirty="0"/>
              <a:t>** Ability to receive 127B long packets and response with ACK. (~5ms)</a:t>
            </a:r>
          </a:p>
          <a:p>
            <a:pPr marL="0" indent="0">
              <a:buNone/>
            </a:pPr>
            <a:endParaRPr lang="pl-PL" sz="1000" dirty="0"/>
          </a:p>
        </p:txBody>
      </p:sp>
    </p:spTree>
    <p:extLst>
      <p:ext uri="{BB962C8B-B14F-4D97-AF65-F5344CB8AC3E}">
        <p14:creationId xmlns:p14="http://schemas.microsoft.com/office/powerpoint/2010/main" val="2128749624"/>
      </p:ext>
    </p:extLst>
  </p:cSld>
  <p:clrMapOvr>
    <a:masterClrMapping/>
  </p:clrMapOvr>
</p:sld>
</file>

<file path=ppt/theme/theme1.xml><?xml version="1.0" encoding="utf-8"?>
<a:theme xmlns:a="http://schemas.openxmlformats.org/drawingml/2006/main" name="Nordic Semiconductor_MAY2015">
  <a:themeElements>
    <a:clrScheme name="Nordic">
      <a:dk1>
        <a:sysClr val="windowText" lastClr="000000"/>
      </a:dk1>
      <a:lt1>
        <a:srgbClr val="FFFFFF"/>
      </a:lt1>
      <a:dk2>
        <a:srgbClr val="585858"/>
      </a:dk2>
      <a:lt2>
        <a:srgbClr val="CDD4D7"/>
      </a:lt2>
      <a:accent1>
        <a:srgbClr val="009CDE"/>
      </a:accent1>
      <a:accent2>
        <a:srgbClr val="6DCFF6"/>
      </a:accent2>
      <a:accent3>
        <a:srgbClr val="0081B7"/>
      </a:accent3>
      <a:accent4>
        <a:srgbClr val="8ED8F8"/>
      </a:accent4>
      <a:accent5>
        <a:srgbClr val="C7EAFB"/>
      </a:accent5>
      <a:accent6>
        <a:srgbClr val="202A59"/>
      </a:accent6>
      <a:hlink>
        <a:srgbClr val="585858"/>
      </a:hlink>
      <a:folHlink>
        <a:srgbClr val="585858"/>
      </a:folHlink>
    </a:clrScheme>
    <a:fontScheme name="Gotham">
      <a:majorFont>
        <a:latin typeface="Gotham Extra Light"/>
        <a:ea typeface=""/>
        <a:cs typeface=""/>
      </a:majorFont>
      <a:minorFont>
        <a:latin typeface="Gotham Light"/>
        <a:ea typeface=""/>
        <a:cs typeface="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0">
          <a:noFill/>
        </a:ln>
        <a:effectLst>
          <a:innerShdw>
            <a:srgbClr val="FFFFFF"/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  <a:noAutofit/>
      </a:bodyPr>
      <a:lstStyle>
        <a:defPPr>
          <a:lnSpc>
            <a:spcPct val="150000"/>
          </a:lnSpc>
          <a:defRPr sz="105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45892</TotalTime>
  <Words>3003</Words>
  <Application>Microsoft Office PowerPoint</Application>
  <PresentationFormat>如螢幕大小 (16:9)</PresentationFormat>
  <Paragraphs>434</Paragraphs>
  <Slides>54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3" baseType="lpstr">
      <vt:lpstr>新細明體</vt:lpstr>
      <vt:lpstr>Arial</vt:lpstr>
      <vt:lpstr>Calibri</vt:lpstr>
      <vt:lpstr>Gotham Book</vt:lpstr>
      <vt:lpstr>Gotham Extra Light</vt:lpstr>
      <vt:lpstr>Gotham Light</vt:lpstr>
      <vt:lpstr>Wingdings</vt:lpstr>
      <vt:lpstr>Wingdings 2</vt:lpstr>
      <vt:lpstr>Nordic Semiconductor_MAY2015</vt:lpstr>
      <vt:lpstr>Nordic Zigbee SDK Training</vt:lpstr>
      <vt:lpstr>Nordic Zigbee SDK Training</vt:lpstr>
      <vt:lpstr>PowerPoint 簡報</vt:lpstr>
      <vt:lpstr>Zigbee SDK</vt:lpstr>
      <vt:lpstr>Zigbee Software Architecture</vt:lpstr>
      <vt:lpstr>Zigbee SDK Services</vt:lpstr>
      <vt:lpstr>Zigbee Concurrently with BLE</vt:lpstr>
      <vt:lpstr>Make use of Sleepy End Device role</vt:lpstr>
      <vt:lpstr>Percentage of time spend on 802.15.4:</vt:lpstr>
      <vt:lpstr>Toolchain support</vt:lpstr>
      <vt:lpstr>Zigbee hardware requirements - Peripheral</vt:lpstr>
      <vt:lpstr>Flash and RAM requirements</vt:lpstr>
      <vt:lpstr>ZBOSS Stack overview – Supported Standards</vt:lpstr>
      <vt:lpstr>ZBOSS Stack overview – Supported Features</vt:lpstr>
      <vt:lpstr>Zigbee stack memory management subsystem</vt:lpstr>
      <vt:lpstr>Memory Management – Implementation</vt:lpstr>
      <vt:lpstr>Memory Management – Implementation</vt:lpstr>
      <vt:lpstr>Zigbee Stack multitasking (scheduler)</vt:lpstr>
      <vt:lpstr>PowerPoint 簡報</vt:lpstr>
      <vt:lpstr>Application Flow</vt:lpstr>
      <vt:lpstr>Application Structure</vt:lpstr>
      <vt:lpstr>Device Declaration - Concept</vt:lpstr>
      <vt:lpstr>Declaring Attributes</vt:lpstr>
      <vt:lpstr>Declaring Attributes Example</vt:lpstr>
      <vt:lpstr>Declaring Clusters</vt:lpstr>
      <vt:lpstr>Declaring Clusters - Example</vt:lpstr>
      <vt:lpstr>Declaring Endpoint</vt:lpstr>
      <vt:lpstr>Declaring Endpoint - Example</vt:lpstr>
      <vt:lpstr>Declaring Zigbee Device Context</vt:lpstr>
      <vt:lpstr>Device Declaration – Light Switch Example</vt:lpstr>
      <vt:lpstr>Device Registration and Starting up - Concept</vt:lpstr>
      <vt:lpstr>Device registration and starting up - Implementation</vt:lpstr>
      <vt:lpstr>PowerPoint 簡報</vt:lpstr>
      <vt:lpstr>Zigbee events handling</vt:lpstr>
      <vt:lpstr>Zigbee Events Handling - Concept</vt:lpstr>
      <vt:lpstr>Zigbee Events Handling - Example</vt:lpstr>
      <vt:lpstr>Zigbee Device Handler</vt:lpstr>
      <vt:lpstr>Zigbee Device Handler - Example</vt:lpstr>
      <vt:lpstr>ZCL-specific cluster command handler</vt:lpstr>
      <vt:lpstr>ZCL-specific cluster command handler - Example</vt:lpstr>
      <vt:lpstr>PowerPoint 簡報</vt:lpstr>
      <vt:lpstr>Commissioning - Concept</vt:lpstr>
      <vt:lpstr>Commissioning - Implementation</vt:lpstr>
      <vt:lpstr>Joining a Zigbee Network - Implementation</vt:lpstr>
      <vt:lpstr>Joining a Zigbee Network – Install Code</vt:lpstr>
      <vt:lpstr>Joining a Zigbee Network - Implementation</vt:lpstr>
      <vt:lpstr>PowerPoint 簡報</vt:lpstr>
      <vt:lpstr>Zigbee Examples – Light Control</vt:lpstr>
      <vt:lpstr>Zigbee/BLE Multiprotocol Examples (Eddystone Beacon)</vt:lpstr>
      <vt:lpstr>Zigbee/BLE Multiprotocol Examples  (Nordic UART Service) </vt:lpstr>
      <vt:lpstr>BLE Thingy and Zigbee Color Light Bulb Example</vt:lpstr>
      <vt:lpstr>Zigbee OTA Upgrade Examples</vt:lpstr>
      <vt:lpstr>PowerPoint 簡報</vt:lpstr>
      <vt:lpstr>Nordic Zigbee SDK Training</vt:lpstr>
    </vt:vector>
  </TitlesOfParts>
  <Company>Nordic Semiconductor 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Tsai, Larry</dc:creator>
  <cp:lastModifiedBy>蔡 名岳</cp:lastModifiedBy>
  <cp:revision>1456</cp:revision>
  <dcterms:created xsi:type="dcterms:W3CDTF">2014-11-07T08:15:37Z</dcterms:created>
  <dcterms:modified xsi:type="dcterms:W3CDTF">2018-12-23T22:46:27Z</dcterms:modified>
</cp:coreProperties>
</file>