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78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F68C-8213-4CA4-84EB-EFCFBA0D9D0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F68C-8213-4CA4-84EB-EFCFBA0D9D02}" type="datetimeFigureOut">
              <a:rPr lang="en-GB" smtClean="0"/>
              <a:t>28/06/2020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0B3F-187D-4E59-A311-3B2C189BDC5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81587" y="3830121"/>
            <a:ext cx="2187363" cy="610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HAL </a:t>
            </a:r>
          </a:p>
          <a:p>
            <a:pPr algn="ctr"/>
            <a:r>
              <a:rPr lang="en-GB" dirty="0"/>
              <a:t>( Level0, Level 1)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2697" y="1774238"/>
            <a:ext cx="2187363" cy="6343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35050" y="3159526"/>
            <a:ext cx="4533900" cy="6107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Kernel</a:t>
            </a:r>
            <a:r>
              <a:rPr lang="zh-CN" altLang="en-US" dirty="0"/>
              <a:t>（</a:t>
            </a:r>
            <a:r>
              <a:rPr lang="en-GB" altLang="zh-CN" dirty="0"/>
              <a:t>RTOS</a:t>
            </a:r>
            <a:r>
              <a:rPr lang="zh-CN" altLang="en-US" dirty="0"/>
              <a:t>）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39495" y="1776937"/>
            <a:ext cx="2262505" cy="6343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OSA_</a:t>
            </a:r>
            <a:r>
              <a:rPr lang="en-GB" dirty="0"/>
              <a:t>HAL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35050" y="441448"/>
            <a:ext cx="4533900" cy="6107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5050" y="2473716"/>
            <a:ext cx="4533900" cy="6342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OSA_Service</a:t>
            </a:r>
            <a:endParaRPr lang="en-US" altLang="zh-CN" dirty="0"/>
          </a:p>
          <a:p>
            <a:pPr algn="ctr"/>
            <a:r>
              <a:rPr lang="en-US" dirty="0"/>
              <a:t>(OS Aware Service)</a:t>
            </a:r>
            <a:endParaRPr lang="en-GB" dirty="0"/>
          </a:p>
        </p:txBody>
      </p:sp>
      <p:sp>
        <p:nvSpPr>
          <p:cNvPr id="2" name="Rectangle 13"/>
          <p:cNvSpPr/>
          <p:nvPr/>
        </p:nvSpPr>
        <p:spPr>
          <a:xfrm>
            <a:off x="1036320" y="1103774"/>
            <a:ext cx="4532630" cy="6107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Shell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6160" y="3825577"/>
            <a:ext cx="2262505" cy="610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35050" y="4505282"/>
            <a:ext cx="4533900" cy="6107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2868" y="4456647"/>
            <a:ext cx="57742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编译器相关、或者硬件无关的软件基础设施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包括对编译器的抽象、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语言的扩展（比如支持面向对象）、基础数据结构的支持（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list, queue, bitmap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等等）、</a:t>
            </a:r>
            <a:r>
              <a:rPr lang="en-US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自定义的类型、常数等等、对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语言底层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I/O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的最基础支持（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stdio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等）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868" y="3853953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硬件无关的软件基础服务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比如、池、堆、流等。这些基础服务是上层各类模块的积木。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2868" y="4103672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裸机硬件抽象层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芯片的基础驱动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2868" y="3290500"/>
            <a:ext cx="577426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多任务内核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抢占式任务调度器，支持多种不同的任务形式，比如用于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switch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状态机的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vsf_task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、用于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ProtoThread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GB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vsf_pt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、用于传统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RTOS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Thread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等等。可裁剪为合作式调度器。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2868" y="2571542"/>
            <a:ext cx="577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依赖内核的各类软件基础服务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当一个纯软件服务依赖了任何来自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Kernel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的信息时，应该被放置在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OSA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_Service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里，这里的依赖包括但不限于：依赖了某种任务形式、使用了任务间通信（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IPC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），使用了来自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Kernel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的数据结构等等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2868" y="1740566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组件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具有某一类完整功能的协议栈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2868" y="1977716"/>
            <a:ext cx="5774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高级硬件抽象层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使用一切已有的方式来提供基于硬件平台的傻瓜式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SDK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服务；或者是必然依赖高层服务的</a:t>
            </a:r>
            <a:r>
              <a:rPr lang="en-GB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驱动。允许使用平级的组件。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2868" y="1156383"/>
            <a:ext cx="5774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“皮肤”</a:t>
            </a: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模拟其他系统或者平台，用于使用基于其他环境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比如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的应用代码。比如，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子系统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可以编译一些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的应用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1000" dirty="0" err="1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图像库</a:t>
            </a:r>
            <a:r>
              <a:rPr lang="en-US" altLang="zh-CN" sz="10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</a:rPr>
              <a:t>等等。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2868" y="531379"/>
            <a:ext cx="577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用户应用层</a:t>
            </a:r>
            <a:endParaRPr lang="en-GB" altLang="zh-CN" sz="1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11207A-7762-4BD3-AE31-726A779D9F2C}"/>
              </a:ext>
            </a:extLst>
          </p:cNvPr>
          <p:cNvSpPr txBox="1"/>
          <p:nvPr/>
        </p:nvSpPr>
        <p:spPr>
          <a:xfrm>
            <a:off x="1026159" y="5393216"/>
            <a:ext cx="106747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注意：虽然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处于平级关系，但是由于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本身的定义要求硬件无关，因此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并不允许产生任何对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的平级依赖。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则可以根据平级调用原则使用和依赖</a:t>
            </a:r>
            <a:r>
              <a:rPr lang="en-GB" altLang="zh-CN" sz="1050" dirty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1050" dirty="0">
                <a:latin typeface="幼圆" panose="02010509060101010101" pitchFamily="49" charset="-122"/>
                <a:ea typeface="幼圆" panose="02010509060101010101" pitchFamily="49" charset="-122"/>
              </a:rPr>
              <a:t>层中的各类模块和服务。</a:t>
            </a:r>
            <a:endParaRPr lang="en-GB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面向用户解困的设计思路</a:t>
            </a:r>
            <a:endParaRPr lang="en-GB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fontScale="90000" lnSpcReduction="20000"/>
          </a:bodyPr>
          <a:lstStyle/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事件驱动微内核</a:t>
            </a: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针对小资源硬件，任务不需要独立堆栈</a:t>
            </a: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标准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IPC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，中断里可以直接调用部分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IPC API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可扩展独立堆栈任务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类似普通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RTOS)</a:t>
            </a: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可扩展状态机框架(类似QP)</a:t>
            </a: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可以在其他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RTOS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或者框架里，使用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为产品而生的方案阶梯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VSF提供完整而丰富的协议栈支持：USB主从机、网络、蓝牙、文件系统等等</a:t>
            </a: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对移植第三方模块高度友好的开发环境</a:t>
            </a:r>
          </a:p>
          <a:p>
            <a:pPr lvl="2"/>
            <a:r>
              <a:rPr lang="zh-CN" altLang="en-GB" sz="1500" dirty="0">
                <a:latin typeface="幼圆" panose="02010509060101010101" pitchFamily="49" charset="-122"/>
                <a:ea typeface="幼圆" panose="02010509060101010101" pitchFamily="49" charset="-122"/>
              </a:rPr>
              <a:t>通过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种的标准接口，一次性移植，全平台使用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(VSF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支持的芯片，硬件资源满足要求就可以使用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GB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通过“皮肤”对用户基于其他平台开发的历史应用代码提供支持</a:t>
            </a: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支持posix，可以直接编译一些linux的应用</a:t>
            </a: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支持SDL/SDL2</a:t>
            </a:r>
          </a:p>
          <a:p>
            <a:pPr lvl="2" algn="l">
              <a:buClrTx/>
              <a:buSzTx/>
            </a:pP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支持FreeRTOS等</a:t>
            </a: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应用层开发体验统一，多个模块支持声明式的开发方式，不需要了解太多细节</a:t>
            </a:r>
          </a:p>
          <a:p>
            <a:pPr lvl="1" algn="l">
              <a:buClrTx/>
              <a:buSzTx/>
            </a:pP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行业领先的优化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相同功能下，比其它主流RTOS更小——适合选取成本更低的芯片</a:t>
            </a: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高度可裁剪，覆盖从8051、Cortex-M、Cortex-A到PC的完整开发生态</a:t>
            </a:r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</a:t>
            </a:r>
            <a:r>
              <a:rPr lang="en-US" altLang="zh-CN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芯片厂家，简化软件支持</a:t>
            </a:r>
            <a:endParaRPr lang="en-US" altLang="zh-CN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lnSpcReduction="10000"/>
          </a:bodyPr>
          <a:lstStyle/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多层次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系统，满足用户的不同需求</a:t>
            </a:r>
            <a:endParaRPr lang="zh-CN" alt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直接访问硬件的最底层驱动</a:t>
            </a:r>
            <a:endParaRPr lang="zh-CN" altLang="en-GB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Level1: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GB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驱动基础上进行二次封装的驱动，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zh-CN" altLang="en-US" sz="1310" dirty="0">
                <a:latin typeface="幼圆" panose="02010509060101010101" pitchFamily="49" charset="-122"/>
                <a:ea typeface="幼圆" panose="02010509060101010101" pitchFamily="49" charset="-122"/>
              </a:rPr>
              <a:t>封装后功能有所增强，对用户更为友好，使用更为简单</a:t>
            </a:r>
            <a:endParaRPr lang="zh-CN" altLang="en-GB" sz="13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en-US" altLang="zh-CN" sz="1710" dirty="0" err="1">
                <a:latin typeface="幼圆" panose="02010509060101010101" pitchFamily="49" charset="-122"/>
                <a:ea typeface="幼圆" panose="02010509060101010101" pitchFamily="49" charset="-122"/>
              </a:rPr>
              <a:t>osa_hal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面向特定协议栈的外设驱动接口（包含</a:t>
            </a:r>
            <a:r>
              <a:rPr lang="en-GB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Level2 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/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Level2: 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面向具体应用或者客户进行高度定制的驱动接口，可能更友好、尺寸更小或者更强大</a:t>
            </a:r>
            <a:endParaRPr lang="zh-CN" altLang="en-US" sz="13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一次移植，多种生态支持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对于新的芯片，只需要移植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level0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以及极少部分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osa_hal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的外设驱动，就可以使用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中的大部分模块和应用</a:t>
            </a: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会提供一些基于其他平台的扩展，使得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支持的芯片，可以直接在其他平台上使用。</a:t>
            </a:r>
            <a:endParaRPr lang="en-GB" altLang="zh-CN" sz="12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VSF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也会在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皮肤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里，提供其他平台的支持</a:t>
            </a:r>
          </a:p>
          <a:p>
            <a:pPr lvl="2" algn="l">
              <a:buClrTx/>
              <a:buSzTx/>
            </a:pP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支持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，对接</a:t>
            </a:r>
            <a:r>
              <a:rPr lang="en-US" altLang="zh-CN" sz="1500" dirty="0">
                <a:latin typeface="幼圆" panose="02010509060101010101" pitchFamily="49" charset="-122"/>
                <a:ea typeface="幼圆" panose="02010509060101010101" pitchFamily="49" charset="-122"/>
              </a:rPr>
              <a:t>arduino</a:t>
            </a:r>
            <a:r>
              <a:rPr lang="zh-CN" altLang="en-US" sz="1500" dirty="0">
                <a:latin typeface="幼圆" panose="02010509060101010101" pitchFamily="49" charset="-122"/>
                <a:ea typeface="幼圆" panose="02010509060101010101" pitchFamily="49" charset="-122"/>
              </a:rPr>
              <a:t>生态</a:t>
            </a:r>
            <a:endParaRPr lang="en-US" altLang="zh-CN" sz="15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，对接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linux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生态</a:t>
            </a:r>
          </a:p>
          <a:p>
            <a:pPr lvl="1" algn="l">
              <a:buClrTx/>
              <a:buSzTx/>
            </a:pPr>
            <a:endParaRPr lang="zh-CN" altLang="en-US" sz="20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GB" sz="2000" dirty="0">
                <a:latin typeface="幼圆" panose="02010509060101010101" pitchFamily="49" charset="-122"/>
                <a:ea typeface="幼圆" panose="02010509060101010101" pitchFamily="49" charset="-122"/>
              </a:rPr>
              <a:t>可定制针对某些市场的应用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SDK</a:t>
            </a:r>
            <a:endParaRPr lang="en-GB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</a:t>
            </a:r>
            <a:r>
              <a:rPr 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IDH</a:t>
            </a:r>
            <a:r>
              <a:rPr lang="zh-CN" altLang="en-US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，提高开发效率</a:t>
            </a:r>
            <a:endParaRPr lang="en-US" altLang="zh-CN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 fontScale="92500" lnSpcReduction="10000"/>
          </a:bodyPr>
          <a:lstStyle/>
          <a:p>
            <a:r>
              <a:rPr 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统一应用开发体验</a:t>
            </a:r>
            <a:endParaRPr lang="zh-CN" alt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r>
              <a:rPr 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从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51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到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x86/x64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，应用代码一致，只是更换不同的芯片驱动</a:t>
            </a: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完善的流接口，应用更具通用性</a:t>
            </a:r>
          </a:p>
          <a:p>
            <a:pPr lvl="1"/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第三方软件一次性移植</a:t>
            </a:r>
          </a:p>
          <a:p>
            <a:pPr lvl="1"/>
            <a:endParaRPr lang="en-GB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PC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开发调试，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直接使用</a:t>
            </a:r>
            <a:endParaRPr lang="zh-CN" altLang="en-US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visual studio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做应用开发调试，应用代码直接在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的环境里编译</a:t>
            </a:r>
          </a:p>
          <a:p>
            <a:pPr lvl="1" algn="l">
              <a:buClrTx/>
              <a:buSzTx/>
            </a:pP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各种PC上的驱动(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接口和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MCU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中的驱动一致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205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usb_hcd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(USB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主机控制器驱动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zh-CN" altLang="en-US" sz="170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usbip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usb_dcd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(USB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设备控制器驱动</a:t>
            </a: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winfs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模拟文件系统驱动</a:t>
            </a: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winsound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模拟音频设备驱动</a:t>
            </a:r>
          </a:p>
          <a:p>
            <a:pPr lvl="2" algn="l">
              <a:buClrTx/>
              <a:buSzTx/>
            </a:pPr>
            <a:r>
              <a:rPr lang="en-US" altLang="zh-CN" sz="1705" dirty="0">
                <a:latin typeface="幼圆" panose="02010509060101010101" pitchFamily="49" charset="-122"/>
                <a:ea typeface="幼圆" panose="02010509060101010101" pitchFamily="49" charset="-122"/>
              </a:rPr>
              <a:t>sdl</a:t>
            </a: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模拟屏幕驱动</a:t>
            </a:r>
          </a:p>
          <a:p>
            <a:pPr lvl="2" algn="l">
              <a:buClrTx/>
              <a:buSzTx/>
            </a:pPr>
            <a:r>
              <a:rPr lang="zh-CN" altLang="en-US" sz="1705" dirty="0">
                <a:latin typeface="幼圆" panose="02010509060101010101" pitchFamily="49" charset="-122"/>
                <a:ea typeface="幼圆" panose="02010509060101010101" pitchFamily="49" charset="-122"/>
              </a:rPr>
              <a:t>虚拟网卡模拟网络设备驱动</a:t>
            </a:r>
          </a:p>
          <a:p>
            <a:pPr lvl="1" algn="l">
              <a:buClrTx/>
              <a:buSzTx/>
            </a:pPr>
            <a:endParaRPr lang="zh-CN" altLang="en-US" sz="2045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快速芯片切换</a:t>
            </a:r>
          </a:p>
          <a:p>
            <a:pPr lvl="1"/>
            <a:r>
              <a:rPr lang="zh-CN" altLang="en-GB" sz="1710" dirty="0">
                <a:latin typeface="幼圆" panose="02010509060101010101" pitchFamily="49" charset="-122"/>
                <a:ea typeface="幼圆" panose="02010509060101010101" pitchFamily="49" charset="-122"/>
              </a:rPr>
              <a:t>通过标准统一的</a:t>
            </a:r>
            <a:r>
              <a:rPr lang="en-US" altLang="zh-CN" sz="1710" dirty="0">
                <a:latin typeface="幼圆" panose="02010509060101010101" pitchFamily="49" charset="-122"/>
                <a:ea typeface="幼圆" panose="02010509060101010101" pitchFamily="49" charset="-122"/>
              </a:rPr>
              <a:t>hal</a:t>
            </a:r>
            <a:r>
              <a:rPr lang="zh-CN" altLang="en-US" sz="1710" dirty="0">
                <a:latin typeface="幼圆" panose="02010509060101010101" pitchFamily="49" charset="-122"/>
                <a:ea typeface="幼圆" panose="02010509060101010101" pitchFamily="49" charset="-122"/>
              </a:rPr>
              <a:t>支持不同的芯片</a:t>
            </a:r>
            <a:endParaRPr lang="en-GB" altLang="zh-CN" sz="171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GB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916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幼圆</vt:lpstr>
      <vt:lpstr>Arial</vt:lpstr>
      <vt:lpstr>Calibri</vt:lpstr>
      <vt:lpstr>Calibri Light</vt:lpstr>
      <vt:lpstr>Office Theme</vt:lpstr>
      <vt:lpstr>PowerPoint Presentation</vt:lpstr>
      <vt:lpstr>面向用户解困的设计思路</vt:lpstr>
      <vt:lpstr>面向MCU芯片厂家，简化软件支持</vt:lpstr>
      <vt:lpstr>面向IDH，提高开发效率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Wang</dc:creator>
  <cp:lastModifiedBy>Gabriel Wang</cp:lastModifiedBy>
  <cp:revision>374</cp:revision>
  <dcterms:created xsi:type="dcterms:W3CDTF">2019-03-25T12:27:00Z</dcterms:created>
  <dcterms:modified xsi:type="dcterms:W3CDTF">2020-06-28T13:26:19Z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