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7"/>
  </p:notesMasterIdLst>
  <p:handoutMasterIdLst>
    <p:handoutMasterId r:id="rId48"/>
  </p:handoutMasterIdLst>
  <p:sldIdLst>
    <p:sldId id="279" r:id="rId6"/>
    <p:sldId id="554" r:id="rId7"/>
    <p:sldId id="517" r:id="rId8"/>
    <p:sldId id="543" r:id="rId9"/>
    <p:sldId id="278" r:id="rId10"/>
    <p:sldId id="523" r:id="rId11"/>
    <p:sldId id="544" r:id="rId12"/>
    <p:sldId id="525" r:id="rId13"/>
    <p:sldId id="526" r:id="rId14"/>
    <p:sldId id="527" r:id="rId15"/>
    <p:sldId id="528" r:id="rId16"/>
    <p:sldId id="529" r:id="rId17"/>
    <p:sldId id="530" r:id="rId18"/>
    <p:sldId id="531" r:id="rId19"/>
    <p:sldId id="532" r:id="rId20"/>
    <p:sldId id="533" r:id="rId21"/>
    <p:sldId id="534" r:id="rId22"/>
    <p:sldId id="535" r:id="rId23"/>
    <p:sldId id="519" r:id="rId24"/>
    <p:sldId id="542" r:id="rId25"/>
    <p:sldId id="537" r:id="rId26"/>
    <p:sldId id="549" r:id="rId27"/>
    <p:sldId id="541" r:id="rId28"/>
    <p:sldId id="538" r:id="rId29"/>
    <p:sldId id="540" r:id="rId30"/>
    <p:sldId id="520" r:id="rId31"/>
    <p:sldId id="485" r:id="rId32"/>
    <p:sldId id="486" r:id="rId33"/>
    <p:sldId id="487" r:id="rId34"/>
    <p:sldId id="550" r:id="rId35"/>
    <p:sldId id="551" r:id="rId36"/>
    <p:sldId id="552" r:id="rId37"/>
    <p:sldId id="553" r:id="rId38"/>
    <p:sldId id="555" r:id="rId39"/>
    <p:sldId id="521" r:id="rId40"/>
    <p:sldId id="545" r:id="rId41"/>
    <p:sldId id="420" r:id="rId42"/>
    <p:sldId id="546" r:id="rId43"/>
    <p:sldId id="547" r:id="rId44"/>
    <p:sldId id="548" r:id="rId45"/>
    <p:sldId id="522" r:id="rId4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72919" autoAdjust="0"/>
  </p:normalViewPr>
  <p:slideViewPr>
    <p:cSldViewPr>
      <p:cViewPr varScale="1">
        <p:scale>
          <a:sx n="63" d="100"/>
          <a:sy n="63" d="100"/>
        </p:scale>
        <p:origin x="1882" y="58"/>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provides a developer-centric overview of the Power BI platform. Students will learn about Power</a:t>
            </a:r>
            <a:r>
              <a:rPr lang="en-US" baseline="0" dirty="0"/>
              <a:t> BI architecture and gain a solid understanding of how the Power BI platform has been integrated with Microsoft Azure, Azure Active Directory, Office 365. Students will work through the steps required to create a trial Office 365 tenant which can serve as a multiuser test environment for developing and testing custom software solutions for Power BI.</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report contains a collection of one or more pages. S</a:t>
            </a:r>
            <a:r>
              <a:rPr lang="en-US" baseline="0" dirty="0"/>
              <a:t>imple report might contain just a single page while a more complicated report can contain 10 pages or more. It’s up to you to decide how many pages you want to add to each report you create.</a:t>
            </a:r>
          </a:p>
          <a:p>
            <a:endParaRPr lang="en-US" baseline="0" dirty="0"/>
          </a:p>
          <a:p>
            <a:r>
              <a:rPr lang="en-US" baseline="0" dirty="0"/>
              <a:t>Each report displays a tabbed navigation menu at the bottom. This provides the means to navigate between pages in a multipage page report. This menu also supplies a button with a plus (+) sign on the right which makes it possible to add new pages when a report is in design view. You can also right-click on a page in the tabbed navigation menu to rename a page or to duplicate it to clone a copy.</a:t>
            </a:r>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Keep in mind that e</a:t>
            </a:r>
            <a:r>
              <a:rPr lang="en-US" dirty="0"/>
              <a:t>ach report is associated with exactly one underlying dataset. A report cannot see or display data from any other dataset. You should also understand that deleting a dataset will</a:t>
            </a:r>
            <a:r>
              <a:rPr lang="en-US" baseline="0" dirty="0"/>
              <a:t> also delete any report that is based on that dataset.</a:t>
            </a:r>
            <a:endParaRPr lang="en-US" dirty="0"/>
          </a:p>
          <a:p>
            <a:endParaRPr lang="en-US" baseline="0" dirty="0"/>
          </a:p>
        </p:txBody>
      </p:sp>
    </p:spTree>
    <p:extLst>
      <p:ext uri="{BB962C8B-B14F-4D97-AF65-F5344CB8AC3E}">
        <p14:creationId xmlns:p14="http://schemas.microsoft.com/office/powerpoint/2010/main" val="3937748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400" dirty="0"/>
              <a:t>Reports can be viewed in Reading view or in Edit view. When you first navigate to a report,</a:t>
            </a:r>
            <a:r>
              <a:rPr lang="en-US" sz="2400" baseline="0" dirty="0"/>
              <a:t> it is initially displayed in reading view which means you cannot edit the report. However, you can click the </a:t>
            </a:r>
            <a:r>
              <a:rPr lang="en-US" sz="2400" b="1" baseline="0" dirty="0"/>
              <a:t>Edit report</a:t>
            </a:r>
            <a:r>
              <a:rPr lang="en-US" sz="2400" baseline="0" dirty="0"/>
              <a:t> button in the toolbar to move over into edit view whenever you need to edit a report.</a:t>
            </a:r>
          </a:p>
          <a:p>
            <a:endParaRPr lang="en-US" sz="2400" baseline="0" dirty="0"/>
          </a:p>
          <a:p>
            <a:r>
              <a:rPr lang="en-US" sz="2400" dirty="0"/>
              <a:t>When you</a:t>
            </a:r>
            <a:r>
              <a:rPr lang="en-US" sz="2400" baseline="0" dirty="0"/>
              <a:t> switch a report from reading view to edit view, a set of report editing tools appear on the right side of the page. These tools such as the Visualizations pane and the Fields list make it possible to design reports by adding new visuals and configuring their properties.</a:t>
            </a:r>
            <a:endParaRPr lang="en-US" dirty="0"/>
          </a:p>
        </p:txBody>
      </p:sp>
    </p:spTree>
    <p:extLst>
      <p:ext uri="{BB962C8B-B14F-4D97-AF65-F5344CB8AC3E}">
        <p14:creationId xmlns:p14="http://schemas.microsoft.com/office/powerpoint/2010/main" val="51347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Pages within a report are designed by adding elements known as</a:t>
            </a:r>
            <a:r>
              <a:rPr lang="en-US" sz="2400" baseline="0" dirty="0"/>
              <a:t> </a:t>
            </a:r>
            <a:r>
              <a:rPr lang="en-US" sz="2400" dirty="0"/>
              <a:t>visuals. Note that Microsoft documentation uses</a:t>
            </a:r>
            <a:r>
              <a:rPr lang="en-US" sz="2400" baseline="0" dirty="0"/>
              <a:t> the term “visual” and the term “visualization” interchangeably. In other words, there is no difference between a visual and a visualization. You sound a bit smarter when you use the term “visualization”, but it’s faster to say “visual” because the word only contain three syllables instead of six.</a:t>
            </a:r>
          </a:p>
          <a:p>
            <a:endParaRPr lang="en-US" sz="2400" baseline="0" dirty="0"/>
          </a:p>
          <a:p>
            <a:r>
              <a:rPr lang="en-US" sz="2400" baseline="0" dirty="0"/>
              <a:t>Each visual is based on an underlying visualization type. The set of visualization types available to you when designing a report are displayed in the </a:t>
            </a:r>
            <a:r>
              <a:rPr lang="en-US" sz="2000" b="1" dirty="0"/>
              <a:t>Visualizations</a:t>
            </a:r>
            <a:r>
              <a:rPr lang="en-US" sz="2000" dirty="0"/>
              <a:t> pane. Power BI defines a set of built-in </a:t>
            </a:r>
            <a:r>
              <a:rPr lang="en-US" sz="2000" baseline="0" dirty="0"/>
              <a:t>visualization types which always appear in the </a:t>
            </a:r>
            <a:r>
              <a:rPr lang="en-US" sz="2000" b="0" dirty="0"/>
              <a:t>Visualizations </a:t>
            </a:r>
            <a:r>
              <a:rPr lang="en-US" sz="2000" dirty="0"/>
              <a:t>pane. One especially appealing aspect of the Power BI platform is that the set of </a:t>
            </a:r>
            <a:r>
              <a:rPr lang="en-US" sz="2000" baseline="0" dirty="0"/>
              <a:t>available visualization types is extensible by adding custom visuals which you will learn about in module 6 of this training course.</a:t>
            </a:r>
          </a:p>
          <a:p>
            <a:endParaRPr lang="en-US" sz="2000" baseline="0" dirty="0"/>
          </a:p>
          <a:p>
            <a:r>
              <a:rPr lang="en-US" sz="2000" baseline="0" dirty="0"/>
              <a:t>When working with visuals while designing a report, you will often interact with the </a:t>
            </a:r>
            <a:r>
              <a:rPr lang="en-US" sz="2000" b="1" baseline="0" dirty="0"/>
              <a:t>Fields</a:t>
            </a:r>
            <a:r>
              <a:rPr lang="en-US" sz="2000" baseline="0" dirty="0"/>
              <a:t> list on the right side of the Power BI service application window. </a:t>
            </a:r>
            <a:r>
              <a:rPr lang="en-US" sz="2000" dirty="0"/>
              <a:t>The Fields list displays</a:t>
            </a:r>
            <a:r>
              <a:rPr lang="en-US" sz="2000" baseline="0" dirty="0"/>
              <a:t> all the tables and fields from the dataset associated with the current report. The Fields list is what makes it possible to associated one or more fields with a visual to populate it with data.</a:t>
            </a:r>
            <a:endParaRPr lang="en-US" dirty="0"/>
          </a:p>
        </p:txBody>
      </p:sp>
    </p:spTree>
    <p:extLst>
      <p:ext uri="{BB962C8B-B14F-4D97-AF65-F5344CB8AC3E}">
        <p14:creationId xmlns:p14="http://schemas.microsoft.com/office/powerpoint/2010/main" val="3672000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When you are working</a:t>
            </a:r>
            <a:r>
              <a:rPr lang="en-US" sz="2400" baseline="0" dirty="0"/>
              <a:t> with the Power BI report editor in the browser, t</a:t>
            </a:r>
            <a:r>
              <a:rPr lang="en-US" sz="2400" dirty="0"/>
              <a:t>he properties</a:t>
            </a:r>
            <a:r>
              <a:rPr lang="en-US" sz="2400" baseline="0" dirty="0"/>
              <a:t> of a </a:t>
            </a:r>
            <a:r>
              <a:rPr lang="en-US" sz="2400" dirty="0"/>
              <a:t>visual can be modified using three different property panes on the</a:t>
            </a:r>
            <a:r>
              <a:rPr lang="en-US" sz="2400" baseline="0" dirty="0"/>
              <a:t> right side of the Power BI service application windows. These three panes include the Fields pane, the Format pane and the Analytics pane. The screenshot in the slide above show where to click to activate each of these panes.</a:t>
            </a:r>
          </a:p>
          <a:p>
            <a:endParaRPr lang="en-US" sz="2400" baseline="0" dirty="0"/>
          </a:p>
          <a:p>
            <a:r>
              <a:rPr lang="en-US" sz="2400" baseline="0" dirty="0"/>
              <a:t>The </a:t>
            </a:r>
            <a:r>
              <a:rPr lang="en-US" sz="2400" b="1" baseline="0" dirty="0"/>
              <a:t>Fields</a:t>
            </a:r>
            <a:r>
              <a:rPr lang="en-US" sz="2400" baseline="0" dirty="0"/>
              <a:t> pane contains wells where you add fields from the tables of the dataset associated with the current report. The types of wells will vary greatly between different types of visualizations. For example, a line chart visual will contain wells such as </a:t>
            </a:r>
            <a:r>
              <a:rPr lang="en-US" sz="2400" b="1" baseline="0" dirty="0"/>
              <a:t>Axis</a:t>
            </a:r>
            <a:r>
              <a:rPr lang="en-US" sz="2400" baseline="0" dirty="0"/>
              <a:t>, </a:t>
            </a:r>
            <a:r>
              <a:rPr lang="en-US" sz="2400" b="1" baseline="0" dirty="0"/>
              <a:t>Legend</a:t>
            </a:r>
            <a:r>
              <a:rPr lang="en-US" sz="2400" baseline="0" dirty="0"/>
              <a:t> and </a:t>
            </a:r>
            <a:r>
              <a:rPr lang="en-US" sz="2400" b="1" baseline="0" dirty="0"/>
              <a:t>Values</a:t>
            </a:r>
            <a:r>
              <a:rPr lang="en-US" sz="2400" baseline="0" dirty="0"/>
              <a:t>. A map visual will contain wells such as </a:t>
            </a:r>
            <a:r>
              <a:rPr lang="en-US" sz="2400" b="1" baseline="0" dirty="0"/>
              <a:t>Location</a:t>
            </a:r>
            <a:r>
              <a:rPr lang="en-US" sz="2400" baseline="0" dirty="0"/>
              <a:t>, </a:t>
            </a:r>
            <a:r>
              <a:rPr lang="en-US" sz="2400" b="1" baseline="0" dirty="0"/>
              <a:t>Legend</a:t>
            </a:r>
            <a:r>
              <a:rPr lang="en-US" sz="2400" baseline="0" dirty="0"/>
              <a:t> and </a:t>
            </a:r>
            <a:r>
              <a:rPr lang="en-US" sz="2400" b="1" baseline="0" dirty="0"/>
              <a:t>Size</a:t>
            </a:r>
            <a:r>
              <a:rPr lang="en-US" sz="2400" baseline="0" dirty="0"/>
              <a:t>. A table visual only contains a single well for fields named </a:t>
            </a:r>
            <a:r>
              <a:rPr lang="en-US" sz="2400" b="1" baseline="0" dirty="0"/>
              <a:t>Values</a:t>
            </a:r>
            <a:r>
              <a:rPr lang="en-US" sz="2400" baseline="0" dirty="0"/>
              <a:t>.</a:t>
            </a:r>
          </a:p>
          <a:p>
            <a:endParaRPr lang="en-US" sz="2400" baseline="0" dirty="0"/>
          </a:p>
          <a:p>
            <a:r>
              <a:rPr lang="en-US" sz="2400" baseline="0" dirty="0"/>
              <a:t>The </a:t>
            </a:r>
            <a:r>
              <a:rPr lang="en-US" sz="2400" b="1" baseline="0" dirty="0"/>
              <a:t>Format</a:t>
            </a:r>
            <a:r>
              <a:rPr lang="en-US" sz="2400" baseline="0" dirty="0"/>
              <a:t> pane contains properties which affect the visual’s display characteristics such as color, font size and whether the visual will have a border.  </a:t>
            </a:r>
          </a:p>
          <a:p>
            <a:endParaRPr lang="en-US" sz="2400" baseline="0" dirty="0"/>
          </a:p>
          <a:p>
            <a:r>
              <a:rPr lang="en-US" sz="2400" baseline="0" dirty="0"/>
              <a:t>The </a:t>
            </a:r>
            <a:r>
              <a:rPr lang="en-US" sz="2400" b="1" baseline="0" dirty="0"/>
              <a:t>Analytics</a:t>
            </a:r>
            <a:r>
              <a:rPr lang="en-US" sz="2400" baseline="0" dirty="0"/>
              <a:t> pane is a new comer as it was just added to the Power BI platform with the August 2016 updates. Currently, only a handful of visuals contain properties which is displayed in the Analytics pane. The purpose of the Analytics pane is to enhance a visual with analytical elements such as trend lines and constant lines.</a:t>
            </a:r>
            <a:endParaRPr lang="en-US" dirty="0"/>
          </a:p>
        </p:txBody>
      </p:sp>
    </p:spTree>
    <p:extLst>
      <p:ext uri="{BB962C8B-B14F-4D97-AF65-F5344CB8AC3E}">
        <p14:creationId xmlns:p14="http://schemas.microsoft.com/office/powerpoint/2010/main" val="962148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each report is based on an underlying dataset. The Fields</a:t>
            </a:r>
            <a:r>
              <a:rPr lang="en-US" baseline="0" dirty="0"/>
              <a:t> list displays the tables and fields from the dataset that is associated with the current report. When you begin to design report, the Fields list makes it possible to add fields into the wells inside the Fields pane for specific visuals so they can be populated with data.</a:t>
            </a:r>
          </a:p>
          <a:p>
            <a:endParaRPr lang="en-US" baseline="0" dirty="0"/>
          </a:p>
          <a:p>
            <a:r>
              <a:rPr lang="en-US" baseline="0" dirty="0"/>
              <a:t>When you are using the browser to edit a report, it is important to understand that you are only a dataset consumer. You have no ability to actually edit the underlying dataset. The next lecture of this training course will introduce you to a essential tool named Power BI Desktop. When you begin using Power BI Desktop, you will be able to begin editing and designing datasets with a powerful set of data modeling tools. </a:t>
            </a:r>
            <a:endParaRPr lang="en-US" dirty="0"/>
          </a:p>
        </p:txBody>
      </p:sp>
    </p:spTree>
    <p:extLst>
      <p:ext uri="{BB962C8B-B14F-4D97-AF65-F5344CB8AC3E}">
        <p14:creationId xmlns:p14="http://schemas.microsoft.com/office/powerpoint/2010/main" val="2107506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6385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5777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t>
            </a:r>
            <a:r>
              <a:rPr lang="en-US" baseline="0" dirty="0"/>
              <a:t> BI Desktop doesn’t do everything. Instead, it focuses on the first four phases of creating a custom BI solution.</a:t>
            </a:r>
          </a:p>
          <a:p>
            <a:endParaRPr lang="en-US" baseline="0" dirty="0"/>
          </a:p>
          <a:p>
            <a:pPr lvl="0"/>
            <a:r>
              <a:rPr lang="en-US" dirty="0"/>
              <a:t>When you begin</a:t>
            </a:r>
            <a:r>
              <a:rPr lang="en-US" baseline="0" dirty="0"/>
              <a:t> a project in the data discovery phase, Power BI Desktop is an excellent tool to begin inspecting different forms of data and to assess how useable and useful that data might be to the project. Once you have determined what data you need to work with, the powerful and easy-to-use query features of Power BI Desktop will take you through the ETL phase. Power BI Desktop also provides a rich set of features for modeling data and designing reports.</a:t>
            </a:r>
          </a:p>
          <a:p>
            <a:pPr lvl="0"/>
            <a:endParaRPr lang="en-US" baseline="0" dirty="0"/>
          </a:p>
          <a:p>
            <a:pPr lvl="0"/>
            <a:r>
              <a:rPr lang="en-US" baseline="0" dirty="0"/>
              <a:t>Currently, Power BI Desktop provides no support for designing dashboards. Once you have designed a data model and a report in a local Power BI Desktop project and then you have published the project to the Power BI service, you will use a browser to complete the final steps of designing a dashboard and deploying all your work using dashboard sharing or an organizational content pack.</a:t>
            </a:r>
            <a:endParaRPr lang="en-US" dirty="0"/>
          </a:p>
        </p:txBody>
      </p:sp>
    </p:spTree>
    <p:extLst>
      <p:ext uri="{BB962C8B-B14F-4D97-AF65-F5344CB8AC3E}">
        <p14:creationId xmlns:p14="http://schemas.microsoft.com/office/powerpoint/2010/main" val="724876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a:t>
            </a:r>
            <a:r>
              <a:rPr lang="en-US" baseline="0" dirty="0"/>
              <a:t> work with Power BI Desktop, all the w</a:t>
            </a:r>
            <a:r>
              <a:rPr lang="en-US" dirty="0"/>
              <a:t>ork you do creating queries,</a:t>
            </a:r>
            <a:r>
              <a:rPr lang="en-US" baseline="0" dirty="0"/>
              <a:t> modeling data and designing report </a:t>
            </a:r>
            <a:r>
              <a:rPr lang="en-US" dirty="0"/>
              <a:t>is saved and published in terms of projects. For example, you might create one project for expense reporting and another project to create a mobile dashboard for sales analysis.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Power BI Desktop has commands to open projects and to create new project but it provides no command to close a project. For this reason, it’s easy to start up several instances of Power BI Desktop at once by mistake which can become confusing. When you are done working on a project, you should quit that instance of Power BI Desktop to keep the number of running instances of Power BI Desktop to a minimum.</a:t>
            </a:r>
            <a:endParaRPr lang="en-US" dirty="0"/>
          </a:p>
          <a:p>
            <a:endParaRPr lang="en-US" dirty="0"/>
          </a:p>
          <a:p>
            <a:r>
              <a:rPr lang="en-US" dirty="0"/>
              <a:t>Power BI Desktop is a</a:t>
            </a:r>
            <a:r>
              <a:rPr lang="en-US" baseline="0" dirty="0"/>
              <a:t> cutting-edge </a:t>
            </a:r>
            <a:r>
              <a:rPr lang="en-US" dirty="0"/>
              <a:t>Windows application. There are many parts of it that you will absolutely love.</a:t>
            </a:r>
            <a:r>
              <a:rPr lang="en-US" baseline="0" dirty="0"/>
              <a:t> But you must keep in mind that Power BI Desktop is an application that has very short release cycles and constantly introduces new preview features. It’s not going to be as polished or as stable as some of your other favorite Windows applications.</a:t>
            </a:r>
          </a:p>
          <a:p>
            <a:endParaRPr lang="en-US" baseline="0" dirty="0"/>
          </a:p>
          <a:p>
            <a:r>
              <a:rPr lang="en-US" baseline="0" dirty="0"/>
              <a:t>There will likely be a time this week when you are cussing out Power BI Desktop because it’s frozen up on you after you’ve done a bunch of design work without saving your changes. Other times Power BI Desktop might prompt you with dialog boxes that don’t display correctly. If you think that Power BI Desktop is behaving strangely, save you work then shut it down and restart it. But don’t let this get you down. We would have never gotten to the moon if we were too afraid to take risks.</a:t>
            </a:r>
          </a:p>
        </p:txBody>
      </p:sp>
    </p:spTree>
    <p:extLst>
      <p:ext uri="{BB962C8B-B14F-4D97-AF65-F5344CB8AC3E}">
        <p14:creationId xmlns:p14="http://schemas.microsoft.com/office/powerpoint/2010/main" val="1852311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Power BI Desktop projects are</a:t>
            </a:r>
            <a:r>
              <a:rPr lang="en-US" baseline="0" dirty="0"/>
              <a:t> </a:t>
            </a:r>
            <a:r>
              <a:rPr lang="en-US" dirty="0"/>
              <a:t>saved, loaded and published using PBIX files. A PBIX file is a ZIP</a:t>
            </a:r>
            <a:r>
              <a:rPr lang="en-US" baseline="0" dirty="0"/>
              <a:t> archive created using the Open Packaging Convention </a:t>
            </a:r>
            <a:r>
              <a:rPr lang="en-US" dirty="0"/>
              <a:t>format just like </a:t>
            </a:r>
            <a:r>
              <a:rPr lang="en-US" baseline="0" dirty="0"/>
              <a:t>common Office documents such as DOCX files and XLSX files. The files for datasets that are stored inside and loaded from a PBIX file are managed internally by Power BI Desktop using Microsoft’s </a:t>
            </a:r>
            <a:r>
              <a:rPr lang="en-US" baseline="0" dirty="0" err="1"/>
              <a:t>xVelocity</a:t>
            </a:r>
            <a:r>
              <a:rPr lang="en-US" baseline="0" dirty="0"/>
              <a:t> Tabular database engine.</a:t>
            </a:r>
          </a:p>
          <a:p>
            <a:endParaRPr lang="en-US" baseline="0" dirty="0"/>
          </a:p>
          <a:p>
            <a:r>
              <a:rPr lang="en-US" baseline="0" dirty="0"/>
              <a:t>Each project created using Power BI Desktop is stored as a single PBIX file. Just about everything you create and configure when using Power BI Desktop is stored inside the PBIX file for one specific project. A PBIX file stores </a:t>
            </a:r>
            <a:r>
              <a:rPr lang="en-US" dirty="0"/>
              <a:t>data source definitions</a:t>
            </a:r>
            <a:r>
              <a:rPr lang="en-US" baseline="0" dirty="0"/>
              <a:t> and </a:t>
            </a:r>
            <a:r>
              <a:rPr lang="en-US" dirty="0"/>
              <a:t>query definitions as well as tables of data which are populated and refreshed when queries are executed. A PBIX files also includes all the work you have</a:t>
            </a:r>
            <a:r>
              <a:rPr lang="en-US" baseline="0" dirty="0"/>
              <a:t> done with </a:t>
            </a:r>
            <a:r>
              <a:rPr lang="en-US" dirty="0"/>
              <a:t>data modeling and report design.</a:t>
            </a:r>
          </a:p>
          <a:p>
            <a:endParaRPr lang="en-US" dirty="0"/>
          </a:p>
          <a:p>
            <a:r>
              <a:rPr lang="en-US" dirty="0"/>
              <a:t>From a project</a:t>
            </a:r>
            <a:r>
              <a:rPr lang="en-US" baseline="0" dirty="0"/>
              <a:t> management perspective, it’s important to understand that a PBIX file represents a single project which contains exactly one dataset and exactly one report. You cannot add a second report to a Power BI Desktop project. However, you can add as many pages as you would like to a project’s one and only report.</a:t>
            </a:r>
          </a:p>
          <a:p>
            <a:endParaRPr lang="en-US" baseline="0" dirty="0"/>
          </a:p>
          <a:p>
            <a:r>
              <a:rPr lang="en-US" baseline="0" dirty="0"/>
              <a:t>You should take note that Power BI Desktop will never store data source credentials in a PBIX file. For example, PBIX files never contain the user name and password required to access a secured resource such as a Online service or an on-premises SQL server database. Instead, Power BI Desktop provides the convenience of storing data source credentials in a local cache so you are not required to continually log into the same data source when working with Power BI Desktop. But these credentials are never published along with a PBIX file. After you publish a Power BI Desktop project by uploading its PBIX file, you will be required to configure data source credentials separately using the browser or by using some other automated technique.</a:t>
            </a:r>
          </a:p>
          <a:p>
            <a:endParaRPr lang="en-US" baseline="0" dirty="0"/>
          </a:p>
          <a:p>
            <a:endParaRPr lang="en-US" baseline="0" dirty="0"/>
          </a:p>
        </p:txBody>
      </p:sp>
    </p:spTree>
    <p:extLst>
      <p:ext uri="{BB962C8B-B14F-4D97-AF65-F5344CB8AC3E}">
        <p14:creationId xmlns:p14="http://schemas.microsoft.com/office/powerpoint/2010/main" val="146759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43980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custom BI solution works with some type of data. Some</a:t>
            </a:r>
            <a:r>
              <a:rPr lang="en-US" baseline="0" dirty="0"/>
              <a:t> </a:t>
            </a:r>
            <a:r>
              <a:rPr lang="en-US" dirty="0"/>
              <a:t>custom solutions require</a:t>
            </a:r>
            <a:r>
              <a:rPr lang="en-US" baseline="0" dirty="0"/>
              <a:t> integrating data from multiple data sources into a single dataset for analysis. </a:t>
            </a:r>
            <a:r>
              <a:rPr lang="en-US" dirty="0"/>
              <a:t>Early in the lifecycle of a</a:t>
            </a:r>
            <a:r>
              <a:rPr lang="en-US" baseline="0" dirty="0"/>
              <a:t> Power BI desktop project</a:t>
            </a:r>
            <a:r>
              <a:rPr lang="en-US" dirty="0"/>
              <a:t>, you</a:t>
            </a:r>
            <a:r>
              <a:rPr lang="en-US" baseline="0" dirty="0"/>
              <a:t> must discover where the data you need lives and then you must decide how you are going to import it into a dataset that will eventually be used for data analysis and reporting. This is the project lifecycle phase that is often called the "ETL" phase because it involves extracting data, transforming data and then loading data.</a:t>
            </a:r>
          </a:p>
          <a:p>
            <a:endParaRPr lang="en-US" dirty="0"/>
          </a:p>
          <a:p>
            <a:r>
              <a:rPr lang="en-US" dirty="0"/>
              <a:t>Power BI Desktop is a self-service ETL tool for business users. It has the ability to extract</a:t>
            </a:r>
            <a:r>
              <a:rPr lang="en-US" baseline="0" dirty="0"/>
              <a:t> data from a variety of data source. </a:t>
            </a:r>
            <a:r>
              <a:rPr lang="en-US" dirty="0"/>
              <a:t>However, the real</a:t>
            </a:r>
            <a:r>
              <a:rPr lang="en-US" baseline="0" dirty="0"/>
              <a:t> value of Power BI Desktop is that you can perform many types of transforms to better shape the data just before it's loaded.</a:t>
            </a:r>
            <a:endParaRPr lang="en-US" dirty="0"/>
          </a:p>
        </p:txBody>
      </p:sp>
    </p:spTree>
    <p:extLst>
      <p:ext uri="{BB962C8B-B14F-4D97-AF65-F5344CB8AC3E}">
        <p14:creationId xmlns:p14="http://schemas.microsoft.com/office/powerpoint/2010/main" val="236767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As you learned </a:t>
            </a:r>
            <a:r>
              <a:rPr lang="en-US" sz="2400" baseline="0" dirty="0"/>
              <a:t>in the previous module, every query in Power BI Desktop is defined as a sequence of steps. The Query Editor window d</a:t>
            </a:r>
            <a:r>
              <a:rPr lang="en-US" sz="2400" dirty="0"/>
              <a:t>isplays the </a:t>
            </a:r>
            <a:r>
              <a:rPr lang="en-US" sz="2400" b="1" dirty="0"/>
              <a:t>Applied Steps</a:t>
            </a:r>
            <a:r>
              <a:rPr lang="en-US" sz="2400" baseline="0" dirty="0"/>
              <a:t> section </a:t>
            </a:r>
            <a:r>
              <a:rPr lang="en-US" sz="2400" dirty="0"/>
              <a:t>for the query that</a:t>
            </a:r>
            <a:r>
              <a:rPr lang="en-US" sz="2400" baseline="0" dirty="0"/>
              <a:t> is currently selected </a:t>
            </a:r>
            <a:r>
              <a:rPr lang="en-US" sz="2400" dirty="0"/>
              <a:t>in the </a:t>
            </a:r>
            <a:r>
              <a:rPr lang="en-US" sz="2400" b="1" dirty="0"/>
              <a:t>Queries</a:t>
            </a:r>
            <a:r>
              <a:rPr lang="en-US" sz="2400" dirty="0"/>
              <a:t> list on the left.</a:t>
            </a:r>
            <a:r>
              <a:rPr lang="en-US" sz="2400" baseline="0" dirty="0"/>
              <a:t> If you click on a step in the </a:t>
            </a:r>
            <a:r>
              <a:rPr lang="en-US" sz="2400" b="1" baseline="0" dirty="0"/>
              <a:t>Applied Steps</a:t>
            </a:r>
            <a:r>
              <a:rPr lang="en-US" sz="2400" baseline="0" dirty="0"/>
              <a:t> list, you can see how the step is defined behind the scenes using M code in the </a:t>
            </a:r>
            <a:r>
              <a:rPr lang="en-US" sz="2400" b="1" baseline="0" dirty="0"/>
              <a:t>step formula bar</a:t>
            </a:r>
            <a:r>
              <a:rPr lang="en-US" sz="2400" baseline="0" dirty="0"/>
              <a:t>. If the </a:t>
            </a:r>
            <a:r>
              <a:rPr lang="en-US" sz="2400" b="0" baseline="0" dirty="0"/>
              <a:t>step formula bar </a:t>
            </a:r>
            <a:r>
              <a:rPr lang="en-US" sz="2400" baseline="0" dirty="0"/>
              <a:t>is not currently visible in the Query Editor window, navigate to the </a:t>
            </a:r>
            <a:r>
              <a:rPr lang="en-US" sz="2400" b="1" baseline="0" dirty="0"/>
              <a:t>View</a:t>
            </a:r>
            <a:r>
              <a:rPr lang="en-US" sz="2400" baseline="0" dirty="0"/>
              <a:t> tab in the ribbon and check the </a:t>
            </a:r>
            <a:r>
              <a:rPr lang="en-US" sz="2400" b="1" baseline="0" dirty="0"/>
              <a:t>Formula Bar</a:t>
            </a:r>
            <a:r>
              <a:rPr lang="en-US" sz="2400" baseline="0" dirty="0"/>
              <a:t> checkbox in the </a:t>
            </a:r>
            <a:r>
              <a:rPr lang="en-US" sz="2400" b="1" baseline="0" dirty="0"/>
              <a:t>Layout</a:t>
            </a:r>
            <a:r>
              <a:rPr lang="en-US" sz="2400" baseline="0" dirty="0"/>
              <a:t> ribbon group. Once you check the </a:t>
            </a:r>
            <a:r>
              <a:rPr lang="en-US" sz="2400" b="1" baseline="0" dirty="0"/>
              <a:t>Formula Bar</a:t>
            </a:r>
            <a:r>
              <a:rPr lang="en-US" sz="2400" baseline="0" dirty="0"/>
              <a:t> checkbox, you should be able to see the M code that has been generated for the selected step in the </a:t>
            </a:r>
            <a:r>
              <a:rPr lang="en-US" sz="2400" b="1" baseline="0" dirty="0"/>
              <a:t>Applied Steps</a:t>
            </a:r>
            <a:r>
              <a:rPr lang="en-US" sz="2400" baseline="0" dirty="0"/>
              <a:t>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Most queries begin with the </a:t>
            </a:r>
            <a:r>
              <a:rPr lang="en-US" sz="2400" b="1" dirty="0"/>
              <a:t>Source</a:t>
            </a:r>
            <a:r>
              <a:rPr lang="en-US" sz="2400" dirty="0"/>
              <a:t> step which is used to extract the underlying data from a specific data source. After the </a:t>
            </a:r>
            <a:r>
              <a:rPr lang="en-US" sz="2400" b="1" dirty="0"/>
              <a:t>Source</a:t>
            </a:r>
            <a:r>
              <a:rPr lang="en-US" sz="2400" dirty="0"/>
              <a:t> step, other steps are added to clean up bad data a</a:t>
            </a:r>
            <a:r>
              <a:rPr lang="en-US" sz="2400" baseline="0" dirty="0"/>
              <a:t>nd to perform transforms as required to reshape the data for analysis and reporting.</a:t>
            </a:r>
            <a:endParaRPr lang="en-US" sz="2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a:t>Note that you can use the </a:t>
            </a:r>
            <a:r>
              <a:rPr lang="en-US" sz="2400" b="1" baseline="0" dirty="0"/>
              <a:t>Applied Steps</a:t>
            </a:r>
            <a:r>
              <a:rPr lang="en-US" sz="2400" baseline="0" dirty="0"/>
              <a:t> list to debug the logic you have built into a query. You can do this by initially clicking on the first step in the </a:t>
            </a:r>
            <a:r>
              <a:rPr lang="en-US" sz="2400" b="1" baseline="0" dirty="0"/>
              <a:t>Applied Steps</a:t>
            </a:r>
            <a:r>
              <a:rPr lang="en-US" sz="2400" baseline="0" dirty="0"/>
              <a:t> list and then clicking on later steps one by one. When you do this, the Query Editor window will display what the query output looks like after each step. This provides you with the opportunity to see how the entire query will execute in a step by step fashion. If you right-click on a step in the </a:t>
            </a:r>
            <a:r>
              <a:rPr lang="en-US" sz="2400" b="1" baseline="0" dirty="0"/>
              <a:t>Applied Steps</a:t>
            </a:r>
            <a:r>
              <a:rPr lang="en-US" sz="2400" baseline="0" dirty="0"/>
              <a:t> list, you will see a set of menu commands to rename or delete the step as well as to move the step forwards or backwards in the sequence of steps. Some types of steps provide you with the an </a:t>
            </a:r>
            <a:r>
              <a:rPr lang="en-US" sz="2400" b="1" baseline="0" dirty="0"/>
              <a:t>Edit Settings</a:t>
            </a:r>
            <a:r>
              <a:rPr lang="en-US" sz="2400" baseline="0" dirty="0"/>
              <a:t> command which displays a custom dialog box to edit the steps settings. Other types of steps do not provide this capability.</a:t>
            </a:r>
          </a:p>
        </p:txBody>
      </p:sp>
    </p:spTree>
    <p:extLst>
      <p:ext uri="{BB962C8B-B14F-4D97-AF65-F5344CB8AC3E}">
        <p14:creationId xmlns:p14="http://schemas.microsoft.com/office/powerpoint/2010/main" val="541300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400" dirty="0"/>
              <a:t>Behind the scenes,</a:t>
            </a:r>
            <a:r>
              <a:rPr lang="en-US" sz="2400" baseline="0" dirty="0"/>
              <a:t> </a:t>
            </a:r>
            <a:r>
              <a:rPr lang="en-US" sz="2400" dirty="0"/>
              <a:t>Power BI Desktop saves and executes each query you create</a:t>
            </a:r>
            <a:r>
              <a:rPr lang="en-US" sz="2400" baseline="0" dirty="0"/>
              <a:t> </a:t>
            </a:r>
            <a:r>
              <a:rPr lang="en-US" sz="2400" dirty="0"/>
              <a:t>using a batch of code written in a functional programming language known as M. Microsoft originally</a:t>
            </a:r>
            <a:r>
              <a:rPr lang="en-US" sz="2400" baseline="0" dirty="0"/>
              <a:t> created the M programming language and an associated query execution engine for the Power Query add-in that was created for Microsoft Excel 2013 and Microsoft Excel 2010. Now that Microsoft has discontinued its use of “Power Query” as a technology brand name, they continue to use the M programming language to support the authoring and the execution of queries in Microsoft self-service BI products such as Microsoft Excel 2016 and Power BI Desktop. It’s important to note that the Power BI platform can also execute M code to run a query from within the Microsoft cloud when you have configured a dataset for manual refreshing or automated scheduled refreshing.</a:t>
            </a:r>
            <a:endParaRPr lang="en-US" sz="2400" dirty="0"/>
          </a:p>
          <a:p>
            <a:endParaRPr lang="en-US" sz="2400" dirty="0"/>
          </a:p>
          <a:p>
            <a:r>
              <a:rPr lang="en-US" sz="2400" dirty="0"/>
              <a:t>The user interface experience of </a:t>
            </a:r>
            <a:r>
              <a:rPr lang="en-US" sz="2400" baseline="0" dirty="0"/>
              <a:t>Power BI Desktop goes to great lengths to hide M code from you while you are designing and debugging your queries in the Query Editor window. Some people using Power BI Desktop will like that all the M code is hidden out of sight by default. Other more technical users might like the fact that they can view the underling M code for a query and even make direct edits to the M code when it’s the best way to solve a problem.</a:t>
            </a:r>
          </a:p>
          <a:p>
            <a:endParaRPr lang="en-US" sz="2400" baseline="0" dirty="0"/>
          </a:p>
          <a:p>
            <a:r>
              <a:rPr lang="en-US" sz="2400" baseline="0" dirty="0"/>
              <a:t>The step formula bar displays one line of M code at a time. The step formula bar also allows you to make direct changes to the M code for whatever query step is currently selected. However, you can also </a:t>
            </a:r>
            <a:r>
              <a:rPr lang="en-US" sz="2000" dirty="0"/>
              <a:t>view and modify the batch of M code for an entire query code using the Advanced Editor dialog. The Advanced Editor dialog can be opened using the </a:t>
            </a:r>
            <a:r>
              <a:rPr lang="en-US" sz="2000" b="1" dirty="0"/>
              <a:t>Advanced</a:t>
            </a:r>
            <a:r>
              <a:rPr lang="en-US" sz="2000" b="1" baseline="0" dirty="0"/>
              <a:t> Editor</a:t>
            </a:r>
            <a:r>
              <a:rPr lang="en-US" sz="2000" baseline="0" dirty="0"/>
              <a:t> button in the </a:t>
            </a:r>
            <a:r>
              <a:rPr lang="en-US" sz="2000" b="1" baseline="0" dirty="0"/>
              <a:t>View</a:t>
            </a:r>
            <a:r>
              <a:rPr lang="en-US" sz="2000" baseline="0" dirty="0"/>
              <a:t> tab of the ribbon.</a:t>
            </a:r>
            <a:endParaRPr lang="en-US" sz="2000" dirty="0"/>
          </a:p>
          <a:p>
            <a:endParaRPr lang="en-US" dirty="0"/>
          </a:p>
        </p:txBody>
      </p:sp>
    </p:spTree>
    <p:extLst>
      <p:ext uri="{BB962C8B-B14F-4D97-AF65-F5344CB8AC3E}">
        <p14:creationId xmlns:p14="http://schemas.microsoft.com/office/powerpoint/2010/main" val="525445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9077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802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400" dirty="0"/>
              <a:t>You can think of the Power BI service as the heart and sole of the </a:t>
            </a:r>
            <a:r>
              <a:rPr lang="en-US" sz="2000" dirty="0"/>
              <a:t>Power BI platform. Subscribed</a:t>
            </a:r>
            <a:r>
              <a:rPr lang="en-US" sz="2000" baseline="0" dirty="0"/>
              <a:t> users</a:t>
            </a:r>
            <a:r>
              <a:rPr lang="en-US" sz="2000" dirty="0"/>
              <a:t> access the</a:t>
            </a:r>
            <a:r>
              <a:rPr lang="en-US" sz="2000" baseline="0" dirty="0"/>
              <a:t> Power BI service using any modern browser </a:t>
            </a:r>
            <a:r>
              <a:rPr lang="en-US" sz="2000" dirty="0"/>
              <a:t>through its primary URL which is </a:t>
            </a:r>
            <a:r>
              <a:rPr lang="en-US" sz="2000" dirty="0">
                <a:hlinkClick r:id="rId3"/>
              </a:rPr>
              <a:t>https://app.powerbi.com</a:t>
            </a:r>
            <a:r>
              <a:rPr lang="en-US" sz="2000" dirty="0"/>
              <a:t>. Once a user</a:t>
            </a:r>
            <a:r>
              <a:rPr lang="en-US" sz="2000" baseline="0" dirty="0"/>
              <a:t> has been authenticated against the common endpoint of </a:t>
            </a:r>
            <a:r>
              <a:rPr lang="en-US" sz="2000" dirty="0">
                <a:hlinkClick r:id="rId3"/>
              </a:rPr>
              <a:t>https://app.powerbi.com</a:t>
            </a:r>
            <a:r>
              <a:rPr lang="en-US" sz="2000" dirty="0"/>
              <a:t>, the users is then connected to the Azure data center which</a:t>
            </a:r>
            <a:r>
              <a:rPr lang="en-US" sz="2000" baseline="0" dirty="0"/>
              <a:t> hosts the user’s Power BI workspaces. </a:t>
            </a:r>
            <a:endParaRPr lang="en-US" sz="2000" dirty="0"/>
          </a:p>
          <a:p>
            <a:endParaRPr lang="en-US" sz="2000" dirty="0"/>
          </a:p>
          <a:p>
            <a:r>
              <a:rPr lang="en-US" sz="2000" dirty="0"/>
              <a:t>Using the browser, a Power BI</a:t>
            </a:r>
            <a:r>
              <a:rPr lang="en-US" sz="2000" baseline="0" dirty="0"/>
              <a:t> subscriber can view dashboard and interactive reports. The browser-based experience of the Power BI service also provides </a:t>
            </a:r>
            <a:r>
              <a:rPr lang="en-US" sz="2000" dirty="0"/>
              <a:t>support to import datasets and to create reports and dashboards.</a:t>
            </a:r>
          </a:p>
          <a:p>
            <a:endParaRPr lang="en-US" dirty="0"/>
          </a:p>
        </p:txBody>
      </p:sp>
    </p:spTree>
    <p:extLst>
      <p:ext uri="{BB962C8B-B14F-4D97-AF65-F5344CB8AC3E}">
        <p14:creationId xmlns:p14="http://schemas.microsoft.com/office/powerpoint/2010/main" val="105730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2000" dirty="0"/>
          </a:p>
        </p:txBody>
      </p:sp>
    </p:spTree>
    <p:extLst>
      <p:ext uri="{BB962C8B-B14F-4D97-AF65-F5344CB8AC3E}">
        <p14:creationId xmlns:p14="http://schemas.microsoft.com/office/powerpoint/2010/main" val="3430056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496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Tree>
    <p:extLst>
      <p:ext uri="{BB962C8B-B14F-4D97-AF65-F5344CB8AC3E}">
        <p14:creationId xmlns:p14="http://schemas.microsoft.com/office/powerpoint/2010/main" val="4079230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dashboard in Power BI is displayed as a collection of dashboard</a:t>
            </a:r>
            <a:r>
              <a:rPr lang="en-US" baseline="0" dirty="0"/>
              <a:t> </a:t>
            </a:r>
            <a:r>
              <a:rPr lang="en-US" dirty="0"/>
              <a:t>tiles. There are two primary ways to create tiles when designing a dashboard. The most common way to create a tile in a dashboard is to pin a visual from a report. However, a tile can also be added to a dashboard in Power</a:t>
            </a:r>
            <a:r>
              <a:rPr lang="en-US" baseline="0" dirty="0"/>
              <a:t> BI </a:t>
            </a:r>
            <a:r>
              <a:rPr lang="en-US" dirty="0"/>
              <a:t>by executing the natural language Q&amp;A query and then pinning the query results to create a new tile.</a:t>
            </a:r>
          </a:p>
        </p:txBody>
      </p:sp>
    </p:spTree>
    <p:extLst>
      <p:ext uri="{BB962C8B-B14F-4D97-AF65-F5344CB8AC3E}">
        <p14:creationId xmlns:p14="http://schemas.microsoft.com/office/powerpoint/2010/main" val="260464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dashboard</a:t>
            </a:r>
            <a:r>
              <a:rPr lang="en-US" baseline="0" dirty="0"/>
              <a:t> tile by pinning a visual from a report, you create a navigation path. When a user examines the dashboard and clicks on that tile, the user will be redirected to the underlying report.</a:t>
            </a:r>
          </a:p>
          <a:p>
            <a:endParaRPr lang="en-US" baseline="0" dirty="0"/>
          </a:p>
          <a:p>
            <a:r>
              <a:rPr lang="en-US" baseline="0" dirty="0"/>
              <a:t>This navigation path created by a dashboard tile emphasizes the key relationship between a dashboard and a report. The dashboard should be designed to convey a high-level overview of the data being analyzed. When a users sees something in a dashboard that needs further inspection, they can click on a tile to navigate to a report where they can dive down into greater levels of detail.</a:t>
            </a:r>
            <a:endParaRPr lang="en-US" dirty="0"/>
          </a:p>
        </p:txBody>
      </p:sp>
    </p:spTree>
    <p:extLst>
      <p:ext uri="{BB962C8B-B14F-4D97-AF65-F5344CB8AC3E}">
        <p14:creationId xmlns:p14="http://schemas.microsoft.com/office/powerpoint/2010/main" val="3218053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riticalPathTraining/DevInADa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powerbi.microsoft.com/en-us/pric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Power BI Dev-in-a-Day Workshop</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Central Power BI Concepts</a:t>
            </a:r>
            <a:endParaRPr lang="en-US" dirty="0"/>
          </a:p>
        </p:txBody>
      </p:sp>
      <p:sp>
        <p:nvSpPr>
          <p:cNvPr id="3" name="Content Placeholder 2"/>
          <p:cNvSpPr>
            <a:spLocks noGrp="1"/>
          </p:cNvSpPr>
          <p:nvPr>
            <p:ph idx="1"/>
          </p:nvPr>
        </p:nvSpPr>
        <p:spPr/>
        <p:txBody>
          <a:bodyPr>
            <a:noAutofit/>
          </a:bodyPr>
          <a:lstStyle/>
          <a:p>
            <a:r>
              <a:rPr lang="en-US" sz="2400" dirty="0"/>
              <a:t>Workspace (aka Group)</a:t>
            </a:r>
          </a:p>
          <a:p>
            <a:pPr lvl="1"/>
            <a:r>
              <a:rPr lang="en-US" sz="2000" dirty="0"/>
              <a:t>Provides boundary for storing, securing and sharing content</a:t>
            </a:r>
          </a:p>
          <a:p>
            <a:pPr lvl="1"/>
            <a:r>
              <a:rPr lang="en-US" sz="2000" dirty="0"/>
              <a:t>Every user has personal workspace</a:t>
            </a:r>
          </a:p>
          <a:p>
            <a:pPr lvl="1"/>
            <a:r>
              <a:rPr lang="en-US" sz="2000" dirty="0"/>
              <a:t>App workspaces used for collaboration and wide-scale deployment</a:t>
            </a:r>
          </a:p>
          <a:p>
            <a:r>
              <a:rPr lang="en-US" sz="2400" dirty="0"/>
              <a:t>Dashboard</a:t>
            </a:r>
          </a:p>
          <a:p>
            <a:pPr lvl="1"/>
            <a:r>
              <a:rPr lang="en-US" sz="2000" dirty="0"/>
              <a:t>Consolidated view into reports and datasets</a:t>
            </a:r>
          </a:p>
          <a:p>
            <a:pPr lvl="1"/>
            <a:r>
              <a:rPr lang="en-US" sz="2000" dirty="0"/>
              <a:t>Custom solution entry point for mobile users</a:t>
            </a:r>
          </a:p>
          <a:p>
            <a:r>
              <a:rPr lang="en-US" sz="2400" dirty="0"/>
              <a:t>Report</a:t>
            </a:r>
          </a:p>
          <a:p>
            <a:pPr lvl="1"/>
            <a:r>
              <a:rPr lang="en-US" sz="2000" dirty="0"/>
              <a:t>Collection of pages with tables &amp; visualizations</a:t>
            </a:r>
          </a:p>
          <a:p>
            <a:pPr lvl="1"/>
            <a:r>
              <a:rPr lang="en-US" sz="2000" dirty="0"/>
              <a:t>Provides interactive control of filtering</a:t>
            </a:r>
          </a:p>
          <a:p>
            <a:r>
              <a:rPr lang="en-US" sz="2400" dirty="0"/>
              <a:t>Dataset</a:t>
            </a:r>
          </a:p>
          <a:p>
            <a:pPr lvl="1"/>
            <a:r>
              <a:rPr lang="en-US" sz="2000" dirty="0"/>
              <a:t>Data model containing one or more tables</a:t>
            </a:r>
          </a:p>
          <a:p>
            <a:pPr lvl="1"/>
            <a:r>
              <a:rPr lang="en-US" sz="2000" dirty="0"/>
              <a:t>Can be very simple or very complex</a:t>
            </a:r>
          </a:p>
        </p:txBody>
      </p:sp>
    </p:spTree>
    <p:extLst>
      <p:ext uri="{BB962C8B-B14F-4D97-AF65-F5344CB8AC3E}">
        <p14:creationId xmlns:p14="http://schemas.microsoft.com/office/powerpoint/2010/main" val="51782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Tiles</a:t>
            </a:r>
          </a:p>
        </p:txBody>
      </p:sp>
      <p:sp>
        <p:nvSpPr>
          <p:cNvPr id="3" name="Content Placeholder 2"/>
          <p:cNvSpPr>
            <a:spLocks noGrp="1"/>
          </p:cNvSpPr>
          <p:nvPr>
            <p:ph idx="1"/>
          </p:nvPr>
        </p:nvSpPr>
        <p:spPr/>
        <p:txBody>
          <a:bodyPr/>
          <a:lstStyle/>
          <a:p>
            <a:r>
              <a:rPr lang="en-US" dirty="0"/>
              <a:t>Dashboard is a collection of tiles</a:t>
            </a:r>
          </a:p>
          <a:p>
            <a:pPr lvl="1"/>
            <a:r>
              <a:rPr lang="en-US" dirty="0"/>
              <a:t>Tile can be created by pinning visual from a report</a:t>
            </a:r>
          </a:p>
          <a:p>
            <a:pPr lvl="1"/>
            <a:r>
              <a:rPr lang="en-US" dirty="0"/>
              <a:t>Tile can be created by pinning query result from dataset</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124200"/>
            <a:ext cx="5562601" cy="3294602"/>
          </a:xfrm>
          <a:prstGeom prst="rect">
            <a:avLst/>
          </a:prstGeom>
          <a:noFill/>
          <a:ln>
            <a:solidFill>
              <a:schemeClr val="bg1">
                <a:lumMod val="50000"/>
              </a:schemeClr>
            </a:solidFill>
          </a:ln>
        </p:spPr>
      </p:pic>
    </p:spTree>
    <p:extLst>
      <p:ext uri="{BB962C8B-B14F-4D97-AF65-F5344CB8AC3E}">
        <p14:creationId xmlns:p14="http://schemas.microsoft.com/office/powerpoint/2010/main" val="819451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Reports</a:t>
            </a:r>
          </a:p>
        </p:txBody>
      </p:sp>
      <p:sp>
        <p:nvSpPr>
          <p:cNvPr id="3" name="Content Placeholder 2"/>
          <p:cNvSpPr>
            <a:spLocks noGrp="1"/>
          </p:cNvSpPr>
          <p:nvPr>
            <p:ph idx="1"/>
          </p:nvPr>
        </p:nvSpPr>
        <p:spPr/>
        <p:txBody>
          <a:bodyPr/>
          <a:lstStyle/>
          <a:p>
            <a:r>
              <a:rPr lang="en-US" dirty="0"/>
              <a:t>Dashboards link users to reports</a:t>
            </a:r>
          </a:p>
          <a:p>
            <a:pPr lvl="1"/>
            <a:r>
              <a:rPr lang="en-US" dirty="0"/>
              <a:t>Dashboard tiles designed to provide high-level view</a:t>
            </a:r>
          </a:p>
          <a:p>
            <a:pPr lvl="1"/>
            <a:r>
              <a:rPr lang="en-US" dirty="0"/>
              <a:t>Clicking tiles drills down into report to see more detail</a:t>
            </a:r>
          </a:p>
        </p:txBody>
      </p:sp>
      <p:grpSp>
        <p:nvGrpSpPr>
          <p:cNvPr id="10" name="Group 9"/>
          <p:cNvGrpSpPr/>
          <p:nvPr/>
        </p:nvGrpSpPr>
        <p:grpSpPr>
          <a:xfrm>
            <a:off x="1295400" y="2971800"/>
            <a:ext cx="7237958" cy="3358289"/>
            <a:chOff x="976532" y="3098624"/>
            <a:chExt cx="8012982" cy="3606975"/>
          </a:xfrm>
        </p:grpSpPr>
        <p:pic>
          <p:nvPicPr>
            <p:cNvPr id="4" name="Picture 3"/>
            <p:cNvPicPr/>
            <p:nvPr/>
          </p:nvPicPr>
          <p:blipFill rotWithShape="1">
            <a:blip r:embed="rId3" cstate="print">
              <a:extLst>
                <a:ext uri="{28A0092B-C50C-407E-A947-70E740481C1C}">
                  <a14:useLocalDpi xmlns:a14="http://schemas.microsoft.com/office/drawing/2010/main" val="0"/>
                </a:ext>
              </a:extLst>
            </a:blip>
            <a:srcRect b="52900"/>
            <a:stretch/>
          </p:blipFill>
          <p:spPr bwMode="auto">
            <a:xfrm>
              <a:off x="976532" y="3098624"/>
              <a:ext cx="3871189" cy="1079930"/>
            </a:xfrm>
            <a:prstGeom prst="rect">
              <a:avLst/>
            </a:prstGeom>
            <a:noFill/>
            <a:ln>
              <a:solidFill>
                <a:schemeClr val="bg1">
                  <a:lumMod val="50000"/>
                </a:schemeClr>
              </a:solidFill>
            </a:ln>
          </p:spPr>
        </p:pic>
        <p:pic>
          <p:nvPicPr>
            <p:cNvPr id="5" name="Picture 4"/>
            <p:cNvPicPr/>
            <p:nvPr/>
          </p:nvPicPr>
          <p:blipFill rotWithShape="1">
            <a:blip r:embed="rId4">
              <a:extLst>
                <a:ext uri="{28A0092B-C50C-407E-A947-70E740481C1C}">
                  <a14:useLocalDpi xmlns:a14="http://schemas.microsoft.com/office/drawing/2010/main" val="0"/>
                </a:ext>
              </a:extLst>
            </a:blip>
            <a:srcRect b="40154"/>
            <a:stretch/>
          </p:blipFill>
          <p:spPr bwMode="auto">
            <a:xfrm>
              <a:off x="2057400" y="4659200"/>
              <a:ext cx="6932114" cy="2046399"/>
            </a:xfrm>
            <a:prstGeom prst="rect">
              <a:avLst/>
            </a:prstGeom>
            <a:noFill/>
            <a:ln>
              <a:solidFill>
                <a:schemeClr val="bg1">
                  <a:lumMod val="50000"/>
                </a:schemeClr>
              </a:solidFill>
            </a:ln>
          </p:spPr>
        </p:pic>
        <p:cxnSp>
          <p:nvCxnSpPr>
            <p:cNvPr id="7" name="Straight Arrow Connector 6"/>
            <p:cNvCxnSpPr/>
            <p:nvPr/>
          </p:nvCxnSpPr>
          <p:spPr>
            <a:xfrm>
              <a:off x="22719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387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531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949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and Pages</a:t>
            </a:r>
          </a:p>
        </p:txBody>
      </p:sp>
      <p:sp>
        <p:nvSpPr>
          <p:cNvPr id="3" name="Content Placeholder 2"/>
          <p:cNvSpPr>
            <a:spLocks noGrp="1"/>
          </p:cNvSpPr>
          <p:nvPr>
            <p:ph idx="1"/>
          </p:nvPr>
        </p:nvSpPr>
        <p:spPr/>
        <p:txBody>
          <a:bodyPr/>
          <a:lstStyle/>
          <a:p>
            <a:r>
              <a:rPr lang="en-US" dirty="0"/>
              <a:t>Reports contain one or more pages</a:t>
            </a:r>
          </a:p>
          <a:p>
            <a:pPr lvl="1"/>
            <a:r>
              <a:rPr lang="en-US" dirty="0"/>
              <a:t>A report can be designed with a single page</a:t>
            </a:r>
          </a:p>
          <a:p>
            <a:pPr lvl="1"/>
            <a:r>
              <a:rPr lang="en-US" dirty="0"/>
              <a:t>A report can be designed with many pages</a:t>
            </a:r>
          </a:p>
          <a:p>
            <a:pPr lvl="1"/>
            <a:r>
              <a:rPr lang="en-US" dirty="0"/>
              <a:t>Tabbed navigation located at bottom of report view</a:t>
            </a:r>
          </a:p>
          <a:p>
            <a:pPr lvl="1"/>
            <a:r>
              <a:rPr lang="en-US" dirty="0"/>
              <a:t>Each report is associated with exactly one dataset</a:t>
            </a:r>
          </a:p>
        </p:txBody>
      </p:sp>
      <p:pic>
        <p:nvPicPr>
          <p:cNvPr id="5" name="Picture 4"/>
          <p:cNvPicPr>
            <a:picLocks noChangeAspect="1"/>
          </p:cNvPicPr>
          <p:nvPr/>
        </p:nvPicPr>
        <p:blipFill>
          <a:blip r:embed="rId3"/>
          <a:stretch>
            <a:fillRect/>
          </a:stretch>
        </p:blipFill>
        <p:spPr>
          <a:xfrm>
            <a:off x="2362200" y="3810000"/>
            <a:ext cx="4642696" cy="2749061"/>
          </a:xfrm>
          <a:prstGeom prst="rect">
            <a:avLst/>
          </a:prstGeom>
          <a:solidFill>
            <a:schemeClr val="bg1">
              <a:lumMod val="50000"/>
            </a:schemeClr>
          </a:solidFill>
          <a:ln>
            <a:solidFill>
              <a:schemeClr val="bg1">
                <a:lumMod val="50000"/>
              </a:schemeClr>
            </a:solidFill>
          </a:ln>
        </p:spPr>
      </p:pic>
      <p:sp>
        <p:nvSpPr>
          <p:cNvPr id="6" name="Right Arrow 5"/>
          <p:cNvSpPr/>
          <p:nvPr/>
        </p:nvSpPr>
        <p:spPr>
          <a:xfrm>
            <a:off x="1235612" y="6285914"/>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11704" y="6311704"/>
            <a:ext cx="4674896" cy="309489"/>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11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Authoring</a:t>
            </a:r>
          </a:p>
        </p:txBody>
      </p:sp>
      <p:sp>
        <p:nvSpPr>
          <p:cNvPr id="3" name="Content Placeholder 2"/>
          <p:cNvSpPr>
            <a:spLocks noGrp="1"/>
          </p:cNvSpPr>
          <p:nvPr>
            <p:ph idx="1"/>
          </p:nvPr>
        </p:nvSpPr>
        <p:spPr/>
        <p:txBody>
          <a:bodyPr>
            <a:normAutofit/>
          </a:bodyPr>
          <a:lstStyle/>
          <a:p>
            <a:r>
              <a:rPr lang="en-US" sz="2400" dirty="0"/>
              <a:t>Report initially opens in reading view</a:t>
            </a:r>
          </a:p>
          <a:p>
            <a:pPr lvl="1"/>
            <a:r>
              <a:rPr lang="en-US" sz="2000" dirty="0"/>
              <a:t>Click Edit report to switch to edit mode</a:t>
            </a:r>
          </a:p>
          <a:p>
            <a:pPr lvl="2"/>
            <a:endParaRPr lang="en-US" sz="1600" dirty="0"/>
          </a:p>
          <a:p>
            <a:pPr lvl="2"/>
            <a:endParaRPr lang="en-US" sz="1600" dirty="0"/>
          </a:p>
          <a:p>
            <a:pPr lvl="2"/>
            <a:endParaRPr lang="en-US" sz="1600" dirty="0"/>
          </a:p>
          <a:p>
            <a:pPr lvl="1"/>
            <a:r>
              <a:rPr lang="en-US" sz="2000" dirty="0"/>
              <a:t>Report design tools appear on right side of page</a:t>
            </a:r>
          </a:p>
          <a:p>
            <a:pPr lvl="1"/>
            <a:endParaRPr lang="en-US" sz="2000" dirty="0"/>
          </a:p>
          <a:p>
            <a:pPr lvl="1"/>
            <a:endParaRPr lang="en-US" sz="2000" dirty="0"/>
          </a:p>
        </p:txBody>
      </p:sp>
      <p:pic>
        <p:nvPicPr>
          <p:cNvPr id="6" name="Picture 5"/>
          <p:cNvPicPr>
            <a:picLocks noChangeAspect="1"/>
          </p:cNvPicPr>
          <p:nvPr/>
        </p:nvPicPr>
        <p:blipFill rotWithShape="1">
          <a:blip r:embed="rId3"/>
          <a:srcRect l="-1" r="23490" b="9744"/>
          <a:stretch/>
        </p:blipFill>
        <p:spPr>
          <a:xfrm>
            <a:off x="1159877" y="2401084"/>
            <a:ext cx="3182476" cy="604713"/>
          </a:xfrm>
          <a:prstGeom prst="rect">
            <a:avLst/>
          </a:prstGeom>
        </p:spPr>
      </p:pic>
      <p:sp>
        <p:nvSpPr>
          <p:cNvPr id="7" name="Left Arrow 6"/>
          <p:cNvSpPr/>
          <p:nvPr/>
        </p:nvSpPr>
        <p:spPr>
          <a:xfrm>
            <a:off x="4373295" y="2667000"/>
            <a:ext cx="915447" cy="439792"/>
          </a:xfrm>
          <a:prstGeom prst="lef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1159877" y="3631129"/>
            <a:ext cx="7772400" cy="3010763"/>
          </a:xfrm>
          <a:prstGeom prst="rect">
            <a:avLst/>
          </a:prstGeom>
          <a:ln>
            <a:solidFill>
              <a:schemeClr val="tx1"/>
            </a:solidFill>
          </a:ln>
        </p:spPr>
      </p:pic>
    </p:spTree>
    <p:extLst>
      <p:ext uri="{BB962C8B-B14F-4D97-AF65-F5344CB8AC3E}">
        <p14:creationId xmlns:p14="http://schemas.microsoft.com/office/powerpoint/2010/main" val="2041369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Visuals (aka Visualizations)</a:t>
            </a:r>
          </a:p>
        </p:txBody>
      </p:sp>
      <p:sp>
        <p:nvSpPr>
          <p:cNvPr id="3" name="Content Placeholder 2"/>
          <p:cNvSpPr>
            <a:spLocks noGrp="1"/>
          </p:cNvSpPr>
          <p:nvPr>
            <p:ph idx="1"/>
          </p:nvPr>
        </p:nvSpPr>
        <p:spPr/>
        <p:txBody>
          <a:bodyPr>
            <a:normAutofit/>
          </a:bodyPr>
          <a:lstStyle/>
          <a:p>
            <a:r>
              <a:rPr lang="en-US" sz="2400" dirty="0"/>
              <a:t>Reports are designed using visual (aka visualizations)</a:t>
            </a:r>
          </a:p>
          <a:p>
            <a:pPr lvl="1"/>
            <a:r>
              <a:rPr lang="en-US" sz="2000" dirty="0"/>
              <a:t>Each visuals is based on an underlying visualization type</a:t>
            </a:r>
          </a:p>
          <a:p>
            <a:pPr lvl="1"/>
            <a:r>
              <a:rPr lang="en-US" sz="2000" dirty="0"/>
              <a:t>Visualization type can be changed using </a:t>
            </a:r>
            <a:r>
              <a:rPr lang="en-US" sz="2000" b="1" dirty="0"/>
              <a:t>Visualizations</a:t>
            </a:r>
            <a:r>
              <a:rPr lang="en-US" sz="2000" dirty="0"/>
              <a:t> pane</a:t>
            </a:r>
          </a:p>
          <a:p>
            <a:pPr lvl="2"/>
            <a:endParaRPr lang="en-US" sz="1600" dirty="0"/>
          </a:p>
          <a:p>
            <a:pPr lvl="2"/>
            <a:endParaRPr lang="en-US" sz="1600" dirty="0"/>
          </a:p>
          <a:p>
            <a:pPr lvl="1"/>
            <a:endParaRPr lang="en-US" sz="2000" dirty="0"/>
          </a:p>
          <a:p>
            <a:pPr marL="12700" indent="0">
              <a:buNone/>
            </a:pPr>
            <a:endParaRPr lang="en-US" sz="2400" dirty="0"/>
          </a:p>
          <a:p>
            <a:pPr lvl="1"/>
            <a:r>
              <a:rPr lang="en-US" sz="2000" dirty="0"/>
              <a:t>Visuals creating by using fields from tables inside </a:t>
            </a:r>
            <a:r>
              <a:rPr lang="en-US" sz="2000" b="1" dirty="0"/>
              <a:t>Fields</a:t>
            </a:r>
            <a:r>
              <a:rPr lang="en-US" sz="2000" dirty="0"/>
              <a:t> list</a:t>
            </a:r>
          </a:p>
          <a:p>
            <a:endParaRPr lang="en-US" sz="2400" dirty="0"/>
          </a:p>
        </p:txBody>
      </p:sp>
      <p:pic>
        <p:nvPicPr>
          <p:cNvPr id="4" name="Picture 3"/>
          <p:cNvPicPr>
            <a:picLocks noChangeAspect="1"/>
          </p:cNvPicPr>
          <p:nvPr/>
        </p:nvPicPr>
        <p:blipFill>
          <a:blip r:embed="rId3"/>
          <a:stretch>
            <a:fillRect/>
          </a:stretch>
        </p:blipFill>
        <p:spPr>
          <a:xfrm>
            <a:off x="1223010" y="2735831"/>
            <a:ext cx="1398679" cy="1302769"/>
          </a:xfrm>
          <a:prstGeom prst="rect">
            <a:avLst/>
          </a:prstGeom>
        </p:spPr>
      </p:pic>
      <p:pic>
        <p:nvPicPr>
          <p:cNvPr id="5" name="Picture 4"/>
          <p:cNvPicPr>
            <a:picLocks noChangeAspect="1"/>
          </p:cNvPicPr>
          <p:nvPr/>
        </p:nvPicPr>
        <p:blipFill rotWithShape="1">
          <a:blip r:embed="rId4"/>
          <a:srcRect l="1160" t="4260"/>
          <a:stretch/>
        </p:blipFill>
        <p:spPr>
          <a:xfrm>
            <a:off x="1223010" y="4545330"/>
            <a:ext cx="1523676" cy="2084070"/>
          </a:xfrm>
          <a:prstGeom prst="rect">
            <a:avLst/>
          </a:prstGeom>
          <a:ln w="19050">
            <a:solidFill>
              <a:schemeClr val="tx1"/>
            </a:solidFill>
          </a:ln>
        </p:spPr>
      </p:pic>
    </p:spTree>
    <p:extLst>
      <p:ext uri="{BB962C8B-B14F-4D97-AF65-F5344CB8AC3E}">
        <p14:creationId xmlns:p14="http://schemas.microsoft.com/office/powerpoint/2010/main" val="93399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Visual properties modified using three property panes</a:t>
            </a:r>
          </a:p>
          <a:p>
            <a:pPr lvl="1"/>
            <a:r>
              <a:rPr lang="en-US" sz="2000" dirty="0"/>
              <a:t>Visual properties vary greatly depending on type of visualization</a:t>
            </a:r>
          </a:p>
        </p:txBody>
      </p:sp>
      <p:sp>
        <p:nvSpPr>
          <p:cNvPr id="2" name="Title 1"/>
          <p:cNvSpPr>
            <a:spLocks noGrp="1"/>
          </p:cNvSpPr>
          <p:nvPr>
            <p:ph type="title"/>
          </p:nvPr>
        </p:nvSpPr>
        <p:spPr/>
        <p:txBody>
          <a:bodyPr/>
          <a:lstStyle/>
          <a:p>
            <a:r>
              <a:rPr lang="en-US" dirty="0"/>
              <a:t>Editing Visual Properties</a:t>
            </a:r>
          </a:p>
        </p:txBody>
      </p:sp>
      <p:sp>
        <p:nvSpPr>
          <p:cNvPr id="15" name="Rectangle 14"/>
          <p:cNvSpPr/>
          <p:nvPr/>
        </p:nvSpPr>
        <p:spPr>
          <a:xfrm>
            <a:off x="3516295" y="2438400"/>
            <a:ext cx="1905000"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Format Pane</a:t>
            </a:r>
          </a:p>
        </p:txBody>
      </p:sp>
      <p:sp>
        <p:nvSpPr>
          <p:cNvPr id="13" name="Rectangle 12"/>
          <p:cNvSpPr/>
          <p:nvPr/>
        </p:nvSpPr>
        <p:spPr>
          <a:xfrm>
            <a:off x="1351139" y="2438400"/>
            <a:ext cx="1712717"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Fields Pane</a:t>
            </a:r>
          </a:p>
        </p:txBody>
      </p:sp>
      <p:sp>
        <p:nvSpPr>
          <p:cNvPr id="10" name="Down Arrow 9"/>
          <p:cNvSpPr/>
          <p:nvPr/>
        </p:nvSpPr>
        <p:spPr>
          <a:xfrm>
            <a:off x="161605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1544594" y="2786274"/>
            <a:ext cx="1315640" cy="3374577"/>
          </a:xfrm>
          <a:prstGeom prst="rect">
            <a:avLst/>
          </a:prstGeom>
        </p:spPr>
      </p:pic>
      <p:pic>
        <p:nvPicPr>
          <p:cNvPr id="5" name="Picture 4"/>
          <p:cNvPicPr>
            <a:picLocks noChangeAspect="1"/>
          </p:cNvPicPr>
          <p:nvPr/>
        </p:nvPicPr>
        <p:blipFill rotWithShape="1">
          <a:blip r:embed="rId4"/>
          <a:srcRect b="25226"/>
          <a:stretch/>
        </p:blipFill>
        <p:spPr>
          <a:xfrm>
            <a:off x="3781692" y="2786274"/>
            <a:ext cx="1374205" cy="3374577"/>
          </a:xfrm>
          <a:prstGeom prst="rect">
            <a:avLst/>
          </a:prstGeom>
        </p:spPr>
      </p:pic>
      <p:sp>
        <p:nvSpPr>
          <p:cNvPr id="14" name="Rectangle 13"/>
          <p:cNvSpPr/>
          <p:nvPr/>
        </p:nvSpPr>
        <p:spPr>
          <a:xfrm>
            <a:off x="5814438" y="2438400"/>
            <a:ext cx="2110362"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Analytics Pane</a:t>
            </a:r>
          </a:p>
        </p:txBody>
      </p:sp>
      <p:pic>
        <p:nvPicPr>
          <p:cNvPr id="7" name="Picture 6"/>
          <p:cNvPicPr>
            <a:picLocks noChangeAspect="1"/>
          </p:cNvPicPr>
          <p:nvPr/>
        </p:nvPicPr>
        <p:blipFill rotWithShape="1">
          <a:blip r:embed="rId5"/>
          <a:srcRect b="25856"/>
          <a:stretch/>
        </p:blipFill>
        <p:spPr>
          <a:xfrm>
            <a:off x="5971599" y="2786274"/>
            <a:ext cx="1796040" cy="3397832"/>
          </a:xfrm>
          <a:prstGeom prst="rect">
            <a:avLst/>
          </a:prstGeom>
        </p:spPr>
      </p:pic>
      <p:sp>
        <p:nvSpPr>
          <p:cNvPr id="19" name="Down Arrow 18"/>
          <p:cNvSpPr/>
          <p:nvPr/>
        </p:nvSpPr>
        <p:spPr>
          <a:xfrm>
            <a:off x="417483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693750"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6330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and Datasets</a:t>
            </a:r>
          </a:p>
        </p:txBody>
      </p:sp>
      <p:sp>
        <p:nvSpPr>
          <p:cNvPr id="3" name="Content Placeholder 2"/>
          <p:cNvSpPr>
            <a:spLocks noGrp="1"/>
          </p:cNvSpPr>
          <p:nvPr>
            <p:ph idx="1"/>
          </p:nvPr>
        </p:nvSpPr>
        <p:spPr/>
        <p:txBody>
          <a:bodyPr/>
          <a:lstStyle/>
          <a:p>
            <a:r>
              <a:rPr lang="en-US" dirty="0"/>
              <a:t>Each report is based on an underlying dataset</a:t>
            </a:r>
          </a:p>
          <a:p>
            <a:pPr lvl="1"/>
            <a:r>
              <a:rPr lang="en-US" b="1" dirty="0"/>
              <a:t>Fields</a:t>
            </a:r>
            <a:r>
              <a:rPr lang="en-US" dirty="0"/>
              <a:t> list in report designer shows tables and fields</a:t>
            </a:r>
          </a:p>
          <a:p>
            <a:pPr lvl="1"/>
            <a:r>
              <a:rPr lang="en-US" dirty="0"/>
              <a:t>Report author sees tables &amp; fields as dataset consumer</a:t>
            </a:r>
          </a:p>
        </p:txBody>
      </p:sp>
      <p:pic>
        <p:nvPicPr>
          <p:cNvPr id="4" name="Picture 3"/>
          <p:cNvPicPr>
            <a:picLocks noChangeAspect="1"/>
          </p:cNvPicPr>
          <p:nvPr/>
        </p:nvPicPr>
        <p:blipFill>
          <a:blip r:embed="rId3"/>
          <a:stretch>
            <a:fillRect/>
          </a:stretch>
        </p:blipFill>
        <p:spPr>
          <a:xfrm>
            <a:off x="1143000" y="2971800"/>
            <a:ext cx="2209800" cy="2685164"/>
          </a:xfrm>
          <a:prstGeom prst="rect">
            <a:avLst/>
          </a:prstGeom>
        </p:spPr>
      </p:pic>
      <p:pic>
        <p:nvPicPr>
          <p:cNvPr id="5" name="Picture 4"/>
          <p:cNvPicPr>
            <a:picLocks noChangeAspect="1"/>
          </p:cNvPicPr>
          <p:nvPr/>
        </p:nvPicPr>
        <p:blipFill>
          <a:blip r:embed="rId4"/>
          <a:stretch>
            <a:fillRect/>
          </a:stretch>
        </p:blipFill>
        <p:spPr>
          <a:xfrm>
            <a:off x="4800600" y="3006969"/>
            <a:ext cx="1388030" cy="3607264"/>
          </a:xfrm>
          <a:prstGeom prst="rect">
            <a:avLst/>
          </a:prstGeom>
        </p:spPr>
      </p:pic>
    </p:spTree>
    <p:extLst>
      <p:ext uri="{BB962C8B-B14F-4D97-AF65-F5344CB8AC3E}">
        <p14:creationId xmlns:p14="http://schemas.microsoft.com/office/powerpoint/2010/main" val="36793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Datasets, Reports and Dashboards</a:t>
            </a:r>
          </a:p>
        </p:txBody>
      </p:sp>
    </p:spTree>
    <p:extLst>
      <p:ext uri="{BB962C8B-B14F-4D97-AF65-F5344CB8AC3E}">
        <p14:creationId xmlns:p14="http://schemas.microsoft.com/office/powerpoint/2010/main" val="517271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Developer Introduction to the Power BI Platform</a:t>
            </a:r>
          </a:p>
          <a:p>
            <a:pPr>
              <a:buFont typeface="Wingdings" panose="05000000000000000000" pitchFamily="2" charset="2"/>
              <a:buChar char="Ø"/>
            </a:pPr>
            <a:r>
              <a:rPr lang="en-US" dirty="0"/>
              <a:t>Developer Opportunities in Power BI</a:t>
            </a:r>
          </a:p>
          <a:p>
            <a:r>
              <a:rPr lang="en-US" dirty="0"/>
              <a:t>Creating PBIX Projects with Power BI Desktop</a:t>
            </a:r>
          </a:p>
          <a:p>
            <a:r>
              <a:rPr lang="en-US" dirty="0"/>
              <a:t>Getting Up and Running with App Workspaces</a:t>
            </a:r>
          </a:p>
        </p:txBody>
      </p:sp>
    </p:spTree>
    <p:extLst>
      <p:ext uri="{BB962C8B-B14F-4D97-AF65-F5344CB8AC3E}">
        <p14:creationId xmlns:p14="http://schemas.microsoft.com/office/powerpoint/2010/main" val="382958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Agenda</a:t>
            </a:r>
          </a:p>
        </p:txBody>
      </p:sp>
      <p:sp>
        <p:nvSpPr>
          <p:cNvPr id="3" name="Content Placeholder 2"/>
          <p:cNvSpPr>
            <a:spLocks noGrp="1"/>
          </p:cNvSpPr>
          <p:nvPr>
            <p:ph idx="1"/>
          </p:nvPr>
        </p:nvSpPr>
        <p:spPr/>
        <p:txBody>
          <a:bodyPr/>
          <a:lstStyle/>
          <a:p>
            <a:r>
              <a:rPr lang="en-US" dirty="0"/>
              <a:t>Developer Introduction to Power BI</a:t>
            </a:r>
          </a:p>
          <a:p>
            <a:r>
              <a:rPr lang="en-US" dirty="0"/>
              <a:t>Developing with the Power BI REST API</a:t>
            </a:r>
          </a:p>
          <a:p>
            <a:r>
              <a:rPr lang="en-US" dirty="0"/>
              <a:t>Creating Custom Visuals for Power BI</a:t>
            </a:r>
          </a:p>
          <a:p>
            <a:r>
              <a:rPr lang="en-US" dirty="0"/>
              <a:t>Working with Power BI Embedded</a:t>
            </a:r>
          </a:p>
          <a:p>
            <a:endParaRPr lang="en-US" dirty="0"/>
          </a:p>
        </p:txBody>
      </p:sp>
    </p:spTree>
    <p:extLst>
      <p:ext uri="{BB962C8B-B14F-4D97-AF65-F5344CB8AC3E}">
        <p14:creationId xmlns:p14="http://schemas.microsoft.com/office/powerpoint/2010/main" val="392828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Opportunities in Power BI</a:t>
            </a:r>
          </a:p>
        </p:txBody>
      </p:sp>
      <p:sp>
        <p:nvSpPr>
          <p:cNvPr id="3" name="Content Placeholder 2"/>
          <p:cNvSpPr>
            <a:spLocks noGrp="1"/>
          </p:cNvSpPr>
          <p:nvPr>
            <p:ph idx="1"/>
          </p:nvPr>
        </p:nvSpPr>
        <p:spPr/>
        <p:txBody>
          <a:bodyPr/>
          <a:lstStyle/>
          <a:p>
            <a:pPr marL="514350" indent="-514350">
              <a:buFont typeface="+mj-lt"/>
              <a:buAutoNum type="arabicPeriod"/>
            </a:pPr>
            <a:r>
              <a:rPr lang="en-US" dirty="0"/>
              <a:t>Designing App Workspaces and Publishing Apps</a:t>
            </a:r>
          </a:p>
          <a:p>
            <a:pPr marL="514350" indent="-514350">
              <a:buFont typeface="+mj-lt"/>
              <a:buAutoNum type="arabicPeriod"/>
            </a:pPr>
            <a:r>
              <a:rPr lang="en-US" dirty="0"/>
              <a:t>Programming the Power BI REST API</a:t>
            </a:r>
          </a:p>
          <a:p>
            <a:pPr marL="514350" indent="-514350">
              <a:buFont typeface="+mj-lt"/>
              <a:buAutoNum type="arabicPeriod"/>
            </a:pPr>
            <a:r>
              <a:rPr lang="en-US" dirty="0"/>
              <a:t>Developing Custom Visuals</a:t>
            </a:r>
          </a:p>
          <a:p>
            <a:pPr marL="514350" indent="-514350">
              <a:buFont typeface="+mj-lt"/>
              <a:buAutoNum type="arabicPeriod"/>
            </a:pPr>
            <a:r>
              <a:rPr lang="en-US" dirty="0"/>
              <a:t>Embedding Power BI Content in Websites</a:t>
            </a:r>
          </a:p>
        </p:txBody>
      </p:sp>
    </p:spTree>
    <p:extLst>
      <p:ext uri="{BB962C8B-B14F-4D97-AF65-F5344CB8AC3E}">
        <p14:creationId xmlns:p14="http://schemas.microsoft.com/office/powerpoint/2010/main" val="220418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the Power BI REST API</a:t>
            </a:r>
          </a:p>
        </p:txBody>
      </p:sp>
      <p:sp>
        <p:nvSpPr>
          <p:cNvPr id="3" name="Content Placeholder 2"/>
          <p:cNvSpPr>
            <a:spLocks noGrp="1"/>
          </p:cNvSpPr>
          <p:nvPr>
            <p:ph idx="1"/>
          </p:nvPr>
        </p:nvSpPr>
        <p:spPr/>
        <p:txBody>
          <a:bodyPr/>
          <a:lstStyle/>
          <a:p>
            <a:r>
              <a:rPr lang="en-US" dirty="0"/>
              <a:t>Used to develop desktop and web applications</a:t>
            </a:r>
          </a:p>
          <a:p>
            <a:pPr lvl="1"/>
            <a:r>
              <a:rPr lang="en-US" dirty="0"/>
              <a:t>Requires registering app with Azure Active Directory </a:t>
            </a:r>
          </a:p>
          <a:p>
            <a:pPr lvl="1"/>
            <a:endParaRPr lang="en-US" dirty="0"/>
          </a:p>
          <a:p>
            <a:r>
              <a:rPr lang="en-US" dirty="0"/>
              <a:t>What can you do with the Power BI REST API?</a:t>
            </a:r>
          </a:p>
          <a:p>
            <a:pPr lvl="1"/>
            <a:r>
              <a:rPr lang="en-US" dirty="0"/>
              <a:t>Upload PBIX files and configure data sources</a:t>
            </a:r>
          </a:p>
          <a:p>
            <a:pPr lvl="1"/>
            <a:r>
              <a:rPr lang="en-US" dirty="0"/>
              <a:t>Create streaming datasets for real-time dashboards</a:t>
            </a:r>
          </a:p>
          <a:p>
            <a:pPr lvl="1"/>
            <a:r>
              <a:rPr lang="en-US" dirty="0"/>
              <a:t>Embed reports, dashboards and tiles into web apps</a:t>
            </a:r>
          </a:p>
          <a:p>
            <a:pPr lvl="1"/>
            <a:endParaRPr lang="en-US" dirty="0"/>
          </a:p>
          <a:p>
            <a:pPr lvl="1"/>
            <a:endParaRPr lang="en-US" dirty="0"/>
          </a:p>
        </p:txBody>
      </p:sp>
    </p:spTree>
    <p:extLst>
      <p:ext uri="{BB962C8B-B14F-4D97-AF65-F5344CB8AC3E}">
        <p14:creationId xmlns:p14="http://schemas.microsoft.com/office/powerpoint/2010/main" val="154044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Visualization Types</a:t>
            </a:r>
          </a:p>
        </p:txBody>
      </p:sp>
      <p:sp>
        <p:nvSpPr>
          <p:cNvPr id="3" name="Content Placeholder 2"/>
          <p:cNvSpPr>
            <a:spLocks noGrp="1"/>
          </p:cNvSpPr>
          <p:nvPr>
            <p:ph idx="1"/>
          </p:nvPr>
        </p:nvSpPr>
        <p:spPr>
          <a:xfrm>
            <a:off x="533400" y="1295400"/>
            <a:ext cx="4114800" cy="5257801"/>
          </a:xfrm>
        </p:spPr>
        <p:txBody>
          <a:bodyPr>
            <a:noAutofit/>
          </a:bodyPr>
          <a:lstStyle/>
          <a:p>
            <a:pPr marL="182880">
              <a:spcBef>
                <a:spcPts val="200"/>
              </a:spcBef>
            </a:pPr>
            <a:r>
              <a:rPr lang="en-US" sz="2000" dirty="0"/>
              <a:t>Table and Matrix</a:t>
            </a:r>
          </a:p>
          <a:p>
            <a:pPr marL="182880">
              <a:spcBef>
                <a:spcPts val="200"/>
              </a:spcBef>
            </a:pPr>
            <a:r>
              <a:rPr lang="en-US" sz="2000" dirty="0"/>
              <a:t>Bar charts and Column charts</a:t>
            </a:r>
          </a:p>
          <a:p>
            <a:pPr marL="182880">
              <a:spcBef>
                <a:spcPts val="200"/>
              </a:spcBef>
            </a:pPr>
            <a:r>
              <a:rPr lang="en-US" sz="2000" dirty="0"/>
              <a:t>Pie charts and Doughnut chart</a:t>
            </a:r>
          </a:p>
          <a:p>
            <a:pPr marL="182880">
              <a:spcBef>
                <a:spcPts val="200"/>
              </a:spcBef>
            </a:pPr>
            <a:r>
              <a:rPr lang="en-US" sz="2000" dirty="0"/>
              <a:t>Line chart and Area chart</a:t>
            </a:r>
          </a:p>
          <a:p>
            <a:pPr marL="182880">
              <a:spcBef>
                <a:spcPts val="200"/>
              </a:spcBef>
            </a:pPr>
            <a:r>
              <a:rPr lang="en-US" sz="2000" dirty="0"/>
              <a:t>Scatter chart and Combo charts</a:t>
            </a:r>
          </a:p>
          <a:p>
            <a:pPr marL="182880">
              <a:spcBef>
                <a:spcPts val="200"/>
              </a:spcBef>
            </a:pPr>
            <a:r>
              <a:rPr lang="en-US" sz="2000" dirty="0"/>
              <a:t>Card and Multi-row Card</a:t>
            </a:r>
          </a:p>
          <a:p>
            <a:pPr marL="182880">
              <a:spcBef>
                <a:spcPts val="200"/>
              </a:spcBef>
            </a:pPr>
            <a:r>
              <a:rPr lang="en-US" sz="2000" dirty="0" err="1"/>
              <a:t>Treemap</a:t>
            </a:r>
            <a:endParaRPr lang="en-US" sz="2000" dirty="0"/>
          </a:p>
          <a:p>
            <a:pPr marL="182880">
              <a:spcBef>
                <a:spcPts val="200"/>
              </a:spcBef>
            </a:pPr>
            <a:r>
              <a:rPr lang="en-US" sz="2000" dirty="0"/>
              <a:t>Waterfall charts</a:t>
            </a:r>
          </a:p>
          <a:p>
            <a:pPr marL="182880">
              <a:spcBef>
                <a:spcPts val="200"/>
              </a:spcBef>
            </a:pPr>
            <a:r>
              <a:rPr lang="en-US" sz="2000" dirty="0"/>
              <a:t>Funnel charts</a:t>
            </a:r>
          </a:p>
          <a:p>
            <a:pPr marL="182880">
              <a:spcBef>
                <a:spcPts val="200"/>
              </a:spcBef>
            </a:pPr>
            <a:r>
              <a:rPr lang="en-US" sz="2000" dirty="0"/>
              <a:t>Gauge charts</a:t>
            </a:r>
          </a:p>
          <a:p>
            <a:pPr marL="182880">
              <a:spcBef>
                <a:spcPts val="200"/>
              </a:spcBef>
            </a:pPr>
            <a:r>
              <a:rPr lang="en-US" sz="2000" dirty="0"/>
              <a:t>Map and Filled Map</a:t>
            </a:r>
          </a:p>
          <a:p>
            <a:pPr marL="182880">
              <a:spcBef>
                <a:spcPts val="200"/>
              </a:spcBef>
            </a:pPr>
            <a:r>
              <a:rPr lang="en-US" sz="2000" dirty="0"/>
              <a:t>Slicer</a:t>
            </a:r>
          </a:p>
          <a:p>
            <a:pPr marL="182880">
              <a:spcBef>
                <a:spcPts val="200"/>
              </a:spcBef>
            </a:pPr>
            <a:r>
              <a:rPr lang="en-US" sz="2000" dirty="0"/>
              <a:t>R script visual</a:t>
            </a:r>
          </a:p>
          <a:p>
            <a:pPr marL="182880">
              <a:spcBef>
                <a:spcPts val="200"/>
              </a:spcBef>
            </a:pPr>
            <a:r>
              <a:rPr lang="en-US" sz="2000" dirty="0"/>
              <a:t>Shape map (in preview)</a:t>
            </a:r>
          </a:p>
        </p:txBody>
      </p:sp>
      <p:pic>
        <p:nvPicPr>
          <p:cNvPr id="4" name="Picture 3"/>
          <p:cNvPicPr>
            <a:picLocks noChangeAspect="1"/>
          </p:cNvPicPr>
          <p:nvPr/>
        </p:nvPicPr>
        <p:blipFill>
          <a:blip r:embed="rId2"/>
          <a:stretch>
            <a:fillRect/>
          </a:stretch>
        </p:blipFill>
        <p:spPr>
          <a:xfrm>
            <a:off x="5029200" y="1295400"/>
            <a:ext cx="3581400" cy="3540235"/>
          </a:xfrm>
          <a:prstGeom prst="rect">
            <a:avLst/>
          </a:prstGeom>
          <a:ln w="38100">
            <a:solidFill>
              <a:schemeClr val="tx1"/>
            </a:solidFill>
          </a:ln>
        </p:spPr>
      </p:pic>
    </p:spTree>
    <p:extLst>
      <p:ext uri="{BB962C8B-B14F-4D97-AF65-F5344CB8AC3E}">
        <p14:creationId xmlns:p14="http://schemas.microsoft.com/office/powerpoint/2010/main" val="1865048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Custom Visuals</a:t>
            </a:r>
          </a:p>
        </p:txBody>
      </p:sp>
      <p:sp>
        <p:nvSpPr>
          <p:cNvPr id="3" name="Content Placeholder 2"/>
          <p:cNvSpPr>
            <a:spLocks noGrp="1"/>
          </p:cNvSpPr>
          <p:nvPr>
            <p:ph idx="1"/>
          </p:nvPr>
        </p:nvSpPr>
        <p:spPr/>
        <p:txBody>
          <a:bodyPr/>
          <a:lstStyle/>
          <a:p>
            <a:r>
              <a:rPr lang="en-US" dirty="0"/>
              <a:t>What is involved?</a:t>
            </a:r>
          </a:p>
          <a:p>
            <a:pPr lvl="1"/>
            <a:r>
              <a:rPr lang="en-US" dirty="0"/>
              <a:t>Learning to program in </a:t>
            </a:r>
            <a:r>
              <a:rPr lang="en-US" dirty="0" err="1"/>
              <a:t>TypeScript</a:t>
            </a:r>
            <a:r>
              <a:rPr lang="en-US" dirty="0"/>
              <a:t> instead of JavaScript</a:t>
            </a:r>
          </a:p>
          <a:p>
            <a:pPr lvl="1"/>
            <a:r>
              <a:rPr lang="en-US" dirty="0"/>
              <a:t>Learning to use graphics libraries such as D3.js</a:t>
            </a:r>
          </a:p>
          <a:p>
            <a:pPr lvl="1"/>
            <a:r>
              <a:rPr lang="en-US" dirty="0"/>
              <a:t>Getting up to speed on the cross-platform toolchain</a:t>
            </a:r>
          </a:p>
          <a:p>
            <a:pPr lvl="1"/>
            <a:r>
              <a:rPr lang="en-US" dirty="0"/>
              <a:t>Creating and debugging custom visuals using Node.js</a:t>
            </a:r>
          </a:p>
          <a:p>
            <a:pPr lvl="1"/>
            <a:r>
              <a:rPr lang="en-US" dirty="0"/>
              <a:t>Packaging custom visuals for distribution</a:t>
            </a:r>
          </a:p>
        </p:txBody>
      </p:sp>
    </p:spTree>
    <p:extLst>
      <p:ext uri="{BB962C8B-B14F-4D97-AF65-F5344CB8AC3E}">
        <p14:creationId xmlns:p14="http://schemas.microsoft.com/office/powerpoint/2010/main" val="453571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strike="sngStrike" dirty="0">
                <a:solidFill>
                  <a:srgbClr val="FF0000"/>
                </a:solidFill>
              </a:rPr>
              <a:t>is</a:t>
            </a:r>
            <a:r>
              <a:rPr lang="en-US" dirty="0"/>
              <a:t> was Power BI Embedded V1?</a:t>
            </a:r>
          </a:p>
        </p:txBody>
      </p:sp>
      <p:sp>
        <p:nvSpPr>
          <p:cNvPr id="3" name="Content Placeholder 2"/>
          <p:cNvSpPr>
            <a:spLocks noGrp="1"/>
          </p:cNvSpPr>
          <p:nvPr>
            <p:ph idx="1"/>
          </p:nvPr>
        </p:nvSpPr>
        <p:spPr/>
        <p:txBody>
          <a:bodyPr/>
          <a:lstStyle/>
          <a:p>
            <a:r>
              <a:rPr lang="en-US" dirty="0"/>
              <a:t>Power BI Embedded V1 is an Azure Service</a:t>
            </a:r>
          </a:p>
          <a:p>
            <a:pPr lvl="1"/>
            <a:r>
              <a:rPr lang="en-US" dirty="0"/>
              <a:t>PBI Embedded service can be provisioned on-demand</a:t>
            </a:r>
          </a:p>
          <a:p>
            <a:pPr lvl="1"/>
            <a:r>
              <a:rPr lang="en-US" dirty="0"/>
              <a:t>Service provisioned in terms of workspace collections</a:t>
            </a:r>
          </a:p>
          <a:p>
            <a:pPr lvl="1"/>
            <a:r>
              <a:rPr lang="en-US" dirty="0"/>
              <a:t>PBI Embedded service requires an Azure subscription</a:t>
            </a:r>
          </a:p>
          <a:p>
            <a:pPr lvl="1"/>
            <a:endParaRPr lang="en-US" dirty="0"/>
          </a:p>
          <a:p>
            <a:r>
              <a:rPr lang="en-US" dirty="0"/>
              <a:t>Key Points about Power BI Embedded V1</a:t>
            </a:r>
          </a:p>
          <a:p>
            <a:pPr lvl="1"/>
            <a:r>
              <a:rPr lang="en-US" dirty="0"/>
              <a:t>It eliminates need for Power BI license for each user</a:t>
            </a:r>
          </a:p>
          <a:p>
            <a:pPr lvl="1"/>
            <a:r>
              <a:rPr lang="en-US" dirty="0"/>
              <a:t>It decouples user security from app security</a:t>
            </a:r>
          </a:p>
          <a:p>
            <a:pPr lvl="1"/>
            <a:r>
              <a:rPr lang="en-US" dirty="0"/>
              <a:t>It opens up PBI platform to commercial applications</a:t>
            </a:r>
          </a:p>
          <a:p>
            <a:pPr lvl="1"/>
            <a:r>
              <a:rPr lang="en-US" dirty="0"/>
              <a:t>now being replaced by newer infrastructure</a:t>
            </a:r>
          </a:p>
        </p:txBody>
      </p:sp>
    </p:spTree>
    <p:extLst>
      <p:ext uri="{BB962C8B-B14F-4D97-AF65-F5344CB8AC3E}">
        <p14:creationId xmlns:p14="http://schemas.microsoft.com/office/powerpoint/2010/main" val="76843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 for Power BI Embedded V2</a:t>
            </a:r>
          </a:p>
        </p:txBody>
      </p:sp>
      <p:sp>
        <p:nvSpPr>
          <p:cNvPr id="3" name="Content Placeholder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en-US" sz="2400" dirty="0"/>
              <a:t>Create &gt; Design &gt; Test a PBIX project file on local PC</a:t>
            </a:r>
          </a:p>
          <a:p>
            <a:pPr lvl="1">
              <a:lnSpc>
                <a:spcPct val="150000"/>
              </a:lnSpc>
            </a:pPr>
            <a:r>
              <a:rPr lang="en-US" sz="2000" dirty="0"/>
              <a:t>Done using Power BI Desktop</a:t>
            </a:r>
          </a:p>
          <a:p>
            <a:pPr lvl="1">
              <a:lnSpc>
                <a:spcPct val="150000"/>
              </a:lnSpc>
            </a:pPr>
            <a:r>
              <a:rPr lang="en-US" sz="2000" dirty="0"/>
              <a:t>Note that Power BI Desktop only runs on Windows</a:t>
            </a:r>
          </a:p>
          <a:p>
            <a:pPr marL="457200" indent="-457200">
              <a:lnSpc>
                <a:spcPct val="150000"/>
              </a:lnSpc>
              <a:buFont typeface="+mj-lt"/>
              <a:buAutoNum type="arabicPeriod"/>
            </a:pPr>
            <a:r>
              <a:rPr lang="en-US" sz="2400" dirty="0"/>
              <a:t>Upload PBIX file to app workspace</a:t>
            </a:r>
          </a:p>
          <a:p>
            <a:pPr lvl="1">
              <a:lnSpc>
                <a:spcPct val="150000"/>
              </a:lnSpc>
            </a:pPr>
            <a:r>
              <a:rPr lang="en-US" sz="2000" dirty="0"/>
              <a:t>Use browser, PBI Desktop, PowerShell, Power BI REST API</a:t>
            </a:r>
          </a:p>
          <a:p>
            <a:pPr marL="457200" indent="-457200">
              <a:lnSpc>
                <a:spcPct val="150000"/>
              </a:lnSpc>
              <a:buFont typeface="+mj-lt"/>
              <a:buAutoNum type="arabicPeriod"/>
            </a:pPr>
            <a:r>
              <a:rPr lang="en-US" sz="2400" dirty="0"/>
              <a:t>Develop Apps with Embedded Reports, Dashboards and Tiles</a:t>
            </a:r>
          </a:p>
          <a:p>
            <a:pPr lvl="1">
              <a:lnSpc>
                <a:spcPct val="150000"/>
              </a:lnSpc>
            </a:pPr>
            <a:r>
              <a:rPr lang="en-US" sz="2000" dirty="0"/>
              <a:t>Can be accomplished using ASP.NET MVC</a:t>
            </a:r>
          </a:p>
          <a:p>
            <a:pPr lvl="1">
              <a:lnSpc>
                <a:spcPct val="150000"/>
              </a:lnSpc>
            </a:pPr>
            <a:r>
              <a:rPr lang="en-US" sz="2000" dirty="0"/>
              <a:t>Can be accomplished using Client-side SPA (e.g. Angular app)</a:t>
            </a:r>
          </a:p>
        </p:txBody>
      </p:sp>
    </p:spTree>
    <p:extLst>
      <p:ext uri="{BB962C8B-B14F-4D97-AF65-F5344CB8AC3E}">
        <p14:creationId xmlns:p14="http://schemas.microsoft.com/office/powerpoint/2010/main" val="104468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Developer Introduction to the Power BI Platform</a:t>
            </a:r>
          </a:p>
          <a:p>
            <a:pPr>
              <a:buFont typeface="Wingdings" panose="05000000000000000000" pitchFamily="2" charset="2"/>
              <a:buChar char="ü"/>
            </a:pPr>
            <a:r>
              <a:rPr lang="en-US" dirty="0"/>
              <a:t>Developer Opportunities in Power BI</a:t>
            </a:r>
          </a:p>
          <a:p>
            <a:pPr>
              <a:buFont typeface="Wingdings" panose="05000000000000000000" pitchFamily="2" charset="2"/>
              <a:buChar char="Ø"/>
            </a:pPr>
            <a:r>
              <a:rPr lang="en-US" dirty="0"/>
              <a:t>Creating PBIX Projects with Power BI Desktop</a:t>
            </a:r>
          </a:p>
          <a:p>
            <a:r>
              <a:rPr lang="en-US" dirty="0"/>
              <a:t>Getting Up and Running with App Workspaces</a:t>
            </a:r>
          </a:p>
        </p:txBody>
      </p:sp>
    </p:spTree>
    <p:extLst>
      <p:ext uri="{BB962C8B-B14F-4D97-AF65-F5344CB8AC3E}">
        <p14:creationId xmlns:p14="http://schemas.microsoft.com/office/powerpoint/2010/main" val="2692344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focuses on first four phases</a:t>
            </a:r>
          </a:p>
          <a:p>
            <a:pPr lvl="1"/>
            <a:r>
              <a:rPr lang="en-US" dirty="0"/>
              <a:t>Query features for Data Discovery</a:t>
            </a:r>
          </a:p>
          <a:p>
            <a:pPr lvl="1"/>
            <a:r>
              <a:rPr lang="en-US" dirty="0"/>
              <a:t>Query features for ETL</a:t>
            </a:r>
          </a:p>
          <a:p>
            <a:pPr lvl="1"/>
            <a:r>
              <a:rPr lang="en-US" dirty="0"/>
              <a:t>Design features and DAX language for data modeling</a:t>
            </a:r>
          </a:p>
          <a:p>
            <a:pPr lvl="1"/>
            <a:r>
              <a:rPr lang="en-US" dirty="0"/>
              <a:t>Report design using a visual report designer</a:t>
            </a:r>
          </a:p>
          <a:p>
            <a:pPr lvl="1"/>
            <a:r>
              <a:rPr lang="en-US" dirty="0"/>
              <a:t>No support for designing dashboards</a:t>
            </a:r>
          </a:p>
          <a:p>
            <a:pPr lvl="1"/>
            <a:r>
              <a:rPr lang="en-US" dirty="0"/>
              <a:t>No support for packaging an entire solution</a:t>
            </a:r>
          </a:p>
        </p:txBody>
      </p:sp>
      <p:grpSp>
        <p:nvGrpSpPr>
          <p:cNvPr id="11" name="Group 10"/>
          <p:cNvGrpSpPr/>
          <p:nvPr/>
        </p:nvGrpSpPr>
        <p:grpSpPr>
          <a:xfrm>
            <a:off x="762000" y="4800600"/>
            <a:ext cx="7505700" cy="1371600"/>
            <a:chOff x="408495" y="3810000"/>
            <a:chExt cx="8202105" cy="1371600"/>
          </a:xfrm>
        </p:grpSpPr>
        <p:sp>
          <p:nvSpPr>
            <p:cNvPr id="4" name="Rectangle 3"/>
            <p:cNvSpPr/>
            <p:nvPr/>
          </p:nvSpPr>
          <p:spPr>
            <a:xfrm>
              <a:off x="408495" y="3810000"/>
              <a:ext cx="5555887" cy="1371600"/>
            </a:xfrm>
            <a:prstGeom prst="rect">
              <a:avLst/>
            </a:prstGeom>
            <a:solidFill>
              <a:schemeClr val="accent4">
                <a:lumMod val="20000"/>
                <a:lumOff val="80000"/>
              </a:schemeClr>
            </a:solidFill>
            <a:ln w="6350">
              <a:solidFill>
                <a:schemeClr val="tx2">
                  <a:lumMod val="90000"/>
                  <a:lumOff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rPr>
                <a:t>Assistance from Power BI Desktop</a:t>
              </a:r>
            </a:p>
          </p:txBody>
        </p:sp>
        <p:sp>
          <p:nvSpPr>
            <p:cNvPr id="5" name="Rectangle 4"/>
            <p:cNvSpPr/>
            <p:nvPr/>
          </p:nvSpPr>
          <p:spPr>
            <a:xfrm>
              <a:off x="658305"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Discovery</a:t>
              </a:r>
            </a:p>
          </p:txBody>
        </p:sp>
        <p:sp>
          <p:nvSpPr>
            <p:cNvPr id="6" name="Rectangle 5"/>
            <p:cNvSpPr/>
            <p:nvPr/>
          </p:nvSpPr>
          <p:spPr>
            <a:xfrm>
              <a:off x="19812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ELT</a:t>
              </a:r>
              <a:endParaRPr lang="en-US" sz="1200" b="1" dirty="0"/>
            </a:p>
          </p:txBody>
        </p:sp>
        <p:sp>
          <p:nvSpPr>
            <p:cNvPr id="7" name="Rectangle 6"/>
            <p:cNvSpPr/>
            <p:nvPr/>
          </p:nvSpPr>
          <p:spPr>
            <a:xfrm>
              <a:off x="3318164"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Modeling</a:t>
              </a:r>
            </a:p>
          </p:txBody>
        </p:sp>
        <p:sp>
          <p:nvSpPr>
            <p:cNvPr id="8" name="Rectangle 7"/>
            <p:cNvSpPr/>
            <p:nvPr/>
          </p:nvSpPr>
          <p:spPr>
            <a:xfrm>
              <a:off x="4655128"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Reports</a:t>
              </a:r>
            </a:p>
          </p:txBody>
        </p:sp>
        <p:sp>
          <p:nvSpPr>
            <p:cNvPr id="9" name="Rectangle 8"/>
            <p:cNvSpPr/>
            <p:nvPr/>
          </p:nvSpPr>
          <p:spPr>
            <a:xfrm>
              <a:off x="6054436"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Dashboards</a:t>
              </a:r>
            </a:p>
          </p:txBody>
        </p:sp>
        <p:sp>
          <p:nvSpPr>
            <p:cNvPr id="10" name="Rectangle 9"/>
            <p:cNvSpPr/>
            <p:nvPr/>
          </p:nvSpPr>
          <p:spPr>
            <a:xfrm>
              <a:off x="73914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Deploy Dashboards</a:t>
              </a:r>
            </a:p>
          </p:txBody>
        </p:sp>
      </p:grpSp>
    </p:spTree>
    <p:extLst>
      <p:ext uri="{BB962C8B-B14F-4D97-AF65-F5344CB8AC3E}">
        <p14:creationId xmlns:p14="http://schemas.microsoft.com/office/powerpoint/2010/main" val="1992683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is a Windows application</a:t>
            </a:r>
          </a:p>
          <a:p>
            <a:pPr lvl="1"/>
            <a:r>
              <a:rPr lang="en-US" dirty="0"/>
              <a:t>Work is saved and published in terms of projects</a:t>
            </a:r>
          </a:p>
          <a:p>
            <a:pPr lvl="1"/>
            <a:r>
              <a:rPr lang="en-US" dirty="0"/>
              <a:t>You can work on multiple projects at once</a:t>
            </a:r>
          </a:p>
          <a:p>
            <a:pPr lvl="1"/>
            <a:r>
              <a:rPr lang="en-US" dirty="0"/>
              <a:t>Each project runs in its own Power BI Desktop instance</a:t>
            </a:r>
          </a:p>
          <a:p>
            <a:pPr lvl="1"/>
            <a:r>
              <a:rPr lang="en-US" dirty="0"/>
              <a:t>Power BI Desktop can freeze up or act buggy</a:t>
            </a:r>
          </a:p>
          <a:p>
            <a:pPr lvl="1"/>
            <a:r>
              <a:rPr lang="en-US" dirty="0"/>
              <a:t>Quit &amp; restart Power BI Desktop if it acts strangely</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b="47961"/>
          <a:stretch/>
        </p:blipFill>
        <p:spPr bwMode="auto">
          <a:xfrm>
            <a:off x="1143000" y="4236028"/>
            <a:ext cx="7388964" cy="2469572"/>
          </a:xfrm>
          <a:prstGeom prst="rect">
            <a:avLst/>
          </a:prstGeom>
          <a:noFill/>
          <a:ln>
            <a:solidFill>
              <a:schemeClr val="bg1">
                <a:lumMod val="50000"/>
              </a:schemeClr>
            </a:solidFill>
          </a:ln>
        </p:spPr>
      </p:pic>
    </p:spTree>
    <p:extLst>
      <p:ext uri="{BB962C8B-B14F-4D97-AF65-F5344CB8AC3E}">
        <p14:creationId xmlns:p14="http://schemas.microsoft.com/office/powerpoint/2010/main" val="4016977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906215" y="4800600"/>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514600" y="4800600"/>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324429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Workshop Prerequisites</a:t>
            </a:r>
            <a:endParaRPr lang="en-US" dirty="0"/>
          </a:p>
        </p:txBody>
      </p:sp>
      <p:sp>
        <p:nvSpPr>
          <p:cNvPr id="3" name="Content Placeholder 2"/>
          <p:cNvSpPr>
            <a:spLocks noGrp="1"/>
          </p:cNvSpPr>
          <p:nvPr>
            <p:ph idx="1"/>
          </p:nvPr>
        </p:nvSpPr>
        <p:spPr/>
        <p:txBody>
          <a:bodyPr>
            <a:normAutofit/>
          </a:bodyPr>
          <a:lstStyle/>
          <a:p>
            <a:r>
              <a:rPr lang="en-US" sz="2400" dirty="0"/>
              <a:t>The workshop assumes attendees are comfortable with…</a:t>
            </a:r>
          </a:p>
          <a:p>
            <a:pPr lvl="1"/>
            <a:r>
              <a:rPr lang="en-US" sz="2000" dirty="0"/>
              <a:t>Working with the Power BI platform</a:t>
            </a:r>
          </a:p>
          <a:p>
            <a:pPr lvl="1"/>
            <a:r>
              <a:rPr lang="en-US" sz="2000" dirty="0"/>
              <a:t>Creating PBIX projects with Power BI Desktop</a:t>
            </a:r>
          </a:p>
          <a:p>
            <a:pPr lvl="1"/>
            <a:r>
              <a:rPr lang="en-US" sz="2000" dirty="0"/>
              <a:t>Developing with Visual Studio, C# and ASP.NET MVC</a:t>
            </a:r>
          </a:p>
          <a:p>
            <a:pPr lvl="1"/>
            <a:r>
              <a:rPr lang="en-US" sz="2000" dirty="0"/>
              <a:t>Programming with JavaScript and/or </a:t>
            </a:r>
            <a:r>
              <a:rPr lang="en-US" sz="2000" dirty="0" err="1"/>
              <a:t>TypeScript</a:t>
            </a:r>
            <a:endParaRPr lang="en-US" sz="2000" dirty="0"/>
          </a:p>
          <a:p>
            <a:pPr lvl="1"/>
            <a:r>
              <a:rPr lang="en-US" sz="2000" dirty="0"/>
              <a:t>Programming against APIs based on REST and ODATA</a:t>
            </a:r>
          </a:p>
          <a:p>
            <a:pPr lvl="1"/>
            <a:endParaRPr lang="en-US" sz="2000" dirty="0"/>
          </a:p>
          <a:p>
            <a:r>
              <a:rPr lang="en-US" sz="2400" dirty="0"/>
              <a:t>The workshop assumes attendees are new to…</a:t>
            </a:r>
          </a:p>
          <a:p>
            <a:pPr lvl="1"/>
            <a:r>
              <a:rPr lang="en-US" sz="2000" dirty="0"/>
              <a:t>Developing with Microsoft Azure in the new Azure portal</a:t>
            </a:r>
          </a:p>
          <a:p>
            <a:pPr lvl="1"/>
            <a:r>
              <a:rPr lang="en-US" sz="2000" dirty="0"/>
              <a:t>Developing with Node.js, </a:t>
            </a:r>
            <a:r>
              <a:rPr lang="en-US" sz="2000" dirty="0" err="1"/>
              <a:t>npm</a:t>
            </a:r>
            <a:r>
              <a:rPr lang="en-US" sz="2000" dirty="0"/>
              <a:t> and Visual Studio Code</a:t>
            </a:r>
          </a:p>
          <a:p>
            <a:pPr lvl="1"/>
            <a:r>
              <a:rPr lang="en-US" sz="2000" dirty="0"/>
              <a:t>The new Power BI App Model and developing in App Workspaces</a:t>
            </a:r>
          </a:p>
        </p:txBody>
      </p:sp>
    </p:spTree>
    <p:extLst>
      <p:ext uri="{BB962C8B-B14F-4D97-AF65-F5344CB8AC3E}">
        <p14:creationId xmlns:p14="http://schemas.microsoft.com/office/powerpoint/2010/main" val="391896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24581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581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290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36724" y="3520483"/>
            <a:ext cx="1466020"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BI Desktop</a:t>
            </a:r>
          </a:p>
        </p:txBody>
      </p:sp>
      <p:sp>
        <p:nvSpPr>
          <p:cNvPr id="4" name="Rounded Rectangle 3"/>
          <p:cNvSpPr/>
          <p:nvPr/>
        </p:nvSpPr>
        <p:spPr>
          <a:xfrm>
            <a:off x="9906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10093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10093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791741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on the data</a:t>
            </a:r>
          </a:p>
          <a:p>
            <a:pPr lvl="1"/>
            <a:r>
              <a:rPr lang="en-US" sz="2000" dirty="0"/>
              <a:t>Each step has formula which can be viewed/edited in formula bar</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You can replay query operations one by one by clicking on steps</a:t>
            </a:r>
          </a:p>
        </p:txBody>
      </p:sp>
      <p:sp>
        <p:nvSpPr>
          <p:cNvPr id="2" name="Title 1"/>
          <p:cNvSpPr>
            <a:spLocks noGrp="1"/>
          </p:cNvSpPr>
          <p:nvPr>
            <p:ph type="title"/>
          </p:nvPr>
        </p:nvSpPr>
        <p:spPr/>
        <p:txBody>
          <a:bodyPr/>
          <a:lstStyle/>
          <a:p>
            <a:r>
              <a:rPr lang="en-US" dirty="0"/>
              <a:t>Query Steps</a:t>
            </a:r>
          </a:p>
        </p:txBody>
      </p:sp>
      <p:pic>
        <p:nvPicPr>
          <p:cNvPr id="4" name="Picture 3"/>
          <p:cNvPicPr>
            <a:picLocks noChangeAspect="1"/>
          </p:cNvPicPr>
          <p:nvPr/>
        </p:nvPicPr>
        <p:blipFill>
          <a:blip r:embed="rId3"/>
          <a:stretch>
            <a:fillRect/>
          </a:stretch>
        </p:blipFill>
        <p:spPr>
          <a:xfrm>
            <a:off x="533400" y="3842716"/>
            <a:ext cx="6677295" cy="2827751"/>
          </a:xfrm>
          <a:prstGeom prst="rect">
            <a:avLst/>
          </a:prstGeom>
          <a:ln>
            <a:solidFill>
              <a:schemeClr val="tx1"/>
            </a:solidFill>
          </a:ln>
        </p:spPr>
      </p:pic>
      <p:grpSp>
        <p:nvGrpSpPr>
          <p:cNvPr id="21" name="Group 20"/>
          <p:cNvGrpSpPr/>
          <p:nvPr/>
        </p:nvGrpSpPr>
        <p:grpSpPr>
          <a:xfrm>
            <a:off x="1458125" y="4021853"/>
            <a:ext cx="5519157" cy="714953"/>
            <a:chOff x="1804291" y="3994638"/>
            <a:chExt cx="5519157" cy="714953"/>
          </a:xfrm>
        </p:grpSpPr>
        <p:sp>
          <p:nvSpPr>
            <p:cNvPr id="9" name="Rectangle 8"/>
            <p:cNvSpPr/>
            <p:nvPr/>
          </p:nvSpPr>
          <p:spPr>
            <a:xfrm>
              <a:off x="1804291" y="4572001"/>
              <a:ext cx="3995842" cy="13759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391228" y="4135315"/>
              <a:ext cx="304800" cy="34457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06517" y="3994638"/>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5783101" y="5584370"/>
            <a:ext cx="3159987" cy="1104901"/>
            <a:chOff x="5857461" y="5417946"/>
            <a:chExt cx="3159987" cy="1104901"/>
          </a:xfrm>
        </p:grpSpPr>
        <p:sp>
          <p:nvSpPr>
            <p:cNvPr id="8" name="Rectangle 7"/>
            <p:cNvSpPr/>
            <p:nvPr/>
          </p:nvSpPr>
          <p:spPr>
            <a:xfrm>
              <a:off x="7543800" y="5486400"/>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5857461" y="5417946"/>
              <a:ext cx="1303499" cy="11049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1"/>
            </p:cNvCxnSpPr>
            <p:nvPr/>
          </p:nvCxnSpPr>
          <p:spPr>
            <a:xfrm flipH="1">
              <a:off x="7088718" y="5753100"/>
              <a:ext cx="455082" cy="6112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751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pic>
        <p:nvPicPr>
          <p:cNvPr id="6" name="Picture 5"/>
          <p:cNvPicPr>
            <a:picLocks noChangeAspect="1"/>
          </p:cNvPicPr>
          <p:nvPr/>
        </p:nvPicPr>
        <p:blipFill>
          <a:blip r:embed="rId3"/>
          <a:stretch>
            <a:fillRect/>
          </a:stretch>
        </p:blipFill>
        <p:spPr>
          <a:xfrm>
            <a:off x="1143000" y="3200400"/>
            <a:ext cx="4562475" cy="2560135"/>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a:t>Advanced Editor</a:t>
            </a:r>
            <a:endParaRPr lang="en-US" dirty="0"/>
          </a:p>
        </p:txBody>
      </p:sp>
      <p:sp>
        <p:nvSpPr>
          <p:cNvPr id="8" name="Rounded Rectangle 7"/>
          <p:cNvSpPr/>
          <p:nvPr/>
        </p:nvSpPr>
        <p:spPr>
          <a:xfrm>
            <a:off x="1458960" y="3553090"/>
            <a:ext cx="484548" cy="60276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259468" y="3854471"/>
            <a:ext cx="5981700" cy="2823362"/>
          </a:xfrm>
          <a:prstGeom prst="rect">
            <a:avLst/>
          </a:prstGeom>
          <a:ln>
            <a:solidFill>
              <a:schemeClr val="bg1">
                <a:lumMod val="50000"/>
              </a:schemeClr>
            </a:solidFill>
          </a:ln>
        </p:spPr>
      </p:pic>
      <p:sp>
        <p:nvSpPr>
          <p:cNvPr id="9" name="Freeform 8"/>
          <p:cNvSpPr/>
          <p:nvPr/>
        </p:nvSpPr>
        <p:spPr>
          <a:xfrm>
            <a:off x="1906708" y="3531749"/>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3818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with Power BI Desktop</a:t>
            </a:r>
          </a:p>
        </p:txBody>
      </p:sp>
      <p:sp>
        <p:nvSpPr>
          <p:cNvPr id="3" name="Content Placeholder 2"/>
          <p:cNvSpPr>
            <a:spLocks noGrp="1"/>
          </p:cNvSpPr>
          <p:nvPr>
            <p:ph idx="1"/>
          </p:nvPr>
        </p:nvSpPr>
        <p:spPr/>
        <p:txBody>
          <a:bodyPr/>
          <a:lstStyle/>
          <a:p>
            <a:r>
              <a:rPr lang="en-US" dirty="0"/>
              <a:t>Steps to create a data model with Power Pivot</a:t>
            </a:r>
          </a:p>
          <a:p>
            <a:pPr lvl="1"/>
            <a:r>
              <a:rPr lang="en-US" dirty="0"/>
              <a:t>Create relationships between tables</a:t>
            </a:r>
          </a:p>
          <a:p>
            <a:pPr lvl="1"/>
            <a:r>
              <a:rPr lang="en-US" dirty="0"/>
              <a:t>Modify columns </a:t>
            </a:r>
            <a:r>
              <a:rPr lang="en-US" sz="2000" dirty="0"/>
              <a:t>(rename, set formatting, convert type)</a:t>
            </a:r>
            <a:endParaRPr lang="en-US" dirty="0"/>
          </a:p>
          <a:p>
            <a:pPr lvl="1"/>
            <a:r>
              <a:rPr lang="en-US" dirty="0"/>
              <a:t>Create calculated columns</a:t>
            </a:r>
          </a:p>
          <a:p>
            <a:pPr lvl="1"/>
            <a:r>
              <a:rPr lang="en-US" dirty="0"/>
              <a:t>Create measures</a:t>
            </a:r>
          </a:p>
          <a:p>
            <a:pPr lvl="1"/>
            <a:r>
              <a:rPr lang="en-US" dirty="0"/>
              <a:t>Add column metadata</a:t>
            </a:r>
          </a:p>
          <a:p>
            <a:pPr lvl="1"/>
            <a:r>
              <a:rPr lang="en-US" dirty="0"/>
              <a:t>Create dimensional hierarchies</a:t>
            </a:r>
          </a:p>
          <a:p>
            <a:pPr lvl="1"/>
            <a:r>
              <a:rPr lang="en-US" dirty="0"/>
              <a:t>Add Calendar table(s)</a:t>
            </a:r>
          </a:p>
        </p:txBody>
      </p:sp>
    </p:spTree>
    <p:extLst>
      <p:ext uri="{BB962C8B-B14F-4D97-AF65-F5344CB8AC3E}">
        <p14:creationId xmlns:p14="http://schemas.microsoft.com/office/powerpoint/2010/main" val="4151299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Fooling Around with </a:t>
            </a:r>
            <a:br>
              <a:rPr lang="en-US" dirty="0"/>
            </a:br>
            <a:r>
              <a:rPr lang="en-US" dirty="0"/>
              <a:t>Power BI Desktop</a:t>
            </a:r>
          </a:p>
        </p:txBody>
      </p:sp>
    </p:spTree>
    <p:extLst>
      <p:ext uri="{BB962C8B-B14F-4D97-AF65-F5344CB8AC3E}">
        <p14:creationId xmlns:p14="http://schemas.microsoft.com/office/powerpoint/2010/main" val="3549506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Developer Introduction to the Power BI Platform</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Ø"/>
            </a:pPr>
            <a:r>
              <a:rPr lang="en-US" dirty="0"/>
              <a:t>Getting Up and Running with App Workspaces</a:t>
            </a:r>
          </a:p>
        </p:txBody>
      </p:sp>
    </p:spTree>
    <p:extLst>
      <p:ext uri="{BB962C8B-B14F-4D97-AF65-F5344CB8AC3E}">
        <p14:creationId xmlns:p14="http://schemas.microsoft.com/office/powerpoint/2010/main" val="454494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App Workspaces</a:t>
            </a:r>
          </a:p>
        </p:txBody>
      </p:sp>
      <p:sp>
        <p:nvSpPr>
          <p:cNvPr id="3" name="Content Placeholder 2"/>
          <p:cNvSpPr>
            <a:spLocks noGrp="1"/>
          </p:cNvSpPr>
          <p:nvPr>
            <p:ph idx="1"/>
          </p:nvPr>
        </p:nvSpPr>
        <p:spPr/>
        <p:txBody>
          <a:bodyPr>
            <a:normAutofit/>
          </a:bodyPr>
          <a:lstStyle/>
          <a:p>
            <a:r>
              <a:rPr lang="en-US" sz="2400" dirty="0"/>
              <a:t>App workspaces required for team-based development</a:t>
            </a:r>
          </a:p>
          <a:p>
            <a:pPr lvl="1"/>
            <a:r>
              <a:rPr lang="en-US" sz="2000" dirty="0"/>
              <a:t>Assets in personal workspaces can only be edited by one person</a:t>
            </a:r>
          </a:p>
          <a:p>
            <a:pPr lvl="1"/>
            <a:r>
              <a:rPr lang="en-US" sz="2000" dirty="0"/>
              <a:t>Assets in app workspace can be edited by team members</a:t>
            </a:r>
          </a:p>
          <a:p>
            <a:r>
              <a:rPr lang="en-US" sz="2400" dirty="0"/>
              <a:t>App workspaces provide secure, updatable deployment</a:t>
            </a:r>
          </a:p>
          <a:p>
            <a:pPr lvl="1"/>
            <a:r>
              <a:rPr lang="en-US" sz="2000" dirty="0"/>
              <a:t>App workspace can be secured using private membership</a:t>
            </a:r>
          </a:p>
        </p:txBody>
      </p:sp>
      <p:pic>
        <p:nvPicPr>
          <p:cNvPr id="4" name="Picture 3"/>
          <p:cNvPicPr/>
          <p:nvPr/>
        </p:nvPicPr>
        <p:blipFill rotWithShape="1">
          <a:blip r:embed="rId2">
            <a:extLst>
              <a:ext uri="{28A0092B-C50C-407E-A947-70E740481C1C}">
                <a14:useLocalDpi xmlns:a14="http://schemas.microsoft.com/office/drawing/2010/main" val="0"/>
              </a:ext>
            </a:extLst>
          </a:blip>
          <a:srcRect t="39329"/>
          <a:stretch/>
        </p:blipFill>
        <p:spPr bwMode="auto">
          <a:xfrm>
            <a:off x="1078302" y="4220214"/>
            <a:ext cx="3329796" cy="18288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3733800"/>
            <a:ext cx="2131696" cy="2801628"/>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40257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 App Workspace to Design and Publish a Power BI App</a:t>
            </a:r>
          </a:p>
        </p:txBody>
      </p:sp>
    </p:spTree>
    <p:extLst>
      <p:ext uri="{BB962C8B-B14F-4D97-AF65-F5344CB8AC3E}">
        <p14:creationId xmlns:p14="http://schemas.microsoft.com/office/powerpoint/2010/main" val="3743426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to Web</a:t>
            </a:r>
          </a:p>
        </p:txBody>
      </p:sp>
      <p:sp>
        <p:nvSpPr>
          <p:cNvPr id="7" name="Content Placeholder 6"/>
          <p:cNvSpPr>
            <a:spLocks noGrp="1"/>
          </p:cNvSpPr>
          <p:nvPr>
            <p:ph idx="1"/>
          </p:nvPr>
        </p:nvSpPr>
        <p:spPr/>
        <p:txBody>
          <a:bodyPr>
            <a:normAutofit/>
          </a:bodyPr>
          <a:lstStyle/>
          <a:p>
            <a:r>
              <a:rPr lang="en-US" sz="2400" b="1" dirty="0"/>
              <a:t>Publish to Web </a:t>
            </a:r>
            <a:r>
              <a:rPr lang="en-US" sz="2400" dirty="0"/>
              <a:t>command available on reports</a:t>
            </a:r>
          </a:p>
          <a:p>
            <a:pPr lvl="1"/>
            <a:r>
              <a:rPr lang="en-US" sz="2000" dirty="0"/>
              <a:t>Not supported for reports and datasets which implement RLS</a:t>
            </a:r>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sz="2000" b="1" dirty="0"/>
              <a:t>Publish to Web</a:t>
            </a:r>
            <a:r>
              <a:rPr lang="en-US" sz="2000" dirty="0"/>
              <a:t> command used to generate embed codes</a:t>
            </a:r>
          </a:p>
        </p:txBody>
      </p:sp>
      <p:pic>
        <p:nvPicPr>
          <p:cNvPr id="3" name="Picture 2"/>
          <p:cNvPicPr>
            <a:picLocks noChangeAspect="1"/>
          </p:cNvPicPr>
          <p:nvPr/>
        </p:nvPicPr>
        <p:blipFill>
          <a:blip r:embed="rId2"/>
          <a:stretch>
            <a:fillRect/>
          </a:stretch>
        </p:blipFill>
        <p:spPr>
          <a:xfrm>
            <a:off x="1178751" y="2401241"/>
            <a:ext cx="3933825" cy="1617526"/>
          </a:xfrm>
          <a:prstGeom prst="rect">
            <a:avLst/>
          </a:prstGeom>
          <a:ln w="28575">
            <a:solidFill>
              <a:schemeClr val="tx1"/>
            </a:solidFill>
          </a:ln>
        </p:spPr>
      </p:pic>
      <p:pic>
        <p:nvPicPr>
          <p:cNvPr id="4" name="Picture 3"/>
          <p:cNvPicPr>
            <a:picLocks noChangeAspect="1"/>
          </p:cNvPicPr>
          <p:nvPr/>
        </p:nvPicPr>
        <p:blipFill>
          <a:blip r:embed="rId3"/>
          <a:stretch>
            <a:fillRect/>
          </a:stretch>
        </p:blipFill>
        <p:spPr>
          <a:xfrm>
            <a:off x="1178751" y="4648200"/>
            <a:ext cx="4038600" cy="1837790"/>
          </a:xfrm>
          <a:prstGeom prst="rect">
            <a:avLst/>
          </a:prstGeom>
          <a:ln>
            <a:solidFill>
              <a:schemeClr val="tx1"/>
            </a:solidFill>
          </a:ln>
        </p:spPr>
      </p:pic>
    </p:spTree>
    <p:extLst>
      <p:ext uri="{BB962C8B-B14F-4D97-AF65-F5344CB8AC3E}">
        <p14:creationId xmlns:p14="http://schemas.microsoft.com/office/powerpoint/2010/main" val="3718234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Embed Codes</a:t>
            </a:r>
          </a:p>
        </p:txBody>
      </p:sp>
      <p:sp>
        <p:nvSpPr>
          <p:cNvPr id="3" name="Content Placeholder 2"/>
          <p:cNvSpPr>
            <a:spLocks noGrp="1"/>
          </p:cNvSpPr>
          <p:nvPr>
            <p:ph idx="1"/>
          </p:nvPr>
        </p:nvSpPr>
        <p:spPr>
          <a:xfrm>
            <a:off x="304800" y="1219200"/>
            <a:ext cx="8382000" cy="5181600"/>
          </a:xfrm>
        </p:spPr>
        <p:txBody>
          <a:bodyPr>
            <a:normAutofit/>
          </a:bodyPr>
          <a:lstStyle/>
          <a:p>
            <a:r>
              <a:rPr lang="en-US" sz="2400" dirty="0"/>
              <a:t>Used to provide anonymous access to report</a:t>
            </a:r>
          </a:p>
          <a:p>
            <a:pPr lvl="1"/>
            <a:r>
              <a:rPr lang="en-US" sz="2000" dirty="0"/>
              <a:t>Provide link which can be posted, emailed or texted</a:t>
            </a:r>
          </a:p>
          <a:p>
            <a:pPr lvl="1"/>
            <a:r>
              <a:rPr lang="en-US" sz="2000" dirty="0"/>
              <a:t>Provides </a:t>
            </a:r>
            <a:r>
              <a:rPr lang="en-US" sz="1600" b="1" dirty="0" err="1">
                <a:solidFill>
                  <a:srgbClr val="74001E"/>
                </a:solidFill>
              </a:rPr>
              <a:t>iFrame</a:t>
            </a:r>
            <a:r>
              <a:rPr lang="en-US" sz="2000" dirty="0"/>
              <a:t> HTML element for embedding in public web site</a:t>
            </a:r>
          </a:p>
          <a:p>
            <a:pPr lvl="1"/>
            <a:endParaRPr lang="en-US" sz="2000" dirty="0"/>
          </a:p>
        </p:txBody>
      </p:sp>
      <p:pic>
        <p:nvPicPr>
          <p:cNvPr id="4" name="Picture 3"/>
          <p:cNvPicPr>
            <a:picLocks noChangeAspect="1"/>
          </p:cNvPicPr>
          <p:nvPr/>
        </p:nvPicPr>
        <p:blipFill>
          <a:blip r:embed="rId2"/>
          <a:stretch>
            <a:fillRect/>
          </a:stretch>
        </p:blipFill>
        <p:spPr>
          <a:xfrm>
            <a:off x="502607" y="2653641"/>
            <a:ext cx="3944655" cy="2676469"/>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4876800" y="2653641"/>
            <a:ext cx="4191000" cy="4128159"/>
          </a:xfrm>
          <a:prstGeom prst="rect">
            <a:avLst/>
          </a:prstGeom>
          <a:ln>
            <a:solidFill>
              <a:schemeClr val="bg1">
                <a:lumMod val="50000"/>
              </a:schemeClr>
            </a:solidFill>
          </a:ln>
        </p:spPr>
      </p:pic>
      <p:cxnSp>
        <p:nvCxnSpPr>
          <p:cNvPr id="8" name="Straight Arrow Connector 7"/>
          <p:cNvCxnSpPr/>
          <p:nvPr/>
        </p:nvCxnSpPr>
        <p:spPr>
          <a:xfrm>
            <a:off x="4267200" y="4191000"/>
            <a:ext cx="1447800" cy="457200"/>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590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Attendee Workshop Materials</a:t>
            </a:r>
          </a:p>
        </p:txBody>
      </p:sp>
      <p:sp>
        <p:nvSpPr>
          <p:cNvPr id="3" name="Content Placeholder 2"/>
          <p:cNvSpPr>
            <a:spLocks noGrp="1"/>
          </p:cNvSpPr>
          <p:nvPr>
            <p:ph idx="1"/>
          </p:nvPr>
        </p:nvSpPr>
        <p:spPr/>
        <p:txBody>
          <a:bodyPr/>
          <a:lstStyle/>
          <a:p>
            <a:r>
              <a:rPr lang="en-US" dirty="0"/>
              <a:t>Student files for this course maintained in GitHub</a:t>
            </a:r>
          </a:p>
          <a:p>
            <a:pPr lvl="1"/>
            <a:r>
              <a:rPr lang="en-US" dirty="0"/>
              <a:t>Students files updated on a monthly basis</a:t>
            </a:r>
          </a:p>
          <a:p>
            <a:pPr lvl="1"/>
            <a:r>
              <a:rPr lang="en-US" dirty="0"/>
              <a:t>Lab write-ups available in PDF and XPS formats</a:t>
            </a:r>
          </a:p>
          <a:p>
            <a:pPr lvl="1"/>
            <a:r>
              <a:rPr lang="en-US" dirty="0">
                <a:hlinkClick r:id="rId3"/>
              </a:rPr>
              <a:t>https://github.com/CriticalPathTraining/DevInADay</a:t>
            </a:r>
            <a:r>
              <a:rPr lang="en-US" dirty="0"/>
              <a:t> </a:t>
            </a:r>
          </a:p>
          <a:p>
            <a:pPr lvl="1"/>
            <a:endParaRPr lang="en-US" dirty="0"/>
          </a:p>
          <a:p>
            <a:pPr lvl="1"/>
            <a:endParaRPr lang="en-US" dirty="0"/>
          </a:p>
        </p:txBody>
      </p:sp>
      <p:pic>
        <p:nvPicPr>
          <p:cNvPr id="6" name="Picture 5"/>
          <p:cNvPicPr>
            <a:picLocks noChangeAspect="1"/>
          </p:cNvPicPr>
          <p:nvPr/>
        </p:nvPicPr>
        <p:blipFill>
          <a:blip r:embed="rId4"/>
          <a:stretch>
            <a:fillRect/>
          </a:stretch>
        </p:blipFill>
        <p:spPr>
          <a:xfrm>
            <a:off x="1150175" y="3505200"/>
            <a:ext cx="6843650" cy="2895600"/>
          </a:xfrm>
          <a:prstGeom prst="rect">
            <a:avLst/>
          </a:prstGeom>
          <a:solidFill>
            <a:schemeClr val="bg1">
              <a:lumMod val="50000"/>
            </a:schemeClr>
          </a:solidFill>
          <a:ln>
            <a:solidFill>
              <a:schemeClr val="tx1">
                <a:lumMod val="50000"/>
                <a:lumOff val="50000"/>
              </a:schemeClr>
            </a:solidFill>
          </a:ln>
        </p:spPr>
      </p:pic>
    </p:spTree>
    <p:extLst>
      <p:ext uri="{BB962C8B-B14F-4D97-AF65-F5344CB8AC3E}">
        <p14:creationId xmlns:p14="http://schemas.microsoft.com/office/powerpoint/2010/main" val="4219691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a Report in a Web </a:t>
            </a:r>
            <a:r>
              <a:rPr lang="en-US" dirty="0" err="1"/>
              <a:t>Appp</a:t>
            </a:r>
            <a:r>
              <a:rPr lang="en-US" dirty="0"/>
              <a:t> using the Publish to Web Feature</a:t>
            </a:r>
          </a:p>
        </p:txBody>
      </p:sp>
    </p:spTree>
    <p:extLst>
      <p:ext uri="{BB962C8B-B14F-4D97-AF65-F5344CB8AC3E}">
        <p14:creationId xmlns:p14="http://schemas.microsoft.com/office/powerpoint/2010/main" val="3098956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Developer Introduction to the Power BI Platform</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Getting up and Running with App Workspaces</a:t>
            </a:r>
          </a:p>
        </p:txBody>
      </p:sp>
    </p:spTree>
    <p:extLst>
      <p:ext uri="{BB962C8B-B14F-4D97-AF65-F5344CB8AC3E}">
        <p14:creationId xmlns:p14="http://schemas.microsoft.com/office/powerpoint/2010/main" val="239238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Ø"/>
            </a:pPr>
            <a:r>
              <a:rPr lang="en-US" dirty="0"/>
              <a:t>Developer Introduction to the Power BI Platform</a:t>
            </a:r>
          </a:p>
          <a:p>
            <a:r>
              <a:rPr lang="en-US" dirty="0"/>
              <a:t>Developer Opportunities in Power BI</a:t>
            </a:r>
          </a:p>
          <a:p>
            <a:r>
              <a:rPr lang="en-US" dirty="0"/>
              <a:t>Creating PBIX Projects with Power BI Desktop</a:t>
            </a:r>
          </a:p>
          <a:p>
            <a:r>
              <a:rPr lang="en-US" dirty="0"/>
              <a:t>Getting Up and Running with App Workspaces</a:t>
            </a:r>
          </a:p>
        </p:txBody>
      </p:sp>
    </p:spTree>
    <p:extLst>
      <p:ext uri="{BB962C8B-B14F-4D97-AF65-F5344CB8AC3E}">
        <p14:creationId xmlns:p14="http://schemas.microsoft.com/office/powerpoint/2010/main" val="157767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Power BI Service</a:t>
            </a:r>
          </a:p>
        </p:txBody>
      </p:sp>
      <p:sp>
        <p:nvSpPr>
          <p:cNvPr id="4" name="Content Placeholder 3"/>
          <p:cNvSpPr>
            <a:spLocks noGrp="1"/>
          </p:cNvSpPr>
          <p:nvPr>
            <p:ph idx="1"/>
          </p:nvPr>
        </p:nvSpPr>
        <p:spPr/>
        <p:txBody>
          <a:bodyPr>
            <a:normAutofit/>
          </a:bodyPr>
          <a:lstStyle/>
          <a:p>
            <a:r>
              <a:rPr lang="en-US" sz="2400" dirty="0"/>
              <a:t>The Power BI Service</a:t>
            </a:r>
          </a:p>
          <a:p>
            <a:pPr lvl="1"/>
            <a:r>
              <a:rPr lang="en-US" sz="2000" dirty="0"/>
              <a:t>Provides cloud-based foundation for Power BI platform</a:t>
            </a:r>
          </a:p>
          <a:p>
            <a:pPr lvl="1"/>
            <a:r>
              <a:rPr lang="en-US" sz="2000" dirty="0"/>
              <a:t>Accessible through browser at </a:t>
            </a:r>
            <a:r>
              <a:rPr lang="en-US" sz="2000" dirty="0">
                <a:hlinkClick r:id="rId3"/>
              </a:rPr>
              <a:t>https://app.powerbi.com</a:t>
            </a:r>
            <a:endParaRPr lang="en-US" sz="2000" dirty="0"/>
          </a:p>
        </p:txBody>
      </p:sp>
      <p:pic>
        <p:nvPicPr>
          <p:cNvPr id="5" name="Picture 4"/>
          <p:cNvPicPr>
            <a:picLocks noChangeAspect="1"/>
          </p:cNvPicPr>
          <p:nvPr/>
        </p:nvPicPr>
        <p:blipFill>
          <a:blip r:embed="rId4"/>
          <a:stretch>
            <a:fillRect/>
          </a:stretch>
        </p:blipFill>
        <p:spPr>
          <a:xfrm>
            <a:off x="1066800" y="2819400"/>
            <a:ext cx="6778600" cy="3810000"/>
          </a:xfrm>
          <a:prstGeom prst="rect">
            <a:avLst/>
          </a:prstGeom>
          <a:ln w="19050">
            <a:solidFill>
              <a:schemeClr val="tx1"/>
            </a:solidFill>
          </a:ln>
        </p:spPr>
      </p:pic>
    </p:spTree>
    <p:extLst>
      <p:ext uri="{BB962C8B-B14F-4D97-AF65-F5344CB8AC3E}">
        <p14:creationId xmlns:p14="http://schemas.microsoft.com/office/powerpoint/2010/main" val="45755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into the Power BI service using the browser</a:t>
            </a:r>
          </a:p>
        </p:txBody>
      </p:sp>
    </p:spTree>
    <p:extLst>
      <p:ext uri="{BB962C8B-B14F-4D97-AF65-F5344CB8AC3E}">
        <p14:creationId xmlns:p14="http://schemas.microsoft.com/office/powerpoint/2010/main" val="165900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 BI Licensing</a:t>
            </a:r>
            <a:endParaRPr lang="en-US" dirty="0"/>
          </a:p>
        </p:txBody>
      </p:sp>
      <p:sp>
        <p:nvSpPr>
          <p:cNvPr id="7" name="Content Placeholder 6"/>
          <p:cNvSpPr>
            <a:spLocks noGrp="1"/>
          </p:cNvSpPr>
          <p:nvPr>
            <p:ph idx="1"/>
          </p:nvPr>
        </p:nvSpPr>
        <p:spPr/>
        <p:txBody>
          <a:bodyPr>
            <a:normAutofit/>
          </a:bodyPr>
          <a:lstStyle/>
          <a:p>
            <a:r>
              <a:rPr lang="en-US" sz="2000" dirty="0"/>
              <a:t>Microsoft initially offered two Power BI licensing options</a:t>
            </a:r>
          </a:p>
          <a:p>
            <a:pPr lvl="1"/>
            <a:r>
              <a:rPr lang="en-US" sz="1800" dirty="0"/>
              <a:t>Power BI Free license</a:t>
            </a:r>
          </a:p>
          <a:p>
            <a:pPr lvl="1"/>
            <a:r>
              <a:rPr lang="en-US" sz="1800" dirty="0"/>
              <a:t>Power BI Pro license ($10/month)</a:t>
            </a:r>
          </a:p>
          <a:p>
            <a:pPr lvl="1"/>
            <a:r>
              <a:rPr lang="en-US" sz="1800" dirty="0"/>
              <a:t>Everything has been running within a shared capacity</a:t>
            </a:r>
          </a:p>
          <a:p>
            <a:endParaRPr lang="en-US" sz="2000" dirty="0"/>
          </a:p>
          <a:p>
            <a:r>
              <a:rPr lang="en-US" sz="2000" dirty="0"/>
              <a:t>Microsoft recently introduced Power BI Premium licensing</a:t>
            </a:r>
          </a:p>
          <a:p>
            <a:pPr lvl="1"/>
            <a:r>
              <a:rPr lang="en-US" sz="1800" dirty="0"/>
              <a:t>Power BI Premium customers can create dedicated capacities</a:t>
            </a:r>
          </a:p>
          <a:p>
            <a:pPr lvl="1"/>
            <a:r>
              <a:rPr lang="en-US" sz="1800" dirty="0"/>
              <a:t>Power BI Premium licensing has monthly fee for dedicated capacity</a:t>
            </a:r>
          </a:p>
          <a:p>
            <a:pPr lvl="1"/>
            <a:r>
              <a:rPr lang="en-US" sz="1800" dirty="0"/>
              <a:t>Dedicated capacity remove limits on upload size and # of refreshes</a:t>
            </a:r>
          </a:p>
          <a:p>
            <a:pPr lvl="1"/>
            <a:r>
              <a:rPr lang="en-US" sz="1800" dirty="0"/>
              <a:t>Dedicated capacity can serve Power BI content to non-licensed users</a:t>
            </a:r>
          </a:p>
          <a:p>
            <a:pPr lvl="1"/>
            <a:endParaRPr lang="en-US" sz="1800" dirty="0"/>
          </a:p>
          <a:p>
            <a:r>
              <a:rPr lang="en-US" sz="2200" dirty="0"/>
              <a:t>More info at </a:t>
            </a:r>
            <a:r>
              <a:rPr lang="en-US" sz="2200" dirty="0">
                <a:hlinkClick r:id="rId3"/>
              </a:rPr>
              <a:t>https://powerbi.microsoft.com/en-us/pricing/</a:t>
            </a:r>
            <a:r>
              <a:rPr lang="en-US" sz="2200" dirty="0"/>
              <a:t> </a:t>
            </a:r>
          </a:p>
          <a:p>
            <a:pPr lvl="1"/>
            <a:r>
              <a:rPr lang="en-US" sz="1800" dirty="0"/>
              <a:t>Please ask questions about licensing offline and not during lectures</a:t>
            </a:r>
          </a:p>
        </p:txBody>
      </p:sp>
    </p:spTree>
    <p:extLst>
      <p:ext uri="{BB962C8B-B14F-4D97-AF65-F5344CB8AC3E}">
        <p14:creationId xmlns:p14="http://schemas.microsoft.com/office/powerpoint/2010/main" val="326115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Service Architecture</a:t>
            </a:r>
          </a:p>
        </p:txBody>
      </p:sp>
      <p:sp>
        <p:nvSpPr>
          <p:cNvPr id="18" name="Content Placeholder 17"/>
          <p:cNvSpPr>
            <a:spLocks noGrp="1"/>
          </p:cNvSpPr>
          <p:nvPr>
            <p:ph idx="1"/>
          </p:nvPr>
        </p:nvSpPr>
        <p:spPr/>
        <p:txBody>
          <a:bodyPr/>
          <a:lstStyle/>
          <a:p>
            <a:r>
              <a:rPr lang="en-US" dirty="0"/>
              <a:t>Power BI support for authors and consumers</a:t>
            </a:r>
          </a:p>
          <a:p>
            <a:pPr lvl="1"/>
            <a:r>
              <a:rPr lang="en-US" dirty="0"/>
              <a:t>BI solution authors have a choice in authoring tools</a:t>
            </a:r>
          </a:p>
          <a:p>
            <a:pPr lvl="1"/>
            <a:r>
              <a:rPr lang="en-US" dirty="0"/>
              <a:t>BI solutions consumers can use wide range of devices</a:t>
            </a:r>
          </a:p>
        </p:txBody>
      </p:sp>
      <p:sp>
        <p:nvSpPr>
          <p:cNvPr id="3" name="Rectangle 2"/>
          <p:cNvSpPr/>
          <p:nvPr/>
        </p:nvSpPr>
        <p:spPr>
          <a:xfrm>
            <a:off x="2931166" y="3124200"/>
            <a:ext cx="2783834" cy="333816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sz="1400" b="1" dirty="0"/>
              <a:t>Power BI Service</a:t>
            </a:r>
          </a:p>
        </p:txBody>
      </p:sp>
      <p:sp>
        <p:nvSpPr>
          <p:cNvPr id="4" name="Rectangle 3"/>
          <p:cNvSpPr/>
          <p:nvPr/>
        </p:nvSpPr>
        <p:spPr>
          <a:xfrm>
            <a:off x="284486" y="3124200"/>
            <a:ext cx="2531205" cy="33381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Authors</a:t>
            </a:r>
          </a:p>
        </p:txBody>
      </p:sp>
      <p:sp>
        <p:nvSpPr>
          <p:cNvPr id="5" name="Rectangle 4"/>
          <p:cNvSpPr/>
          <p:nvPr/>
        </p:nvSpPr>
        <p:spPr>
          <a:xfrm>
            <a:off x="5943600" y="3124200"/>
            <a:ext cx="2834054" cy="33381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Consumers</a:t>
            </a:r>
          </a:p>
        </p:txBody>
      </p:sp>
      <p:sp>
        <p:nvSpPr>
          <p:cNvPr id="11" name="Rectangle 10"/>
          <p:cNvSpPr/>
          <p:nvPr/>
        </p:nvSpPr>
        <p:spPr>
          <a:xfrm>
            <a:off x="6221440" y="358954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Browser</a:t>
            </a:r>
          </a:p>
        </p:txBody>
      </p:sp>
      <p:sp>
        <p:nvSpPr>
          <p:cNvPr id="12" name="Rectangle 11"/>
          <p:cNvSpPr/>
          <p:nvPr/>
        </p:nvSpPr>
        <p:spPr>
          <a:xfrm>
            <a:off x="6239830" y="4052200"/>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iPad App</a:t>
            </a:r>
          </a:p>
        </p:txBody>
      </p:sp>
      <p:sp>
        <p:nvSpPr>
          <p:cNvPr id="13" name="Rectangle 12"/>
          <p:cNvSpPr/>
          <p:nvPr/>
        </p:nvSpPr>
        <p:spPr>
          <a:xfrm>
            <a:off x="6239830" y="4977503"/>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Android App</a:t>
            </a:r>
          </a:p>
        </p:txBody>
      </p:sp>
      <p:sp>
        <p:nvSpPr>
          <p:cNvPr id="14" name="Rectangle 13"/>
          <p:cNvSpPr/>
          <p:nvPr/>
        </p:nvSpPr>
        <p:spPr>
          <a:xfrm>
            <a:off x="6236808" y="5440155"/>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Windows 10 Phone App</a:t>
            </a:r>
          </a:p>
        </p:txBody>
      </p:sp>
      <p:sp>
        <p:nvSpPr>
          <p:cNvPr id="16" name="Rectangle 15"/>
          <p:cNvSpPr/>
          <p:nvPr/>
        </p:nvSpPr>
        <p:spPr>
          <a:xfrm>
            <a:off x="6239830" y="4514851"/>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iPhone App</a:t>
            </a:r>
          </a:p>
        </p:txBody>
      </p:sp>
      <p:sp>
        <p:nvSpPr>
          <p:cNvPr id="22" name="Rectangle 21"/>
          <p:cNvSpPr/>
          <p:nvPr/>
        </p:nvSpPr>
        <p:spPr>
          <a:xfrm>
            <a:off x="6232523" y="590280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 Application</a:t>
            </a:r>
          </a:p>
        </p:txBody>
      </p:sp>
      <p:grpSp>
        <p:nvGrpSpPr>
          <p:cNvPr id="43" name="Group 42"/>
          <p:cNvGrpSpPr/>
          <p:nvPr/>
        </p:nvGrpSpPr>
        <p:grpSpPr>
          <a:xfrm>
            <a:off x="543408" y="3611753"/>
            <a:ext cx="4877228" cy="641276"/>
            <a:chOff x="533400" y="3463196"/>
            <a:chExt cx="4964744" cy="746556"/>
          </a:xfrm>
        </p:grpSpPr>
        <p:sp>
          <p:nvSpPr>
            <p:cNvPr id="6" name="Rectangle 5"/>
            <p:cNvSpPr/>
            <p:nvPr/>
          </p:nvSpPr>
          <p:spPr>
            <a:xfrm>
              <a:off x="533400" y="3463196"/>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Browser</a:t>
              </a:r>
            </a:p>
          </p:txBody>
        </p:sp>
        <p:sp>
          <p:nvSpPr>
            <p:cNvPr id="23" name="Rounded Rectangle 22"/>
            <p:cNvSpPr/>
            <p:nvPr/>
          </p:nvSpPr>
          <p:spPr>
            <a:xfrm>
              <a:off x="3348028" y="3676352"/>
              <a:ext cx="2150116" cy="533400"/>
            </a:xfrm>
            <a:prstGeom prst="round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1</a:t>
              </a:r>
            </a:p>
          </p:txBody>
        </p:sp>
        <p:cxnSp>
          <p:nvCxnSpPr>
            <p:cNvPr id="28" name="Straight Arrow Connector 27"/>
            <p:cNvCxnSpPr>
              <a:stCxn id="6" idx="3"/>
              <a:endCxn id="23" idx="1"/>
            </p:cNvCxnSpPr>
            <p:nvPr/>
          </p:nvCxnSpPr>
          <p:spPr>
            <a:xfrm>
              <a:off x="2536441" y="3757713"/>
              <a:ext cx="811587" cy="1853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61798" y="4316552"/>
            <a:ext cx="4838171" cy="542014"/>
            <a:chOff x="552120" y="4283703"/>
            <a:chExt cx="4924986" cy="630998"/>
          </a:xfrm>
        </p:grpSpPr>
        <p:sp>
          <p:nvSpPr>
            <p:cNvPr id="24" name="Rounded Rectangle 23"/>
            <p:cNvSpPr/>
            <p:nvPr/>
          </p:nvSpPr>
          <p:spPr>
            <a:xfrm>
              <a:off x="3326990" y="4381301"/>
              <a:ext cx="2150116" cy="533400"/>
            </a:xfrm>
            <a:prstGeom prst="round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2</a:t>
              </a:r>
            </a:p>
          </p:txBody>
        </p:sp>
        <p:sp>
          <p:nvSpPr>
            <p:cNvPr id="7" name="Rectangle 6"/>
            <p:cNvSpPr/>
            <p:nvPr/>
          </p:nvSpPr>
          <p:spPr>
            <a:xfrm>
              <a:off x="552120" y="4283703"/>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Power BI Desktop</a:t>
              </a:r>
            </a:p>
          </p:txBody>
        </p:sp>
        <p:cxnSp>
          <p:nvCxnSpPr>
            <p:cNvPr id="32" name="Straight Arrow Connector 31"/>
            <p:cNvCxnSpPr>
              <a:stCxn id="7" idx="3"/>
              <a:endCxn id="24" idx="1"/>
            </p:cNvCxnSpPr>
            <p:nvPr/>
          </p:nvCxnSpPr>
          <p:spPr>
            <a:xfrm>
              <a:off x="2555161" y="4578220"/>
              <a:ext cx="771829" cy="697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561798" y="5005924"/>
            <a:ext cx="4838171" cy="506061"/>
            <a:chOff x="552120" y="5086250"/>
            <a:chExt cx="4924986" cy="589142"/>
          </a:xfrm>
        </p:grpSpPr>
        <p:sp>
          <p:nvSpPr>
            <p:cNvPr id="25" name="Rounded Rectangle 24"/>
            <p:cNvSpPr/>
            <p:nvPr/>
          </p:nvSpPr>
          <p:spPr>
            <a:xfrm>
              <a:off x="3326990" y="5086250"/>
              <a:ext cx="2150116" cy="533400"/>
            </a:xfrm>
            <a:prstGeom prst="round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3</a:t>
              </a:r>
            </a:p>
          </p:txBody>
        </p:sp>
        <p:sp>
          <p:nvSpPr>
            <p:cNvPr id="8" name="Rectangle 7"/>
            <p:cNvSpPr/>
            <p:nvPr/>
          </p:nvSpPr>
          <p:spPr>
            <a:xfrm>
              <a:off x="552120" y="5086359"/>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Microsoft Excel 2016</a:t>
              </a:r>
            </a:p>
          </p:txBody>
        </p:sp>
        <p:cxnSp>
          <p:nvCxnSpPr>
            <p:cNvPr id="35" name="Straight Arrow Connector 34"/>
            <p:cNvCxnSpPr>
              <a:stCxn id="8" idx="3"/>
              <a:endCxn id="25" idx="1"/>
            </p:cNvCxnSpPr>
            <p:nvPr/>
          </p:nvCxnSpPr>
          <p:spPr>
            <a:xfrm flipV="1">
              <a:off x="2555161" y="5352950"/>
              <a:ext cx="771829" cy="279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58775" y="5611462"/>
            <a:ext cx="4841193" cy="589088"/>
            <a:chOff x="549043" y="5791200"/>
            <a:chExt cx="4928063" cy="685800"/>
          </a:xfrm>
        </p:grpSpPr>
        <p:sp>
          <p:nvSpPr>
            <p:cNvPr id="26" name="Rounded Rectangle 25"/>
            <p:cNvSpPr/>
            <p:nvPr/>
          </p:nvSpPr>
          <p:spPr>
            <a:xfrm>
              <a:off x="3326990" y="5791200"/>
              <a:ext cx="2150116" cy="533400"/>
            </a:xfrm>
            <a:prstGeom prst="round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4</a:t>
              </a:r>
            </a:p>
          </p:txBody>
        </p:sp>
        <p:sp>
          <p:nvSpPr>
            <p:cNvPr id="10" name="Rectangle 9"/>
            <p:cNvSpPr/>
            <p:nvPr/>
          </p:nvSpPr>
          <p:spPr>
            <a:xfrm>
              <a:off x="549043" y="5887967"/>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Custom Application</a:t>
              </a:r>
            </a:p>
          </p:txBody>
        </p:sp>
        <p:cxnSp>
          <p:nvCxnSpPr>
            <p:cNvPr id="36" name="Straight Arrow Connector 35"/>
            <p:cNvCxnSpPr>
              <a:stCxn id="10" idx="3"/>
              <a:endCxn id="26" idx="1"/>
            </p:cNvCxnSpPr>
            <p:nvPr/>
          </p:nvCxnSpPr>
          <p:spPr>
            <a:xfrm flipV="1">
              <a:off x="2552084" y="6057900"/>
              <a:ext cx="774906" cy="1245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63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3" grpId="0" animBg="1"/>
      <p:bldP spid="14" grpId="0" animBg="1"/>
      <p:bldP spid="16" grpId="0" animBg="1"/>
      <p:bldP spid="22" grpId="0" animBg="1"/>
    </p:bld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A5547237-B119-45CA-BEFC-A2DA2BDB03E7}">
  <ds:schemaRefs>
    <ds:schemaRef ds:uri="http://www.w3.org/XML/1998/namespace"/>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24877</TotalTime>
  <Words>4567</Words>
  <Application>Microsoft Office PowerPoint</Application>
  <PresentationFormat>On-screen Show (4:3)</PresentationFormat>
  <Paragraphs>350</Paragraphs>
  <Slides>41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Black</vt:lpstr>
      <vt:lpstr>Calibri</vt:lpstr>
      <vt:lpstr>Lucida Console</vt:lpstr>
      <vt:lpstr>Wingdings</vt:lpstr>
      <vt:lpstr>CPT_Wave15</vt:lpstr>
      <vt:lpstr>Power BI Dev-in-a-Day Workshop</vt:lpstr>
      <vt:lpstr>Workshop Agenda</vt:lpstr>
      <vt:lpstr>Workshop Prerequisites</vt:lpstr>
      <vt:lpstr>Attendee Workshop Materials</vt:lpstr>
      <vt:lpstr>Agenda</vt:lpstr>
      <vt:lpstr>The Power BI Service</vt:lpstr>
      <vt:lpstr>Logging into the Power BI service using the browser</vt:lpstr>
      <vt:lpstr>Power BI Licensing</vt:lpstr>
      <vt:lpstr>Power BI Service Architecture</vt:lpstr>
      <vt:lpstr>Central Power BI Concepts</vt:lpstr>
      <vt:lpstr>Dashboards and Tiles</vt:lpstr>
      <vt:lpstr>Dashboards and Reports</vt:lpstr>
      <vt:lpstr>Reports and Pages</vt:lpstr>
      <vt:lpstr>Report Authoring</vt:lpstr>
      <vt:lpstr>Visuals (aka Visualizations)</vt:lpstr>
      <vt:lpstr>Editing Visual Properties</vt:lpstr>
      <vt:lpstr>Report and Datasets</vt:lpstr>
      <vt:lpstr>Getting started with Datasets, Reports and Dashboards</vt:lpstr>
      <vt:lpstr>Agenda</vt:lpstr>
      <vt:lpstr>Developer Opportunities in Power BI</vt:lpstr>
      <vt:lpstr>Developing with the Power BI REST API</vt:lpstr>
      <vt:lpstr>Built-in Visualization Types</vt:lpstr>
      <vt:lpstr>Developing Custom Visuals</vt:lpstr>
      <vt:lpstr>What is was Power BI Embedded V1?</vt:lpstr>
      <vt:lpstr>The Big Picture for Power BI Embedded V2</vt:lpstr>
      <vt:lpstr>Agenda</vt:lpstr>
      <vt:lpstr>Working with Power BI Desktop</vt:lpstr>
      <vt:lpstr>Working with Power BI Desktop</vt:lpstr>
      <vt:lpstr>Projects and PBIX Files</vt:lpstr>
      <vt:lpstr>Power BI Desktop is an ETL Tool</vt:lpstr>
      <vt:lpstr>Query Steps</vt:lpstr>
      <vt:lpstr>Advanced Editor</vt:lpstr>
      <vt:lpstr>Data Modeling with Power BI Desktop</vt:lpstr>
      <vt:lpstr>Fooling Around with  Power BI Desktop</vt:lpstr>
      <vt:lpstr>Agenda</vt:lpstr>
      <vt:lpstr>Understanding App Workspaces</vt:lpstr>
      <vt:lpstr>Using an App Workspace to Design and Publish a Power BI App</vt:lpstr>
      <vt:lpstr>Publish to Web</vt:lpstr>
      <vt:lpstr>Generating Embed Codes</vt:lpstr>
      <vt:lpstr>Embedding a Report in a Web Appp using the Publish to Web Feature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Developer Roadmap</dc:title>
  <dc:creator>Ted Pattison</dc:creator>
  <cp:lastModifiedBy>TedP</cp:lastModifiedBy>
  <cp:revision>414</cp:revision>
  <dcterms:created xsi:type="dcterms:W3CDTF">2012-04-13T19:17:02Z</dcterms:created>
  <dcterms:modified xsi:type="dcterms:W3CDTF">2017-06-11T15:37:15Z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