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3"/>
  </p:notesMasterIdLst>
  <p:handoutMasterIdLst>
    <p:handoutMasterId r:id="rId54"/>
  </p:handoutMasterIdLst>
  <p:sldIdLst>
    <p:sldId id="279" r:id="rId6"/>
    <p:sldId id="281" r:id="rId7"/>
    <p:sldId id="327" r:id="rId8"/>
    <p:sldId id="328" r:id="rId9"/>
    <p:sldId id="329" r:id="rId10"/>
    <p:sldId id="330" r:id="rId11"/>
    <p:sldId id="332" r:id="rId12"/>
    <p:sldId id="333" r:id="rId13"/>
    <p:sldId id="331" r:id="rId14"/>
    <p:sldId id="334" r:id="rId15"/>
    <p:sldId id="350" r:id="rId16"/>
    <p:sldId id="32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24" r:id="rId33"/>
    <p:sldId id="325" r:id="rId34"/>
    <p:sldId id="326" r:id="rId35"/>
    <p:sldId id="310" r:id="rId36"/>
    <p:sldId id="298" r:id="rId37"/>
    <p:sldId id="299" r:id="rId38"/>
    <p:sldId id="300" r:id="rId39"/>
    <p:sldId id="301" r:id="rId40"/>
    <p:sldId id="31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2" r:id="rId49"/>
    <p:sldId id="313" r:id="rId50"/>
    <p:sldId id="314" r:id="rId51"/>
    <p:sldId id="351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5545" autoAdjust="0"/>
  </p:normalViewPr>
  <p:slideViewPr>
    <p:cSldViewPr>
      <p:cViewPr varScale="1">
        <p:scale>
          <a:sx n="48" d="100"/>
          <a:sy n="48" d="100"/>
        </p:scale>
        <p:origin x="1066" y="4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0152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fld id="{C2206348-F3CA-4D34-BAC3-06D54859F67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72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65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AzureAD/azure-activedirectory-library-for-j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Developing with the Power BI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AAD plays role of an OpenID Connect Provider</a:t>
            </a:r>
          </a:p>
          <a:p>
            <a:pPr lvl="1"/>
            <a:r>
              <a:rPr lang="en-US"/>
              <a:t>Creates access tokens based on OAuth 2.0</a:t>
            </a:r>
          </a:p>
          <a:p>
            <a:pPr lvl="1"/>
            <a:r>
              <a:rPr lang="en-US"/>
              <a:t>Creates id tokens based on OpenID Connect 1.0</a:t>
            </a:r>
          </a:p>
          <a:p>
            <a:pPr lvl="1"/>
            <a:endParaRPr lang="en-US"/>
          </a:p>
          <a:p>
            <a:r>
              <a:rPr lang="en-US"/>
              <a:t>AAD provides authentication &amp; authorization for…</a:t>
            </a:r>
          </a:p>
          <a:p>
            <a:pPr lvl="1"/>
            <a:r>
              <a:rPr lang="en-US"/>
              <a:t>Office 365, Exchange Online and SharePoint Online</a:t>
            </a:r>
          </a:p>
          <a:p>
            <a:pPr lvl="1"/>
            <a:r>
              <a:rPr lang="en-US"/>
              <a:t>Power BI REST API</a:t>
            </a:r>
          </a:p>
          <a:p>
            <a:pPr lvl="1"/>
            <a:r>
              <a:rPr lang="en-US"/>
              <a:t>Custom Web Applications and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Handles authentication flow behind the scenes</a:t>
            </a:r>
          </a:p>
          <a:p>
            <a:pPr lvl="1">
              <a:defRPr/>
            </a:pPr>
            <a:r>
              <a:rPr lang="en-US" sz="2200" dirty="0"/>
              <a:t>Provides token cache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ADAL .NET installs as a </a:t>
            </a:r>
            <a:r>
              <a:rPr lang="en-US" sz="2600" dirty="0" err="1"/>
              <a:t>NuGet</a:t>
            </a:r>
            <a:r>
              <a:rPr lang="en-US" sz="2600" dirty="0"/>
              <a:t> Package</a:t>
            </a:r>
          </a:p>
          <a:p>
            <a:pPr lvl="1">
              <a:defRPr/>
            </a:pPr>
            <a:r>
              <a:rPr lang="en-US" sz="2200" dirty="0"/>
              <a:t>Version 2.x is latest stable version</a:t>
            </a:r>
          </a:p>
          <a:p>
            <a:pPr lvl="1">
              <a:defRPr/>
            </a:pPr>
            <a:r>
              <a:rPr lang="en-US" sz="2200" dirty="0"/>
              <a:t>Version 3.x is in prerelease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81400"/>
            <a:ext cx="7924800" cy="6562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14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Getting Started with the Power BI REST API</a:t>
            </a:r>
          </a:p>
          <a:p>
            <a:r>
              <a:rPr lang="en-US" altLang="en-US" dirty="0"/>
              <a:t>Creating a Real-time Dashboard using C#</a:t>
            </a:r>
          </a:p>
          <a:p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42606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 BI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Power BI?</a:t>
            </a:r>
          </a:p>
          <a:p>
            <a:pPr lvl="1"/>
            <a:r>
              <a:rPr lang="en-US" sz="2000" dirty="0"/>
              <a:t>Collection of cloud services &amp; tools for building BI solutions</a:t>
            </a:r>
          </a:p>
          <a:p>
            <a:pPr lvl="1"/>
            <a:r>
              <a:rPr lang="en-US" sz="2000" dirty="0"/>
              <a:t>Power BI service available to licensed subscribers</a:t>
            </a:r>
          </a:p>
          <a:p>
            <a:pPr lvl="1"/>
            <a:r>
              <a:rPr lang="en-US" sz="2000" dirty="0"/>
              <a:t>Power BI model based on datasets, reports and dashboards</a:t>
            </a:r>
          </a:p>
          <a:p>
            <a:r>
              <a:rPr lang="en-US" sz="2400" dirty="0"/>
              <a:t>What is the Power BI REST API?</a:t>
            </a:r>
          </a:p>
          <a:p>
            <a:pPr lvl="1"/>
            <a:r>
              <a:rPr lang="en-US" sz="2000" dirty="0"/>
              <a:t>API built on OAuth2, OpenID Connect, REST and ODATA</a:t>
            </a:r>
          </a:p>
          <a:p>
            <a:pPr lvl="1"/>
            <a:r>
              <a:rPr lang="en-US" sz="2000" dirty="0"/>
              <a:t>Allows developers to program datasets, reports and dashboards</a:t>
            </a:r>
          </a:p>
          <a:p>
            <a:r>
              <a:rPr lang="en-US" sz="2400" dirty="0"/>
              <a:t>What can you do with the Power BI REST API?</a:t>
            </a:r>
          </a:p>
          <a:p>
            <a:pPr lvl="1"/>
            <a:r>
              <a:rPr lang="en-US" sz="2000" dirty="0"/>
              <a:t>Create and update datasets</a:t>
            </a:r>
          </a:p>
          <a:p>
            <a:pPr lvl="1"/>
            <a:r>
              <a:rPr lang="en-US" sz="2000" dirty="0"/>
              <a:t>Build real-time dashboards</a:t>
            </a:r>
          </a:p>
          <a:p>
            <a:pPr lvl="1"/>
            <a:r>
              <a:rPr lang="en-US" sz="2000" dirty="0"/>
              <a:t>Embed Power BI reports and dashboards tiles in web pages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7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Organizational account in an Office 365 tenancy</a:t>
            </a:r>
          </a:p>
          <a:p>
            <a:pPr lvl="1"/>
            <a:r>
              <a:rPr lang="en-US" dirty="0"/>
              <a:t>License for Power BI</a:t>
            </a:r>
          </a:p>
          <a:p>
            <a:pPr lvl="1"/>
            <a:r>
              <a:rPr lang="en-US" dirty="0"/>
              <a:t>Visual Studio 2017 and Visual Studio 2015</a:t>
            </a:r>
          </a:p>
          <a:p>
            <a:pPr lvl="1"/>
            <a:r>
              <a:rPr lang="en-US" dirty="0"/>
              <a:t>Azure subscription for application registration</a:t>
            </a:r>
          </a:p>
        </p:txBody>
      </p:sp>
    </p:spTree>
    <p:extLst>
      <p:ext uri="{BB962C8B-B14F-4D97-AF65-F5344CB8AC3E}">
        <p14:creationId xmlns:p14="http://schemas.microsoft.com/office/powerpoint/2010/main" val="10885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Operations Are Supported in v1.0?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Workspace Group Operations</a:t>
            </a:r>
          </a:p>
          <a:p>
            <a:pPr lvl="1"/>
            <a:r>
              <a:rPr lang="en-US"/>
              <a:t>Get Groups</a:t>
            </a:r>
          </a:p>
          <a:p>
            <a:r>
              <a:rPr lang="en-US"/>
              <a:t>Dataset Operations</a:t>
            </a:r>
          </a:p>
          <a:p>
            <a:pPr lvl="1"/>
            <a:r>
              <a:rPr lang="en-US"/>
              <a:t>Get Datasets</a:t>
            </a:r>
          </a:p>
          <a:p>
            <a:pPr lvl="1"/>
            <a:r>
              <a:rPr lang="en-US"/>
              <a:t>Create Dataset</a:t>
            </a:r>
          </a:p>
          <a:p>
            <a:r>
              <a:rPr lang="en-US"/>
              <a:t>Table Operations</a:t>
            </a:r>
          </a:p>
          <a:p>
            <a:pPr lvl="1"/>
            <a:r>
              <a:rPr lang="en-US"/>
              <a:t>Get Tables</a:t>
            </a:r>
          </a:p>
          <a:p>
            <a:pPr lvl="1"/>
            <a:r>
              <a:rPr lang="en-US"/>
              <a:t>Alter Table Schema</a:t>
            </a:r>
          </a:p>
          <a:p>
            <a:r>
              <a:rPr lang="en-US"/>
              <a:t>Table Row Operations</a:t>
            </a:r>
          </a:p>
          <a:p>
            <a:pPr lvl="1"/>
            <a:r>
              <a:rPr lang="en-US"/>
              <a:t>Add Rows</a:t>
            </a:r>
          </a:p>
          <a:p>
            <a:pPr lvl="1"/>
            <a:r>
              <a:rPr lang="en-US"/>
              <a:t>Delete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Operations are Supported in Beta?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 Operations</a:t>
            </a:r>
          </a:p>
          <a:p>
            <a:pPr lvl="1"/>
            <a:r>
              <a:rPr lang="en-US"/>
              <a:t>Get Reports</a:t>
            </a:r>
          </a:p>
          <a:p>
            <a:r>
              <a:rPr lang="en-US"/>
              <a:t>Dashboard Operations</a:t>
            </a:r>
          </a:p>
          <a:p>
            <a:pPr lvl="1"/>
            <a:r>
              <a:rPr lang="en-US"/>
              <a:t>Get Dashboards</a:t>
            </a:r>
          </a:p>
          <a:p>
            <a:pPr lvl="1"/>
            <a:r>
              <a:rPr lang="en-US"/>
              <a:t>Get Dashboard Tiles</a:t>
            </a:r>
          </a:p>
          <a:p>
            <a:r>
              <a:rPr lang="en-US"/>
              <a:t>Import Operations</a:t>
            </a:r>
          </a:p>
          <a:p>
            <a:pPr lvl="1"/>
            <a:r>
              <a:rPr lang="en-US"/>
              <a:t>Create Import</a:t>
            </a:r>
          </a:p>
          <a:p>
            <a:pPr lvl="1"/>
            <a:r>
              <a:rPr lang="en-US"/>
              <a:t>Get Imports</a:t>
            </a:r>
          </a:p>
          <a:p>
            <a:pPr lvl="1"/>
            <a:r>
              <a:rPr lang="en-US"/>
              <a:t>Get Import by GUID</a:t>
            </a:r>
          </a:p>
          <a:p>
            <a:pPr lvl="1"/>
            <a:r>
              <a:rPr lang="en-US"/>
              <a:t>Get Import by File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PowerBiRestApiDemo Sample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Console application project in Visual Studio 2015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PowerBiRestApiDemo</a:t>
            </a:r>
            <a:r>
              <a:rPr lang="en-US" sz="2000" dirty="0"/>
              <a:t> project contains two NuGet packages</a:t>
            </a:r>
          </a:p>
          <a:p>
            <a:pPr lvl="1"/>
            <a:r>
              <a:rPr lang="en-US" sz="1800" dirty="0" err="1"/>
              <a:t>Newtonsoft.Json</a:t>
            </a:r>
            <a:r>
              <a:rPr lang="en-US" sz="1800" dirty="0"/>
              <a:t> used to convert JSON data to and from and C#</a:t>
            </a:r>
          </a:p>
          <a:p>
            <a:pPr lvl="1"/>
            <a:r>
              <a:rPr lang="en-US" sz="1800" dirty="0"/>
              <a:t>Azure ADAL used to get access tokens from Azure Active Directory</a:t>
            </a: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1828800" cy="1856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3311"/>
          <a:stretch/>
        </p:blipFill>
        <p:spPr>
          <a:xfrm>
            <a:off x="1143000" y="5087255"/>
            <a:ext cx="6324600" cy="15372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179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 Registration with an Azure Tenant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must be registered within an Office 365 tenant</a:t>
            </a:r>
          </a:p>
          <a:p>
            <a:pPr lvl="1"/>
            <a:r>
              <a:rPr lang="en-US" sz="2000" dirty="0"/>
              <a:t>Registration can be accomplished using Azure Management portal</a:t>
            </a:r>
          </a:p>
          <a:p>
            <a:pPr lvl="1"/>
            <a:r>
              <a:rPr lang="en-US" sz="2000" dirty="0"/>
              <a:t>Registration can be done using Power BI App Registration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7239000" cy="3625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490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14500"/>
            <a:ext cx="3657600" cy="41100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2057400" y="5372101"/>
            <a:ext cx="273050" cy="150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3" y="1714501"/>
            <a:ext cx="3714750" cy="41179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4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Power BI App Registration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3657600"/>
            <a:ext cx="1028700" cy="285750"/>
          </a:xfrm>
          <a:prstGeom prst="roundRect">
            <a:avLst/>
          </a:prstGeom>
          <a:noFill/>
          <a:ln>
            <a:solidFill>
              <a:srgbClr val="9F00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0450" y="5545139"/>
            <a:ext cx="1028700" cy="261937"/>
          </a:xfrm>
          <a:prstGeom prst="roundRect">
            <a:avLst/>
          </a:prstGeom>
          <a:noFill/>
          <a:ln>
            <a:solidFill>
              <a:srgbClr val="9F00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Understanding Authentication with Azure AD</a:t>
            </a:r>
          </a:p>
          <a:p>
            <a:r>
              <a:rPr lang="en-US" altLang="en-US" dirty="0"/>
              <a:t>Getting Started with the Power BI REST API</a:t>
            </a:r>
          </a:p>
          <a:p>
            <a:r>
              <a:rPr lang="en-US" altLang="en-US" dirty="0"/>
              <a:t>Creating a Real-time Dashboard using C#</a:t>
            </a:r>
          </a:p>
          <a:p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Application Constants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REST API requires Client ID and several URLs</a:t>
            </a:r>
          </a:p>
          <a:p>
            <a:pPr lvl="1"/>
            <a:r>
              <a:rPr lang="en-US" sz="2000" dirty="0"/>
              <a:t>These values are tracked as application constants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14600"/>
            <a:ext cx="7759700" cy="2400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296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Power BI REST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29186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ADAL to Retrieve an Access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1" y="1295400"/>
            <a:ext cx="8826109" cy="419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Oval 3"/>
          <p:cNvSpPr/>
          <p:nvPr/>
        </p:nvSpPr>
        <p:spPr>
          <a:xfrm>
            <a:off x="251217" y="279254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51217" y="338163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51217" y="42672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73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Executing Power BI REST API Calls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Generic helper methods designed to execute HTTP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0" y="1905000"/>
            <a:ext cx="6789172" cy="2197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81545" y="4373033"/>
            <a:ext cx="6822411" cy="1570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7991" y="4699198"/>
            <a:ext cx="1979828" cy="91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60" y="4699198"/>
            <a:ext cx="2164724" cy="91824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7819" y="4636873"/>
            <a:ext cx="2347541" cy="1042890"/>
            <a:chOff x="4683360" y="4763116"/>
            <a:chExt cx="2392864" cy="10641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683360" y="5305785"/>
              <a:ext cx="2392864" cy="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88988" y="4763116"/>
              <a:ext cx="1067260" cy="1064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2161" y="5023851"/>
              <a:ext cx="885148" cy="2183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2161" y="5305785"/>
              <a:ext cx="885148" cy="4324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36519" y="2248134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48586" y="3399169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605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JSON to Create a Custom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Dataset created using JSON-formatted Table Schema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5105400" cy="43066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578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4309" y="4685206"/>
            <a:ext cx="3637774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7" y="4540774"/>
            <a:ext cx="2386027" cy="20124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082070" y="5053028"/>
            <a:ext cx="4962702" cy="1296041"/>
            <a:chOff x="3883629" y="4997493"/>
            <a:chExt cx="5454751" cy="142463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83629" y="5465316"/>
              <a:ext cx="1814016" cy="10585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273103" y="4997493"/>
              <a:ext cx="914417" cy="912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53538" y="5219762"/>
              <a:ext cx="757781" cy="1884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53538" y="5463200"/>
              <a:ext cx="757781" cy="3704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1719" y="5014428"/>
              <a:ext cx="3276661" cy="1407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My Custom Dataset</a:t>
              </a:r>
            </a:p>
          </p:txBody>
        </p: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6214180" y="5425077"/>
              <a:ext cx="1295400" cy="839384"/>
              <a:chOff x="7924800" y="5355406"/>
              <a:chExt cx="1295400" cy="83938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924741" y="5355426"/>
                <a:ext cx="1295424" cy="8403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US" sz="900" dirty="0">
                    <a:solidFill>
                      <a:schemeClr val="tx1"/>
                    </a:solidFill>
                  </a:rPr>
                  <a:t> table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7924741" y="5639084"/>
                <a:ext cx="1295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000943" y="571529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000943" y="5791497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000943" y="586770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00943" y="594391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000943" y="6020116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8000943" y="609632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65" name="Group 22"/>
            <p:cNvGrpSpPr>
              <a:grpSpLocks/>
            </p:cNvGrpSpPr>
            <p:nvPr/>
          </p:nvGrpSpPr>
          <p:grpSpPr bwMode="auto">
            <a:xfrm>
              <a:off x="7789672" y="5425077"/>
              <a:ext cx="1295400" cy="839384"/>
              <a:chOff x="7924800" y="5355406"/>
              <a:chExt cx="1295400" cy="8393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924079" y="5355426"/>
                <a:ext cx="1295424" cy="8403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chemeClr val="tx1"/>
                    </a:solidFill>
                  </a:rPr>
                  <a:t>States</a:t>
                </a:r>
                <a:r>
                  <a:rPr lang="en-US" sz="900" dirty="0">
                    <a:solidFill>
                      <a:schemeClr val="tx1"/>
                    </a:solidFill>
                  </a:rPr>
                  <a:t> table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7924079" y="5639084"/>
                <a:ext cx="1295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000280" y="571529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000280" y="5791497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000280" y="586770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000280" y="594391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000280" y="6020116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000280" y="609632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714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C# Classes to Convert to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C# class can be created to facilitate reading &amp; writing JSON</a:t>
            </a:r>
          </a:p>
          <a:p>
            <a:pPr lvl="1"/>
            <a:r>
              <a:rPr lang="en-US" sz="1800" dirty="0" err="1"/>
              <a:t>Newtonsoft.Json</a:t>
            </a:r>
            <a:r>
              <a:rPr lang="en-US" sz="1800" dirty="0"/>
              <a:t> package contains classes for performing conversions</a:t>
            </a:r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514601"/>
            <a:ext cx="2597150" cy="1395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5802312" cy="2914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2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Rows to a Table in a Dataset</a:t>
            </a:r>
          </a:p>
        </p:txBody>
      </p:sp>
      <p:sp>
        <p:nvSpPr>
          <p:cNvPr id="29699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Executing POST to add rows to Countries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4" y="3503936"/>
            <a:ext cx="4325370" cy="1592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0" y="2133600"/>
            <a:ext cx="7428657" cy="11539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862390" y="3762376"/>
            <a:ext cx="3548044" cy="2714624"/>
            <a:chOff x="5216718" y="3829750"/>
            <a:chExt cx="3749278" cy="2867093"/>
          </a:xfrm>
        </p:grpSpPr>
        <p:sp>
          <p:nvSpPr>
            <p:cNvPr id="8" name="Rectangle 7"/>
            <p:cNvSpPr/>
            <p:nvPr/>
          </p:nvSpPr>
          <p:spPr>
            <a:xfrm>
              <a:off x="7096650" y="3829750"/>
              <a:ext cx="1399363" cy="1062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216718" y="4322762"/>
              <a:ext cx="1814303" cy="1058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618956" y="3876301"/>
              <a:ext cx="914561" cy="9119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99403" y="4098473"/>
              <a:ext cx="757900" cy="18831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99403" y="4341807"/>
              <a:ext cx="757900" cy="370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605" y="5313021"/>
              <a:ext cx="2117040" cy="13838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832019" y="5103544"/>
              <a:ext cx="2133977" cy="2285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Countries Table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04965" y="2636457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1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504965" y="2900908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7351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 using C#</a:t>
            </a:r>
          </a:p>
          <a:p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2331235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 using C#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373073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Old-school Enterprise Security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371600"/>
            <a:ext cx="7086600" cy="5104524"/>
            <a:chOff x="609600" y="1371600"/>
            <a:chExt cx="4972050" cy="35814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371600"/>
              <a:ext cx="4972050" cy="3581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Local AD Domain: WINGTIP.COM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41513" y="2816225"/>
              <a:ext cx="2597150" cy="1154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NTLM/Kerberos</a:t>
              </a:r>
            </a:p>
          </p:txBody>
        </p:sp>
        <p:pic>
          <p:nvPicPr>
            <p:cNvPr id="245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1" y="2317750"/>
              <a:ext cx="1116013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826" y="2303463"/>
              <a:ext cx="1133475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4" y="3532188"/>
              <a:ext cx="1144587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25" y="3695701"/>
              <a:ext cx="1130300" cy="113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6" y="3567113"/>
              <a:ext cx="11398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5000"/>
              <a:ext cx="1155700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542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 using 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13709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</a:t>
            </a:r>
          </a:p>
          <a:p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55375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Scenario Being Simulated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Contribution website accepts contributions from donors</a:t>
            </a:r>
          </a:p>
          <a:p>
            <a:pPr lvl="1">
              <a:defRPr/>
            </a:pPr>
            <a:r>
              <a:rPr lang="en-US" sz="2000" dirty="0"/>
              <a:t>Website calls web service to process credit card transaction</a:t>
            </a:r>
          </a:p>
          <a:p>
            <a:pPr lvl="1">
              <a:defRPr/>
            </a:pPr>
            <a:r>
              <a:rPr lang="en-US" sz="2000" dirty="0"/>
              <a:t>Website calls to Power BI REST API to create &amp; update dataset</a:t>
            </a:r>
          </a:p>
          <a:p>
            <a:pPr lvl="1">
              <a:defRPr/>
            </a:pPr>
            <a:endParaRPr lang="en-US" sz="2000" dirty="0"/>
          </a:p>
        </p:txBody>
      </p:sp>
      <p:grpSp>
        <p:nvGrpSpPr>
          <p:cNvPr id="31748" name="Group 16"/>
          <p:cNvGrpSpPr>
            <a:grpSpLocks/>
          </p:cNvGrpSpPr>
          <p:nvPr/>
        </p:nvGrpSpPr>
        <p:grpSpPr bwMode="auto">
          <a:xfrm>
            <a:off x="533400" y="2895600"/>
            <a:ext cx="5046566" cy="2680988"/>
            <a:chOff x="318837" y="1248871"/>
            <a:chExt cx="8520363" cy="4923329"/>
          </a:xfrm>
        </p:grpSpPr>
        <p:pic>
          <p:nvPicPr>
            <p:cNvPr id="31756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248871"/>
              <a:ext cx="8515350" cy="4914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2536" y="1707416"/>
              <a:ext cx="8512967" cy="44567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1" y="2849071"/>
              <a:ext cx="8153400" cy="268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3629" y="1707416"/>
              <a:ext cx="8501874" cy="856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702" y="1377585"/>
              <a:ext cx="813576" cy="12067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5" b="1" dirty="0">
                  <a:solidFill>
                    <a:schemeClr val="tx1"/>
                  </a:solidFill>
                </a:rPr>
                <a:t>Vote for Joe</a:t>
              </a:r>
            </a:p>
          </p:txBody>
        </p:sp>
        <p:pic>
          <p:nvPicPr>
            <p:cNvPr id="31761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6" r="5380" b="14632"/>
            <a:stretch>
              <a:fillRect/>
            </a:stretch>
          </p:blipFill>
          <p:spPr bwMode="auto">
            <a:xfrm>
              <a:off x="342211" y="1714335"/>
              <a:ext cx="1752600" cy="830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64177" y="1655127"/>
              <a:ext cx="1759550" cy="5556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25" dirty="0">
                  <a:solidFill>
                    <a:schemeClr val="bg1"/>
                  </a:solidFill>
                </a:rPr>
                <a:t>Vote for Joe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45535" y="2161941"/>
              <a:ext cx="1819296" cy="4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25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He’ll back an alpaca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629" y="2544060"/>
              <a:ext cx="8501874" cy="2373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9018" y="2540039"/>
              <a:ext cx="896954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Back an Alpaca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6779" y="2544060"/>
              <a:ext cx="646761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Donate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2959" y="2540039"/>
              <a:ext cx="850557" cy="321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Related Links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2535" y="2540039"/>
              <a:ext cx="848407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Privacy Policy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8837" y="5934884"/>
              <a:ext cx="8516666" cy="2373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" dirty="0"/>
                <a:t>Copyright 2016 – Alpaca Joe’s Super Pac to Get Back to the Facts When a Jackass Attacks an Alpaca - All Right Reserved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118291" y="4104665"/>
            <a:ext cx="2484434" cy="765176"/>
            <a:chOff x="8318013" y="3484308"/>
            <a:chExt cx="3313629" cy="1020126"/>
          </a:xfrm>
        </p:grpSpPr>
        <p:sp>
          <p:nvSpPr>
            <p:cNvPr id="4" name="Rectangle 3"/>
            <p:cNvSpPr/>
            <p:nvPr/>
          </p:nvSpPr>
          <p:spPr>
            <a:xfrm>
              <a:off x="9613819" y="3484308"/>
              <a:ext cx="2017823" cy="9650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Credit Card Authority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8318013" y="3966857"/>
              <a:ext cx="1295805" cy="537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8291" y="4869841"/>
            <a:ext cx="2478084" cy="831850"/>
            <a:chOff x="8318012" y="4504432"/>
            <a:chExt cx="3305495" cy="1109154"/>
          </a:xfrm>
        </p:grpSpPr>
        <p:sp>
          <p:nvSpPr>
            <p:cNvPr id="5" name="Rectangle 4"/>
            <p:cNvSpPr/>
            <p:nvPr/>
          </p:nvSpPr>
          <p:spPr>
            <a:xfrm>
              <a:off x="9607598" y="4648368"/>
              <a:ext cx="2015909" cy="9652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Power BI Service</a:t>
              </a:r>
            </a:p>
          </p:txBody>
        </p:sp>
        <p:cxnSp>
          <p:nvCxnSpPr>
            <p:cNvPr id="9" name="Straight Arrow Connector 8"/>
            <p:cNvCxnSpPr>
              <a:stCxn id="3" idx="3"/>
              <a:endCxn id="5" idx="1"/>
            </p:cNvCxnSpPr>
            <p:nvPr/>
          </p:nvCxnSpPr>
          <p:spPr>
            <a:xfrm>
              <a:off x="8318012" y="4504432"/>
              <a:ext cx="1289586" cy="626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605405" y="4507891"/>
            <a:ext cx="1512887" cy="7239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Contributions</a:t>
            </a:r>
          </a:p>
          <a:p>
            <a:pPr algn="ctr">
              <a:defRPr/>
            </a:pPr>
            <a:r>
              <a:rPr lang="en-US" sz="1600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747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CampaignContributions Demo App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 similar to </a:t>
            </a:r>
            <a:r>
              <a:rPr lang="en-US" sz="2400" dirty="0" err="1"/>
              <a:t>PowerBiRestApiDemo</a:t>
            </a:r>
            <a:endParaRPr lang="en-US" sz="2400" dirty="0"/>
          </a:p>
          <a:p>
            <a:pPr lvl="1"/>
            <a:r>
              <a:rPr lang="en-US" sz="2000" dirty="0"/>
              <a:t>Uses </a:t>
            </a:r>
            <a:r>
              <a:rPr lang="en-US" sz="2000" dirty="0" err="1"/>
              <a:t>Newtonsoft.Json</a:t>
            </a:r>
            <a:r>
              <a:rPr lang="en-US" sz="2000" dirty="0"/>
              <a:t> package to convert JSON data</a:t>
            </a:r>
          </a:p>
          <a:p>
            <a:pPr lvl="1"/>
            <a:r>
              <a:rPr lang="en-US" sz="2000" dirty="0"/>
              <a:t>Uses Azure ADAL.NET to get access tokens from Azure 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3200400" cy="3415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01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Contribution Row Data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7788275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4700" y="1714500"/>
            <a:ext cx="23431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714500"/>
            <a:ext cx="26860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7850" y="1724025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714500"/>
            <a:ext cx="57150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1714500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1" y="1714500"/>
            <a:ext cx="758825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9450" y="2000250"/>
            <a:ext cx="514350" cy="74295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450" y="2754314"/>
            <a:ext cx="514350" cy="3095625"/>
          </a:xfrm>
          <a:prstGeom prst="rect">
            <a:avLst/>
          </a:prstGeom>
          <a:solidFill>
            <a:schemeClr val="tx2">
              <a:lumMod val="10000"/>
              <a:lumOff val="90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Scaling a Real-time Dashboard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 velocity data scenario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dirty="0"/>
              <a:t>High velocity data scenario</a:t>
            </a:r>
          </a:p>
          <a:p>
            <a:endParaRPr lang="en-US" altLang="en-US" dirty="0"/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897738" y="2297907"/>
            <a:ext cx="5105204" cy="732632"/>
            <a:chOff x="1771651" y="1790680"/>
            <a:chExt cx="3444225" cy="495321"/>
          </a:xfrm>
        </p:grpSpPr>
        <p:sp>
          <p:nvSpPr>
            <p:cNvPr id="8" name="Rectangle 7"/>
            <p:cNvSpPr/>
            <p:nvPr/>
          </p:nvSpPr>
          <p:spPr>
            <a:xfrm>
              <a:off x="4046435" y="1790680"/>
              <a:ext cx="1169441" cy="4953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grpSp>
          <p:nvGrpSpPr>
            <p:cNvPr id="34843" name="Group 46"/>
            <p:cNvGrpSpPr>
              <a:grpSpLocks/>
            </p:cNvGrpSpPr>
            <p:nvPr/>
          </p:nvGrpSpPr>
          <p:grpSpPr bwMode="auto">
            <a:xfrm>
              <a:off x="2923924" y="1928322"/>
              <a:ext cx="1122713" cy="220037"/>
              <a:chOff x="3898565" y="2571096"/>
              <a:chExt cx="1496950" cy="293382"/>
            </a:xfrm>
          </p:grpSpPr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3898665" y="2699706"/>
                <a:ext cx="1496580" cy="570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4392461" y="2570286"/>
                <a:ext cx="531780" cy="2950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67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771651" y="1790680"/>
              <a:ext cx="1169442" cy="495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My App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790541" y="4626755"/>
            <a:ext cx="2862418" cy="794035"/>
            <a:chOff x="3945505" y="4424531"/>
            <a:chExt cx="2881334" cy="778039"/>
          </a:xfrm>
        </p:grpSpPr>
        <p:sp>
          <p:nvSpPr>
            <p:cNvPr id="40" name="Rectangle 39"/>
            <p:cNvSpPr/>
            <p:nvPr/>
          </p:nvSpPr>
          <p:spPr>
            <a:xfrm>
              <a:off x="5267704" y="4424531"/>
              <a:ext cx="1559135" cy="778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Streaming Analytics</a:t>
              </a:r>
            </a:p>
          </p:txBody>
        </p:sp>
        <p:cxnSp>
          <p:nvCxnSpPr>
            <p:cNvPr id="44" name="Straight Arrow Connector 43"/>
            <p:cNvCxnSpPr>
              <a:stCxn id="17" idx="3"/>
              <a:endCxn id="40" idx="1"/>
            </p:cNvCxnSpPr>
            <p:nvPr/>
          </p:nvCxnSpPr>
          <p:spPr>
            <a:xfrm>
              <a:off x="3945505" y="4806130"/>
              <a:ext cx="1322199" cy="84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6652960" y="4626755"/>
            <a:ext cx="1847699" cy="794035"/>
            <a:chOff x="6827271" y="4450744"/>
            <a:chExt cx="1807003" cy="778039"/>
          </a:xfrm>
        </p:grpSpPr>
        <p:sp>
          <p:nvSpPr>
            <p:cNvPr id="41" name="Rectangle 40"/>
            <p:cNvSpPr/>
            <p:nvPr/>
          </p:nvSpPr>
          <p:spPr>
            <a:xfrm>
              <a:off x="7074835" y="4450744"/>
              <a:ext cx="1559439" cy="7780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6827271" y="4839764"/>
              <a:ext cx="2475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3994989"/>
            <a:ext cx="4154077" cy="2098674"/>
            <a:chOff x="685800" y="3994989"/>
            <a:chExt cx="4154077" cy="209867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85800" y="3994989"/>
              <a:ext cx="1038519" cy="2098674"/>
              <a:chOff x="990600" y="3806153"/>
              <a:chExt cx="1014274" cy="20550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3806153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4261648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4685363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5098485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5524319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715665" y="4165911"/>
              <a:ext cx="3124212" cy="1771088"/>
              <a:chOff x="1997259" y="3974591"/>
              <a:chExt cx="3056563" cy="17853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005726" y="4838282"/>
                <a:ext cx="591629" cy="1308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2691548" y="4149074"/>
                <a:ext cx="706989" cy="13805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9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014193" y="5152352"/>
                <a:ext cx="591628" cy="14905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5726" y="3974591"/>
                <a:ext cx="591629" cy="24719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30606" y="5487141"/>
                <a:ext cx="566749" cy="27282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997259" y="4433342"/>
                <a:ext cx="600095" cy="15084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87954" y="4851368"/>
                <a:ext cx="26035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48311" y="4450057"/>
                <a:ext cx="1405511" cy="7786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Azure</a:t>
                </a:r>
              </a:p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Event 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3671798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</a:t>
            </a:r>
            <a:r>
              <a:rPr lang="en-US" altLang="en-US" sz="3200" dirty="0" err="1"/>
              <a:t>PowerBiContentViewer</a:t>
            </a:r>
            <a:r>
              <a:rPr lang="en-US" altLang="en-US" sz="3200" dirty="0"/>
              <a:t> 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4478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Demonstrates SPA application</a:t>
            </a:r>
          </a:p>
          <a:p>
            <a:pPr lvl="1">
              <a:defRPr/>
            </a:pPr>
            <a:r>
              <a:rPr lang="en-US" dirty="0"/>
              <a:t>Built using client-side code</a:t>
            </a:r>
            <a:br>
              <a:rPr lang="en-US" dirty="0"/>
            </a:br>
            <a:r>
              <a:rPr lang="en-US" dirty="0"/>
              <a:t>(HTML, CSS and JavaScript)</a:t>
            </a:r>
          </a:p>
          <a:p>
            <a:pPr lvl="1">
              <a:defRPr/>
            </a:pPr>
            <a:r>
              <a:rPr lang="en-US" dirty="0"/>
              <a:t>SPA built using Angular-JS</a:t>
            </a:r>
          </a:p>
          <a:p>
            <a:pPr lvl="1">
              <a:defRPr/>
            </a:pPr>
            <a:r>
              <a:rPr lang="en-US" dirty="0"/>
              <a:t>Authentication using ADAL-JS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582" t="13125" r="33507" b="14505"/>
          <a:stretch/>
        </p:blipFill>
        <p:spPr>
          <a:xfrm>
            <a:off x="5761364" y="1439449"/>
            <a:ext cx="2635250" cy="371475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43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Understanding Implicit Grant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Implicit Grant Flow</a:t>
            </a:r>
          </a:p>
          <a:p>
            <a:pPr lvl="1">
              <a:defRPr/>
            </a:pPr>
            <a:r>
              <a:rPr lang="en-US" sz="2000" dirty="0"/>
              <a:t>Used when client cannot keep secrets (public client)</a:t>
            </a:r>
          </a:p>
          <a:p>
            <a:pPr lvl="1">
              <a:defRPr/>
            </a:pPr>
            <a:r>
              <a:rPr lang="en-US" sz="2000" dirty="0"/>
              <a:t>Used with SPAs built using JavaScript and AngularJS</a:t>
            </a:r>
          </a:p>
          <a:p>
            <a:pPr lvl="1">
              <a:defRPr/>
            </a:pPr>
            <a:r>
              <a:rPr lang="en-US" sz="2000" dirty="0"/>
              <a:t>Less secure than Authentication Code Grant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How does it work?</a:t>
            </a:r>
          </a:p>
          <a:p>
            <a:pPr lvl="1">
              <a:defRPr/>
            </a:pPr>
            <a:r>
              <a:rPr lang="en-US" sz="2000" dirty="0"/>
              <a:t>Client authorizes user with AD authorization endpoint</a:t>
            </a:r>
          </a:p>
          <a:p>
            <a:pPr lvl="1">
              <a:defRPr/>
            </a:pPr>
            <a:r>
              <a:rPr lang="en-US" sz="2000" dirty="0"/>
              <a:t>AD returns access token directly to SPA in browser</a:t>
            </a:r>
          </a:p>
          <a:p>
            <a:pPr lvl="1">
              <a:defRPr/>
            </a:pPr>
            <a:r>
              <a:rPr lang="en-US" sz="2000" dirty="0"/>
              <a:t>Authentication flow does not involve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351282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Configuring Implicit Flow in Azure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Requires configuring AD application in Azure AD</a:t>
            </a:r>
          </a:p>
          <a:p>
            <a:pPr lvl="1">
              <a:defRPr/>
            </a:pPr>
            <a:r>
              <a:rPr lang="en-US" sz="1800" dirty="0"/>
              <a:t>Download manifest from Azure AD</a:t>
            </a:r>
          </a:p>
          <a:p>
            <a:pPr lvl="1">
              <a:defRPr/>
            </a:pPr>
            <a:r>
              <a:rPr lang="en-US" sz="1800" dirty="0"/>
              <a:t>Update </a:t>
            </a:r>
            <a:r>
              <a:rPr lang="en-US" sz="1800" b="1" dirty="0"/>
              <a:t>oauth2AllowImplicitFlow</a:t>
            </a:r>
            <a:r>
              <a:rPr lang="en-US" sz="1800" dirty="0"/>
              <a:t> setting equal to </a:t>
            </a:r>
            <a:r>
              <a:rPr lang="en-US" sz="1800" b="1" dirty="0"/>
              <a:t>true</a:t>
            </a:r>
          </a:p>
          <a:p>
            <a:pPr lvl="1">
              <a:defRPr/>
            </a:pPr>
            <a:r>
              <a:rPr lang="en-US" sz="1800" dirty="0"/>
              <a:t>Upload manifest to Azure AD to save changes</a:t>
            </a:r>
          </a:p>
        </p:txBody>
      </p: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1362076" y="3349625"/>
            <a:ext cx="5514975" cy="2522538"/>
            <a:chOff x="457200" y="2895600"/>
            <a:chExt cx="8395826" cy="38410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548" y="2895600"/>
              <a:ext cx="8028478" cy="384107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755001" y="6040493"/>
              <a:ext cx="3733894" cy="38193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57200" y="5955887"/>
              <a:ext cx="1176963" cy="5632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45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Security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7475" y="1414462"/>
            <a:ext cx="8923338" cy="3919538"/>
          </a:xfrm>
          <a:prstGeom prst="roundRect">
            <a:avLst>
              <a:gd name="adj" fmla="val 1002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6628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611312"/>
            <a:ext cx="10668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293937"/>
            <a:ext cx="106521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3911601"/>
            <a:ext cx="1065213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361950" y="1646237"/>
            <a:ext cx="952500" cy="3416300"/>
            <a:chOff x="873281" y="1488740"/>
            <a:chExt cx="1125278" cy="3770345"/>
          </a:xfrm>
        </p:grpSpPr>
        <p:pic>
          <p:nvPicPr>
            <p:cNvPr id="26646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1" y="1488740"/>
              <a:ext cx="1115945" cy="94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34" y="2429270"/>
              <a:ext cx="1120325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1" y="3383357"/>
              <a:ext cx="1115945" cy="92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34" y="4304998"/>
              <a:ext cx="1095681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Arrow Connector 2"/>
          <p:cNvCxnSpPr>
            <a:stCxn id="26646" idx="3"/>
          </p:cNvCxnSpPr>
          <p:nvPr/>
        </p:nvCxnSpPr>
        <p:spPr>
          <a:xfrm>
            <a:off x="1306513" y="2073275"/>
            <a:ext cx="874712" cy="6334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38263" y="3565526"/>
            <a:ext cx="868362" cy="2174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47" idx="3"/>
          </p:cNvCxnSpPr>
          <p:nvPr/>
        </p:nvCxnSpPr>
        <p:spPr>
          <a:xfrm>
            <a:off x="1314451" y="2930525"/>
            <a:ext cx="885825" cy="2460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338263" y="3886200"/>
            <a:ext cx="893762" cy="7239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905251" y="2198688"/>
            <a:ext cx="1139825" cy="1065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5251" y="3263901"/>
            <a:ext cx="3027363" cy="8207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5251" y="3292476"/>
            <a:ext cx="1235075" cy="10382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9" name="TextBox 32"/>
          <p:cNvSpPr txBox="1">
            <a:spLocks noChangeArrowheads="1"/>
          </p:cNvSpPr>
          <p:nvPr/>
        </p:nvSpPr>
        <p:spPr bwMode="auto">
          <a:xfrm>
            <a:off x="6207125" y="1968501"/>
            <a:ext cx="1316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26640" name="TextBox 45"/>
          <p:cNvSpPr txBox="1">
            <a:spLocks noChangeArrowheads="1"/>
          </p:cNvSpPr>
          <p:nvPr/>
        </p:nvSpPr>
        <p:spPr bwMode="auto">
          <a:xfrm>
            <a:off x="8077201" y="2643188"/>
            <a:ext cx="912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26641" name="TextBox 46"/>
          <p:cNvSpPr txBox="1">
            <a:spLocks noChangeArrowheads="1"/>
          </p:cNvSpPr>
          <p:nvPr/>
        </p:nvSpPr>
        <p:spPr bwMode="auto">
          <a:xfrm>
            <a:off x="8075614" y="3998913"/>
            <a:ext cx="1068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Office 365</a:t>
            </a:r>
          </a:p>
        </p:txBody>
      </p:sp>
      <p:pic>
        <p:nvPicPr>
          <p:cNvPr id="26642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4084637"/>
            <a:ext cx="1065212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3" name="TextBox 46"/>
          <p:cNvSpPr txBox="1">
            <a:spLocks noChangeArrowheads="1"/>
          </p:cNvSpPr>
          <p:nvPr/>
        </p:nvSpPr>
        <p:spPr bwMode="auto">
          <a:xfrm>
            <a:off x="6054725" y="4173538"/>
            <a:ext cx="1068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Power BI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010026" y="3059112"/>
            <a:ext cx="2868613" cy="1476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45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2371725"/>
            <a:ext cx="17113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6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Downloading the ADAL-JS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Developing with ADAL-JS involves to two library files</a:t>
            </a:r>
          </a:p>
          <a:p>
            <a:pPr lvl="1">
              <a:defRPr/>
            </a:pPr>
            <a:r>
              <a:rPr lang="en-US" sz="1800" b="1" dirty="0"/>
              <a:t>adal.js</a:t>
            </a:r>
            <a:r>
              <a:rPr lang="en-US" sz="1800" dirty="0"/>
              <a:t> – core ADAL-JS library</a:t>
            </a:r>
          </a:p>
          <a:p>
            <a:pPr lvl="1">
              <a:defRPr/>
            </a:pPr>
            <a:r>
              <a:rPr lang="en-US" sz="1800" b="1" dirty="0"/>
              <a:t>adal-angular.js</a:t>
            </a:r>
            <a:r>
              <a:rPr lang="en-US" sz="1800" dirty="0"/>
              <a:t> –integration of ADAL-JS with AngularJS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marL="260747" lvl="1" indent="0">
              <a:buNone/>
              <a:defRPr/>
            </a:pPr>
            <a:endParaRPr lang="en-US" sz="1800" dirty="0"/>
          </a:p>
          <a:p>
            <a:pPr marL="260747" lvl="1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/>
              <a:t>Library files downloadable from GitHub Repository</a:t>
            </a:r>
          </a:p>
          <a:p>
            <a:pPr lvl="1">
              <a:defRPr/>
            </a:pPr>
            <a:r>
              <a:rPr lang="en-US" sz="1800" dirty="0">
                <a:hlinkClick r:id="rId2"/>
              </a:rPr>
              <a:t>https://github.com/AzureAD/azure-activedirectory-library-for-js</a:t>
            </a:r>
            <a:endParaRPr lang="en-US" sz="1800" dirty="0"/>
          </a:p>
          <a:p>
            <a:pPr lvl="1">
              <a:defRPr/>
            </a:pPr>
            <a:endParaRPr lang="en-US" sz="3200" dirty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19116" r="37192" b="42270"/>
          <a:stretch>
            <a:fillRect/>
          </a:stretch>
        </p:blipFill>
        <p:spPr bwMode="auto">
          <a:xfrm>
            <a:off x="1295400" y="2667000"/>
            <a:ext cx="2143125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9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Initializing ADAL-JS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47900"/>
            <a:ext cx="8437563" cy="3600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57250" y="3032126"/>
            <a:ext cx="2489200" cy="207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2176" y="3032126"/>
            <a:ext cx="3425825" cy="207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Making Secure Calls to Custom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adal-angular.js adds interceptors to $http service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detects when calls are made to secure endpoints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acquires &amp; caches access tokens behind scenes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attaches access token to Authorization header</a:t>
            </a:r>
          </a:p>
          <a:p>
            <a:pPr lvl="1">
              <a:defRPr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1" y="3289300"/>
            <a:ext cx="2870200" cy="915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76600"/>
            <a:ext cx="4676775" cy="224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5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Inspecting Authenticated User Claims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1504950"/>
            <a:ext cx="7625699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3749674"/>
            <a:ext cx="4782587" cy="2727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2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 SPA for Power BI using Angular.js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3506790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1141780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 SPA for Power BI using Angular.js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4245088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600" dirty="0"/>
              <a:t>Critical Path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/>
            <a:r>
              <a:rPr lang="en-US" dirty="0"/>
              <a:t>Audience is Professional Developers</a:t>
            </a:r>
          </a:p>
          <a:p>
            <a:pPr lvl="1"/>
            <a:r>
              <a:rPr lang="en-US" dirty="0"/>
              <a:t>Teaches developing custom visuals with TypeScript and D3</a:t>
            </a:r>
          </a:p>
          <a:p>
            <a:pPr lvl="1"/>
            <a:r>
              <a:rPr lang="en-US" dirty="0"/>
              <a:t>Teaches R programming and integrating R with Power BI</a:t>
            </a:r>
          </a:p>
          <a:p>
            <a:pPr lvl="1"/>
            <a:r>
              <a:rPr lang="en-US" dirty="0"/>
              <a:t>Teaches programming with the Power BI REST API </a:t>
            </a:r>
          </a:p>
          <a:p>
            <a:pPr lvl="1"/>
            <a:r>
              <a:rPr lang="en-US" dirty="0"/>
              <a:t>Teaches developing with Power BI Embedded</a:t>
            </a:r>
          </a:p>
          <a:p>
            <a:pPr>
              <a:lnSpc>
                <a:spcPct val="2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/>
            <a:r>
              <a:rPr lang="en-US" dirty="0"/>
              <a:t>Audience is Business Users, Analysts and Data Professionals</a:t>
            </a:r>
          </a:p>
          <a:p>
            <a:pPr lvl="1"/>
            <a:r>
              <a:rPr lang="en-US" dirty="0"/>
              <a:t>Provides hands-on introduction to the Power BI platform</a:t>
            </a:r>
          </a:p>
          <a:p>
            <a:pPr lvl="1"/>
            <a:r>
              <a:rPr lang="en-US" dirty="0"/>
              <a:t>Focuses on build solutions using Power BI Desktop</a:t>
            </a:r>
          </a:p>
          <a:p>
            <a:pPr lvl="1"/>
            <a:r>
              <a:rPr lang="en-US" dirty="0"/>
              <a:t>Query design, data modeling and report and dashboard design</a:t>
            </a:r>
          </a:p>
          <a:p>
            <a:pPr lvl="1"/>
            <a:r>
              <a:rPr lang="en-US" dirty="0"/>
              <a:t>App Workspaces and Power BI Apps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750" y="2085976"/>
            <a:ext cx="8826500" cy="35401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89" y="3351214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2765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489" y="2814639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0950" y="2814639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9100" y="2301876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4975" y="2938464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7201" y="3557589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805488" y="2576514"/>
            <a:ext cx="963612" cy="636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5805489" y="3213100"/>
            <a:ext cx="97948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5805488" y="3213101"/>
            <a:ext cx="1001712" cy="6191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59026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246564" y="3611564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59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access token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8176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Authorization server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05061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Client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Client must be registered with authorization server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25997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2.0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OAuth 2.0 was designed for authorization</a:t>
            </a:r>
          </a:p>
          <a:p>
            <a:pPr lvl="1"/>
            <a:r>
              <a:rPr lang="en-US" sz="2000" dirty="0"/>
              <a:t>Creation of access token requires authentication</a:t>
            </a:r>
          </a:p>
          <a:p>
            <a:pPr lvl="1"/>
            <a:r>
              <a:rPr lang="en-US" sz="2000" dirty="0"/>
              <a:t>Authorization server passes access token to client</a:t>
            </a:r>
          </a:p>
          <a:p>
            <a:pPr lvl="1"/>
            <a:r>
              <a:rPr lang="en-US" sz="2000" dirty="0"/>
              <a:t>Client passes access token when calling resource services</a:t>
            </a:r>
          </a:p>
          <a:p>
            <a:pPr lvl="1"/>
            <a:r>
              <a:rPr lang="en-US" sz="2000" dirty="0"/>
              <a:t>Access token serves as app credentials for authorization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Access token not intended for user authentication</a:t>
            </a:r>
          </a:p>
          <a:p>
            <a:pPr lvl="1"/>
            <a:r>
              <a:rPr lang="en-US" sz="2000" dirty="0"/>
              <a:t>Access token not designed to carry user identity data</a:t>
            </a:r>
          </a:p>
          <a:p>
            <a:pPr lvl="1"/>
            <a:r>
              <a:rPr lang="en-US" sz="2000" dirty="0"/>
              <a:t>OAuth 2.0 doesn't require validation of access token</a:t>
            </a:r>
          </a:p>
          <a:p>
            <a:pPr lvl="1"/>
            <a:r>
              <a:rPr lang="en-US" sz="2000" dirty="0"/>
              <a:t>Naïve OAuth 2.0 implementations subject to attack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0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750" y="2051051"/>
            <a:ext cx="8826500" cy="38258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81189" y="3351214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ID Connect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489" y="2814639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0950" y="2814639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 (Relying Party)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9100" y="2301876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4975" y="2938464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7201" y="3557589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805488" y="2576514"/>
            <a:ext cx="963612" cy="636587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5805489" y="3213100"/>
            <a:ext cx="979487" cy="0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5805488" y="3213101"/>
            <a:ext cx="1001712" cy="619125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59026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246564" y="3611564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59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Id tokens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8176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Open ID Provider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 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67256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/>
              <a:t>Used in Native clients to obtain access code </a:t>
            </a:r>
          </a:p>
          <a:p>
            <a:pPr lvl="1">
              <a:defRPr/>
            </a:pPr>
            <a:r>
              <a:rPr lang="en-US" sz="2000" dirty="0"/>
              <a:t>Requires passing user name and password </a:t>
            </a:r>
            <a:endParaRPr lang="en-US" dirty="0"/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/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/>
              <a:t>Used to obtain access token when using app-only permissions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/>
              <a:t>Used in SPAs built with JavaScript and AngularJS</a:t>
            </a:r>
          </a:p>
          <a:p>
            <a:pPr lvl="1">
              <a:defRPr/>
            </a:pPr>
            <a:r>
              <a:rPr lang="en-US" sz="2000" dirty="0"/>
              <a:t>Application obtains access token w/o acquiring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106712015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23917</TotalTime>
  <Words>1571</Words>
  <Application>Microsoft Office PowerPoint</Application>
  <PresentationFormat>On-screen Show (4:3)</PresentationFormat>
  <Paragraphs>339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MS PGothic</vt:lpstr>
      <vt:lpstr>Arial</vt:lpstr>
      <vt:lpstr>Arial Black</vt:lpstr>
      <vt:lpstr>Calibri</vt:lpstr>
      <vt:lpstr>Century Gothic</vt:lpstr>
      <vt:lpstr>Lucida Console</vt:lpstr>
      <vt:lpstr>Wingdings</vt:lpstr>
      <vt:lpstr>CPT_Wave15</vt:lpstr>
      <vt:lpstr>Developing with the Power BI REST API</vt:lpstr>
      <vt:lpstr>Agenda</vt:lpstr>
      <vt:lpstr>Old-school Enterprise Security</vt:lpstr>
      <vt:lpstr>Internet Security</vt:lpstr>
      <vt:lpstr>OAuth 2.0</vt:lpstr>
      <vt:lpstr>OAuth Client Registration</vt:lpstr>
      <vt:lpstr>OAuth 2.0 and Authentication</vt:lpstr>
      <vt:lpstr>Open ID Connect</vt:lpstr>
      <vt:lpstr>Authentication Flows</vt:lpstr>
      <vt:lpstr>Azure Active Directory (AAD)</vt:lpstr>
      <vt:lpstr>ADAL for .NET</vt:lpstr>
      <vt:lpstr>Agenda</vt:lpstr>
      <vt:lpstr>The Power BI REST API</vt:lpstr>
      <vt:lpstr>Getting Started</vt:lpstr>
      <vt:lpstr>What Operations Are Supported in v1.0?</vt:lpstr>
      <vt:lpstr>What Operations are Supported in Beta?</vt:lpstr>
      <vt:lpstr>The PowerBiRestApiDemo Sample Project</vt:lpstr>
      <vt:lpstr>App Registration with an Azure Tenant</vt:lpstr>
      <vt:lpstr>Power BI App Registration</vt:lpstr>
      <vt:lpstr>Important Application Constants</vt:lpstr>
      <vt:lpstr>Authenticating with Azure AD</vt:lpstr>
      <vt:lpstr>Using ADAL to Retrieve an Access Token</vt:lpstr>
      <vt:lpstr>Executing Power BI REST API Calls</vt:lpstr>
      <vt:lpstr>Using JSON to Create a Custom Dataset</vt:lpstr>
      <vt:lpstr>Creating a Custom Dataset</vt:lpstr>
      <vt:lpstr>Designing C# Classes to Convert to JSON</vt:lpstr>
      <vt:lpstr>Adding Rows to a Table in a Dataset</vt:lpstr>
      <vt:lpstr>Agenda</vt:lpstr>
      <vt:lpstr>Agenda</vt:lpstr>
      <vt:lpstr>Summary</vt:lpstr>
      <vt:lpstr>Agenda</vt:lpstr>
      <vt:lpstr>The Scenario Being Simulated</vt:lpstr>
      <vt:lpstr>CampaignContributions Demo App</vt:lpstr>
      <vt:lpstr>Contribution Row Data</vt:lpstr>
      <vt:lpstr>Scaling a Real-time Dashboard</vt:lpstr>
      <vt:lpstr>Agenda</vt:lpstr>
      <vt:lpstr>The PowerBiContentViewer Demo</vt:lpstr>
      <vt:lpstr>Understanding Implicit Grant Flow</vt:lpstr>
      <vt:lpstr>Configuring Implicit Flow in Azure AD</vt:lpstr>
      <vt:lpstr>Downloading the ADAL-JS Library</vt:lpstr>
      <vt:lpstr>Initializing ADAL-JS Settings</vt:lpstr>
      <vt:lpstr>Making Secure Calls to Custom Web Services</vt:lpstr>
      <vt:lpstr>Inspecting Authenticated User Claims</vt:lpstr>
      <vt:lpstr>Agenda</vt:lpstr>
      <vt:lpstr>Embedding Power BI Reports</vt:lpstr>
      <vt:lpstr>Summary</vt:lpstr>
      <vt:lpstr>Critical Path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TedP</cp:lastModifiedBy>
  <cp:revision>398</cp:revision>
  <dcterms:created xsi:type="dcterms:W3CDTF">2012-04-13T19:17:02Z</dcterms:created>
  <dcterms:modified xsi:type="dcterms:W3CDTF">2017-06-10T21:12:13Z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