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6"/>
  </p:notesMasterIdLst>
  <p:handoutMasterIdLst>
    <p:handoutMasterId r:id="rId47"/>
  </p:handoutMasterIdLst>
  <p:sldIdLst>
    <p:sldId id="279" r:id="rId6"/>
    <p:sldId id="554" r:id="rId7"/>
    <p:sldId id="517" r:id="rId8"/>
    <p:sldId id="543" r:id="rId9"/>
    <p:sldId id="278" r:id="rId10"/>
    <p:sldId id="523" r:id="rId11"/>
    <p:sldId id="544" r:id="rId12"/>
    <p:sldId id="525" r:id="rId13"/>
    <p:sldId id="526" r:id="rId14"/>
    <p:sldId id="527" r:id="rId15"/>
    <p:sldId id="528" r:id="rId16"/>
    <p:sldId id="529" r:id="rId17"/>
    <p:sldId id="530" r:id="rId18"/>
    <p:sldId id="531" r:id="rId19"/>
    <p:sldId id="532" r:id="rId20"/>
    <p:sldId id="533" r:id="rId21"/>
    <p:sldId id="534" r:id="rId22"/>
    <p:sldId id="535" r:id="rId23"/>
    <p:sldId id="519" r:id="rId24"/>
    <p:sldId id="542" r:id="rId25"/>
    <p:sldId id="537" r:id="rId26"/>
    <p:sldId id="549" r:id="rId27"/>
    <p:sldId id="541" r:id="rId28"/>
    <p:sldId id="538" r:id="rId29"/>
    <p:sldId id="540" r:id="rId30"/>
    <p:sldId id="520" r:id="rId31"/>
    <p:sldId id="485" r:id="rId32"/>
    <p:sldId id="486" r:id="rId33"/>
    <p:sldId id="487" r:id="rId34"/>
    <p:sldId id="550" r:id="rId35"/>
    <p:sldId id="551" r:id="rId36"/>
    <p:sldId id="552" r:id="rId37"/>
    <p:sldId id="553" r:id="rId38"/>
    <p:sldId id="521" r:id="rId39"/>
    <p:sldId id="545" r:id="rId40"/>
    <p:sldId id="420" r:id="rId41"/>
    <p:sldId id="546" r:id="rId42"/>
    <p:sldId id="547" r:id="rId43"/>
    <p:sldId id="548" r:id="rId44"/>
    <p:sldId id="522"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809" autoAdjust="0"/>
    <p:restoredTop sz="72919" autoAdjust="0"/>
  </p:normalViewPr>
  <p:slideViewPr>
    <p:cSldViewPr>
      <p:cViewPr varScale="1">
        <p:scale>
          <a:sx n="63" d="100"/>
          <a:sy n="63" d="100"/>
        </p:scale>
        <p:origin x="1882" y="5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393774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5134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200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96214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210750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38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777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4398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236767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54130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525445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07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02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05730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Tree>
    <p:extLst>
      <p:ext uri="{BB962C8B-B14F-4D97-AF65-F5344CB8AC3E}">
        <p14:creationId xmlns:p14="http://schemas.microsoft.com/office/powerpoint/2010/main" val="343005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6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Tree>
    <p:extLst>
      <p:ext uri="{BB962C8B-B14F-4D97-AF65-F5344CB8AC3E}">
        <p14:creationId xmlns:p14="http://schemas.microsoft.com/office/powerpoint/2010/main" val="40792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260464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21805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riticalPathTraining/DevInADa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powerbi.microsoft.com/en-us/pri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BI Dev-in-a-Day Workshop</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Central Power BI Concepts</a:t>
            </a:r>
            <a:endParaRPr lang="en-US" dirty="0"/>
          </a:p>
        </p:txBody>
      </p:sp>
      <p:sp>
        <p:nvSpPr>
          <p:cNvPr id="3" name="Content Placeholder 2"/>
          <p:cNvSpPr>
            <a:spLocks noGrp="1"/>
          </p:cNvSpPr>
          <p:nvPr>
            <p:ph idx="1"/>
          </p:nvPr>
        </p:nvSpPr>
        <p:spPr/>
        <p:txBody>
          <a:bodyPr>
            <a:noAutofit/>
          </a:bodyPr>
          <a:lstStyle/>
          <a:p>
            <a:r>
              <a:rPr lang="en-US" sz="2400" dirty="0"/>
              <a:t>Workspace (aka Group)</a:t>
            </a:r>
          </a:p>
          <a:p>
            <a:pPr lvl="1"/>
            <a:r>
              <a:rPr lang="en-US" sz="2000" dirty="0"/>
              <a:t>Provides boundary for storing, securing and sharing content</a:t>
            </a:r>
          </a:p>
          <a:p>
            <a:pPr lvl="1"/>
            <a:r>
              <a:rPr lang="en-US" sz="2000" dirty="0"/>
              <a:t>Every user has personal workspace</a:t>
            </a:r>
          </a:p>
          <a:p>
            <a:pPr lvl="1"/>
            <a:r>
              <a:rPr lang="en-US" sz="2000" dirty="0"/>
              <a:t>App workspaces used for collaboration and wide-scale deployment</a:t>
            </a:r>
          </a:p>
          <a:p>
            <a:r>
              <a:rPr lang="en-US" sz="2400" dirty="0"/>
              <a:t>Dashboard</a:t>
            </a:r>
          </a:p>
          <a:p>
            <a:pPr lvl="1"/>
            <a:r>
              <a:rPr lang="en-US" sz="2000" dirty="0"/>
              <a:t>Consolidated view into reports and datasets</a:t>
            </a:r>
          </a:p>
          <a:p>
            <a:pPr lvl="1"/>
            <a:r>
              <a:rPr lang="en-US" sz="2000" dirty="0"/>
              <a:t>Custom solution entry point for mobile users</a:t>
            </a:r>
          </a:p>
          <a:p>
            <a:r>
              <a:rPr lang="en-US" sz="2400" dirty="0"/>
              <a:t>Report</a:t>
            </a:r>
          </a:p>
          <a:p>
            <a:pPr lvl="1"/>
            <a:r>
              <a:rPr lang="en-US" sz="2000" dirty="0"/>
              <a:t>Collection of pages with tables &amp; visualizations</a:t>
            </a:r>
          </a:p>
          <a:p>
            <a:pPr lvl="1"/>
            <a:r>
              <a:rPr lang="en-US" sz="2000" dirty="0"/>
              <a:t>Provides interactive control of filtering</a:t>
            </a:r>
          </a:p>
          <a:p>
            <a:r>
              <a:rPr lang="en-US" sz="2400" dirty="0"/>
              <a:t>Dataset</a:t>
            </a:r>
          </a:p>
          <a:p>
            <a:pPr lvl="1"/>
            <a:r>
              <a:rPr lang="en-US" sz="2000" dirty="0"/>
              <a:t>Data model containing one or more tables</a:t>
            </a:r>
          </a:p>
          <a:p>
            <a:pPr lvl="1"/>
            <a:r>
              <a:rPr lang="en-US" sz="2000" dirty="0"/>
              <a:t>Can be very simple or very complex</a:t>
            </a:r>
          </a:p>
        </p:txBody>
      </p:sp>
    </p:spTree>
    <p:extLst>
      <p:ext uri="{BB962C8B-B14F-4D97-AF65-F5344CB8AC3E}">
        <p14:creationId xmlns:p14="http://schemas.microsoft.com/office/powerpoint/2010/main" val="5178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81945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49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1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04136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9339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33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36793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51727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Ø"/>
            </a:pPr>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382958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Content Placeholder 2"/>
          <p:cNvSpPr>
            <a:spLocks noGrp="1"/>
          </p:cNvSpPr>
          <p:nvPr>
            <p:ph idx="1"/>
          </p:nvPr>
        </p:nvSpPr>
        <p:spPr/>
        <p:txBody>
          <a:bodyPr/>
          <a:lstStyle/>
          <a:p>
            <a:r>
              <a:rPr lang="en-US" dirty="0"/>
              <a:t>Developer Introduction to Power BI</a:t>
            </a:r>
          </a:p>
          <a:p>
            <a:r>
              <a:rPr lang="en-US" dirty="0"/>
              <a:t>Developing with the Power BI REST API</a:t>
            </a:r>
          </a:p>
          <a:p>
            <a:r>
              <a:rPr lang="en-US" dirty="0"/>
              <a:t>Creating Custom Visuals for Power BI</a:t>
            </a:r>
          </a:p>
          <a:p>
            <a:r>
              <a:rPr lang="en-US" dirty="0"/>
              <a:t>Working with Power BI Embedded</a:t>
            </a:r>
          </a:p>
          <a:p>
            <a:endParaRPr lang="en-US" dirty="0"/>
          </a:p>
        </p:txBody>
      </p:sp>
    </p:spTree>
    <p:extLst>
      <p:ext uri="{BB962C8B-B14F-4D97-AF65-F5344CB8AC3E}">
        <p14:creationId xmlns:p14="http://schemas.microsoft.com/office/powerpoint/2010/main" val="3928283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Designing App Workspaces and Publishing Apps</a:t>
            </a:r>
          </a:p>
          <a:p>
            <a:pPr marL="514350" indent="-514350">
              <a:buFont typeface="+mj-lt"/>
              <a:buAutoNum type="arabicPeriod"/>
            </a:pPr>
            <a:r>
              <a:rPr lang="en-US" dirty="0"/>
              <a:t>Programming the Power BI REST API</a:t>
            </a:r>
          </a:p>
          <a:p>
            <a:pPr marL="514350" indent="-514350">
              <a:buFont typeface="+mj-lt"/>
              <a:buAutoNum type="arabicPeriod"/>
            </a:pPr>
            <a:r>
              <a:rPr lang="en-US" dirty="0"/>
              <a:t>Developing Custom Visuals</a:t>
            </a:r>
          </a:p>
          <a:p>
            <a:pPr marL="514350" indent="-514350">
              <a:buFont typeface="+mj-lt"/>
              <a:buAutoNum type="arabicPeriod"/>
            </a:pPr>
            <a:r>
              <a:rPr lang="en-US" dirty="0"/>
              <a:t>Embedding Power BI Content in Websites</a:t>
            </a:r>
          </a:p>
        </p:txBody>
      </p:sp>
    </p:spTree>
    <p:extLst>
      <p:ext uri="{BB962C8B-B14F-4D97-AF65-F5344CB8AC3E}">
        <p14:creationId xmlns:p14="http://schemas.microsoft.com/office/powerpoint/2010/main" val="220418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REST API</a:t>
            </a:r>
          </a:p>
        </p:txBody>
      </p:sp>
      <p:sp>
        <p:nvSpPr>
          <p:cNvPr id="3" name="Content Placeholder 2"/>
          <p:cNvSpPr>
            <a:spLocks noGrp="1"/>
          </p:cNvSpPr>
          <p:nvPr>
            <p:ph idx="1"/>
          </p:nvPr>
        </p:nvSpPr>
        <p:spPr/>
        <p:txBody>
          <a:bodyPr/>
          <a:lstStyle/>
          <a:p>
            <a:r>
              <a:rPr lang="en-US" dirty="0"/>
              <a:t>Used to develop desktop and web applications</a:t>
            </a:r>
          </a:p>
          <a:p>
            <a:pPr lvl="1"/>
            <a:r>
              <a:rPr lang="en-US" dirty="0"/>
              <a:t>Requires registering app with Azure Active Directory </a:t>
            </a:r>
          </a:p>
          <a:p>
            <a:pPr lvl="1"/>
            <a:endParaRPr lang="en-US" dirty="0"/>
          </a:p>
          <a:p>
            <a:r>
              <a:rPr lang="en-US" dirty="0"/>
              <a:t>What can you do with the Power BI REST API?</a:t>
            </a:r>
          </a:p>
          <a:p>
            <a:pPr lvl="1"/>
            <a:r>
              <a:rPr lang="en-US" dirty="0"/>
              <a:t>Upload PBIX files and configure data sources</a:t>
            </a:r>
          </a:p>
          <a:p>
            <a:pPr lvl="1"/>
            <a:r>
              <a:rPr lang="en-US" dirty="0"/>
              <a:t>Create streaming datasets for real-time dashboards</a:t>
            </a:r>
          </a:p>
          <a:p>
            <a:pPr lvl="1"/>
            <a:r>
              <a:rPr lang="en-US" dirty="0"/>
              <a:t>Embed reports, dashboards and tiles into web apps</a:t>
            </a:r>
          </a:p>
          <a:p>
            <a:pPr lvl="1"/>
            <a:endParaRPr lang="en-US" dirty="0"/>
          </a:p>
          <a:p>
            <a:pPr lvl="1"/>
            <a:endParaRPr lang="en-US" dirty="0"/>
          </a:p>
        </p:txBody>
      </p:sp>
    </p:spTree>
    <p:extLst>
      <p:ext uri="{BB962C8B-B14F-4D97-AF65-F5344CB8AC3E}">
        <p14:creationId xmlns:p14="http://schemas.microsoft.com/office/powerpoint/2010/main" val="15404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Waterfall charts</a:t>
            </a:r>
          </a:p>
          <a:p>
            <a:pPr marL="182880">
              <a:spcBef>
                <a:spcPts val="200"/>
              </a:spcBef>
            </a:pPr>
            <a:r>
              <a:rPr lang="en-US" sz="2000" dirty="0"/>
              <a:t>Funnel charts</a:t>
            </a:r>
          </a:p>
          <a:p>
            <a:pPr marL="182880">
              <a:spcBef>
                <a:spcPts val="200"/>
              </a:spcBef>
            </a:pPr>
            <a:r>
              <a:rPr lang="en-US" sz="2000" dirty="0"/>
              <a:t>Gauge charts</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4" name="Picture 3"/>
          <p:cNvPicPr>
            <a:picLocks noChangeAspect="1"/>
          </p:cNvPicPr>
          <p:nvPr/>
        </p:nvPicPr>
        <p:blipFill>
          <a:blip r:embed="rId2"/>
          <a:stretch>
            <a:fillRect/>
          </a:stretch>
        </p:blipFill>
        <p:spPr>
          <a:xfrm>
            <a:off x="5029200" y="1295400"/>
            <a:ext cx="3581400" cy="3540235"/>
          </a:xfrm>
          <a:prstGeom prst="rect">
            <a:avLst/>
          </a:prstGeom>
          <a:ln w="38100">
            <a:solidFill>
              <a:schemeClr val="tx1"/>
            </a:solidFill>
          </a:ln>
        </p:spPr>
      </p:pic>
    </p:spTree>
    <p:extLst>
      <p:ext uri="{BB962C8B-B14F-4D97-AF65-F5344CB8AC3E}">
        <p14:creationId xmlns:p14="http://schemas.microsoft.com/office/powerpoint/2010/main" val="186504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453571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strike="sngStrike" dirty="0">
                <a:solidFill>
                  <a:srgbClr val="FF0000"/>
                </a:solidFill>
              </a:rPr>
              <a:t>is</a:t>
            </a:r>
            <a:r>
              <a:rPr lang="en-US" dirty="0"/>
              <a:t> was Power BI Embedded V1?</a:t>
            </a:r>
          </a:p>
        </p:txBody>
      </p:sp>
      <p:sp>
        <p:nvSpPr>
          <p:cNvPr id="3" name="Content Placeholder 2"/>
          <p:cNvSpPr>
            <a:spLocks noGrp="1"/>
          </p:cNvSpPr>
          <p:nvPr>
            <p:ph idx="1"/>
          </p:nvPr>
        </p:nvSpPr>
        <p:spPr/>
        <p:txBody>
          <a:bodyPr/>
          <a:lstStyle/>
          <a:p>
            <a:r>
              <a:rPr lang="en-US" dirty="0"/>
              <a:t>Power BI Embedded V1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Key Points about Power BI Embedded V1</a:t>
            </a:r>
          </a:p>
          <a:p>
            <a:pPr lvl="1"/>
            <a:r>
              <a:rPr lang="en-US" dirty="0"/>
              <a:t>It eliminates need for Power BI license for each user</a:t>
            </a:r>
          </a:p>
          <a:p>
            <a:pPr lvl="1"/>
            <a:r>
              <a:rPr lang="en-US" dirty="0"/>
              <a:t>It decouples user security from app security</a:t>
            </a:r>
          </a:p>
          <a:p>
            <a:pPr lvl="1"/>
            <a:r>
              <a:rPr lang="en-US" dirty="0"/>
              <a:t>It opens up PBI platform to commercial applications</a:t>
            </a:r>
          </a:p>
          <a:p>
            <a:pPr lvl="1"/>
            <a:r>
              <a:rPr lang="en-US" dirty="0"/>
              <a:t>now being replaced by newer infrastructure</a:t>
            </a:r>
          </a:p>
        </p:txBody>
      </p:sp>
    </p:spTree>
    <p:extLst>
      <p:ext uri="{BB962C8B-B14F-4D97-AF65-F5344CB8AC3E}">
        <p14:creationId xmlns:p14="http://schemas.microsoft.com/office/powerpoint/2010/main" val="7684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Upload PBIX file to app workspace</a:t>
            </a:r>
          </a:p>
          <a:p>
            <a:pPr lvl="1">
              <a:lnSpc>
                <a:spcPct val="150000"/>
              </a:lnSpc>
            </a:pPr>
            <a:r>
              <a:rPr lang="en-US" sz="2000" dirty="0"/>
              <a:t>Use browser, PBI Desktop, PowerShell, Power BI REST API</a:t>
            </a:r>
          </a:p>
          <a:p>
            <a:pPr marL="457200" indent="-457200">
              <a:lnSpc>
                <a:spcPct val="150000"/>
              </a:lnSpc>
              <a:buFont typeface="+mj-lt"/>
              <a:buAutoNum type="arabicPeriod"/>
            </a:pPr>
            <a:r>
              <a:rPr lang="en-US" sz="2400" dirty="0"/>
              <a:t>Develop Apps with Embedded Reports, Dashboards and Tiles</a:t>
            </a:r>
          </a:p>
          <a:p>
            <a:pPr lvl="1">
              <a:lnSpc>
                <a:spcPct val="150000"/>
              </a:lnSpc>
            </a:pPr>
            <a:r>
              <a:rPr lang="en-US" sz="2000" dirty="0"/>
              <a:t>Can be accomplished using ASP.NET MVC</a:t>
            </a:r>
          </a:p>
          <a:p>
            <a:pPr lvl="1">
              <a:lnSpc>
                <a:spcPct val="150000"/>
              </a:lnSpc>
            </a:pPr>
            <a:r>
              <a:rPr lang="en-US" sz="2000" dirty="0"/>
              <a:t>Can be accomplished using Client-side SPA (e.g. Angular app)</a:t>
            </a:r>
          </a:p>
        </p:txBody>
      </p:sp>
    </p:spTree>
    <p:extLst>
      <p:ext uri="{BB962C8B-B14F-4D97-AF65-F5344CB8AC3E}">
        <p14:creationId xmlns:p14="http://schemas.microsoft.com/office/powerpoint/2010/main" val="10446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269234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Prerequisites</a:t>
            </a:r>
            <a:endParaRPr lang="en-US" dirty="0"/>
          </a:p>
        </p:txBody>
      </p:sp>
      <p:sp>
        <p:nvSpPr>
          <p:cNvPr id="3" name="Content Placeholder 2"/>
          <p:cNvSpPr>
            <a:spLocks noGrp="1"/>
          </p:cNvSpPr>
          <p:nvPr>
            <p:ph idx="1"/>
          </p:nvPr>
        </p:nvSpPr>
        <p:spPr/>
        <p:txBody>
          <a:bodyPr>
            <a:normAutofit/>
          </a:bodyPr>
          <a:lstStyle/>
          <a:p>
            <a:r>
              <a:rPr lang="en-US" sz="2400" dirty="0"/>
              <a:t>The workshop assumes attendees are comfortable with…</a:t>
            </a:r>
          </a:p>
          <a:p>
            <a:pPr lvl="1"/>
            <a:r>
              <a:rPr lang="en-US" sz="2000" dirty="0"/>
              <a:t>Working with the Power BI platform</a:t>
            </a:r>
          </a:p>
          <a:p>
            <a:pPr lvl="1"/>
            <a:r>
              <a:rPr lang="en-US" sz="2000" dirty="0"/>
              <a:t>Creating PBIX projects with Power BI Desktop</a:t>
            </a:r>
          </a:p>
          <a:p>
            <a:pPr lvl="1"/>
            <a:r>
              <a:rPr lang="en-US" sz="2000" dirty="0"/>
              <a:t>Developing with Visual Studio, C# and ASP.NET MVC</a:t>
            </a:r>
          </a:p>
          <a:p>
            <a:pPr lvl="1"/>
            <a:r>
              <a:rPr lang="en-US" sz="2000" dirty="0"/>
              <a:t>Programming with JavaScript and/or </a:t>
            </a:r>
            <a:r>
              <a:rPr lang="en-US" sz="2000" dirty="0" err="1"/>
              <a:t>TypeScript</a:t>
            </a:r>
            <a:endParaRPr lang="en-US" sz="2000" dirty="0"/>
          </a:p>
          <a:p>
            <a:pPr lvl="1"/>
            <a:r>
              <a:rPr lang="en-US" sz="2000" dirty="0"/>
              <a:t>Programming against APIs based on REST and ODATA</a:t>
            </a:r>
          </a:p>
          <a:p>
            <a:pPr lvl="1"/>
            <a:endParaRPr lang="en-US" sz="2000" dirty="0"/>
          </a:p>
          <a:p>
            <a:r>
              <a:rPr lang="en-US" sz="2400" dirty="0"/>
              <a:t>The workshop assumes attendees are new to…</a:t>
            </a:r>
          </a:p>
          <a:p>
            <a:pPr lvl="1"/>
            <a:r>
              <a:rPr lang="en-US" sz="2000" dirty="0"/>
              <a:t>Developing with Microsoft Azure in the new Azure portal</a:t>
            </a:r>
          </a:p>
          <a:p>
            <a:pPr lvl="1"/>
            <a:r>
              <a:rPr lang="en-US" sz="2000" dirty="0"/>
              <a:t>Developing with Node.js, </a:t>
            </a:r>
            <a:r>
              <a:rPr lang="en-US" sz="2000" dirty="0" err="1"/>
              <a:t>npm</a:t>
            </a:r>
            <a:r>
              <a:rPr lang="en-US" sz="2000" dirty="0"/>
              <a:t> and Visual Studio Code</a:t>
            </a:r>
          </a:p>
          <a:p>
            <a:pPr lvl="1"/>
            <a:r>
              <a:rPr lang="en-US" sz="2000" dirty="0"/>
              <a:t>The new Power BI App Model and developing in App Workspaces</a:t>
            </a:r>
          </a:p>
        </p:txBody>
      </p:sp>
    </p:spTree>
    <p:extLst>
      <p:ext uri="{BB962C8B-B14F-4D97-AF65-F5344CB8AC3E}">
        <p14:creationId xmlns:p14="http://schemas.microsoft.com/office/powerpoint/2010/main" val="3918967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791741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751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818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with Power BI Desktop</a:t>
            </a:r>
          </a:p>
        </p:txBody>
      </p:sp>
      <p:sp>
        <p:nvSpPr>
          <p:cNvPr id="3" name="Content Placeholder 2"/>
          <p:cNvSpPr>
            <a:spLocks noGrp="1"/>
          </p:cNvSpPr>
          <p:nvPr>
            <p:ph idx="1"/>
          </p:nvPr>
        </p:nvSpPr>
        <p:spPr/>
        <p:txBody>
          <a:bodyPr/>
          <a:lstStyle/>
          <a:p>
            <a:r>
              <a:rPr lang="en-US" dirty="0"/>
              <a:t>Steps to create a data model with Power Pivot</a:t>
            </a:r>
          </a:p>
          <a:p>
            <a:pPr lvl="1"/>
            <a:r>
              <a:rPr lang="en-US" dirty="0"/>
              <a:t>Create relationships between tables</a:t>
            </a:r>
          </a:p>
          <a:p>
            <a:pPr lvl="1"/>
            <a:r>
              <a:rPr lang="en-US" dirty="0"/>
              <a:t>Modify columns </a:t>
            </a:r>
            <a:r>
              <a:rPr lang="en-US" sz="2000" dirty="0"/>
              <a:t>(rename, set formatting, convert type)</a:t>
            </a:r>
            <a:endParaRPr lang="en-US" dirty="0"/>
          </a:p>
          <a:p>
            <a:pPr lvl="1"/>
            <a:r>
              <a:rPr lang="en-US" dirty="0"/>
              <a:t>Create calculated columns</a:t>
            </a:r>
          </a:p>
          <a:p>
            <a:pPr lvl="1"/>
            <a:r>
              <a:rPr lang="en-US" dirty="0"/>
              <a:t>Create measures</a:t>
            </a:r>
          </a:p>
          <a:p>
            <a:pPr lvl="1"/>
            <a:r>
              <a:rPr lang="en-US" dirty="0"/>
              <a:t>Add column metadata</a:t>
            </a:r>
          </a:p>
          <a:p>
            <a:pPr lvl="1"/>
            <a:r>
              <a:rPr lang="en-US" dirty="0"/>
              <a:t>Create dimensional hierarchies</a:t>
            </a:r>
          </a:p>
          <a:p>
            <a:pPr lvl="1"/>
            <a:r>
              <a:rPr lang="en-US" dirty="0"/>
              <a:t>Add Calendar table(s)</a:t>
            </a:r>
          </a:p>
        </p:txBody>
      </p:sp>
    </p:spTree>
    <p:extLst>
      <p:ext uri="{BB962C8B-B14F-4D97-AF65-F5344CB8AC3E}">
        <p14:creationId xmlns:p14="http://schemas.microsoft.com/office/powerpoint/2010/main" val="4151299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Getting Up and Running with App Workspaces</a:t>
            </a:r>
          </a:p>
        </p:txBody>
      </p:sp>
    </p:spTree>
    <p:extLst>
      <p:ext uri="{BB962C8B-B14F-4D97-AF65-F5344CB8AC3E}">
        <p14:creationId xmlns:p14="http://schemas.microsoft.com/office/powerpoint/2010/main" val="454494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App Workspaces</a:t>
            </a:r>
          </a:p>
        </p:txBody>
      </p:sp>
      <p:sp>
        <p:nvSpPr>
          <p:cNvPr id="3" name="Content Placeholder 2"/>
          <p:cNvSpPr>
            <a:spLocks noGrp="1"/>
          </p:cNvSpPr>
          <p:nvPr>
            <p:ph idx="1"/>
          </p:nvPr>
        </p:nvSpPr>
        <p:spPr/>
        <p:txBody>
          <a:bodyPr>
            <a:normAutofit/>
          </a:bodyPr>
          <a:lstStyle/>
          <a:p>
            <a:r>
              <a:rPr lang="en-US" sz="2400" dirty="0"/>
              <a:t>App workspaces required for team-based development</a:t>
            </a:r>
          </a:p>
          <a:p>
            <a:pPr lvl="1"/>
            <a:r>
              <a:rPr lang="en-US" sz="2000" dirty="0"/>
              <a:t>Assets in personal workspaces can only be edited by one person</a:t>
            </a:r>
          </a:p>
          <a:p>
            <a:pPr lvl="1"/>
            <a:r>
              <a:rPr lang="en-US" sz="2000" dirty="0"/>
              <a:t>Assets in app workspace can be edited by team members</a:t>
            </a:r>
          </a:p>
          <a:p>
            <a:r>
              <a:rPr lang="en-US" sz="2400" dirty="0"/>
              <a:t>App workspaces provide secure, updatable deployment</a:t>
            </a:r>
          </a:p>
          <a:p>
            <a:pPr lvl="1"/>
            <a:r>
              <a:rPr lang="en-US" sz="2000" dirty="0"/>
              <a:t>App workspace can be secured using private membership</a:t>
            </a:r>
          </a:p>
        </p:txBody>
      </p:sp>
    </p:spTree>
    <p:extLst>
      <p:ext uri="{BB962C8B-B14F-4D97-AF65-F5344CB8AC3E}">
        <p14:creationId xmlns:p14="http://schemas.microsoft.com/office/powerpoint/2010/main" val="240257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App Workspace to Design and Publish a Power BI App</a:t>
            </a:r>
          </a:p>
        </p:txBody>
      </p:sp>
    </p:spTree>
    <p:extLst>
      <p:ext uri="{BB962C8B-B14F-4D97-AF65-F5344CB8AC3E}">
        <p14:creationId xmlns:p14="http://schemas.microsoft.com/office/powerpoint/2010/main" val="3743426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to Web</a:t>
            </a:r>
          </a:p>
        </p:txBody>
      </p:sp>
      <p:sp>
        <p:nvSpPr>
          <p:cNvPr id="7" name="Content Placeholder 6"/>
          <p:cNvSpPr>
            <a:spLocks noGrp="1"/>
          </p:cNvSpPr>
          <p:nvPr>
            <p:ph idx="1"/>
          </p:nvPr>
        </p:nvSpPr>
        <p:spPr/>
        <p:txBody>
          <a:bodyPr>
            <a:normAutofit/>
          </a:bodyPr>
          <a:lstStyle/>
          <a:p>
            <a:r>
              <a:rPr lang="en-US" sz="2400" b="1" dirty="0"/>
              <a:t>Publish to Web </a:t>
            </a:r>
            <a:r>
              <a:rPr lang="en-US" sz="2400" dirty="0"/>
              <a:t>command available on reports</a:t>
            </a:r>
          </a:p>
          <a:p>
            <a:pPr lvl="1"/>
            <a:r>
              <a:rPr lang="en-US" sz="2000" dirty="0"/>
              <a:t>Not supported for reports and datasets which implement RLS</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b="1" dirty="0"/>
              <a:t>Publish to Web</a:t>
            </a:r>
            <a:r>
              <a:rPr lang="en-US" sz="2000" dirty="0"/>
              <a:t> command used to generate embed codes</a:t>
            </a:r>
          </a:p>
        </p:txBody>
      </p:sp>
      <p:pic>
        <p:nvPicPr>
          <p:cNvPr id="3" name="Picture 2"/>
          <p:cNvPicPr>
            <a:picLocks noChangeAspect="1"/>
          </p:cNvPicPr>
          <p:nvPr/>
        </p:nvPicPr>
        <p:blipFill>
          <a:blip r:embed="rId2"/>
          <a:stretch>
            <a:fillRect/>
          </a:stretch>
        </p:blipFill>
        <p:spPr>
          <a:xfrm>
            <a:off x="1178751" y="2401241"/>
            <a:ext cx="3933825" cy="1617526"/>
          </a:xfrm>
          <a:prstGeom prst="rect">
            <a:avLst/>
          </a:prstGeom>
          <a:ln w="28575">
            <a:solidFill>
              <a:schemeClr val="tx1"/>
            </a:solidFill>
          </a:ln>
        </p:spPr>
      </p:pic>
      <p:pic>
        <p:nvPicPr>
          <p:cNvPr id="4" name="Picture 3"/>
          <p:cNvPicPr>
            <a:picLocks noChangeAspect="1"/>
          </p:cNvPicPr>
          <p:nvPr/>
        </p:nvPicPr>
        <p:blipFill>
          <a:blip r:embed="rId3"/>
          <a:stretch>
            <a:fillRect/>
          </a:stretch>
        </p:blipFill>
        <p:spPr>
          <a:xfrm>
            <a:off x="1178751" y="4648200"/>
            <a:ext cx="4038600" cy="1837790"/>
          </a:xfrm>
          <a:prstGeom prst="rect">
            <a:avLst/>
          </a:prstGeom>
          <a:ln>
            <a:solidFill>
              <a:schemeClr val="tx1"/>
            </a:solidFill>
          </a:ln>
        </p:spPr>
      </p:pic>
    </p:spTree>
    <p:extLst>
      <p:ext uri="{BB962C8B-B14F-4D97-AF65-F5344CB8AC3E}">
        <p14:creationId xmlns:p14="http://schemas.microsoft.com/office/powerpoint/2010/main" val="3718234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Embed Codes</a:t>
            </a:r>
          </a:p>
        </p:txBody>
      </p:sp>
      <p:sp>
        <p:nvSpPr>
          <p:cNvPr id="3" name="Content Placeholder 2"/>
          <p:cNvSpPr>
            <a:spLocks noGrp="1"/>
          </p:cNvSpPr>
          <p:nvPr>
            <p:ph idx="1"/>
          </p:nvPr>
        </p:nvSpPr>
        <p:spPr>
          <a:xfrm>
            <a:off x="304800" y="1219200"/>
            <a:ext cx="8382000" cy="5181600"/>
          </a:xfrm>
        </p:spPr>
        <p:txBody>
          <a:bodyPr>
            <a:normAutofit/>
          </a:bodyPr>
          <a:lstStyle/>
          <a:p>
            <a:r>
              <a:rPr lang="en-US" sz="2400" dirty="0"/>
              <a:t>Used to provide anonymous access to report</a:t>
            </a:r>
          </a:p>
          <a:p>
            <a:pPr lvl="1"/>
            <a:r>
              <a:rPr lang="en-US" sz="2000" dirty="0"/>
              <a:t>Provide link which can be posted, emailed or texted</a:t>
            </a:r>
          </a:p>
          <a:p>
            <a:pPr lvl="1"/>
            <a:r>
              <a:rPr lang="en-US" sz="2000" dirty="0"/>
              <a:t>Provides </a:t>
            </a:r>
            <a:r>
              <a:rPr lang="en-US" sz="1600" b="1" dirty="0" err="1">
                <a:solidFill>
                  <a:srgbClr val="74001E"/>
                </a:solidFill>
              </a:rPr>
              <a:t>iFrame</a:t>
            </a:r>
            <a:r>
              <a:rPr lang="en-US" sz="2000" dirty="0"/>
              <a:t> HTML element for embedding in public web site</a:t>
            </a:r>
          </a:p>
          <a:p>
            <a:pPr lvl="1"/>
            <a:endParaRPr lang="en-US" sz="2000" dirty="0"/>
          </a:p>
        </p:txBody>
      </p:sp>
      <p:pic>
        <p:nvPicPr>
          <p:cNvPr id="4" name="Picture 3"/>
          <p:cNvPicPr>
            <a:picLocks noChangeAspect="1"/>
          </p:cNvPicPr>
          <p:nvPr/>
        </p:nvPicPr>
        <p:blipFill>
          <a:blip r:embed="rId2"/>
          <a:stretch>
            <a:fillRect/>
          </a:stretch>
        </p:blipFill>
        <p:spPr>
          <a:xfrm>
            <a:off x="502607" y="2653641"/>
            <a:ext cx="3944655" cy="2676469"/>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4876800" y="2653641"/>
            <a:ext cx="4191000" cy="4128159"/>
          </a:xfrm>
          <a:prstGeom prst="rect">
            <a:avLst/>
          </a:prstGeom>
          <a:ln>
            <a:solidFill>
              <a:schemeClr val="bg1">
                <a:lumMod val="50000"/>
              </a:schemeClr>
            </a:solidFill>
          </a:ln>
        </p:spPr>
      </p:pic>
      <p:cxnSp>
        <p:nvCxnSpPr>
          <p:cNvPr id="8" name="Straight Arrow Connector 7"/>
          <p:cNvCxnSpPr/>
          <p:nvPr/>
        </p:nvCxnSpPr>
        <p:spPr>
          <a:xfrm>
            <a:off x="4267200" y="4191000"/>
            <a:ext cx="1447800" cy="4572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590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a Report in a Web </a:t>
            </a:r>
            <a:r>
              <a:rPr lang="en-US" dirty="0" err="1"/>
              <a:t>Appp</a:t>
            </a:r>
            <a:r>
              <a:rPr lang="en-US" dirty="0"/>
              <a:t> using the Publish to Web Feature</a:t>
            </a:r>
          </a:p>
        </p:txBody>
      </p:sp>
    </p:spTree>
    <p:extLst>
      <p:ext uri="{BB962C8B-B14F-4D97-AF65-F5344CB8AC3E}">
        <p14:creationId xmlns:p14="http://schemas.microsoft.com/office/powerpoint/2010/main" val="309895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Attendee Workshop Materials</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hlinkClick r:id="rId3"/>
              </a:rPr>
              <a:t>https://github.com/CriticalPathTraining/DevInADay</a:t>
            </a:r>
            <a:r>
              <a:rPr lang="en-US" dirty="0"/>
              <a:t> </a:t>
            </a:r>
          </a:p>
          <a:p>
            <a:pPr lvl="1"/>
            <a:endParaRPr lang="en-US" dirty="0"/>
          </a:p>
          <a:p>
            <a:pPr lvl="1"/>
            <a:endParaRPr lang="en-US" dirty="0"/>
          </a:p>
        </p:txBody>
      </p:sp>
      <p:pic>
        <p:nvPicPr>
          <p:cNvPr id="6" name="Picture 5"/>
          <p:cNvPicPr>
            <a:picLocks noChangeAspect="1"/>
          </p:cNvPicPr>
          <p:nvPr/>
        </p:nvPicPr>
        <p:blipFill>
          <a:blip r:embed="rId4"/>
          <a:stretch>
            <a:fillRect/>
          </a:stretch>
        </p:blipFill>
        <p:spPr>
          <a:xfrm>
            <a:off x="1150175" y="3505200"/>
            <a:ext cx="6843650" cy="2895600"/>
          </a:xfrm>
          <a:prstGeom prst="rect">
            <a:avLst/>
          </a:prstGeom>
          <a:solidFill>
            <a:schemeClr val="bg1">
              <a:lumMod val="50000"/>
            </a:schemeClr>
          </a:solidFill>
          <a:ln>
            <a:solidFill>
              <a:schemeClr val="tx1">
                <a:lumMod val="50000"/>
                <a:lumOff val="50000"/>
              </a:schemeClr>
            </a:solidFill>
          </a:ln>
        </p:spPr>
      </p:pic>
    </p:spTree>
    <p:extLst>
      <p:ext uri="{BB962C8B-B14F-4D97-AF65-F5344CB8AC3E}">
        <p14:creationId xmlns:p14="http://schemas.microsoft.com/office/powerpoint/2010/main" val="4219691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Getting up and Running with App Workspaces</a:t>
            </a:r>
          </a:p>
        </p:txBody>
      </p:sp>
    </p:spTree>
    <p:extLst>
      <p:ext uri="{BB962C8B-B14F-4D97-AF65-F5344CB8AC3E}">
        <p14:creationId xmlns:p14="http://schemas.microsoft.com/office/powerpoint/2010/main" val="239238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Ø"/>
            </a:pPr>
            <a:r>
              <a:rPr lang="en-US" dirty="0"/>
              <a:t>Developer Introduction to the Power BI Platform</a:t>
            </a:r>
          </a:p>
          <a:p>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15776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into the Power BI service using the browser</a:t>
            </a:r>
          </a:p>
        </p:txBody>
      </p:sp>
    </p:spTree>
    <p:extLst>
      <p:ext uri="{BB962C8B-B14F-4D97-AF65-F5344CB8AC3E}">
        <p14:creationId xmlns:p14="http://schemas.microsoft.com/office/powerpoint/2010/main" val="165900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Licensing</a:t>
            </a:r>
            <a:endParaRPr lang="en-US" dirty="0"/>
          </a:p>
        </p:txBody>
      </p:sp>
      <p:sp>
        <p:nvSpPr>
          <p:cNvPr id="7" name="Content Placeholder 6"/>
          <p:cNvSpPr>
            <a:spLocks noGrp="1"/>
          </p:cNvSpPr>
          <p:nvPr>
            <p:ph idx="1"/>
          </p:nvPr>
        </p:nvSpPr>
        <p:spPr/>
        <p:txBody>
          <a:bodyPr>
            <a:normAutofit/>
          </a:bodyPr>
          <a:lstStyle/>
          <a:p>
            <a:r>
              <a:rPr lang="en-US" sz="2000" dirty="0"/>
              <a:t>Microsoft initially offered two Power BI licensing options</a:t>
            </a:r>
          </a:p>
          <a:p>
            <a:pPr lvl="1"/>
            <a:r>
              <a:rPr lang="en-US" sz="1800" dirty="0"/>
              <a:t>Power BI Free license</a:t>
            </a:r>
          </a:p>
          <a:p>
            <a:pPr lvl="1"/>
            <a:r>
              <a:rPr lang="en-US" sz="1800" dirty="0"/>
              <a:t>Power BI Pro license ($10/month)</a:t>
            </a:r>
          </a:p>
          <a:p>
            <a:pPr lvl="1"/>
            <a:r>
              <a:rPr lang="en-US" sz="1800" dirty="0"/>
              <a:t>Everything has been running within a shared capacity</a:t>
            </a:r>
          </a:p>
          <a:p>
            <a:endParaRPr lang="en-US" sz="2000" dirty="0"/>
          </a:p>
          <a:p>
            <a:r>
              <a:rPr lang="en-US" sz="2000" dirty="0"/>
              <a:t>Microsoft recently introduced Power BI Premium licensing</a:t>
            </a:r>
          </a:p>
          <a:p>
            <a:pPr lvl="1"/>
            <a:r>
              <a:rPr lang="en-US" sz="1800" dirty="0"/>
              <a:t>Power BI Premium customers can create dedicated capacities</a:t>
            </a:r>
          </a:p>
          <a:p>
            <a:pPr lvl="1"/>
            <a:r>
              <a:rPr lang="en-US" sz="1800" dirty="0"/>
              <a:t>Power BI Premium licensing has monthly fee for dedicated capacity</a:t>
            </a:r>
          </a:p>
          <a:p>
            <a:pPr lvl="1"/>
            <a:r>
              <a:rPr lang="en-US" sz="1800" dirty="0"/>
              <a:t>Dedicated capacity remove limits on upload size and # of refreshes</a:t>
            </a:r>
          </a:p>
          <a:p>
            <a:pPr lvl="1"/>
            <a:r>
              <a:rPr lang="en-US" sz="1800" dirty="0"/>
              <a:t>Dedicated capacity can serve Power BI content to non-licensed users</a:t>
            </a:r>
          </a:p>
          <a:p>
            <a:pPr lvl="1"/>
            <a:endParaRPr lang="en-US" sz="1800" dirty="0"/>
          </a:p>
          <a:p>
            <a:r>
              <a:rPr lang="en-US" sz="2200" dirty="0"/>
              <a:t>More info at </a:t>
            </a:r>
            <a:r>
              <a:rPr lang="en-US" sz="2200" dirty="0">
                <a:hlinkClick r:id="rId3"/>
              </a:rPr>
              <a:t>https://powerbi.microsoft.com/en-us/pricing/</a:t>
            </a:r>
            <a:r>
              <a:rPr lang="en-US" sz="2200" dirty="0"/>
              <a:t> </a:t>
            </a:r>
          </a:p>
          <a:p>
            <a:pPr lvl="1"/>
            <a:r>
              <a:rPr lang="en-US" sz="1800" dirty="0"/>
              <a:t>Please ask questions about licensing offline and not during lectures</a:t>
            </a:r>
          </a:p>
        </p:txBody>
      </p:sp>
    </p:spTree>
    <p:extLst>
      <p:ext uri="{BB962C8B-B14F-4D97-AF65-F5344CB8AC3E}">
        <p14:creationId xmlns:p14="http://schemas.microsoft.com/office/powerpoint/2010/main" val="326115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24846</TotalTime>
  <Words>4563</Words>
  <Application>Microsoft Office PowerPoint</Application>
  <PresentationFormat>On-screen Show (4:3)</PresentationFormat>
  <Paragraphs>349</Paragraphs>
  <Slides>40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Lucida Console</vt:lpstr>
      <vt:lpstr>Wingdings</vt:lpstr>
      <vt:lpstr>CPT_Wave15</vt:lpstr>
      <vt:lpstr>Power BI Dev-in-a-Day Workshop</vt:lpstr>
      <vt:lpstr>Workshop Agenda</vt:lpstr>
      <vt:lpstr>Workshop Prerequisites</vt:lpstr>
      <vt:lpstr>Attendee Workshop Materials</vt:lpstr>
      <vt:lpstr>Agenda</vt:lpstr>
      <vt:lpstr>The Power BI Service</vt:lpstr>
      <vt:lpstr>Logging into the Power BI service using the browser</vt:lpstr>
      <vt:lpstr>Power BI Licensing</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Getting started with Datasets, Reports and Dashboards</vt:lpstr>
      <vt:lpstr>Agenda</vt:lpstr>
      <vt:lpstr>Developer Opportunities in Power BI</vt:lpstr>
      <vt:lpstr>Developing with the Power BI REST API</vt:lpstr>
      <vt:lpstr>Built-in Visualization Types</vt:lpstr>
      <vt:lpstr>Developing Custom Visuals</vt:lpstr>
      <vt:lpstr>What is was Power BI Embedded V1?</vt:lpstr>
      <vt:lpstr>The Big Picture for Power BI Embedded</vt:lpstr>
      <vt:lpstr>Agenda</vt:lpstr>
      <vt:lpstr>Working with Power BI Desktop</vt:lpstr>
      <vt:lpstr>Working with Power BI Desktop</vt:lpstr>
      <vt:lpstr>Projects and PBIX Files</vt:lpstr>
      <vt:lpstr>Power BI Desktop is an ETL Tool</vt:lpstr>
      <vt:lpstr>Query Steps</vt:lpstr>
      <vt:lpstr>Advanced Editor</vt:lpstr>
      <vt:lpstr>Data Modeling with Power BI Desktop</vt:lpstr>
      <vt:lpstr>Agenda</vt:lpstr>
      <vt:lpstr>Understanding App Workspaces</vt:lpstr>
      <vt:lpstr>Using an App Workspace to Design and Publish a Power BI App</vt:lpstr>
      <vt:lpstr>Publish to Web</vt:lpstr>
      <vt:lpstr>Generating Embed Codes</vt:lpstr>
      <vt:lpstr>Embedding a Report in a Web Appp using the Publish to Web Feature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TedP</cp:lastModifiedBy>
  <cp:revision>413</cp:revision>
  <dcterms:created xsi:type="dcterms:W3CDTF">2012-04-13T19:17:02Z</dcterms:created>
  <dcterms:modified xsi:type="dcterms:W3CDTF">2017-06-11T13:50:52Z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