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5"/>
  </p:notesMasterIdLst>
  <p:handoutMasterIdLst>
    <p:handoutMasterId r:id="rId56"/>
  </p:handoutMasterIdLst>
  <p:sldIdLst>
    <p:sldId id="279" r:id="rId6"/>
    <p:sldId id="281" r:id="rId7"/>
    <p:sldId id="327" r:id="rId8"/>
    <p:sldId id="328" r:id="rId9"/>
    <p:sldId id="329" r:id="rId10"/>
    <p:sldId id="330" r:id="rId11"/>
    <p:sldId id="332" r:id="rId12"/>
    <p:sldId id="333" r:id="rId13"/>
    <p:sldId id="331" r:id="rId14"/>
    <p:sldId id="334" r:id="rId15"/>
    <p:sldId id="353" r:id="rId16"/>
    <p:sldId id="350" r:id="rId17"/>
    <p:sldId id="352" r:id="rId18"/>
    <p:sldId id="323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24" r:id="rId35"/>
    <p:sldId id="325" r:id="rId36"/>
    <p:sldId id="326" r:id="rId37"/>
    <p:sldId id="310" r:id="rId38"/>
    <p:sldId id="298" r:id="rId39"/>
    <p:sldId id="299" r:id="rId40"/>
    <p:sldId id="300" r:id="rId41"/>
    <p:sldId id="301" r:id="rId42"/>
    <p:sldId id="31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2" r:id="rId51"/>
    <p:sldId id="313" r:id="rId52"/>
    <p:sldId id="314" r:id="rId53"/>
    <p:sldId id="351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5545" autoAdjust="0"/>
  </p:normalViewPr>
  <p:slideViewPr>
    <p:cSldViewPr>
      <p:cViewPr varScale="1">
        <p:scale>
          <a:sx n="74" d="100"/>
          <a:sy n="74" d="100"/>
        </p:scale>
        <p:origin x="1157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fld id="{C2206348-F3CA-4D34-BAC3-06D54859F67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72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6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4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2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AzureAD/azure-activedirectory-library-for-j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with the Power BI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Active Directory (AAD)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AAD plays role of an OpenID Connect Provider</a:t>
            </a:r>
          </a:p>
          <a:p>
            <a:pPr lvl="1"/>
            <a:r>
              <a:rPr lang="en-US"/>
              <a:t>Creates access tokens based on OAuth 2.0</a:t>
            </a:r>
          </a:p>
          <a:p>
            <a:pPr lvl="1"/>
            <a:r>
              <a:rPr lang="en-US"/>
              <a:t>Creates id tokens based on OpenID Connect 1.0</a:t>
            </a:r>
          </a:p>
          <a:p>
            <a:pPr lvl="1"/>
            <a:endParaRPr lang="en-US"/>
          </a:p>
          <a:p>
            <a:r>
              <a:rPr lang="en-US"/>
              <a:t>AAD provides authentication &amp; authorization for…</a:t>
            </a:r>
          </a:p>
          <a:p>
            <a:pPr lvl="1"/>
            <a:r>
              <a:rPr lang="en-US"/>
              <a:t>Office 365, Exchange Online and SharePoint Online</a:t>
            </a:r>
          </a:p>
          <a:p>
            <a:pPr lvl="1"/>
            <a:r>
              <a:rPr lang="en-US"/>
              <a:t>Power BI REST API</a:t>
            </a:r>
          </a:p>
          <a:p>
            <a:pPr lvl="1"/>
            <a:r>
              <a:rPr lang="en-US"/>
              <a:t>Custom Web Applications and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Registration in the Azure Portal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295400"/>
            <a:ext cx="8333509" cy="52014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1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ADAL for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/>
              <a:t>Active Directory Authentication Library for .NET</a:t>
            </a:r>
          </a:p>
          <a:p>
            <a:pPr lvl="1">
              <a:defRPr/>
            </a:pPr>
            <a:r>
              <a:rPr lang="en-US" sz="2200" dirty="0"/>
              <a:t>Used in Native Clients and in Web Clients</a:t>
            </a:r>
          </a:p>
          <a:p>
            <a:pPr lvl="1">
              <a:defRPr/>
            </a:pPr>
            <a:r>
              <a:rPr lang="en-US" sz="2200" dirty="0"/>
              <a:t>Automates authentication flow sequence</a:t>
            </a:r>
          </a:p>
          <a:p>
            <a:pPr lvl="1">
              <a:defRPr/>
            </a:pPr>
            <a:r>
              <a:rPr lang="en-US" sz="2200" dirty="0"/>
              <a:t>Provides support for token caching and token refreshing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6357938" cy="31008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145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and Testing an Azure AD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09600"/>
            <a:ext cx="3133725" cy="30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8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Getting Started with the Power BI REST API</a:t>
            </a:r>
          </a:p>
          <a:p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426067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BI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REST API?</a:t>
            </a:r>
          </a:p>
          <a:p>
            <a:pPr lvl="1"/>
            <a:r>
              <a:rPr lang="en-US" sz="2000" dirty="0"/>
              <a:t>API built on OAuth2, OpenID Connect, REST and ODATA</a:t>
            </a:r>
          </a:p>
          <a:p>
            <a:pPr lvl="1"/>
            <a:r>
              <a:rPr lang="en-US" sz="2000" dirty="0"/>
              <a:t>Allows developers to program datasets, reports and dashboards</a:t>
            </a:r>
          </a:p>
          <a:p>
            <a:endParaRPr lang="en-US" sz="2400" dirty="0"/>
          </a:p>
          <a:p>
            <a:r>
              <a:rPr lang="en-US" sz="2400" dirty="0"/>
              <a:t>What can you do with the Power BI REST API?</a:t>
            </a:r>
          </a:p>
          <a:p>
            <a:pPr lvl="1"/>
            <a:r>
              <a:rPr lang="en-US" sz="2000" dirty="0"/>
              <a:t>Upload</a:t>
            </a:r>
          </a:p>
          <a:p>
            <a:pPr lvl="1"/>
            <a:r>
              <a:rPr lang="en-US" sz="2000" dirty="0"/>
              <a:t>Create and update datasets</a:t>
            </a:r>
          </a:p>
          <a:p>
            <a:pPr lvl="1"/>
            <a:r>
              <a:rPr lang="en-US" sz="2000" dirty="0"/>
              <a:t>Build real-time dashboards</a:t>
            </a:r>
          </a:p>
          <a:p>
            <a:pPr lvl="1"/>
            <a:r>
              <a:rPr lang="en-US" sz="2000" dirty="0"/>
              <a:t>Embed Power BI reports and dashboards tiles in web pages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7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 to get started?</a:t>
            </a:r>
          </a:p>
          <a:p>
            <a:pPr lvl="1"/>
            <a:r>
              <a:rPr lang="en-US" dirty="0"/>
              <a:t>Organizational account in an Office 365 tenancy</a:t>
            </a:r>
          </a:p>
          <a:p>
            <a:pPr lvl="1"/>
            <a:r>
              <a:rPr lang="en-US" dirty="0"/>
              <a:t>License for Power BI</a:t>
            </a:r>
          </a:p>
          <a:p>
            <a:pPr lvl="1"/>
            <a:r>
              <a:rPr lang="en-US" dirty="0"/>
              <a:t>Visual Studio 2017 and Visual Studio 2015</a:t>
            </a:r>
          </a:p>
          <a:p>
            <a:pPr lvl="1"/>
            <a:r>
              <a:rPr lang="en-US" dirty="0"/>
              <a:t>Azure subscription for application registration</a:t>
            </a:r>
          </a:p>
        </p:txBody>
      </p:sp>
    </p:spTree>
    <p:extLst>
      <p:ext uri="{BB962C8B-B14F-4D97-AF65-F5344CB8AC3E}">
        <p14:creationId xmlns:p14="http://schemas.microsoft.com/office/powerpoint/2010/main" val="10885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v1.0?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Workspace Group Operations</a:t>
            </a:r>
          </a:p>
          <a:p>
            <a:pPr lvl="1"/>
            <a:r>
              <a:rPr lang="en-US"/>
              <a:t>Get Groups</a:t>
            </a:r>
          </a:p>
          <a:p>
            <a:r>
              <a:rPr lang="en-US"/>
              <a:t>Dataset Operations</a:t>
            </a:r>
          </a:p>
          <a:p>
            <a:pPr lvl="1"/>
            <a:r>
              <a:rPr lang="en-US"/>
              <a:t>Get Datasets</a:t>
            </a:r>
          </a:p>
          <a:p>
            <a:pPr lvl="1"/>
            <a:r>
              <a:rPr lang="en-US"/>
              <a:t>Create Dataset</a:t>
            </a:r>
          </a:p>
          <a:p>
            <a:r>
              <a:rPr lang="en-US"/>
              <a:t>Table Operations</a:t>
            </a:r>
          </a:p>
          <a:p>
            <a:pPr lvl="1"/>
            <a:r>
              <a:rPr lang="en-US"/>
              <a:t>Get Tables</a:t>
            </a:r>
          </a:p>
          <a:p>
            <a:pPr lvl="1"/>
            <a:r>
              <a:rPr lang="en-US"/>
              <a:t>Alter Table Schema</a:t>
            </a:r>
          </a:p>
          <a:p>
            <a:r>
              <a:rPr lang="en-US"/>
              <a:t>Table Row Operations</a:t>
            </a:r>
          </a:p>
          <a:p>
            <a:pPr lvl="1"/>
            <a:r>
              <a:rPr lang="en-US"/>
              <a:t>Add Rows</a:t>
            </a:r>
          </a:p>
          <a:p>
            <a:pPr lvl="1"/>
            <a:r>
              <a:rPr lang="en-US"/>
              <a:t>Delete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Operations are Supported in Beta?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 Operations</a:t>
            </a:r>
          </a:p>
          <a:p>
            <a:pPr lvl="1"/>
            <a:r>
              <a:rPr lang="en-US"/>
              <a:t>Get Reports</a:t>
            </a:r>
          </a:p>
          <a:p>
            <a:r>
              <a:rPr lang="en-US"/>
              <a:t>Dashboard Operations</a:t>
            </a:r>
          </a:p>
          <a:p>
            <a:pPr lvl="1"/>
            <a:r>
              <a:rPr lang="en-US"/>
              <a:t>Get Dashboards</a:t>
            </a:r>
          </a:p>
          <a:p>
            <a:pPr lvl="1"/>
            <a:r>
              <a:rPr lang="en-US"/>
              <a:t>Get Dashboard Tiles</a:t>
            </a:r>
          </a:p>
          <a:p>
            <a:r>
              <a:rPr lang="en-US"/>
              <a:t>Import Operations</a:t>
            </a:r>
          </a:p>
          <a:p>
            <a:pPr lvl="1"/>
            <a:r>
              <a:rPr lang="en-US"/>
              <a:t>Create Import</a:t>
            </a:r>
          </a:p>
          <a:p>
            <a:pPr lvl="1"/>
            <a:r>
              <a:rPr lang="en-US"/>
              <a:t>Get Imports</a:t>
            </a:r>
          </a:p>
          <a:p>
            <a:pPr lvl="1"/>
            <a:r>
              <a:rPr lang="en-US"/>
              <a:t>Get Import by GUID</a:t>
            </a:r>
          </a:p>
          <a:p>
            <a:pPr lvl="1"/>
            <a:r>
              <a:rPr lang="en-US"/>
              <a:t>Get Import by File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PowerBiRestApiDemo Sample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Console application project in Visual Studio 2015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PowerBiRestApiDemo</a:t>
            </a:r>
            <a:r>
              <a:rPr lang="en-US" sz="2000" dirty="0"/>
              <a:t> project contains two NuGet packages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used to convert JSON data to and from and C#</a:t>
            </a:r>
          </a:p>
          <a:p>
            <a:pPr lvl="1"/>
            <a:r>
              <a:rPr lang="en-US" sz="1800" dirty="0"/>
              <a:t>Azure ADAL used to get access tokens from Azure Active Directory</a:t>
            </a: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1828800" cy="1856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3311"/>
          <a:stretch/>
        </p:blipFill>
        <p:spPr>
          <a:xfrm>
            <a:off x="1143000" y="5087255"/>
            <a:ext cx="6324600" cy="15372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17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Understanding Authentication with Azure AD</a:t>
            </a:r>
          </a:p>
          <a:p>
            <a:r>
              <a:rPr lang="en-US" altLang="en-US" dirty="0"/>
              <a:t>Getting Started with the Power BI REST API</a:t>
            </a:r>
          </a:p>
          <a:p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27136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 Registration with an Azure Tenant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must be registered within an Office 365 tenant</a:t>
            </a:r>
          </a:p>
          <a:p>
            <a:pPr lvl="1"/>
            <a:r>
              <a:rPr lang="en-US" sz="2000" dirty="0"/>
              <a:t>Registration can be accomplished using Azure Management portal</a:t>
            </a:r>
          </a:p>
          <a:p>
            <a:pPr lvl="1"/>
            <a:r>
              <a:rPr lang="en-US" sz="2000" dirty="0"/>
              <a:t>Registration can be done using Power BI App Registration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7239000" cy="3625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4900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14500"/>
            <a:ext cx="3657600" cy="4110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2057400" y="5372101"/>
            <a:ext cx="273050" cy="150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3" y="1714501"/>
            <a:ext cx="3714750" cy="41179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4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Power BI App Registration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3657600"/>
            <a:ext cx="1028700" cy="285750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0450" y="5545139"/>
            <a:ext cx="1028700" cy="261937"/>
          </a:xfrm>
          <a:prstGeom prst="roundRect">
            <a:avLst/>
          </a:prstGeom>
          <a:noFill/>
          <a:ln>
            <a:solidFill>
              <a:srgbClr val="9F00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Application Constants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REST API requires Client ID and several URLs</a:t>
            </a:r>
          </a:p>
          <a:p>
            <a:pPr lvl="1"/>
            <a:r>
              <a:rPr lang="en-US" sz="2000" dirty="0"/>
              <a:t>These values are tracked as application constants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14600"/>
            <a:ext cx="7759700" cy="24003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29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Authenticating with Azure AD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must be authenticated against Azure AD</a:t>
            </a:r>
          </a:p>
          <a:p>
            <a:pPr lvl="1"/>
            <a:r>
              <a:rPr lang="en-US" sz="2000" dirty="0"/>
              <a:t>User authentication used to obtain access token</a:t>
            </a:r>
          </a:p>
          <a:p>
            <a:pPr lvl="1"/>
            <a:r>
              <a:rPr lang="en-US" sz="2000" dirty="0"/>
              <a:t>Can be accomplished with the Azure AD Authentication Library</a:t>
            </a:r>
          </a:p>
          <a:p>
            <a:pPr lvl="1"/>
            <a:r>
              <a:rPr lang="en-US" sz="2000" dirty="0"/>
              <a:t>Access token pass to Power BI REST API in call REST calls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3429000"/>
            <a:ext cx="5143500" cy="240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87539" y="4402138"/>
            <a:ext cx="1296987" cy="850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9700" y="3579814"/>
            <a:ext cx="1417638" cy="7381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9700" y="4914901"/>
            <a:ext cx="1417638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0564" y="3903663"/>
            <a:ext cx="1887537" cy="760412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28938" y="4067176"/>
            <a:ext cx="2081212" cy="854075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33614" y="4751389"/>
            <a:ext cx="555625" cy="3270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564" y="5000625"/>
            <a:ext cx="1887537" cy="336550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1439" y="5000626"/>
            <a:ext cx="542925" cy="3286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75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29186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ADAL to Retrieve an Access Token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1" y="1295400"/>
            <a:ext cx="8826109" cy="419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Oval 3"/>
          <p:cNvSpPr/>
          <p:nvPr/>
        </p:nvSpPr>
        <p:spPr>
          <a:xfrm>
            <a:off x="251217" y="279254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51217" y="338163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51217" y="426720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73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Executing Power BI REST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605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JSON to Create a Custom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Dataset created using JSON-formatted Table Schema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5105400" cy="43066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578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4309" y="4685206"/>
            <a:ext cx="3637774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7" y="4540774"/>
            <a:ext cx="2386027" cy="20124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082070" y="5053028"/>
            <a:ext cx="4962702" cy="1296041"/>
            <a:chOff x="3883629" y="4997493"/>
            <a:chExt cx="5454751" cy="142463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883629" y="5465316"/>
              <a:ext cx="1814016" cy="10585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273103" y="4997493"/>
              <a:ext cx="914417" cy="9123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53538" y="5219762"/>
              <a:ext cx="757781" cy="18840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53538" y="5463200"/>
              <a:ext cx="757781" cy="3704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61719" y="5014428"/>
              <a:ext cx="3276661" cy="1407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8580"/>
            <a:lstStyle/>
            <a:p>
              <a:pPr algn="ctr">
                <a:defRPr/>
              </a:pPr>
              <a:r>
                <a:rPr lang="en-US" sz="1050" dirty="0">
                  <a:solidFill>
                    <a:schemeClr val="tx1"/>
                  </a:solidFill>
                </a:rPr>
                <a:t>My Custom Dataset</a:t>
              </a:r>
            </a:p>
          </p:txBody>
        </p: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6214180" y="5425077"/>
              <a:ext cx="1295400" cy="839384"/>
              <a:chOff x="7924800" y="5355406"/>
              <a:chExt cx="1295400" cy="8393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924741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Countries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7924741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000943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000943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000943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00943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000943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8000943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65" name="Group 22"/>
            <p:cNvGrpSpPr>
              <a:grpSpLocks/>
            </p:cNvGrpSpPr>
            <p:nvPr/>
          </p:nvGrpSpPr>
          <p:grpSpPr bwMode="auto">
            <a:xfrm>
              <a:off x="7789672" y="5425077"/>
              <a:ext cx="1295400" cy="839384"/>
              <a:chOff x="7924800" y="5355406"/>
              <a:chExt cx="1295400" cy="8393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924079" y="5355426"/>
                <a:ext cx="1295424" cy="8403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chemeClr val="tx1"/>
                    </a:solidFill>
                  </a:rPr>
                  <a:t>States</a:t>
                </a:r>
                <a:r>
                  <a:rPr lang="en-US" sz="900" dirty="0">
                    <a:solidFill>
                      <a:schemeClr val="tx1"/>
                    </a:solidFill>
                  </a:rPr>
                  <a:t> table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7924079" y="5639084"/>
                <a:ext cx="1295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000280" y="571529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000280" y="5791497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000280" y="586770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00280" y="5943910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000280" y="6020116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000280" y="6096323"/>
                <a:ext cx="1143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14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C# Classes to Convert to JSON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C# class can be created to facilitate reading &amp; writing JSON</a:t>
            </a:r>
          </a:p>
          <a:p>
            <a:pPr lvl="1"/>
            <a:r>
              <a:rPr lang="en-US" sz="1800" dirty="0" err="1"/>
              <a:t>Newtonsoft.Json</a:t>
            </a:r>
            <a:r>
              <a:rPr lang="en-US" sz="1800" dirty="0"/>
              <a:t> package contains classes for performing conversions</a:t>
            </a:r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514601"/>
            <a:ext cx="2597150" cy="1395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5802312" cy="2914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2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Rows to a Table in a Dataset</a:t>
            </a:r>
          </a:p>
        </p:txBody>
      </p:sp>
      <p:sp>
        <p:nvSpPr>
          <p:cNvPr id="29699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Executing POST to add rows to Countries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4" y="3503936"/>
            <a:ext cx="4325370" cy="1592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0" y="2133600"/>
            <a:ext cx="7428657" cy="1153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862390" y="3762376"/>
            <a:ext cx="3548044" cy="2714624"/>
            <a:chOff x="5216718" y="3829750"/>
            <a:chExt cx="3749278" cy="2867093"/>
          </a:xfrm>
        </p:grpSpPr>
        <p:sp>
          <p:nvSpPr>
            <p:cNvPr id="8" name="Rectangle 7"/>
            <p:cNvSpPr/>
            <p:nvPr/>
          </p:nvSpPr>
          <p:spPr>
            <a:xfrm>
              <a:off x="7096650" y="3829750"/>
              <a:ext cx="1399363" cy="1062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216718" y="4322762"/>
              <a:ext cx="1814303" cy="1058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618956" y="3876301"/>
              <a:ext cx="914561" cy="9119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75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99403" y="4098473"/>
              <a:ext cx="757900" cy="188319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5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99403" y="4341807"/>
              <a:ext cx="757900" cy="3702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67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2605" y="5313021"/>
              <a:ext cx="2117040" cy="13838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832019" y="5103544"/>
              <a:ext cx="2133977" cy="2285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Countries Table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04965" y="2636457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1</a:t>
            </a:r>
            <a:endParaRPr lang="en-US" sz="900" dirty="0"/>
          </a:p>
        </p:txBody>
      </p:sp>
      <p:sp>
        <p:nvSpPr>
          <p:cNvPr id="20" name="Oval 19"/>
          <p:cNvSpPr/>
          <p:nvPr/>
        </p:nvSpPr>
        <p:spPr>
          <a:xfrm>
            <a:off x="504965" y="2900908"/>
            <a:ext cx="144246" cy="144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675" dirty="0"/>
              <a:t>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73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Old-school Enterprise Security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371600"/>
            <a:ext cx="7086600" cy="5104524"/>
            <a:chOff x="609600" y="1371600"/>
            <a:chExt cx="4972050" cy="3581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371600"/>
              <a:ext cx="4972050" cy="3581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Local AD Domain: WINGTIP.COM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41513" y="2816225"/>
              <a:ext cx="2597150" cy="1154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NTLM/Kerberos</a:t>
              </a:r>
            </a:p>
          </p:txBody>
        </p:sp>
        <p:pic>
          <p:nvPicPr>
            <p:cNvPr id="245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451" y="2317750"/>
              <a:ext cx="1116013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826" y="2303463"/>
              <a:ext cx="1133475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4" y="3532188"/>
              <a:ext cx="1144587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25" y="3695701"/>
              <a:ext cx="1130300" cy="11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926" y="3567113"/>
              <a:ext cx="11398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5000"/>
              <a:ext cx="1155700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542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 using C#</a:t>
            </a:r>
          </a:p>
          <a:p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2331235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C#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373073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Understanding Authentication with Azure 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 using Flow</a:t>
            </a:r>
          </a:p>
        </p:txBody>
      </p:sp>
    </p:spTree>
    <p:extLst>
      <p:ext uri="{BB962C8B-B14F-4D97-AF65-F5344CB8AC3E}">
        <p14:creationId xmlns:p14="http://schemas.microsoft.com/office/powerpoint/2010/main" val="1370976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 Real-time Dashboard</a:t>
            </a:r>
          </a:p>
          <a:p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5537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CampaignContributions Demo App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 similar to </a:t>
            </a:r>
            <a:r>
              <a:rPr lang="en-US" sz="2400" dirty="0" err="1"/>
              <a:t>PowerBiRestApiDemo</a:t>
            </a:r>
            <a:endParaRPr lang="en-US" sz="2400" dirty="0"/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Newtonsoft.Json</a:t>
            </a:r>
            <a:r>
              <a:rPr lang="en-US" sz="2000" dirty="0"/>
              <a:t> package to convert JSON data</a:t>
            </a:r>
          </a:p>
          <a:p>
            <a:pPr lvl="1"/>
            <a:r>
              <a:rPr lang="en-US" sz="2000" dirty="0"/>
              <a:t>Uses Azure ADAL.NET to get access tokens from Azure 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3200400" cy="3415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01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Contribution Row Data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Creating an SPA for Power BI using Angular.js </a:t>
            </a:r>
          </a:p>
          <a:p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671798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The </a:t>
            </a:r>
            <a:r>
              <a:rPr lang="en-US" altLang="en-US" sz="3200" dirty="0" err="1"/>
              <a:t>PowerBiContentViewer</a:t>
            </a:r>
            <a:r>
              <a:rPr lang="en-US" altLang="en-US" sz="3200" dirty="0"/>
              <a:t> 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Demonstrates SPA application</a:t>
            </a:r>
          </a:p>
          <a:p>
            <a:pPr lvl="1">
              <a:defRPr/>
            </a:pPr>
            <a:r>
              <a:rPr lang="en-US" dirty="0"/>
              <a:t>Built using client-side code</a:t>
            </a:r>
            <a:br>
              <a:rPr lang="en-US" dirty="0"/>
            </a:br>
            <a:r>
              <a:rPr lang="en-US" dirty="0"/>
              <a:t>(HTML, CSS and JavaScript)</a:t>
            </a:r>
          </a:p>
          <a:p>
            <a:pPr lvl="1">
              <a:defRPr/>
            </a:pPr>
            <a:r>
              <a:rPr lang="en-US" dirty="0"/>
              <a:t>SPA built using Angular-JS</a:t>
            </a:r>
          </a:p>
          <a:p>
            <a:pPr lvl="1">
              <a:defRPr/>
            </a:pPr>
            <a:r>
              <a:rPr lang="en-US" dirty="0"/>
              <a:t>Authentication using ADAL-JS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582" t="13125" r="33507" b="14505"/>
          <a:stretch/>
        </p:blipFill>
        <p:spPr>
          <a:xfrm>
            <a:off x="5761364" y="1439449"/>
            <a:ext cx="2635250" cy="371475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43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Security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7475" y="1414462"/>
            <a:ext cx="8923338" cy="3919538"/>
          </a:xfrm>
          <a:prstGeom prst="roundRect">
            <a:avLst>
              <a:gd name="adj" fmla="val 1002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6628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611312"/>
            <a:ext cx="10668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2293937"/>
            <a:ext cx="106521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3911601"/>
            <a:ext cx="1065213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361950" y="1646237"/>
            <a:ext cx="952500" cy="3416300"/>
            <a:chOff x="873281" y="1488740"/>
            <a:chExt cx="1125278" cy="3770345"/>
          </a:xfrm>
        </p:grpSpPr>
        <p:pic>
          <p:nvPicPr>
            <p:cNvPr id="26646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1488740"/>
              <a:ext cx="1115945" cy="94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2429270"/>
              <a:ext cx="1120325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81" y="3383357"/>
              <a:ext cx="1115945" cy="92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34" y="4304998"/>
              <a:ext cx="1095681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>
            <a:stCxn id="26646" idx="3"/>
          </p:cNvCxnSpPr>
          <p:nvPr/>
        </p:nvCxnSpPr>
        <p:spPr>
          <a:xfrm>
            <a:off x="1306513" y="2073275"/>
            <a:ext cx="874712" cy="6334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38263" y="3565526"/>
            <a:ext cx="868362" cy="2174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47" idx="3"/>
          </p:cNvCxnSpPr>
          <p:nvPr/>
        </p:nvCxnSpPr>
        <p:spPr>
          <a:xfrm>
            <a:off x="1314451" y="2930525"/>
            <a:ext cx="885825" cy="2460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338263" y="3886200"/>
            <a:ext cx="893762" cy="7239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905251" y="2198688"/>
            <a:ext cx="1139825" cy="10652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5251" y="3263901"/>
            <a:ext cx="3027363" cy="8207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5251" y="3292476"/>
            <a:ext cx="1235075" cy="10382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9" name="TextBox 32"/>
          <p:cNvSpPr txBox="1">
            <a:spLocks noChangeArrowheads="1"/>
          </p:cNvSpPr>
          <p:nvPr/>
        </p:nvSpPr>
        <p:spPr bwMode="auto">
          <a:xfrm>
            <a:off x="6207125" y="1968501"/>
            <a:ext cx="1316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26640" name="TextBox 45"/>
          <p:cNvSpPr txBox="1">
            <a:spLocks noChangeArrowheads="1"/>
          </p:cNvSpPr>
          <p:nvPr/>
        </p:nvSpPr>
        <p:spPr bwMode="auto">
          <a:xfrm>
            <a:off x="8077201" y="2643188"/>
            <a:ext cx="912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26641" name="TextBox 46"/>
          <p:cNvSpPr txBox="1">
            <a:spLocks noChangeArrowheads="1"/>
          </p:cNvSpPr>
          <p:nvPr/>
        </p:nvSpPr>
        <p:spPr bwMode="auto">
          <a:xfrm>
            <a:off x="8075614" y="3998913"/>
            <a:ext cx="1068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Office 365</a:t>
            </a:r>
          </a:p>
        </p:txBody>
      </p:sp>
      <p:pic>
        <p:nvPicPr>
          <p:cNvPr id="26642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4084637"/>
            <a:ext cx="106521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3" name="TextBox 46"/>
          <p:cNvSpPr txBox="1">
            <a:spLocks noChangeArrowheads="1"/>
          </p:cNvSpPr>
          <p:nvPr/>
        </p:nvSpPr>
        <p:spPr bwMode="auto">
          <a:xfrm>
            <a:off x="6054725" y="4173538"/>
            <a:ext cx="10683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Power BI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010026" y="3059112"/>
            <a:ext cx="2868613" cy="1476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45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2371725"/>
            <a:ext cx="17113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6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Understanding Implicit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Implicit Grant Flow</a:t>
            </a:r>
          </a:p>
          <a:p>
            <a:pPr lvl="1">
              <a:defRPr/>
            </a:pPr>
            <a:r>
              <a:rPr lang="en-US" sz="2000" dirty="0"/>
              <a:t>Used when client cannot keep secrets (public client)</a:t>
            </a:r>
          </a:p>
          <a:p>
            <a:pPr lvl="1">
              <a:defRPr/>
            </a:pPr>
            <a:r>
              <a:rPr lang="en-US" sz="2000" dirty="0"/>
              <a:t>Used with SPAs built using JavaScript and AngularJS</a:t>
            </a:r>
          </a:p>
          <a:p>
            <a:pPr lvl="1">
              <a:defRPr/>
            </a:pPr>
            <a:r>
              <a:rPr lang="en-US" sz="2000" dirty="0"/>
              <a:t>Less secure than Authentication Code Grant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How does it work?</a:t>
            </a:r>
          </a:p>
          <a:p>
            <a:pPr lvl="1">
              <a:defRPr/>
            </a:pPr>
            <a:r>
              <a:rPr lang="en-US" sz="2000" dirty="0"/>
              <a:t>Client authorizes user with AD authorization endpoint</a:t>
            </a:r>
          </a:p>
          <a:p>
            <a:pPr lvl="1">
              <a:defRPr/>
            </a:pPr>
            <a:r>
              <a:rPr lang="en-US" sz="2000" dirty="0"/>
              <a:t>AD returns access token directly to SPA in browser</a:t>
            </a:r>
          </a:p>
          <a:p>
            <a:pPr lvl="1">
              <a:defRPr/>
            </a:pPr>
            <a:r>
              <a:rPr lang="en-US" sz="2000" dirty="0"/>
              <a:t>Authentication flow does not involve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35128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Configuring Implicit Flow in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Requires configuring AD application in Azure AD</a:t>
            </a:r>
          </a:p>
          <a:p>
            <a:pPr lvl="1">
              <a:defRPr/>
            </a:pPr>
            <a:r>
              <a:rPr lang="en-US" sz="1800" dirty="0"/>
              <a:t>Download manifest from Azure AD</a:t>
            </a:r>
          </a:p>
          <a:p>
            <a:pPr lvl="1">
              <a:defRPr/>
            </a:pPr>
            <a:r>
              <a:rPr lang="en-US" sz="1800" dirty="0"/>
              <a:t>Update </a:t>
            </a:r>
            <a:r>
              <a:rPr lang="en-US" sz="1800" b="1" dirty="0"/>
              <a:t>oauth2AllowImplicitFlow</a:t>
            </a:r>
            <a:r>
              <a:rPr lang="en-US" sz="1800" dirty="0"/>
              <a:t> setting equal to </a:t>
            </a:r>
            <a:r>
              <a:rPr lang="en-US" sz="1800" b="1" dirty="0"/>
              <a:t>true</a:t>
            </a:r>
          </a:p>
          <a:p>
            <a:pPr lvl="1">
              <a:defRPr/>
            </a:pPr>
            <a:r>
              <a:rPr lang="en-US" sz="1800" dirty="0"/>
              <a:t>Upload manifest to Azure AD to save changes</a:t>
            </a:r>
          </a:p>
        </p:txBody>
      </p:sp>
      <p:grpSp>
        <p:nvGrpSpPr>
          <p:cNvPr id="38916" name="Group 6"/>
          <p:cNvGrpSpPr>
            <a:grpSpLocks/>
          </p:cNvGrpSpPr>
          <p:nvPr/>
        </p:nvGrpSpPr>
        <p:grpSpPr bwMode="auto">
          <a:xfrm>
            <a:off x="1362076" y="3349625"/>
            <a:ext cx="5514975" cy="2522538"/>
            <a:chOff x="457200" y="2895600"/>
            <a:chExt cx="8395826" cy="38410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548" y="2895600"/>
              <a:ext cx="8028478" cy="384107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755001" y="6040493"/>
              <a:ext cx="3733894" cy="38193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7200" y="5955887"/>
              <a:ext cx="1176963" cy="563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452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Downloading the ADAL-JS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Developing with ADAL-JS involves to two library files</a:t>
            </a:r>
          </a:p>
          <a:p>
            <a:pPr lvl="1">
              <a:defRPr/>
            </a:pPr>
            <a:r>
              <a:rPr lang="en-US" sz="1800" b="1" dirty="0"/>
              <a:t>adal.js</a:t>
            </a:r>
            <a:r>
              <a:rPr lang="en-US" sz="1800" dirty="0"/>
              <a:t> – core ADAL-JS library</a:t>
            </a:r>
          </a:p>
          <a:p>
            <a:pPr lvl="1">
              <a:defRPr/>
            </a:pPr>
            <a:r>
              <a:rPr lang="en-US" sz="1800" b="1" dirty="0"/>
              <a:t>adal-angular.js</a:t>
            </a:r>
            <a:r>
              <a:rPr lang="en-US" sz="1800" dirty="0"/>
              <a:t> –integration of ADAL-JS with AngularJS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 marL="260747" lvl="1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Library files downloadable from GitHub Repository</a:t>
            </a:r>
          </a:p>
          <a:p>
            <a:pPr lvl="1">
              <a:defRPr/>
            </a:pPr>
            <a:r>
              <a:rPr lang="en-US" sz="1800" dirty="0">
                <a:hlinkClick r:id="rId2"/>
              </a:rPr>
              <a:t>https://github.com/AzureAD/azure-activedirectory-library-for-js</a:t>
            </a:r>
            <a:endParaRPr lang="en-US" sz="1800" dirty="0"/>
          </a:p>
          <a:p>
            <a:pPr lvl="1">
              <a:defRPr/>
            </a:pPr>
            <a:endParaRPr lang="en-US" sz="3200" dirty="0"/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19116" r="37192" b="42270"/>
          <a:stretch>
            <a:fillRect/>
          </a:stretch>
        </p:blipFill>
        <p:spPr bwMode="auto">
          <a:xfrm>
            <a:off x="1295400" y="2667000"/>
            <a:ext cx="2143125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99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Initializing ADAL-JS Settings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47900"/>
            <a:ext cx="8437563" cy="3600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57250" y="3032126"/>
            <a:ext cx="2489200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2176" y="3032126"/>
            <a:ext cx="3425825" cy="207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Making Secure Calls to Custom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adal-angular.js adds interceptors to $http service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detects when calls are made to secure endpoints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acquires &amp; caches access tokens behind scenes</a:t>
            </a:r>
          </a:p>
          <a:p>
            <a:pPr lvl="1">
              <a:defRPr/>
            </a:pPr>
            <a:r>
              <a:rPr lang="en-US" sz="2000" dirty="0" err="1"/>
              <a:t>adal</a:t>
            </a:r>
            <a:r>
              <a:rPr lang="en-US" sz="2000" dirty="0"/>
              <a:t> attaches access token to Authorization header</a:t>
            </a:r>
          </a:p>
          <a:p>
            <a:pPr lvl="1">
              <a:defRPr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1" y="3289300"/>
            <a:ext cx="2870200" cy="915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76600"/>
            <a:ext cx="4676775" cy="22431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5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Inspecting Authenticated User Claims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1504950"/>
            <a:ext cx="7625699" cy="27622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3749674"/>
            <a:ext cx="4782587" cy="2727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2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3506790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Power BI Reports</a:t>
            </a:r>
          </a:p>
        </p:txBody>
      </p:sp>
    </p:spTree>
    <p:extLst>
      <p:ext uri="{BB962C8B-B14F-4D97-AF65-F5344CB8AC3E}">
        <p14:creationId xmlns:p14="http://schemas.microsoft.com/office/powerpoint/2010/main" val="1141780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Getting Started with the Power BI REST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 Real-time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Creating an SPA for Power BI using Angular.js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dirty="0"/>
              <a:t>Embedding Reports and Dashboard Tiles</a:t>
            </a:r>
          </a:p>
        </p:txBody>
      </p:sp>
    </p:spTree>
    <p:extLst>
      <p:ext uri="{BB962C8B-B14F-4D97-AF65-F5344CB8AC3E}">
        <p14:creationId xmlns:p14="http://schemas.microsoft.com/office/powerpoint/2010/main" val="4245088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600" dirty="0"/>
              <a:t>Critical Path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100" b="1" dirty="0">
                <a:solidFill>
                  <a:srgbClr val="002060"/>
                </a:solidFill>
              </a:rPr>
              <a:t>PBD365: Power BI Developer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/>
            <a:r>
              <a:rPr lang="en-US" dirty="0"/>
              <a:t>Audience is Professional Developers</a:t>
            </a:r>
          </a:p>
          <a:p>
            <a:pPr lvl="1"/>
            <a:r>
              <a:rPr lang="en-US" dirty="0"/>
              <a:t>Teaches developing custom visuals with TypeScript and D3</a:t>
            </a:r>
          </a:p>
          <a:p>
            <a:pPr lvl="1"/>
            <a:r>
              <a:rPr lang="en-US" dirty="0"/>
              <a:t>Teaches R programming and integrating R with Power BI</a:t>
            </a:r>
          </a:p>
          <a:p>
            <a:pPr lvl="1"/>
            <a:r>
              <a:rPr lang="en-US" dirty="0"/>
              <a:t>Teaches programming with the Power BI REST API </a:t>
            </a:r>
          </a:p>
          <a:p>
            <a:pPr lvl="1"/>
            <a:r>
              <a:rPr lang="en-US" dirty="0"/>
              <a:t>Teaches developing with Power BI Embedded</a:t>
            </a:r>
          </a:p>
          <a:p>
            <a:pPr>
              <a:lnSpc>
                <a:spcPct val="2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Boot 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/>
            <a:r>
              <a:rPr lang="en-US" dirty="0"/>
              <a:t>Audience is Business Users, Analysts and Data Professionals</a:t>
            </a:r>
          </a:p>
          <a:p>
            <a:pPr lvl="1"/>
            <a:r>
              <a:rPr lang="en-US" dirty="0"/>
              <a:t>Provides hands-on introduction to the Power BI platform</a:t>
            </a:r>
          </a:p>
          <a:p>
            <a:pPr lvl="1"/>
            <a:r>
              <a:rPr lang="en-US" dirty="0"/>
              <a:t>Focuses on build solutions using Power BI Desktop</a:t>
            </a:r>
          </a:p>
          <a:p>
            <a:pPr lvl="1"/>
            <a:r>
              <a:rPr lang="en-US" dirty="0"/>
              <a:t>Query design, data modeling and report and dashboard design</a:t>
            </a:r>
          </a:p>
          <a:p>
            <a:pPr lvl="1"/>
            <a:r>
              <a:rPr lang="en-US" dirty="0"/>
              <a:t>App Workspaces and Power BI Apps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85976"/>
            <a:ext cx="8826500" cy="35401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2765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access token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Authorization server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0506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Client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Client must be registered with authorization server</a:t>
            </a:r>
          </a:p>
          <a:p>
            <a:pPr lvl="1">
              <a:defRPr/>
            </a:pPr>
            <a:r>
              <a:rPr lang="en-US" sz="2000" dirty="0"/>
              <a:t>Authorization server tracks each client with unique Client ID</a:t>
            </a:r>
          </a:p>
          <a:p>
            <a:pPr lvl="1">
              <a:defRPr/>
            </a:pPr>
            <a:r>
              <a:rPr lang="en-US" sz="2000" dirty="0"/>
              <a:t>Client should be registered with one or more Reply URLs</a:t>
            </a:r>
          </a:p>
          <a:p>
            <a:pPr lvl="1">
              <a:defRPr/>
            </a:pPr>
            <a:r>
              <a:rPr lang="en-US" sz="2000" dirty="0"/>
              <a:t>Reply URL should be fixed endpoint on Internet</a:t>
            </a:r>
          </a:p>
          <a:p>
            <a:pPr lvl="1">
              <a:defRPr/>
            </a:pPr>
            <a:r>
              <a:rPr lang="en-US" sz="2000" dirty="0"/>
              <a:t>Reply URL used to transmit security tokens to clients</a:t>
            </a:r>
          </a:p>
          <a:p>
            <a:pPr lvl="1">
              <a:defRPr/>
            </a:pPr>
            <a:r>
              <a:rPr lang="en-US" sz="2000" dirty="0"/>
              <a:t>Client registration tracks permissions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25997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2.0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OAuth 2.0 was designed for authorization</a:t>
            </a:r>
          </a:p>
          <a:p>
            <a:pPr lvl="1"/>
            <a:r>
              <a:rPr lang="en-US" sz="2000" dirty="0"/>
              <a:t>Creation of access token requires authentication</a:t>
            </a:r>
          </a:p>
          <a:p>
            <a:pPr lvl="1"/>
            <a:r>
              <a:rPr lang="en-US" sz="2000" dirty="0"/>
              <a:t>Authorization server passes access token to client</a:t>
            </a:r>
          </a:p>
          <a:p>
            <a:pPr lvl="1"/>
            <a:r>
              <a:rPr lang="en-US" sz="2000" dirty="0"/>
              <a:t>Client passes access token when calling resource services</a:t>
            </a:r>
          </a:p>
          <a:p>
            <a:pPr lvl="1"/>
            <a:r>
              <a:rPr lang="en-US" sz="2000" dirty="0"/>
              <a:t>Access token serves as app credentials for authorization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Access token not intended for user authentication</a:t>
            </a:r>
          </a:p>
          <a:p>
            <a:pPr lvl="1"/>
            <a:r>
              <a:rPr lang="en-US" sz="2000" dirty="0"/>
              <a:t>Access token not designed to carry user identity data</a:t>
            </a:r>
          </a:p>
          <a:p>
            <a:pPr lvl="1"/>
            <a:r>
              <a:rPr lang="en-US" sz="2000" dirty="0"/>
              <a:t>OAuth 2.0 doesn't require validation of access token</a:t>
            </a:r>
          </a:p>
          <a:p>
            <a:pPr lvl="1"/>
            <a:r>
              <a:rPr lang="en-US" sz="2000" dirty="0"/>
              <a:t>Naïve OAuth 2.0 implementations subject to attack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60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750" y="2051051"/>
            <a:ext cx="8826500" cy="38258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81189" y="3351214"/>
            <a:ext cx="2365375" cy="11525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C00000"/>
                </a:solidFill>
              </a:rPr>
              <a:t>Authentication Flow</a:t>
            </a:r>
          </a:p>
        </p:txBody>
      </p:sp>
      <p:sp>
        <p:nvSpPr>
          <p:cNvPr id="317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ID Connect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489" y="2814639"/>
            <a:ext cx="2014537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User agent</a:t>
            </a:r>
          </a:p>
          <a:p>
            <a:pPr algn="ctr">
              <a:defRPr/>
            </a:pPr>
            <a:r>
              <a:rPr lang="en-US" sz="900" b="1" dirty="0">
                <a:solidFill>
                  <a:srgbClr val="CCECFF"/>
                </a:solidFill>
              </a:rPr>
              <a:t>End user working in browser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0950" y="2814639"/>
            <a:ext cx="2014538" cy="7969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Client (Relying Party)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CC99"/>
                </a:solidFill>
              </a:rPr>
              <a:t>Your Custom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9100" y="2301876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4975" y="2938464"/>
            <a:ext cx="2014538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7201" y="3557589"/>
            <a:ext cx="2016125" cy="5492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Resource service 3</a:t>
            </a:r>
          </a:p>
        </p:txBody>
      </p: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 flipV="1">
            <a:off x="5805488" y="2576514"/>
            <a:ext cx="963612" cy="636587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5805489" y="3213100"/>
            <a:ext cx="979487" cy="0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>
            <a:off x="5805488" y="3213101"/>
            <a:ext cx="1001712" cy="619125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2359026" y="3213100"/>
            <a:ext cx="14319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246564" y="3611564"/>
            <a:ext cx="604837" cy="1360487"/>
          </a:xfrm>
          <a:custGeom>
            <a:avLst/>
            <a:gdLst>
              <a:gd name="connsiteX0" fmla="*/ 0 w 680132"/>
              <a:gd name="connsiteY0" fmla="*/ 1186453 h 1289099"/>
              <a:gd name="connsiteX1" fmla="*/ 483650 w 680132"/>
              <a:gd name="connsiteY1" fmla="*/ 1171339 h 1289099"/>
              <a:gd name="connsiteX2" fmla="*/ 680132 w 680132"/>
              <a:gd name="connsiteY2" fmla="*/ 0 h 128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132" h="1289099">
                <a:moveTo>
                  <a:pt x="0" y="1186453"/>
                </a:moveTo>
                <a:cubicBezTo>
                  <a:pt x="185147" y="1277767"/>
                  <a:pt x="370295" y="1369081"/>
                  <a:pt x="483650" y="1171339"/>
                </a:cubicBezTo>
                <a:cubicBezTo>
                  <a:pt x="597005" y="973597"/>
                  <a:pt x="638568" y="486798"/>
                  <a:pt x="680132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459288" y="3870325"/>
            <a:ext cx="785812" cy="3619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Id tokens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8176" y="4292600"/>
            <a:ext cx="2354263" cy="11318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Open ID Provider</a:t>
            </a:r>
          </a:p>
          <a:p>
            <a:pPr algn="ctr">
              <a:defRPr/>
            </a:pPr>
            <a:r>
              <a:rPr lang="en-US" sz="900" b="1" dirty="0" err="1">
                <a:solidFill>
                  <a:srgbClr val="FF99CC"/>
                </a:solidFill>
              </a:rPr>
              <a:t>FaceBook</a:t>
            </a:r>
            <a:r>
              <a:rPr lang="en-US" sz="900" b="1" dirty="0">
                <a:solidFill>
                  <a:srgbClr val="FF99CC"/>
                </a:solidFill>
              </a:rPr>
              <a:t>, Google, 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Twitter, GitHub</a:t>
            </a:r>
          </a:p>
          <a:p>
            <a:pPr algn="ctr">
              <a:defRPr/>
            </a:pPr>
            <a:r>
              <a:rPr lang="en-US" sz="900" b="1" dirty="0">
                <a:solidFill>
                  <a:srgbClr val="FF99CC"/>
                </a:solidFill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67256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User Credentials Flow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C00000"/>
                </a:solidFill>
              </a:rPr>
              <a:t>(public client)</a:t>
            </a:r>
          </a:p>
          <a:p>
            <a:pPr lvl="1">
              <a:defRPr/>
            </a:pPr>
            <a:r>
              <a:rPr lang="en-US" sz="2000" dirty="0"/>
              <a:t>Used in Native clients to obtain access code </a:t>
            </a:r>
          </a:p>
          <a:p>
            <a:pPr lvl="1">
              <a:defRPr/>
            </a:pPr>
            <a:r>
              <a:rPr lang="en-US" sz="2000" dirty="0"/>
              <a:t>Requires passing user name and password </a:t>
            </a:r>
            <a:endParaRPr lang="en-US" dirty="0"/>
          </a:p>
          <a:p>
            <a:pPr>
              <a:defRPr/>
            </a:pPr>
            <a:r>
              <a:rPr lang="en-US" sz="2400" dirty="0"/>
              <a:t>Authorization Code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Client first obtains authorization code then access token</a:t>
            </a:r>
          </a:p>
          <a:p>
            <a:pPr lvl="1">
              <a:defRPr/>
            </a:pPr>
            <a:r>
              <a:rPr lang="en-US" sz="2000" dirty="0"/>
              <a:t>Server-side application code never sees user’s password</a:t>
            </a:r>
          </a:p>
          <a:p>
            <a:pPr>
              <a:defRPr/>
            </a:pPr>
            <a:r>
              <a:rPr lang="en-US" sz="2400" dirty="0"/>
              <a:t>Client Credentials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(confidential client)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Authentication based on SSL certificate with public-private key pair</a:t>
            </a:r>
          </a:p>
          <a:p>
            <a:pPr lvl="1">
              <a:defRPr/>
            </a:pPr>
            <a:r>
              <a:rPr lang="en-US" sz="2000" dirty="0"/>
              <a:t>Used to obtain access token when using app-only permissions</a:t>
            </a:r>
          </a:p>
          <a:p>
            <a:pPr>
              <a:defRPr/>
            </a:pPr>
            <a:r>
              <a:rPr lang="en-US" sz="2400" dirty="0"/>
              <a:t>Implicit Grant Flow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C00000"/>
                </a:solidFill>
              </a:rPr>
              <a:t>(public client)</a:t>
            </a:r>
            <a:endParaRPr lang="en-US" sz="1800" dirty="0"/>
          </a:p>
          <a:p>
            <a:pPr lvl="1">
              <a:defRPr/>
            </a:pPr>
            <a:r>
              <a:rPr lang="en-US" sz="2000" dirty="0"/>
              <a:t>Used in SPAs built with JavaScript and AngularJS</a:t>
            </a:r>
          </a:p>
          <a:p>
            <a:pPr lvl="1">
              <a:defRPr/>
            </a:pPr>
            <a:r>
              <a:rPr lang="en-US" sz="2000" dirty="0"/>
              <a:t>Application obtains access token w/o acquiring authorization code</a:t>
            </a:r>
          </a:p>
        </p:txBody>
      </p:sp>
    </p:spTree>
    <p:extLst>
      <p:ext uri="{BB962C8B-B14F-4D97-AF65-F5344CB8AC3E}">
        <p14:creationId xmlns:p14="http://schemas.microsoft.com/office/powerpoint/2010/main" val="106712015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24390</TotalTime>
  <Words>1537</Words>
  <Application>Microsoft Office PowerPoint</Application>
  <PresentationFormat>On-screen Show (4:3)</PresentationFormat>
  <Paragraphs>333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Developing with the Power BI REST API</vt:lpstr>
      <vt:lpstr>Agenda</vt:lpstr>
      <vt:lpstr>Old-school Enterprise Security</vt:lpstr>
      <vt:lpstr>Internet Security</vt:lpstr>
      <vt:lpstr>OAuth 2.0</vt:lpstr>
      <vt:lpstr>OAuth Client Registration</vt:lpstr>
      <vt:lpstr>OAuth 2.0 and Authentication</vt:lpstr>
      <vt:lpstr>Open ID Connect</vt:lpstr>
      <vt:lpstr>Authentication Flows</vt:lpstr>
      <vt:lpstr>Azure Active Directory (AAD)</vt:lpstr>
      <vt:lpstr>App Registration in the Azure Portal</vt:lpstr>
      <vt:lpstr>ADAL for .NET</vt:lpstr>
      <vt:lpstr>Registering and Testing an Azure AD Application</vt:lpstr>
      <vt:lpstr>Agenda</vt:lpstr>
      <vt:lpstr>The Power BI REST API</vt:lpstr>
      <vt:lpstr>Getting Started</vt:lpstr>
      <vt:lpstr>What Operations Are Supported in v1.0?</vt:lpstr>
      <vt:lpstr>What Operations are Supported in Beta?</vt:lpstr>
      <vt:lpstr>The PowerBiRestApiDemo Sample Project</vt:lpstr>
      <vt:lpstr>App Registration with an Azure Tenant</vt:lpstr>
      <vt:lpstr>Power BI App Registration</vt:lpstr>
      <vt:lpstr>Important Application Constants</vt:lpstr>
      <vt:lpstr>Authenticating with Azure AD</vt:lpstr>
      <vt:lpstr>Using ADAL to Retrieve an Access Token</vt:lpstr>
      <vt:lpstr>Executing Power BI REST API Calls</vt:lpstr>
      <vt:lpstr>Using JSON to Create a Custom Dataset</vt:lpstr>
      <vt:lpstr>Creating a Custom Dataset</vt:lpstr>
      <vt:lpstr>Designing C# Classes to Convert to JSON</vt:lpstr>
      <vt:lpstr>Adding Rows to a Table in a Dataset</vt:lpstr>
      <vt:lpstr>Agenda</vt:lpstr>
      <vt:lpstr>Agenda</vt:lpstr>
      <vt:lpstr>Summary</vt:lpstr>
      <vt:lpstr>Agenda</vt:lpstr>
      <vt:lpstr>The Scenario Being Simulated</vt:lpstr>
      <vt:lpstr>CampaignContributions Demo App</vt:lpstr>
      <vt:lpstr>Contribution Row Data</vt:lpstr>
      <vt:lpstr>Scaling a Real-time Dashboard</vt:lpstr>
      <vt:lpstr>Agenda</vt:lpstr>
      <vt:lpstr>The PowerBiContentViewer Demo</vt:lpstr>
      <vt:lpstr>Understanding Implicit Grant Flow</vt:lpstr>
      <vt:lpstr>Configuring Implicit Flow in Azure AD</vt:lpstr>
      <vt:lpstr>Downloading the ADAL-JS Library</vt:lpstr>
      <vt:lpstr>Initializing ADAL-JS Settings</vt:lpstr>
      <vt:lpstr>Making Secure Calls to Custom Web Services</vt:lpstr>
      <vt:lpstr>Inspecting Authenticated User Claims</vt:lpstr>
      <vt:lpstr>Agenda</vt:lpstr>
      <vt:lpstr>Embedding Power BI Reports</vt:lpstr>
      <vt:lpstr>Summary</vt:lpstr>
      <vt:lpstr>Critical Path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Power BI REST API</dc:title>
  <dc:creator>Ted Pattison</dc:creator>
  <cp:lastModifiedBy>TedP</cp:lastModifiedBy>
  <cp:revision>401</cp:revision>
  <dcterms:created xsi:type="dcterms:W3CDTF">2012-04-13T19:17:02Z</dcterms:created>
  <dcterms:modified xsi:type="dcterms:W3CDTF">2017-06-11T13:15:49Z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