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0"/>
  </p:notesMasterIdLst>
  <p:handoutMasterIdLst>
    <p:handoutMasterId r:id="rId51"/>
  </p:handoutMasterIdLst>
  <p:sldIdLst>
    <p:sldId id="279" r:id="rId6"/>
    <p:sldId id="278" r:id="rId7"/>
    <p:sldId id="517" r:id="rId8"/>
    <p:sldId id="495" r:id="rId9"/>
    <p:sldId id="496" r:id="rId10"/>
    <p:sldId id="497" r:id="rId11"/>
    <p:sldId id="498" r:id="rId12"/>
    <p:sldId id="499" r:id="rId13"/>
    <p:sldId id="500" r:id="rId14"/>
    <p:sldId id="502" r:id="rId15"/>
    <p:sldId id="503" r:id="rId16"/>
    <p:sldId id="504" r:id="rId17"/>
    <p:sldId id="505" r:id="rId18"/>
    <p:sldId id="506" r:id="rId19"/>
    <p:sldId id="507" r:id="rId20"/>
    <p:sldId id="508" r:id="rId21"/>
    <p:sldId id="509" r:id="rId22"/>
    <p:sldId id="510" r:id="rId23"/>
    <p:sldId id="490" r:id="rId24"/>
    <p:sldId id="485" r:id="rId25"/>
    <p:sldId id="486" r:id="rId26"/>
    <p:sldId id="487" r:id="rId27"/>
    <p:sldId id="488" r:id="rId28"/>
    <p:sldId id="489" r:id="rId29"/>
    <p:sldId id="491" r:id="rId30"/>
    <p:sldId id="464" r:id="rId31"/>
    <p:sldId id="471" r:id="rId32"/>
    <p:sldId id="511" r:id="rId33"/>
    <p:sldId id="512" r:id="rId34"/>
    <p:sldId id="513" r:id="rId35"/>
    <p:sldId id="473" r:id="rId36"/>
    <p:sldId id="492" r:id="rId37"/>
    <p:sldId id="514" r:id="rId38"/>
    <p:sldId id="515" r:id="rId39"/>
    <p:sldId id="516" r:id="rId40"/>
    <p:sldId id="493" r:id="rId41"/>
    <p:sldId id="385" r:id="rId42"/>
    <p:sldId id="386" r:id="rId43"/>
    <p:sldId id="428" r:id="rId44"/>
    <p:sldId id="390" r:id="rId45"/>
    <p:sldId id="420" r:id="rId46"/>
    <p:sldId id="461" r:id="rId47"/>
    <p:sldId id="462" r:id="rId48"/>
    <p:sldId id="494" r:id="rId4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E64"/>
    <a:srgbClr val="FF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72919" autoAdjust="0"/>
  </p:normalViewPr>
  <p:slideViewPr>
    <p:cSldViewPr>
      <p:cViewPr varScale="1">
        <p:scale>
          <a:sx n="63" d="100"/>
          <a:sy n="63" d="100"/>
        </p:scale>
        <p:origin x="1469" y="58"/>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0"/>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github.com/CriticalPathTraining/PBI365"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github.com/CriticalPathTraining/PBI365/archive/master.zip"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provides a developer-centric overview of the Power BI platform. Students will learn about Power</a:t>
            </a:r>
            <a:r>
              <a:rPr lang="en-US" baseline="0" dirty="0"/>
              <a:t> BI architecture and gain a solid understanding of how the Power BI platform has been integrated with Microsoft Azure, Azure Active Directory, Office 365. Students will work through the steps required to create a trial Office 365 tenant which can serve as a multiuser test environment for developing and testing custom software solutions for Power BI.</a:t>
            </a: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dashboard</a:t>
            </a:r>
            <a:r>
              <a:rPr lang="en-US" baseline="0" dirty="0"/>
              <a:t> tile by pinning a visual from a report, you create a navigation path. When a user examines the dashboard and clicks on that tile, the user will be redirected to the underlying report.</a:t>
            </a:r>
          </a:p>
          <a:p>
            <a:endParaRPr lang="en-US" baseline="0" dirty="0"/>
          </a:p>
          <a:p>
            <a:r>
              <a:rPr lang="en-US" baseline="0" dirty="0"/>
              <a:t>This navigation path created by a dashboard tile emphasizes the key relationship between a dashboard and a report. The dashboard should be designed to convey a high-level overview of the data being analyzed. When a users sees something in a dashboard that needs further inspection, they can click on a tile to navigate to a report where they can dive down into greater levels of detail.</a:t>
            </a:r>
            <a:endParaRPr lang="en-US" dirty="0"/>
          </a:p>
        </p:txBody>
      </p:sp>
    </p:spTree>
    <p:extLst>
      <p:ext uri="{BB962C8B-B14F-4D97-AF65-F5344CB8AC3E}">
        <p14:creationId xmlns:p14="http://schemas.microsoft.com/office/powerpoint/2010/main" val="3033074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report contains a collection of one or more pages. S</a:t>
            </a:r>
            <a:r>
              <a:rPr lang="en-US" baseline="0" dirty="0"/>
              <a:t>imple report might contain just a single page while a more complicated report can contain 10 pages or more. It’s up to you to decide how many pages you want to add to each report you create.</a:t>
            </a:r>
          </a:p>
          <a:p>
            <a:endParaRPr lang="en-US" baseline="0" dirty="0"/>
          </a:p>
          <a:p>
            <a:r>
              <a:rPr lang="en-US" baseline="0" dirty="0"/>
              <a:t>Each report displays a tabbed navigation menu at the bottom. This provides the means to navigate between pages in a multipage page report. This menu also supplies a button with a plus (+) sign on the right which makes it possible to add new pages when a report is in design view. You can also right-click on a page in the tabbed navigation menu to rename a page or to duplicate it to clone a copy.</a:t>
            </a:r>
          </a:p>
          <a:p>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Keep in mind that e</a:t>
            </a:r>
            <a:r>
              <a:rPr lang="en-US" dirty="0"/>
              <a:t>ach report is associated with exactly one underlying dataset. A report cannot see or display data from any other dataset. You should also understand that deleting a dataset will</a:t>
            </a:r>
            <a:r>
              <a:rPr lang="en-US" baseline="0" dirty="0"/>
              <a:t> also delete any report that is based on that dataset.</a:t>
            </a:r>
            <a:endParaRPr lang="en-US" dirty="0"/>
          </a:p>
          <a:p>
            <a:endParaRPr lang="en-US" baseline="0" dirty="0"/>
          </a:p>
        </p:txBody>
      </p:sp>
    </p:spTree>
    <p:extLst>
      <p:ext uri="{BB962C8B-B14F-4D97-AF65-F5344CB8AC3E}">
        <p14:creationId xmlns:p14="http://schemas.microsoft.com/office/powerpoint/2010/main" val="2773847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400" dirty="0"/>
              <a:t>Reports can be viewed in Reading view or in Edit view. When you first navigate to a report,</a:t>
            </a:r>
            <a:r>
              <a:rPr lang="en-US" sz="2400" baseline="0" dirty="0"/>
              <a:t> it is initially displayed in reading view which means you cannot edit the report. However, you can click the </a:t>
            </a:r>
            <a:r>
              <a:rPr lang="en-US" sz="2400" b="1" baseline="0" dirty="0"/>
              <a:t>Edit report</a:t>
            </a:r>
            <a:r>
              <a:rPr lang="en-US" sz="2400" baseline="0" dirty="0"/>
              <a:t> button in the toolbar to move over into edit view whenever you need to edit a report.</a:t>
            </a:r>
          </a:p>
          <a:p>
            <a:endParaRPr lang="en-US" sz="2400" baseline="0" dirty="0"/>
          </a:p>
          <a:p>
            <a:r>
              <a:rPr lang="en-US" sz="2400" dirty="0"/>
              <a:t>When you</a:t>
            </a:r>
            <a:r>
              <a:rPr lang="en-US" sz="2400" baseline="0" dirty="0"/>
              <a:t> switch a report from reading view to edit view, a set of report editing tools appear on the right side of the page. These tools such as the Visualizations pane and the Fields list make it possible to design reports by adding new visuals and configuring their properties.</a:t>
            </a:r>
            <a:endParaRPr lang="en-US" dirty="0"/>
          </a:p>
        </p:txBody>
      </p:sp>
    </p:spTree>
    <p:extLst>
      <p:ext uri="{BB962C8B-B14F-4D97-AF65-F5344CB8AC3E}">
        <p14:creationId xmlns:p14="http://schemas.microsoft.com/office/powerpoint/2010/main" val="2690698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Pages within a report are designed by adding elements known as</a:t>
            </a:r>
            <a:r>
              <a:rPr lang="en-US" sz="2400" baseline="0" dirty="0"/>
              <a:t> </a:t>
            </a:r>
            <a:r>
              <a:rPr lang="en-US" sz="2400" dirty="0"/>
              <a:t>visuals. Note that Microsoft documentation uses</a:t>
            </a:r>
            <a:r>
              <a:rPr lang="en-US" sz="2400" baseline="0" dirty="0"/>
              <a:t> the term “visual” and the term “visualization” interchangeably. In other words, there is no difference between a visual and a visualization. You sound a bit smarter when you use the term “visualization”, but it’s faster to say “visual” because the word only contain three syllables instead of six.</a:t>
            </a:r>
          </a:p>
          <a:p>
            <a:endParaRPr lang="en-US" sz="2400" baseline="0" dirty="0"/>
          </a:p>
          <a:p>
            <a:r>
              <a:rPr lang="en-US" sz="2400" baseline="0" dirty="0"/>
              <a:t>Each visual is based on an underlying visualization type. The set of visualization types available to you when designing a report are displayed in the </a:t>
            </a:r>
            <a:r>
              <a:rPr lang="en-US" sz="2000" b="1" dirty="0"/>
              <a:t>Visualizations</a:t>
            </a:r>
            <a:r>
              <a:rPr lang="en-US" sz="2000" dirty="0"/>
              <a:t> pane. Power BI defines a set of built-in </a:t>
            </a:r>
            <a:r>
              <a:rPr lang="en-US" sz="2000" baseline="0" dirty="0"/>
              <a:t>visualization types which always appear in the </a:t>
            </a:r>
            <a:r>
              <a:rPr lang="en-US" sz="2000" b="0" dirty="0"/>
              <a:t>Visualizations </a:t>
            </a:r>
            <a:r>
              <a:rPr lang="en-US" sz="2000" dirty="0"/>
              <a:t>pane. One especially appealing aspect of the Power BI platform is that the set of </a:t>
            </a:r>
            <a:r>
              <a:rPr lang="en-US" sz="2000" baseline="0" dirty="0"/>
              <a:t>available visualization types is extensible by adding custom visuals which you will learn about in module 6 of this training course.</a:t>
            </a:r>
          </a:p>
          <a:p>
            <a:endParaRPr lang="en-US" sz="2000" baseline="0" dirty="0"/>
          </a:p>
          <a:p>
            <a:r>
              <a:rPr lang="en-US" sz="2000" baseline="0" dirty="0"/>
              <a:t>When working with visuals while designing a report, you will often interact with the </a:t>
            </a:r>
            <a:r>
              <a:rPr lang="en-US" sz="2000" b="1" baseline="0" dirty="0"/>
              <a:t>Fields</a:t>
            </a:r>
            <a:r>
              <a:rPr lang="en-US" sz="2000" baseline="0" dirty="0"/>
              <a:t> list on the right side of the Power BI service application window. </a:t>
            </a:r>
            <a:r>
              <a:rPr lang="en-US" sz="2000" dirty="0"/>
              <a:t>The Fields list displays</a:t>
            </a:r>
            <a:r>
              <a:rPr lang="en-US" sz="2000" baseline="0" dirty="0"/>
              <a:t> all the tables and fields from the dataset associated with the current report. The Fields list is what makes it possible to associated one or more fields with a visual to populate it with data.</a:t>
            </a:r>
            <a:endParaRPr lang="en-US" dirty="0"/>
          </a:p>
        </p:txBody>
      </p:sp>
    </p:spTree>
    <p:extLst>
      <p:ext uri="{BB962C8B-B14F-4D97-AF65-F5344CB8AC3E}">
        <p14:creationId xmlns:p14="http://schemas.microsoft.com/office/powerpoint/2010/main" val="389419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When you are working</a:t>
            </a:r>
            <a:r>
              <a:rPr lang="en-US" sz="2400" baseline="0" dirty="0"/>
              <a:t> with the Power BI report editor in the browser, t</a:t>
            </a:r>
            <a:r>
              <a:rPr lang="en-US" sz="2400" dirty="0"/>
              <a:t>he properties</a:t>
            </a:r>
            <a:r>
              <a:rPr lang="en-US" sz="2400" baseline="0" dirty="0"/>
              <a:t> of a </a:t>
            </a:r>
            <a:r>
              <a:rPr lang="en-US" sz="2400" dirty="0"/>
              <a:t>visual can be modified using three different property panes on the</a:t>
            </a:r>
            <a:r>
              <a:rPr lang="en-US" sz="2400" baseline="0" dirty="0"/>
              <a:t> right side of the Power BI service application windows. These three panes include the Fields pane, the Format pane and the Analytics pane. The screenshot in the slide above show where to click to activate each of these panes.</a:t>
            </a:r>
          </a:p>
          <a:p>
            <a:endParaRPr lang="en-US" sz="2400" baseline="0" dirty="0"/>
          </a:p>
          <a:p>
            <a:r>
              <a:rPr lang="en-US" sz="2400" baseline="0" dirty="0"/>
              <a:t>The </a:t>
            </a:r>
            <a:r>
              <a:rPr lang="en-US" sz="2400" b="1" baseline="0" dirty="0"/>
              <a:t>Fields</a:t>
            </a:r>
            <a:r>
              <a:rPr lang="en-US" sz="2400" baseline="0" dirty="0"/>
              <a:t> pane contains wells where you add fields from the tables of the dataset associated with the current report. The types of wells will vary greatly between different types of visualizations. For example, a line chart visual will contain wells such as </a:t>
            </a:r>
            <a:r>
              <a:rPr lang="en-US" sz="2400" b="1" baseline="0" dirty="0"/>
              <a:t>Axis</a:t>
            </a:r>
            <a:r>
              <a:rPr lang="en-US" sz="2400" baseline="0" dirty="0"/>
              <a:t>, </a:t>
            </a:r>
            <a:r>
              <a:rPr lang="en-US" sz="2400" b="1" baseline="0" dirty="0"/>
              <a:t>Legend</a:t>
            </a:r>
            <a:r>
              <a:rPr lang="en-US" sz="2400" baseline="0" dirty="0"/>
              <a:t> and </a:t>
            </a:r>
            <a:r>
              <a:rPr lang="en-US" sz="2400" b="1" baseline="0" dirty="0"/>
              <a:t>Values</a:t>
            </a:r>
            <a:r>
              <a:rPr lang="en-US" sz="2400" baseline="0" dirty="0"/>
              <a:t>. A map visual will contain wells such as </a:t>
            </a:r>
            <a:r>
              <a:rPr lang="en-US" sz="2400" b="1" baseline="0" dirty="0"/>
              <a:t>Location</a:t>
            </a:r>
            <a:r>
              <a:rPr lang="en-US" sz="2400" baseline="0" dirty="0"/>
              <a:t>, </a:t>
            </a:r>
            <a:r>
              <a:rPr lang="en-US" sz="2400" b="1" baseline="0" dirty="0"/>
              <a:t>Legend</a:t>
            </a:r>
            <a:r>
              <a:rPr lang="en-US" sz="2400" baseline="0" dirty="0"/>
              <a:t> and </a:t>
            </a:r>
            <a:r>
              <a:rPr lang="en-US" sz="2400" b="1" baseline="0" dirty="0"/>
              <a:t>Size</a:t>
            </a:r>
            <a:r>
              <a:rPr lang="en-US" sz="2400" baseline="0" dirty="0"/>
              <a:t>. A table visual only contains a single well for fields named </a:t>
            </a:r>
            <a:r>
              <a:rPr lang="en-US" sz="2400" b="1" baseline="0" dirty="0"/>
              <a:t>Values</a:t>
            </a:r>
            <a:r>
              <a:rPr lang="en-US" sz="2400" baseline="0" dirty="0"/>
              <a:t>.</a:t>
            </a:r>
          </a:p>
          <a:p>
            <a:endParaRPr lang="en-US" sz="2400" baseline="0" dirty="0"/>
          </a:p>
          <a:p>
            <a:r>
              <a:rPr lang="en-US" sz="2400" baseline="0" dirty="0"/>
              <a:t>The </a:t>
            </a:r>
            <a:r>
              <a:rPr lang="en-US" sz="2400" b="1" baseline="0" dirty="0"/>
              <a:t>Format</a:t>
            </a:r>
            <a:r>
              <a:rPr lang="en-US" sz="2400" baseline="0" dirty="0"/>
              <a:t> pane contains properties which affect the visual’s display characteristics such as color, font size and whether the visual will have a border.  </a:t>
            </a:r>
          </a:p>
          <a:p>
            <a:endParaRPr lang="en-US" sz="2400" baseline="0" dirty="0"/>
          </a:p>
          <a:p>
            <a:r>
              <a:rPr lang="en-US" sz="2400" baseline="0" dirty="0"/>
              <a:t>The </a:t>
            </a:r>
            <a:r>
              <a:rPr lang="en-US" sz="2400" b="1" baseline="0" dirty="0"/>
              <a:t>Analytics</a:t>
            </a:r>
            <a:r>
              <a:rPr lang="en-US" sz="2400" baseline="0" dirty="0"/>
              <a:t> pane is a new comer as it was just added to the Power BI platform with the August 2016 updates. Currently, only a handful of visuals contain properties which is displayed in the Analytics pane. The purpose of the Analytics pane is to enhance a visual with analytical elements such as trend lines and constant lines.</a:t>
            </a:r>
            <a:endParaRPr lang="en-US" dirty="0"/>
          </a:p>
        </p:txBody>
      </p:sp>
    </p:spTree>
    <p:extLst>
      <p:ext uri="{BB962C8B-B14F-4D97-AF65-F5344CB8AC3E}">
        <p14:creationId xmlns:p14="http://schemas.microsoft.com/office/powerpoint/2010/main" val="4156013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know, each report is based on an underlying dataset. The Fields</a:t>
            </a:r>
            <a:r>
              <a:rPr lang="en-US" baseline="0" dirty="0"/>
              <a:t> list displays the tables and fields from the dataset that is associated with the current report. When you begin to design report, the Fields list makes it possible to add fields into the wells inside the Fields pane for specific visuals so they can be populated with data.</a:t>
            </a:r>
          </a:p>
          <a:p>
            <a:endParaRPr lang="en-US" baseline="0" dirty="0"/>
          </a:p>
          <a:p>
            <a:r>
              <a:rPr lang="en-US" baseline="0" dirty="0"/>
              <a:t>When you are using the browser to edit a report, it is important to understand that you are only a dataset consumer. You have no ability to actually edit the underlying dataset. The next lecture of this training course will introduce you to a essential tool named Power BI Desktop. When you begin using Power BI Desktop, you will be able to begin editing and designing datasets with a powerful set of data modeling tools. </a:t>
            </a:r>
            <a:endParaRPr lang="en-US" dirty="0"/>
          </a:p>
        </p:txBody>
      </p:sp>
    </p:spTree>
    <p:extLst>
      <p:ext uri="{BB962C8B-B14F-4D97-AF65-F5344CB8AC3E}">
        <p14:creationId xmlns:p14="http://schemas.microsoft.com/office/powerpoint/2010/main" val="3259808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created a report in your personal</a:t>
            </a:r>
            <a:r>
              <a:rPr lang="en-US" baseline="0" dirty="0"/>
              <a:t> workspace, it’s pretty easy to take the next step and created a dashboard by following these steps.</a:t>
            </a:r>
          </a:p>
          <a:p>
            <a:endParaRPr lang="en-US" baseline="0" dirty="0"/>
          </a:p>
          <a:p>
            <a:pPr marL="228600" indent="-228600">
              <a:buAutoNum type="arabicParenBoth"/>
            </a:pPr>
            <a:r>
              <a:rPr lang="en-US" baseline="0" dirty="0"/>
              <a:t>Navigate to a report, hover the mouse over a visual and then click on the thumbtack button to pin it to a dashboard.</a:t>
            </a:r>
          </a:p>
          <a:p>
            <a:pPr marL="228600" indent="-228600">
              <a:buAutoNum type="arabicParenBoth"/>
            </a:pPr>
            <a:endParaRPr lang="en-US" baseline="0" dirty="0"/>
          </a:p>
          <a:p>
            <a:pPr marL="228600" indent="-228600">
              <a:buAutoNum type="arabicParenBoth"/>
            </a:pPr>
            <a:r>
              <a:rPr lang="en-US" baseline="0" dirty="0"/>
              <a:t>When the </a:t>
            </a:r>
            <a:r>
              <a:rPr lang="en-US" b="1" baseline="0" dirty="0"/>
              <a:t>Pin to Dashboard</a:t>
            </a:r>
            <a:r>
              <a:rPr lang="en-US" baseline="0" dirty="0"/>
              <a:t> dialog appears, you can elect to pin the visual to a new dashboard or to an existing dashboard.</a:t>
            </a:r>
          </a:p>
          <a:p>
            <a:pPr marL="228600" indent="-228600">
              <a:buAutoNum type="arabicParenBoth"/>
            </a:pPr>
            <a:endParaRPr lang="en-US" baseline="0" dirty="0"/>
          </a:p>
          <a:p>
            <a:pPr marL="228600" indent="-228600">
              <a:buAutoNum type="arabicParenBoth"/>
            </a:pPr>
            <a:r>
              <a:rPr lang="en-US" baseline="0" dirty="0"/>
              <a:t>Once you have pinned the visual, you can navigate to the dashboard and see the tile that has been created.</a:t>
            </a:r>
            <a:endParaRPr lang="en-US" dirty="0"/>
          </a:p>
        </p:txBody>
      </p:sp>
    </p:spTree>
    <p:extLst>
      <p:ext uri="{BB962C8B-B14F-4D97-AF65-F5344CB8AC3E}">
        <p14:creationId xmlns:p14="http://schemas.microsoft.com/office/powerpoint/2010/main" val="1766399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8172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t>
            </a:r>
            <a:r>
              <a:rPr lang="en-US" baseline="0" dirty="0"/>
              <a:t> BI Desktop doesn’t do everything. Instead, it focuses on the first four phases of creating a custom BI solution.</a:t>
            </a:r>
          </a:p>
          <a:p>
            <a:endParaRPr lang="en-US" baseline="0" dirty="0"/>
          </a:p>
          <a:p>
            <a:pPr lvl="0"/>
            <a:r>
              <a:rPr lang="en-US" dirty="0"/>
              <a:t>When you begin</a:t>
            </a:r>
            <a:r>
              <a:rPr lang="en-US" baseline="0" dirty="0"/>
              <a:t> a project in the data discovery phase, Power BI Desktop is an excellent tool to begin inspecting different forms of data and to assess how useable and useful that data might be to the project. Once you have determined what data you need to work with, the powerful and easy-to-use query features of Power BI Desktop will take you through the ETL phase. Power BI Desktop also provides a rich set of features for modeling data and designing reports.</a:t>
            </a:r>
          </a:p>
          <a:p>
            <a:pPr lvl="0"/>
            <a:endParaRPr lang="en-US" baseline="0" dirty="0"/>
          </a:p>
          <a:p>
            <a:pPr lvl="0"/>
            <a:r>
              <a:rPr lang="en-US" baseline="0" dirty="0"/>
              <a:t>Currently, Power BI Desktop provides no support for designing dashboards. Once you have designed a data model and a report in a local Power BI Desktop project and then you have published the project to the Power BI service, you will use a browser to complete the final steps of designing a dashboard and deploying all your work using dashboard sharing or an organizational content pack.</a:t>
            </a:r>
            <a:endParaRPr lang="en-US" dirty="0"/>
          </a:p>
        </p:txBody>
      </p:sp>
    </p:spTree>
    <p:extLst>
      <p:ext uri="{BB962C8B-B14F-4D97-AF65-F5344CB8AC3E}">
        <p14:creationId xmlns:p14="http://schemas.microsoft.com/office/powerpoint/2010/main" val="724876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a:t>
            </a:r>
            <a:r>
              <a:rPr lang="en-US" baseline="0" dirty="0"/>
              <a:t> work with Power BI Desktop, all the w</a:t>
            </a:r>
            <a:r>
              <a:rPr lang="en-US" dirty="0"/>
              <a:t>ork you do creating queries,</a:t>
            </a:r>
            <a:r>
              <a:rPr lang="en-US" baseline="0" dirty="0"/>
              <a:t> modeling data and designing report </a:t>
            </a:r>
            <a:r>
              <a:rPr lang="en-US" dirty="0"/>
              <a:t>is saved and published in terms of projects. For example, you might create one project for expense reporting and another project to create a mobile dashboard for sales analysis.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Power BI Desktop has commands to open projects and to create new project but it provides no command to close a project. For this reason, it’s easy to start up several instances of Power BI Desktop at once by mistake which can become confusing. When you are done working on a project, you should quit that instance of Power BI Desktop to keep the number of running instances of Power BI Desktop to a minimum.</a:t>
            </a:r>
            <a:endParaRPr lang="en-US" dirty="0"/>
          </a:p>
          <a:p>
            <a:endParaRPr lang="en-US" dirty="0"/>
          </a:p>
          <a:p>
            <a:r>
              <a:rPr lang="en-US" dirty="0"/>
              <a:t>Power BI Desktop is a</a:t>
            </a:r>
            <a:r>
              <a:rPr lang="en-US" baseline="0" dirty="0"/>
              <a:t> cutting-edge </a:t>
            </a:r>
            <a:r>
              <a:rPr lang="en-US" dirty="0"/>
              <a:t>Windows application. There are many parts of it that you will absolutely love.</a:t>
            </a:r>
            <a:r>
              <a:rPr lang="en-US" baseline="0" dirty="0"/>
              <a:t> But you must keep in mind that Power BI Desktop is an application that has very short release cycles and constantly introduces new preview features. It’s not going to be as polished or as stable as some of your other favorite Windows applications.</a:t>
            </a:r>
          </a:p>
          <a:p>
            <a:endParaRPr lang="en-US" baseline="0" dirty="0"/>
          </a:p>
          <a:p>
            <a:r>
              <a:rPr lang="en-US" baseline="0" dirty="0"/>
              <a:t>There will likely be a time this week when you are cussing out Power BI Desktop because it’s frozen up on you after you’ve done a bunch of design work without saving your changes. Other times Power BI Desktop might prompt you with dialog boxes that don’t display correctly. If you think that Power BI Desktop is behaving strangely, save you work then shut it down and restart it. But don’t let this get you down. We would have never gotten to the moon if we were too afraid to take risks.</a:t>
            </a:r>
          </a:p>
        </p:txBody>
      </p:sp>
    </p:spTree>
    <p:extLst>
      <p:ext uri="{BB962C8B-B14F-4D97-AF65-F5344CB8AC3E}">
        <p14:creationId xmlns:p14="http://schemas.microsoft.com/office/powerpoint/2010/main" val="185231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Power BI Desktop projects are</a:t>
            </a:r>
            <a:r>
              <a:rPr lang="en-US" baseline="0" dirty="0"/>
              <a:t> </a:t>
            </a:r>
            <a:r>
              <a:rPr lang="en-US" dirty="0"/>
              <a:t>saved, loaded and published using PBIX files. A PBIX file is a ZIP</a:t>
            </a:r>
            <a:r>
              <a:rPr lang="en-US" baseline="0" dirty="0"/>
              <a:t> archive created using the Open Packaging Convention </a:t>
            </a:r>
            <a:r>
              <a:rPr lang="en-US" dirty="0"/>
              <a:t>format just like </a:t>
            </a:r>
            <a:r>
              <a:rPr lang="en-US" baseline="0" dirty="0"/>
              <a:t>common Office documents such as DOCX files and XLSX files. The files for datasets that are stored inside and loaded from a PBIX file are managed internally by Power BI Desktop using Microsoft’s </a:t>
            </a:r>
            <a:r>
              <a:rPr lang="en-US" baseline="0" dirty="0" err="1"/>
              <a:t>xVelocity</a:t>
            </a:r>
            <a:r>
              <a:rPr lang="en-US" baseline="0" dirty="0"/>
              <a:t> Tabular database engine.</a:t>
            </a:r>
          </a:p>
          <a:p>
            <a:endParaRPr lang="en-US" baseline="0" dirty="0"/>
          </a:p>
          <a:p>
            <a:r>
              <a:rPr lang="en-US" baseline="0" dirty="0"/>
              <a:t>Each project created using Power BI Desktop is stored as a single PBIX file. Just about everything you create and configure when using Power BI Desktop is stored inside the PBIX file for one specific project. A PBIX file stores </a:t>
            </a:r>
            <a:r>
              <a:rPr lang="en-US" dirty="0"/>
              <a:t>data source definitions</a:t>
            </a:r>
            <a:r>
              <a:rPr lang="en-US" baseline="0" dirty="0"/>
              <a:t> and </a:t>
            </a:r>
            <a:r>
              <a:rPr lang="en-US" dirty="0"/>
              <a:t>query definitions as well as tables of data which are populated and refreshed when queries are executed. A PBIX files also includes all the work you have</a:t>
            </a:r>
            <a:r>
              <a:rPr lang="en-US" baseline="0" dirty="0"/>
              <a:t> done with </a:t>
            </a:r>
            <a:r>
              <a:rPr lang="en-US" dirty="0"/>
              <a:t>data modeling and report design.</a:t>
            </a:r>
          </a:p>
          <a:p>
            <a:endParaRPr lang="en-US" dirty="0"/>
          </a:p>
          <a:p>
            <a:r>
              <a:rPr lang="en-US" dirty="0"/>
              <a:t>From a project</a:t>
            </a:r>
            <a:r>
              <a:rPr lang="en-US" baseline="0" dirty="0"/>
              <a:t> management perspective, it’s important to understand that a PBIX file represents a single project which contains exactly one dataset and exactly one report. You cannot add a second report to a Power BI Desktop project. However, you can add as many pages as you would like to a project’s one and only report.</a:t>
            </a:r>
          </a:p>
          <a:p>
            <a:endParaRPr lang="en-US" baseline="0" dirty="0"/>
          </a:p>
          <a:p>
            <a:r>
              <a:rPr lang="en-US" baseline="0" dirty="0"/>
              <a:t>You should take note that Power BI Desktop will never store data source credentials in a PBIX file. For example, PBIX files never contain the user name and password required to access a secured resource such as a Online service or an on-premises SQL server database. Instead, Power BI Desktop provides the convenience of storing data source credentials in a local cache so you are not required to continually log into the same data source when working with Power BI Desktop. But these credentials are never published along with a PBIX file. After you publish a Power BI Desktop project by uploading its PBIX file, you will be required to configure data source credentials separately using the browser or by using some other automated technique.</a:t>
            </a:r>
          </a:p>
          <a:p>
            <a:endParaRPr lang="en-US" baseline="0" dirty="0"/>
          </a:p>
          <a:p>
            <a:endParaRPr lang="en-US" baseline="0" dirty="0"/>
          </a:p>
        </p:txBody>
      </p:sp>
    </p:spTree>
    <p:extLst>
      <p:ext uri="{BB962C8B-B14F-4D97-AF65-F5344CB8AC3E}">
        <p14:creationId xmlns:p14="http://schemas.microsoft.com/office/powerpoint/2010/main" val="1467597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What do you need to learn to get up to speed</a:t>
            </a:r>
            <a:r>
              <a:rPr lang="en-US" sz="2400" baseline="0" dirty="0"/>
              <a:t> on </a:t>
            </a:r>
            <a:r>
              <a:rPr lang="en-US" sz="2400" dirty="0"/>
              <a:t>Power BI Desktop? There are </a:t>
            </a:r>
            <a:r>
              <a:rPr lang="en-US" sz="2400" baseline="0" dirty="0"/>
              <a:t>three main areas to focus on at first which include creating queries, modeling data and designing reports. First, you must learn how to </a:t>
            </a:r>
            <a:r>
              <a:rPr lang="en-US" sz="2000" baseline="0" dirty="0"/>
              <a:t>design queries </a:t>
            </a:r>
            <a:r>
              <a:rPr lang="en-US" sz="2000" dirty="0"/>
              <a:t>which import data. The creation of queries</a:t>
            </a:r>
            <a:r>
              <a:rPr lang="en-US" sz="2000" baseline="0" dirty="0"/>
              <a:t> is what allows you to </a:t>
            </a:r>
            <a:r>
              <a:rPr lang="en-US" sz="2000" dirty="0"/>
              <a:t>create a base</a:t>
            </a:r>
            <a:r>
              <a:rPr lang="en-US" sz="2000" baseline="0" dirty="0"/>
              <a:t> set of tables </a:t>
            </a:r>
            <a:r>
              <a:rPr lang="en-US" sz="2000" dirty="0"/>
              <a:t>in the </a:t>
            </a:r>
            <a:r>
              <a:rPr lang="en-US" sz="2000" baseline="0" dirty="0"/>
              <a:t>dataset for a Power BI Desktop project. Next, you must learn how to use the data modeling features so you can extend the project’s dataset to create a rich data model with things like calculated columns, measures and hierarchies. After that, you must learn how to use the report designer in Power BI Desktop to present the data analysis for your project using tables and visual images and to provide the user with interactive capabilities.</a:t>
            </a:r>
          </a:p>
          <a:p>
            <a:endParaRPr lang="en-US" sz="2000" baseline="0" dirty="0"/>
          </a:p>
          <a:p>
            <a:r>
              <a:rPr lang="en-US" sz="2000" baseline="0" dirty="0"/>
              <a:t>You will use Power BI Desktop’s main application window to model data and to design reports. The main application window provides a left navigation menu that allows you to switch back and forth between report view, data view and relationship view. When you need to create and design queries, you will do that in a separate Query Editor window which can be opened using one of the menu buttons in the ribbon of the main application window inside the </a:t>
            </a:r>
            <a:r>
              <a:rPr lang="en-US" sz="2000" b="1" baseline="0" dirty="0"/>
              <a:t>External Data</a:t>
            </a:r>
            <a:r>
              <a:rPr lang="en-US" sz="2000" baseline="0" dirty="0"/>
              <a:t> group on the </a:t>
            </a:r>
            <a:r>
              <a:rPr lang="en-US" sz="2000" b="1" baseline="0" dirty="0"/>
              <a:t>Home</a:t>
            </a:r>
            <a:r>
              <a:rPr lang="en-US" sz="2000" baseline="0" dirty="0"/>
              <a:t> tab.</a:t>
            </a:r>
          </a:p>
        </p:txBody>
      </p:sp>
    </p:spTree>
    <p:extLst>
      <p:ext uri="{BB962C8B-B14F-4D97-AF65-F5344CB8AC3E}">
        <p14:creationId xmlns:p14="http://schemas.microsoft.com/office/powerpoint/2010/main" val="2871098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147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9900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2549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exercises for this</a:t>
            </a:r>
            <a:r>
              <a:rPr lang="en-US" baseline="0" dirty="0"/>
              <a:t> course, you will go through the steps to sign </a:t>
            </a:r>
            <a:r>
              <a:rPr lang="en-US" dirty="0"/>
              <a:t>up for an Office 365 Enterprise E5 trial account. By doing this you will create a new Office 365 tenant which makes it possible to create multiple user</a:t>
            </a:r>
            <a:r>
              <a:rPr lang="en-US" baseline="0" dirty="0"/>
              <a:t> accounts</a:t>
            </a:r>
            <a:r>
              <a:rPr lang="en-US" dirty="0"/>
              <a:t>. A key point here is that you are creating a trial</a:t>
            </a:r>
            <a:r>
              <a:rPr lang="en-US" baseline="0" dirty="0"/>
              <a:t> </a:t>
            </a:r>
            <a:r>
              <a:rPr lang="en-US" dirty="0"/>
              <a:t>account for an entire Office 365 organization as opposed to creating</a:t>
            </a:r>
            <a:r>
              <a:rPr lang="en-US" baseline="0" dirty="0"/>
              <a:t> a trial account for a single user.</a:t>
            </a:r>
          </a:p>
          <a:p>
            <a:endParaRPr lang="en-US" baseline="0" dirty="0"/>
          </a:p>
          <a:p>
            <a:r>
              <a:rPr lang="en-US" baseline="0" dirty="0"/>
              <a:t>When </a:t>
            </a:r>
            <a:r>
              <a:rPr lang="en-US" dirty="0"/>
              <a:t>you initial create the new Office 365 tenant, you</a:t>
            </a:r>
            <a:r>
              <a:rPr lang="en-US" baseline="0" dirty="0"/>
              <a:t> will be prompted to enter the user name and password for a new user account. </a:t>
            </a:r>
            <a:r>
              <a:rPr lang="en-US" dirty="0"/>
              <a:t>This initial</a:t>
            </a:r>
            <a:r>
              <a:rPr lang="en-US" baseline="0" dirty="0"/>
              <a:t> </a:t>
            </a:r>
            <a:r>
              <a:rPr lang="en-US" dirty="0"/>
              <a:t>user account will</a:t>
            </a:r>
            <a:r>
              <a:rPr lang="en-US" baseline="0" dirty="0"/>
              <a:t> be created </a:t>
            </a:r>
            <a:r>
              <a:rPr lang="en-US" dirty="0"/>
              <a:t>with </a:t>
            </a:r>
            <a:r>
              <a:rPr lang="en-US" baseline="0" dirty="0"/>
              <a:t>full tenant administrator capabilities. This means that this accounts with have full administrative control over user management and group management within the Office 365 tenant. This account will also be able to see and modify the organization-wide administrative settings for important cloud services such as Exchange, SharePoint Online and, of course, Power BI.</a:t>
            </a:r>
          </a:p>
          <a:p>
            <a:endParaRPr lang="en-US" dirty="0"/>
          </a:p>
          <a:p>
            <a:r>
              <a:rPr lang="en-US" dirty="0"/>
              <a:t>A significant benefit of creating</a:t>
            </a:r>
            <a:r>
              <a:rPr lang="en-US" baseline="0" dirty="0"/>
              <a:t> a test environment in this fashion is that you can create additional users which makes it possible to test Power BI scenarios such as security related to dashboard sharing and dashboard deployment using organizational content packs. An </a:t>
            </a:r>
            <a:r>
              <a:rPr lang="en-US" dirty="0"/>
              <a:t>Office 365 Enterprise E5 trial account</a:t>
            </a:r>
            <a:r>
              <a:rPr lang="en-US" baseline="0" dirty="0"/>
              <a:t> allows you to add up to </a:t>
            </a:r>
            <a:r>
              <a:rPr lang="en-US" dirty="0"/>
              <a:t>25 user accounts for testing purposes. You will also be able to create</a:t>
            </a:r>
            <a:r>
              <a:rPr lang="en-US" baseline="0" dirty="0"/>
              <a:t> </a:t>
            </a:r>
            <a:r>
              <a:rPr lang="en-US" dirty="0"/>
              <a:t>and configure</a:t>
            </a:r>
            <a:r>
              <a:rPr lang="en-US" baseline="0" dirty="0"/>
              <a:t> group workspaces to test Power BI security features such as row-level security (RLS).</a:t>
            </a:r>
            <a:endParaRPr lang="en-US" dirty="0"/>
          </a:p>
          <a:p>
            <a:endParaRPr lang="en-US" dirty="0"/>
          </a:p>
        </p:txBody>
      </p:sp>
    </p:spTree>
    <p:extLst>
      <p:ext uri="{BB962C8B-B14F-4D97-AF65-F5344CB8AC3E}">
        <p14:creationId xmlns:p14="http://schemas.microsoft.com/office/powerpoint/2010/main" val="2175727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Once you have created your new Office 365 Enterprise E5 trial account, you should</a:t>
            </a:r>
            <a:r>
              <a:rPr lang="en-US" sz="2000" baseline="0" dirty="0"/>
              <a:t> become familiar with the process of navigating around inside the </a:t>
            </a:r>
            <a:r>
              <a:rPr lang="en-US" sz="2000" dirty="0"/>
              <a:t>Office 365 admin center.</a:t>
            </a:r>
            <a:r>
              <a:rPr lang="en-US" sz="2000" baseline="0" dirty="0"/>
              <a:t> For example, you need to learn how to add new user accounts. You should also learn how to view and create groups in Office 365. That’s because every Power BI group workspace is backed by an underlying Office 365 group. That means that you can use the Office 365 admin center to add and remove users from a Power BI group workspace.</a:t>
            </a:r>
            <a:endParaRPr lang="en-US" dirty="0"/>
          </a:p>
        </p:txBody>
      </p:sp>
    </p:spTree>
    <p:extLst>
      <p:ext uri="{BB962C8B-B14F-4D97-AF65-F5344CB8AC3E}">
        <p14:creationId xmlns:p14="http://schemas.microsoft.com/office/powerpoint/2010/main" val="720485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user account you create with an Office 365 E5 trial subscription will receive all the benefits of Office 365. For example, each user with an Office 365 trial subscription will receive an Exchange inbox</a:t>
            </a:r>
            <a:r>
              <a:rPr lang="en-US" baseline="0" dirty="0"/>
              <a:t> making it possible to receive and send mail messages. </a:t>
            </a:r>
            <a:r>
              <a:rPr lang="en-US" dirty="0"/>
              <a:t>After</a:t>
            </a:r>
            <a:r>
              <a:rPr lang="en-US" baseline="0" dirty="0"/>
              <a:t> you have created your Office 365 trial account, the primary user account will have an Exchange inbox that you can access through the browser using the Online Web App (OWA) at </a:t>
            </a:r>
            <a:r>
              <a:rPr lang="en-US" b="1" baseline="0" dirty="0"/>
              <a:t>https://outlook.office.com</a:t>
            </a:r>
            <a:r>
              <a:rPr lang="en-US" baseline="0" dirty="0"/>
              <a:t>.</a:t>
            </a:r>
          </a:p>
          <a:p>
            <a:endParaRPr lang="en-US" baseline="0" dirty="0"/>
          </a:p>
          <a:p>
            <a:r>
              <a:rPr lang="en-US" baseline="0" dirty="0"/>
              <a:t>Being able to access OWA for the users you create in your trial Office 365 tenant will be important for several reasons. First, you will want to see the messages that Power BI sends users to notify them when the following events occur.</a:t>
            </a:r>
          </a:p>
          <a:p>
            <a:r>
              <a:rPr lang="en-US" baseline="0" dirty="0"/>
              <a:t>  - a user has been added to a group workspace</a:t>
            </a:r>
          </a:p>
          <a:p>
            <a:r>
              <a:rPr lang="en-US" baseline="0" dirty="0"/>
              <a:t>  - a user has been given access to a dashboard through dashboard sharing</a:t>
            </a:r>
          </a:p>
          <a:p>
            <a:r>
              <a:rPr lang="en-US" baseline="0" dirty="0"/>
              <a:t>  - a user is being sent a notification due to a data driven alert</a:t>
            </a:r>
          </a:p>
          <a:p>
            <a:endParaRPr lang="en-US" baseline="0" dirty="0"/>
          </a:p>
          <a:p>
            <a:r>
              <a:rPr lang="en-US" baseline="0" dirty="0"/>
              <a:t>OWA also provides one of the best ways to view and interact with Office 365 groups. This is particularly important in Power BI when using group workspaces because there is an Office 365 group which sites underneath every Power BI group workspace.</a:t>
            </a:r>
          </a:p>
        </p:txBody>
      </p:sp>
    </p:spTree>
    <p:extLst>
      <p:ext uri="{BB962C8B-B14F-4D97-AF65-F5344CB8AC3E}">
        <p14:creationId xmlns:p14="http://schemas.microsoft.com/office/powerpoint/2010/main" val="17727829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the Power BI platform, you can upload and import data from just about any location including files that reside on a local hard drive. However,</a:t>
            </a:r>
            <a:r>
              <a:rPr lang="en-US" baseline="0" dirty="0"/>
              <a:t> there are significant benefits to first uploading data files to OneDrive for Business. First, Power BI will provide the user with a streamlined experience when importing data from a file that’s been uploaded to a OneDrive for Business site. Secondly, Power BI has a much easier time refreshing data from an updated file when the file resides on OneDrive for Business. </a:t>
            </a:r>
          </a:p>
          <a:p>
            <a:endParaRPr lang="en-US" baseline="0" dirty="0"/>
          </a:p>
          <a:p>
            <a:r>
              <a:rPr lang="en-US" baseline="0" dirty="0"/>
              <a:t>A third benefit has to do with Excel workbook files that have been uploaded to a OneDrive for Business site. If you upload an Excel workbook to OneDrive for Business and then you import this workbook into Power BI, the Power BI service will monitor the original workbook file in OneDrive for Business for updates once and hour. If you upload an Excel workbook to OneDrive for Business and then you connect to this workbook instead of importing it, the Power BI service will use Excel Online to render the workbook in the browser directly inside the Power BI user interface experience.</a:t>
            </a:r>
          </a:p>
        </p:txBody>
      </p:sp>
    </p:spTree>
    <p:extLst>
      <p:ext uri="{BB962C8B-B14F-4D97-AF65-F5344CB8AC3E}">
        <p14:creationId xmlns:p14="http://schemas.microsoft.com/office/powerpoint/2010/main" val="1543378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typically applies monthly updates to the Power BI platform in the last week of each month. Microsoft has been consistent at synchronizing</a:t>
            </a:r>
            <a:r>
              <a:rPr lang="en-US" baseline="0" dirty="0"/>
              <a:t> u</a:t>
            </a:r>
            <a:r>
              <a:rPr lang="en-US" dirty="0"/>
              <a:t>pdates to </a:t>
            </a:r>
            <a:r>
              <a:rPr lang="en-US" baseline="0" dirty="0"/>
              <a:t>Power BI service along with its u</a:t>
            </a:r>
            <a:r>
              <a:rPr lang="en-US" dirty="0"/>
              <a:t>pdates </a:t>
            </a:r>
            <a:r>
              <a:rPr lang="en-US" baseline="0" dirty="0"/>
              <a:t>to Power BI Desktop. That means that the tools are staying in sync with the underlying platform. Microsoft has also been very good about complimenting their monthly platform updates with a blog post which details which features have been added or updated.</a:t>
            </a:r>
          </a:p>
          <a:p>
            <a:endParaRPr lang="en-US" baseline="0" dirty="0"/>
          </a:p>
          <a:p>
            <a:r>
              <a:rPr lang="en-US" dirty="0"/>
              <a:t>The Power BI Team Blog is an essential resource for any professional</a:t>
            </a:r>
            <a:r>
              <a:rPr lang="en-US" baseline="0" dirty="0"/>
              <a:t> working with the Power BI platform. This blog is accessible through the URL at </a:t>
            </a:r>
            <a:r>
              <a:rPr lang="en-US" b="1" baseline="0" dirty="0"/>
              <a:t>https://powerbi.microsoft.com/en-us/blog</a:t>
            </a:r>
            <a:r>
              <a:rPr lang="en-US" baseline="0" dirty="0"/>
              <a:t>. Anyone that wants to claim expertise with the Power BI platform should be proactive about reading the blog post for monthly updates as soon as it is posted.</a:t>
            </a:r>
          </a:p>
        </p:txBody>
      </p:sp>
    </p:spTree>
    <p:extLst>
      <p:ext uri="{BB962C8B-B14F-4D97-AF65-F5344CB8AC3E}">
        <p14:creationId xmlns:p14="http://schemas.microsoft.com/office/powerpoint/2010/main" val="312437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Power BI is a c</a:t>
            </a:r>
            <a:r>
              <a:rPr lang="en-US" sz="2000" dirty="0"/>
              <a:t>loud-based subscription service from which provides business users</a:t>
            </a:r>
            <a:r>
              <a:rPr lang="en-US" sz="2000" baseline="0" dirty="0"/>
              <a:t> with an e</a:t>
            </a:r>
            <a:r>
              <a:rPr lang="en-US" sz="2000" dirty="0"/>
              <a:t>nvironment participate in self-service BI.</a:t>
            </a:r>
            <a:r>
              <a:rPr lang="en-US" sz="2000" baseline="0" dirty="0"/>
              <a:t> For ad-hoc scenarios is provides an end user with a straight-forward manner to import and analyze and to visualize insights from that data. To system integrators and data professionals, Power BI represents a p</a:t>
            </a:r>
            <a:r>
              <a:rPr lang="en-US" sz="2000" dirty="0"/>
              <a:t>latform for creating business solutions that assists with data analysis and insight visualization.</a:t>
            </a:r>
          </a:p>
          <a:p>
            <a:endParaRPr lang="en-US" sz="2400" dirty="0"/>
          </a:p>
          <a:p>
            <a:r>
              <a:rPr lang="en-US" sz="2400" dirty="0"/>
              <a:t>Because Power BI benefits is a cloud-based service, a new user can subscribe</a:t>
            </a:r>
            <a:r>
              <a:rPr lang="en-US" sz="2400" baseline="0" dirty="0"/>
              <a:t> in under a minute. Another important goal of the Power BI team at Microsoft was to remove dependencies so that new users can quickly begin importing data and creating visuals using nothing more than the browser. </a:t>
            </a:r>
            <a:endParaRPr lang="en-US" sz="2400" dirty="0"/>
          </a:p>
          <a:p>
            <a:pPr lvl="1"/>
            <a:endParaRPr lang="en-US" sz="2000" dirty="0"/>
          </a:p>
          <a:p>
            <a:r>
              <a:rPr lang="en-US" sz="2400" dirty="0"/>
              <a:t>As of March</a:t>
            </a:r>
            <a:r>
              <a:rPr lang="en-US" sz="2400" baseline="0" dirty="0"/>
              <a:t> 2016, the </a:t>
            </a:r>
            <a:r>
              <a:rPr lang="en-US" sz="2400" dirty="0"/>
              <a:t>Power BI service has experience strong</a:t>
            </a:r>
            <a:r>
              <a:rPr lang="en-US" sz="2400" baseline="0" dirty="0"/>
              <a:t> a</a:t>
            </a:r>
            <a:r>
              <a:rPr lang="en-US" sz="2400" dirty="0"/>
              <a:t>doption numbers. The Power BI service has surpassed </a:t>
            </a:r>
            <a:r>
              <a:rPr lang="en-US" sz="2000" dirty="0"/>
              <a:t>5 million subscribers who come from over 200,000 different organizations. The Power BI service subscribers come from many different countries and take advantage of the fact that the Power BI service has been localized for over 40 different</a:t>
            </a:r>
            <a:r>
              <a:rPr lang="en-US" sz="2000" baseline="0" dirty="0"/>
              <a:t> languages.</a:t>
            </a:r>
            <a:endParaRPr lang="en-US" sz="2000" dirty="0"/>
          </a:p>
        </p:txBody>
      </p:sp>
    </p:spTree>
    <p:extLst>
      <p:ext uri="{BB962C8B-B14F-4D97-AF65-F5344CB8AC3E}">
        <p14:creationId xmlns:p14="http://schemas.microsoft.com/office/powerpoint/2010/main" val="860110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At Critical Path Training, we try our best to stay</a:t>
            </a:r>
            <a:r>
              <a:rPr lang="en-US" baseline="0" dirty="0"/>
              <a:t> on top of all of Microsoft’s updates as they are applied to the Power BI platform. As you can imagine, this cloud cadence of monthly updates can pose a serious problem to many training companies and content vendors who are faced with the challenge of having to update their courseware on a monthly basis.</a:t>
            </a:r>
          </a:p>
          <a:p>
            <a:endParaRPr lang="en-US" baseline="0" dirty="0"/>
          </a:p>
          <a:p>
            <a:r>
              <a:rPr lang="en-US" baseline="0" dirty="0"/>
              <a:t>Critical Path Training has responded to challenge of dealing with monthly updates with a new student experience that we refer to as </a:t>
            </a:r>
            <a:r>
              <a:rPr lang="en-US" b="1" baseline="0" dirty="0"/>
              <a:t>Live Labs</a:t>
            </a:r>
            <a:r>
              <a:rPr lang="en-US" baseline="0" dirty="0"/>
              <a:t>. All the student files required for completing lab exercises are published in a public GitHub repository which can be accessed with a browser at </a:t>
            </a:r>
            <a:r>
              <a:rPr lang="en-US" dirty="0">
                <a:hlinkClick r:id="rId3"/>
              </a:rPr>
              <a:t>https://github.com/CriticalPathTraining/PBI365</a:t>
            </a:r>
            <a:r>
              <a:rPr lang="en-US" dirty="0"/>
              <a:t>. The Live Labs experience allows us to short circuit the standard courseware publishing process which make it possible to make updates immediately available to all our students. </a:t>
            </a:r>
          </a:p>
          <a:p>
            <a:endParaRPr lang="en-US" dirty="0"/>
          </a:p>
          <a:p>
            <a:r>
              <a:rPr lang="en-US" sz="1200" kern="1200" dirty="0">
                <a:solidFill>
                  <a:schemeClr val="tx1"/>
                </a:solidFill>
                <a:effectLst/>
                <a:latin typeface="+mn-lt"/>
                <a:ea typeface="+mn-ea"/>
                <a:cs typeface="+mn-cs"/>
              </a:rPr>
              <a:t>The most recent version of the electronic student files for this course are kept in the </a:t>
            </a:r>
            <a:r>
              <a:rPr lang="en-US" sz="1200" b="1" kern="1200" dirty="0">
                <a:solidFill>
                  <a:schemeClr val="tx1"/>
                </a:solidFill>
                <a:effectLst/>
                <a:latin typeface="+mn-lt"/>
                <a:ea typeface="+mn-ea"/>
                <a:cs typeface="+mn-cs"/>
              </a:rPr>
              <a:t>Student</a:t>
            </a:r>
            <a:r>
              <a:rPr lang="en-US" sz="1200" kern="1200" dirty="0">
                <a:solidFill>
                  <a:schemeClr val="tx1"/>
                </a:solidFill>
                <a:effectLst/>
                <a:latin typeface="+mn-lt"/>
                <a:ea typeface="+mn-ea"/>
                <a:cs typeface="+mn-cs"/>
              </a:rPr>
              <a:t> folder of the GitHub repository for this course. You can download the zip archive for this repository from the following URL.</a:t>
            </a:r>
            <a:br>
              <a:rPr lang="en-US" sz="1200" kern="1200" dirty="0">
                <a:solidFill>
                  <a:schemeClr val="tx1"/>
                </a:solidFill>
                <a:effectLst/>
                <a:latin typeface="+mn-lt"/>
                <a:ea typeface="+mn-ea"/>
                <a:cs typeface="+mn-cs"/>
              </a:rPr>
            </a:br>
            <a:r>
              <a:rPr lang="en-US" sz="1200" u="sng" kern="1200" dirty="0">
                <a:solidFill>
                  <a:schemeClr val="tx1"/>
                </a:solidFill>
                <a:effectLst/>
                <a:latin typeface="+mn-lt"/>
                <a:ea typeface="+mn-ea"/>
                <a:cs typeface="+mn-cs"/>
                <a:hlinkClick r:id="rId4"/>
              </a:rPr>
              <a:t>https://github.com/CriticalPathTraining/PBI365/archive/master.zip</a:t>
            </a:r>
            <a:endParaRPr lang="en-US" b="1" dirty="0"/>
          </a:p>
          <a:p>
            <a:endParaRPr lang="en-US" dirty="0"/>
          </a:p>
          <a:p>
            <a:r>
              <a:rPr lang="en-US" sz="1200" kern="1200" dirty="0">
                <a:solidFill>
                  <a:schemeClr val="tx1"/>
                </a:solidFill>
                <a:effectLst/>
                <a:latin typeface="+mn-lt"/>
                <a:ea typeface="+mn-ea"/>
                <a:cs typeface="+mn-cs"/>
              </a:rPr>
              <a:t>It is recommended that you that you download the master zip archive and make a local copy of the </a:t>
            </a:r>
            <a:r>
              <a:rPr lang="en-US" sz="1200" b="1" kern="1200" dirty="0">
                <a:solidFill>
                  <a:schemeClr val="tx1"/>
                </a:solidFill>
                <a:effectLst/>
                <a:latin typeface="+mn-lt"/>
                <a:ea typeface="+mn-ea"/>
                <a:cs typeface="+mn-cs"/>
              </a:rPr>
              <a:t>Student</a:t>
            </a:r>
            <a:r>
              <a:rPr lang="en-US" sz="1200" kern="1200" dirty="0">
                <a:solidFill>
                  <a:schemeClr val="tx1"/>
                </a:solidFill>
                <a:effectLst/>
                <a:latin typeface="+mn-lt"/>
                <a:ea typeface="+mn-ea"/>
                <a:cs typeface="+mn-cs"/>
              </a:rPr>
              <a:t> folder so that you have a local copy of the files you will need on your computer workstation when going through these labs exercise. Once you download the master zip archive, open it and copy the </a:t>
            </a:r>
            <a:r>
              <a:rPr lang="en-US" sz="1200" b="1" kern="1200" dirty="0">
                <a:solidFill>
                  <a:schemeClr val="tx1"/>
                </a:solidFill>
                <a:effectLst/>
                <a:latin typeface="+mn-lt"/>
                <a:ea typeface="+mn-ea"/>
                <a:cs typeface="+mn-cs"/>
              </a:rPr>
              <a:t>Student</a:t>
            </a:r>
            <a:r>
              <a:rPr lang="en-US" sz="1200" kern="1200" dirty="0">
                <a:solidFill>
                  <a:schemeClr val="tx1"/>
                </a:solidFill>
                <a:effectLst/>
                <a:latin typeface="+mn-lt"/>
                <a:ea typeface="+mn-ea"/>
                <a:cs typeface="+mn-cs"/>
              </a:rPr>
              <a:t> folder to a new local folder. Note that each module of the course has its own folder in the </a:t>
            </a:r>
            <a:r>
              <a:rPr lang="en-US" sz="1200" b="1" kern="1200" dirty="0">
                <a:solidFill>
                  <a:schemeClr val="tx1"/>
                </a:solidFill>
                <a:effectLst/>
                <a:latin typeface="+mn-lt"/>
                <a:ea typeface="+mn-ea"/>
                <a:cs typeface="+mn-cs"/>
              </a:rPr>
              <a:t>Student\Modules</a:t>
            </a:r>
            <a:r>
              <a:rPr lang="en-US" sz="1200" kern="1200" dirty="0">
                <a:solidFill>
                  <a:schemeClr val="tx1"/>
                </a:solidFill>
                <a:effectLst/>
                <a:latin typeface="+mn-lt"/>
                <a:ea typeface="+mn-ea"/>
                <a:cs typeface="+mn-cs"/>
              </a:rPr>
              <a:t> folder with a </a:t>
            </a:r>
            <a:r>
              <a:rPr lang="en-US" sz="1200" b="1" kern="1200" dirty="0">
                <a:solidFill>
                  <a:schemeClr val="tx1"/>
                </a:solidFill>
                <a:effectLst/>
                <a:latin typeface="+mn-lt"/>
                <a:ea typeface="+mn-ea"/>
                <a:cs typeface="+mn-cs"/>
              </a:rPr>
              <a:t>Lab.pdf</a:t>
            </a:r>
            <a:r>
              <a:rPr lang="en-US" sz="1200" kern="1200" dirty="0">
                <a:solidFill>
                  <a:schemeClr val="tx1"/>
                </a:solidFill>
                <a:effectLst/>
                <a:latin typeface="+mn-lt"/>
                <a:ea typeface="+mn-ea"/>
                <a:cs typeface="+mn-cs"/>
              </a:rPr>
              <a:t> file and a </a:t>
            </a:r>
            <a:r>
              <a:rPr lang="en-US" sz="1200" b="1" kern="1200" dirty="0" err="1">
                <a:solidFill>
                  <a:schemeClr val="tx1"/>
                </a:solidFill>
                <a:effectLst/>
                <a:latin typeface="+mn-lt"/>
                <a:ea typeface="+mn-ea"/>
                <a:cs typeface="+mn-cs"/>
              </a:rPr>
              <a:t>Lab.xps</a:t>
            </a:r>
            <a:r>
              <a:rPr lang="en-US" sz="1200" kern="1200" dirty="0">
                <a:solidFill>
                  <a:schemeClr val="tx1"/>
                </a:solidFill>
                <a:effectLst/>
                <a:latin typeface="+mn-lt"/>
                <a:ea typeface="+mn-ea"/>
                <a:cs typeface="+mn-cs"/>
              </a:rPr>
              <a:t> file which contain</a:t>
            </a:r>
            <a:r>
              <a:rPr lang="en-US" sz="1200" kern="1200" baseline="0" dirty="0">
                <a:solidFill>
                  <a:schemeClr val="tx1"/>
                </a:solidFill>
                <a:effectLst/>
                <a:latin typeface="+mn-lt"/>
                <a:ea typeface="+mn-ea"/>
                <a:cs typeface="+mn-cs"/>
              </a:rPr>
              <a:t> all lab </a:t>
            </a:r>
            <a:r>
              <a:rPr lang="en-US" sz="1200" kern="1200" baseline="0">
                <a:solidFill>
                  <a:schemeClr val="tx1"/>
                </a:solidFill>
                <a:effectLst/>
                <a:latin typeface="+mn-lt"/>
                <a:ea typeface="+mn-ea"/>
                <a:cs typeface="+mn-cs"/>
              </a:rPr>
              <a:t>exercise instructions </a:t>
            </a:r>
            <a:r>
              <a:rPr lang="en-US" sz="1200" kern="1200">
                <a:solidFill>
                  <a:schemeClr val="tx1"/>
                </a:solidFill>
                <a:effectLst/>
                <a:latin typeface="+mn-lt"/>
                <a:ea typeface="+mn-ea"/>
                <a:cs typeface="+mn-cs"/>
              </a:rPr>
              <a:t>for </a:t>
            </a:r>
            <a:r>
              <a:rPr lang="en-US" sz="1200" kern="1200" dirty="0">
                <a:solidFill>
                  <a:schemeClr val="tx1"/>
                </a:solidFill>
                <a:effectLst/>
                <a:latin typeface="+mn-lt"/>
                <a:ea typeface="+mn-ea"/>
                <a:cs typeface="+mn-cs"/>
              </a:rPr>
              <a:t>your </a:t>
            </a:r>
            <a:r>
              <a:rPr lang="en-US" sz="1200" kern="1200">
                <a:solidFill>
                  <a:schemeClr val="tx1"/>
                </a:solidFill>
                <a:effectLst/>
                <a:latin typeface="+mn-lt"/>
                <a:ea typeface="+mn-ea"/>
                <a:cs typeface="+mn-cs"/>
              </a:rPr>
              <a:t>convenience.</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73592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91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an architectural standpoint,</a:t>
            </a:r>
            <a:r>
              <a:rPr lang="en-US" baseline="0" dirty="0"/>
              <a:t> it is important to understand that the Power BI service has been built on top of Microsoft ’s cloud computing platform known as Microsoft Azure. Microsoft Azure provides the Power BI platform with an underling infrastructure for building, deploying, and managing applications and services through a global network of Microsoft-managed datacenters. </a:t>
            </a:r>
          </a:p>
          <a:p>
            <a:endParaRPr lang="en-US" baseline="0" dirty="0"/>
          </a:p>
          <a:p>
            <a:r>
              <a:rPr lang="en-US" dirty="0"/>
              <a:t>Microsoft Azure provides custom solutions with the potential to scale as needed on demand. Microsoft Azure also provides the Power BI service with coverage</a:t>
            </a:r>
            <a:r>
              <a:rPr lang="en-US" baseline="0" dirty="0"/>
              <a:t> around the globe.</a:t>
            </a:r>
          </a:p>
          <a:p>
            <a:endParaRPr lang="en-US" baseline="0" dirty="0"/>
          </a:p>
          <a:p>
            <a:r>
              <a:rPr lang="en-US" baseline="0" dirty="0"/>
              <a:t>A few more facts about Azure…</a:t>
            </a:r>
          </a:p>
          <a:p>
            <a:pPr marL="171450" indent="-171450">
              <a:buFont typeface="Arial" panose="020B0604020202020204" pitchFamily="34" charset="0"/>
              <a:buChar char="•"/>
            </a:pPr>
            <a:r>
              <a:rPr lang="en-US" baseline="0" dirty="0"/>
              <a:t>100+ Data Centers</a:t>
            </a:r>
          </a:p>
          <a:p>
            <a:pPr marL="171450" indent="-171450">
              <a:buFont typeface="Arial" panose="020B0604020202020204" pitchFamily="34" charset="0"/>
              <a:buChar char="•"/>
            </a:pPr>
            <a:r>
              <a:rPr lang="en-US" baseline="0" dirty="0"/>
              <a:t>One of three networks in world with respect to coverage and speed of connection</a:t>
            </a:r>
          </a:p>
          <a:p>
            <a:pPr marL="171450" indent="-171450">
              <a:buFont typeface="Arial" panose="020B0604020202020204" pitchFamily="34" charset="0"/>
              <a:buChar char="•"/>
            </a:pPr>
            <a:r>
              <a:rPr lang="en-US" baseline="0" dirty="0"/>
              <a:t>Twice as many covered regions as AWS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Six as many covered regions as Google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G series provides largest VM available in market – 32 cores, 448GB RAM, SSD</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266250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2400" dirty="0"/>
              <a:t>You can think of the Power BI service as the heart and sole of the </a:t>
            </a:r>
            <a:r>
              <a:rPr lang="en-US" sz="2000" dirty="0"/>
              <a:t>Power BI platform. Subscribed</a:t>
            </a:r>
            <a:r>
              <a:rPr lang="en-US" sz="2000" baseline="0" dirty="0"/>
              <a:t> users</a:t>
            </a:r>
            <a:r>
              <a:rPr lang="en-US" sz="2000" dirty="0"/>
              <a:t> access the</a:t>
            </a:r>
            <a:r>
              <a:rPr lang="en-US" sz="2000" baseline="0" dirty="0"/>
              <a:t> Power BI service using any modern browser </a:t>
            </a:r>
            <a:r>
              <a:rPr lang="en-US" sz="2000" dirty="0"/>
              <a:t>through its primary URL which is </a:t>
            </a:r>
            <a:r>
              <a:rPr lang="en-US" sz="2000" dirty="0">
                <a:hlinkClick r:id="rId3"/>
              </a:rPr>
              <a:t>https://app.powerbi.com</a:t>
            </a:r>
            <a:r>
              <a:rPr lang="en-US" sz="2000" dirty="0"/>
              <a:t>. Once a user</a:t>
            </a:r>
            <a:r>
              <a:rPr lang="en-US" sz="2000" baseline="0" dirty="0"/>
              <a:t> has been authenticated against the common endpoint of </a:t>
            </a:r>
            <a:r>
              <a:rPr lang="en-US" sz="2000" dirty="0">
                <a:hlinkClick r:id="rId3"/>
              </a:rPr>
              <a:t>https://app.powerbi.com</a:t>
            </a:r>
            <a:r>
              <a:rPr lang="en-US" sz="2000" dirty="0"/>
              <a:t>, the users is then connected to the Azure data center which</a:t>
            </a:r>
            <a:r>
              <a:rPr lang="en-US" sz="2000" baseline="0" dirty="0"/>
              <a:t> hosts the user’s Power BI workspaces. </a:t>
            </a:r>
            <a:endParaRPr lang="en-US" sz="2000" dirty="0"/>
          </a:p>
          <a:p>
            <a:endParaRPr lang="en-US" sz="2000" dirty="0"/>
          </a:p>
          <a:p>
            <a:r>
              <a:rPr lang="en-US" sz="2000" dirty="0"/>
              <a:t>Using the browser, a Power BI</a:t>
            </a:r>
            <a:r>
              <a:rPr lang="en-US" sz="2000" baseline="0" dirty="0"/>
              <a:t> subscriber can view dashboard and interactive reports. The browser-based experience of the Power BI service also provides </a:t>
            </a:r>
            <a:r>
              <a:rPr lang="en-US" sz="2000" dirty="0"/>
              <a:t>support to import datasets and to create reports and dashboards.</a:t>
            </a:r>
          </a:p>
          <a:p>
            <a:endParaRPr lang="en-US" dirty="0"/>
          </a:p>
        </p:txBody>
      </p:sp>
    </p:spTree>
    <p:extLst>
      <p:ext uri="{BB962C8B-B14F-4D97-AF65-F5344CB8AC3E}">
        <p14:creationId xmlns:p14="http://schemas.microsoft.com/office/powerpoint/2010/main" val="138494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The Power BI platform offers licenses for two different types of subscriptions. The standard Power BI license is free.</a:t>
            </a:r>
            <a:r>
              <a:rPr lang="en-US" sz="2400" baseline="0" dirty="0"/>
              <a:t> The Power BI </a:t>
            </a:r>
            <a:r>
              <a:rPr lang="en-US" sz="2000" dirty="0"/>
              <a:t>Pro license is currently priced at $10 per month. However,</a:t>
            </a:r>
            <a:r>
              <a:rPr lang="en-US" sz="2000" baseline="0" dirty="0"/>
              <a:t> the </a:t>
            </a:r>
            <a:r>
              <a:rPr lang="en-US" sz="2400" baseline="0" dirty="0"/>
              <a:t>Power BI </a:t>
            </a:r>
            <a:r>
              <a:rPr lang="en-US" sz="2000" dirty="0"/>
              <a:t>Pro license is included for free for users that have an Office 365 E5 license. Note that the Power BI licensing scheme does not differentiate</a:t>
            </a:r>
            <a:r>
              <a:rPr lang="en-US" sz="2000" baseline="0" dirty="0"/>
              <a:t> between users who are solution author and users who are just consumers.</a:t>
            </a:r>
            <a:endParaRPr lang="en-US" sz="2000" dirty="0"/>
          </a:p>
          <a:p>
            <a:endParaRPr lang="en-US" sz="2000" dirty="0"/>
          </a:p>
          <a:p>
            <a:r>
              <a:rPr lang="en-US" sz="2000" dirty="0"/>
              <a:t>Many companies will ask the question, “do all our users</a:t>
            </a:r>
            <a:r>
              <a:rPr lang="en-US" sz="2000" baseline="0" dirty="0"/>
              <a:t> need a Power BI Pro license?” The answer to this question will often be “yes”. That’s because the Power BI Pro license is required for team-based development, staged deployment as well as the use of Power BI gateways and row-level security (RLS).</a:t>
            </a:r>
          </a:p>
          <a:p>
            <a:endParaRPr lang="en-US" sz="2000" baseline="0" dirty="0"/>
          </a:p>
          <a:p>
            <a:r>
              <a:rPr lang="en-US" sz="2000" baseline="0" dirty="0"/>
              <a:t>While companies will often be required to purchase a Power BI Pro license for each user, the overall pricing scheme for the Power BI platform is very competitive when compared to the Power BI platform’s main competition which is Tableau. Tableau has a much higher per user cost than a Power BI. For example, Tableau costs about $500 per user per year when using Tableau Online and about $1000 per user per year when using Tableau server. Tableau charges an additional premium of between $1000-$2000 per year for users who are required to author content. By comparison, Power BI has one standard licensing fee of $120 per year regardless of whether the user is an author or just a consumer. While Tableau is seen by many as the current industry leader in the self-service BI space, using Tableau in a large organization can often cost 5 times the price of using the Power BI platform to reach the same goals.</a:t>
            </a:r>
            <a:endParaRPr lang="en-US" sz="2000" dirty="0"/>
          </a:p>
        </p:txBody>
      </p:sp>
    </p:spTree>
    <p:extLst>
      <p:ext uri="{BB962C8B-B14F-4D97-AF65-F5344CB8AC3E}">
        <p14:creationId xmlns:p14="http://schemas.microsoft.com/office/powerpoint/2010/main" val="1304943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is a platform</a:t>
            </a:r>
            <a:r>
              <a:rPr lang="en-US" baseline="0" dirty="0"/>
              <a:t> that can be used to perform ad-hoc data analytics and reporting. It is also a platform that </a:t>
            </a:r>
            <a:r>
              <a:rPr lang="en-US" dirty="0"/>
              <a:t>caters to BI solution authors and the consumers of those BI solutions.</a:t>
            </a:r>
          </a:p>
          <a:p>
            <a:pPr lvl="0"/>
            <a:endParaRPr lang="en-US" dirty="0"/>
          </a:p>
          <a:p>
            <a:pPr lvl="0"/>
            <a:r>
              <a:rPr lang="en-US" dirty="0"/>
              <a:t>BI solution authors can choose between authoring tools including the browser, Power BI Desktop and Microsoft Excel. Microsoft positions Power BI Desktop as the premiere tool for authoring BI solutions due to its powerful</a:t>
            </a:r>
            <a:r>
              <a:rPr lang="en-US" baseline="0" dirty="0"/>
              <a:t> features of Power Query and Power Pivot. Note that it is also possible for application developers to automate the creation of a BI solution in the Power BI service using the Power BI REST API.</a:t>
            </a:r>
            <a:endParaRPr lang="en-US" dirty="0"/>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powerful aspect of the BI platform is that BI solutions consumers can use wide range of devices to access dashboard and reports in the Power BI service. Dashboards and reports are</a:t>
            </a:r>
            <a:r>
              <a:rPr lang="en-US" baseline="0" dirty="0"/>
              <a:t> fully accessible across recent versions of the industry's most popular browsers including Internet Explorer, Edge, Chrome, </a:t>
            </a:r>
            <a:r>
              <a:rPr lang="en-US" baseline="0" dirty="0" err="1"/>
              <a:t>FireFox</a:t>
            </a:r>
            <a:r>
              <a:rPr lang="en-US" baseline="0" dirty="0"/>
              <a:t>, Opera and Safari. The Power BI platform also provides a Power BI consumer app on devices including iPhones, iPad, Android, Windows surface and Windows 10 phone. It is also possible for application developers to embed Reports and Dashboard tiles from Power BI into external applications and websites.</a:t>
            </a:r>
            <a:endParaRPr lang="en-US" dirty="0"/>
          </a:p>
        </p:txBody>
      </p:sp>
    </p:spTree>
    <p:extLst>
      <p:ext uri="{BB962C8B-B14F-4D97-AF65-F5344CB8AC3E}">
        <p14:creationId xmlns:p14="http://schemas.microsoft.com/office/powerpoint/2010/main" val="979280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You can think of a workspace as a container that</a:t>
            </a:r>
            <a:r>
              <a:rPr lang="en-US" baseline="0" dirty="0"/>
              <a:t> holds three different kinds of assets; dashboards, reports and datasets. Every dashboard, report and dataset created in Power BI must be created within the scope of a specific workspace. A </a:t>
            </a:r>
            <a:r>
              <a:rPr lang="en-US" dirty="0"/>
              <a:t>workspace also provides a user context because the current</a:t>
            </a:r>
            <a:r>
              <a:rPr lang="en-US" baseline="0" dirty="0"/>
              <a:t> workspace </a:t>
            </a:r>
            <a:r>
              <a:rPr lang="en-US" dirty="0"/>
              <a:t>always determines</a:t>
            </a:r>
            <a:r>
              <a:rPr lang="en-US" baseline="0" dirty="0"/>
              <a:t> which set of dashboards, reports and datasets are visible to the user.</a:t>
            </a:r>
          </a:p>
          <a:p>
            <a:endParaRPr lang="en-US" baseline="0" dirty="0"/>
          </a:p>
          <a:p>
            <a:r>
              <a:rPr lang="en-US" dirty="0"/>
              <a:t>Every Power BI subscriber has a personal</a:t>
            </a:r>
            <a:r>
              <a:rPr lang="en-US" baseline="0" dirty="0"/>
              <a:t> workspace which is named </a:t>
            </a:r>
            <a:r>
              <a:rPr lang="en-US" b="1" baseline="0" dirty="0"/>
              <a:t>My Workspace</a:t>
            </a:r>
            <a:r>
              <a:rPr lang="en-US" baseline="0" dirty="0"/>
              <a:t>. An organization can also create group workspaces which make it possible to achieve team-based authoring and staged deployment of custom solutions. The course will go into greater detail on working with group workspaces later in module 7 when discussing how to deploy dashboards.</a:t>
            </a:r>
            <a:endParaRPr lang="en-US" dirty="0"/>
          </a:p>
          <a:p>
            <a:endParaRPr lang="en-US" dirty="0"/>
          </a:p>
          <a:p>
            <a:r>
              <a:rPr lang="en-US" dirty="0"/>
              <a:t>A dashboard</a:t>
            </a:r>
            <a:r>
              <a:rPr lang="en-US" baseline="0" dirty="0"/>
              <a:t> typically serves as the top-level entry point into a custom data analytics solution. </a:t>
            </a:r>
            <a:r>
              <a:rPr lang="en-US" dirty="0"/>
              <a:t>In Power BI, a dashboard</a:t>
            </a:r>
            <a:r>
              <a:rPr lang="en-US" baseline="0" dirty="0"/>
              <a:t> is created as a consolidated view on top of </a:t>
            </a:r>
            <a:r>
              <a:rPr lang="en-US" dirty="0"/>
              <a:t>reports and datasets. Dashboard</a:t>
            </a:r>
            <a:r>
              <a:rPr lang="en-US" baseline="0" dirty="0"/>
              <a:t> are also important to Power BI mobile users because there display is often optimized for mobiles devices such as iPhones, Android phones and Windows 10 phone.</a:t>
            </a:r>
          </a:p>
          <a:p>
            <a:endParaRPr lang="en-US" baseline="0" dirty="0"/>
          </a:p>
          <a:p>
            <a:r>
              <a:rPr lang="en-US" baseline="0" dirty="0"/>
              <a:t>A report is a collection of pages that is associated with exactly one underlying dataset. Each page in a report serves as a canvas on which you can add tables, matrices and other types of visualizations. While dashboards are designed to provide a high-level overview, reports are the opposite because they are used to drill down into the lower-level details. Reports also provide much more </a:t>
            </a:r>
            <a:r>
              <a:rPr lang="en-US" dirty="0"/>
              <a:t>interactive filtering control for custom solutions in which the user</a:t>
            </a:r>
            <a:r>
              <a:rPr lang="en-US" baseline="0" dirty="0"/>
              <a:t> must be given the ability to drill down into further levels of detail.</a:t>
            </a:r>
          </a:p>
          <a:p>
            <a:endParaRPr lang="en-US" dirty="0"/>
          </a:p>
          <a:p>
            <a:r>
              <a:rPr lang="en-US" dirty="0"/>
              <a:t>A dataset is a collection of one of more tables that defines a data model. A simple</a:t>
            </a:r>
            <a:r>
              <a:rPr lang="en-US" baseline="0" dirty="0"/>
              <a:t> dataset can contain a single table with three columns and ten rows. However, a dataset often contains multiple tables which has relationships between them. In the upcoming lab exercises in this course, you will design a dataset using all the different query and data modeling features of Power BI Desktop.</a:t>
            </a:r>
            <a:endParaRPr lang="en-US" dirty="0"/>
          </a:p>
        </p:txBody>
      </p:sp>
    </p:spTree>
    <p:extLst>
      <p:ext uri="{BB962C8B-B14F-4D97-AF65-F5344CB8AC3E}">
        <p14:creationId xmlns:p14="http://schemas.microsoft.com/office/powerpoint/2010/main" val="1355018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dashboard in Power BI is displayed as a collection of dashboard</a:t>
            </a:r>
            <a:r>
              <a:rPr lang="en-US" baseline="0" dirty="0"/>
              <a:t> </a:t>
            </a:r>
            <a:r>
              <a:rPr lang="en-US" dirty="0"/>
              <a:t>tiles. There are two primary ways to create tiles when designing a dashboard. The most common way to create a tile in a dashboard is to pin a visual from a report. However, a tile can also be added to a dashboard in Power</a:t>
            </a:r>
            <a:r>
              <a:rPr lang="en-US" baseline="0" dirty="0"/>
              <a:t> BI </a:t>
            </a:r>
            <a:r>
              <a:rPr lang="en-US" dirty="0"/>
              <a:t>by executing the natural language Q&amp;A query and then pinning the query results to create a new tile.</a:t>
            </a:r>
          </a:p>
        </p:txBody>
      </p:sp>
    </p:spTree>
    <p:extLst>
      <p:ext uri="{BB962C8B-B14F-4D97-AF65-F5344CB8AC3E}">
        <p14:creationId xmlns:p14="http://schemas.microsoft.com/office/powerpoint/2010/main" val="4063180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CriticalPathTraining/PBD365"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Power BI Dev-in-a-Day Workshop</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and Tiles</a:t>
            </a:r>
          </a:p>
        </p:txBody>
      </p:sp>
      <p:sp>
        <p:nvSpPr>
          <p:cNvPr id="3" name="Content Placeholder 2"/>
          <p:cNvSpPr>
            <a:spLocks noGrp="1"/>
          </p:cNvSpPr>
          <p:nvPr>
            <p:ph idx="1"/>
          </p:nvPr>
        </p:nvSpPr>
        <p:spPr/>
        <p:txBody>
          <a:bodyPr/>
          <a:lstStyle/>
          <a:p>
            <a:r>
              <a:rPr lang="en-US" dirty="0"/>
              <a:t>Dashboard is a collection of tiles</a:t>
            </a:r>
          </a:p>
          <a:p>
            <a:pPr lvl="1"/>
            <a:r>
              <a:rPr lang="en-US" dirty="0"/>
              <a:t>Tile can be created by pinning visual from a report</a:t>
            </a:r>
          </a:p>
          <a:p>
            <a:pPr lvl="1"/>
            <a:r>
              <a:rPr lang="en-US" dirty="0"/>
              <a:t>Tile can be created by pinning query result from dataset</a:t>
            </a: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124200"/>
            <a:ext cx="5562601" cy="3294602"/>
          </a:xfrm>
          <a:prstGeom prst="rect">
            <a:avLst/>
          </a:prstGeom>
          <a:noFill/>
          <a:ln>
            <a:solidFill>
              <a:schemeClr val="bg1">
                <a:lumMod val="50000"/>
              </a:schemeClr>
            </a:solidFill>
          </a:ln>
        </p:spPr>
      </p:pic>
    </p:spTree>
    <p:extLst>
      <p:ext uri="{BB962C8B-B14F-4D97-AF65-F5344CB8AC3E}">
        <p14:creationId xmlns:p14="http://schemas.microsoft.com/office/powerpoint/2010/main" val="119656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and Reports</a:t>
            </a:r>
          </a:p>
        </p:txBody>
      </p:sp>
      <p:sp>
        <p:nvSpPr>
          <p:cNvPr id="3" name="Content Placeholder 2"/>
          <p:cNvSpPr>
            <a:spLocks noGrp="1"/>
          </p:cNvSpPr>
          <p:nvPr>
            <p:ph idx="1"/>
          </p:nvPr>
        </p:nvSpPr>
        <p:spPr/>
        <p:txBody>
          <a:bodyPr/>
          <a:lstStyle/>
          <a:p>
            <a:r>
              <a:rPr lang="en-US" dirty="0"/>
              <a:t>Dashboards link users to reports</a:t>
            </a:r>
          </a:p>
          <a:p>
            <a:pPr lvl="1"/>
            <a:r>
              <a:rPr lang="en-US" dirty="0"/>
              <a:t>Dashboard tiles designed to provide high-level view</a:t>
            </a:r>
          </a:p>
          <a:p>
            <a:pPr lvl="1"/>
            <a:r>
              <a:rPr lang="en-US" dirty="0"/>
              <a:t>Clicking tiles drills down into report to see more detail</a:t>
            </a:r>
          </a:p>
        </p:txBody>
      </p:sp>
      <p:grpSp>
        <p:nvGrpSpPr>
          <p:cNvPr id="10" name="Group 9"/>
          <p:cNvGrpSpPr/>
          <p:nvPr/>
        </p:nvGrpSpPr>
        <p:grpSpPr>
          <a:xfrm>
            <a:off x="1295400" y="2971800"/>
            <a:ext cx="7237958" cy="3358289"/>
            <a:chOff x="976532" y="3098624"/>
            <a:chExt cx="8012982" cy="3606975"/>
          </a:xfrm>
        </p:grpSpPr>
        <p:pic>
          <p:nvPicPr>
            <p:cNvPr id="4" name="Picture 3"/>
            <p:cNvPicPr/>
            <p:nvPr/>
          </p:nvPicPr>
          <p:blipFill rotWithShape="1">
            <a:blip r:embed="rId3" cstate="print">
              <a:extLst>
                <a:ext uri="{28A0092B-C50C-407E-A947-70E740481C1C}">
                  <a14:useLocalDpi xmlns:a14="http://schemas.microsoft.com/office/drawing/2010/main" val="0"/>
                </a:ext>
              </a:extLst>
            </a:blip>
            <a:srcRect b="52900"/>
            <a:stretch/>
          </p:blipFill>
          <p:spPr bwMode="auto">
            <a:xfrm>
              <a:off x="976532" y="3098624"/>
              <a:ext cx="3871189" cy="1079930"/>
            </a:xfrm>
            <a:prstGeom prst="rect">
              <a:avLst/>
            </a:prstGeom>
            <a:noFill/>
            <a:ln>
              <a:solidFill>
                <a:schemeClr val="bg1">
                  <a:lumMod val="50000"/>
                </a:schemeClr>
              </a:solidFill>
            </a:ln>
          </p:spPr>
        </p:pic>
        <p:pic>
          <p:nvPicPr>
            <p:cNvPr id="5" name="Picture 4"/>
            <p:cNvPicPr/>
            <p:nvPr/>
          </p:nvPicPr>
          <p:blipFill rotWithShape="1">
            <a:blip r:embed="rId4">
              <a:extLst>
                <a:ext uri="{28A0092B-C50C-407E-A947-70E740481C1C}">
                  <a14:useLocalDpi xmlns:a14="http://schemas.microsoft.com/office/drawing/2010/main" val="0"/>
                </a:ext>
              </a:extLst>
            </a:blip>
            <a:srcRect b="40154"/>
            <a:stretch/>
          </p:blipFill>
          <p:spPr bwMode="auto">
            <a:xfrm>
              <a:off x="2057400" y="4659200"/>
              <a:ext cx="6932114" cy="2046399"/>
            </a:xfrm>
            <a:prstGeom prst="rect">
              <a:avLst/>
            </a:prstGeom>
            <a:noFill/>
            <a:ln>
              <a:solidFill>
                <a:schemeClr val="bg1">
                  <a:lumMod val="50000"/>
                </a:schemeClr>
              </a:solidFill>
            </a:ln>
          </p:spPr>
        </p:pic>
        <p:cxnSp>
          <p:nvCxnSpPr>
            <p:cNvPr id="7" name="Straight Arrow Connector 6"/>
            <p:cNvCxnSpPr/>
            <p:nvPr/>
          </p:nvCxnSpPr>
          <p:spPr>
            <a:xfrm>
              <a:off x="22719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387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531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1739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 and Pages</a:t>
            </a:r>
          </a:p>
        </p:txBody>
      </p:sp>
      <p:sp>
        <p:nvSpPr>
          <p:cNvPr id="3" name="Content Placeholder 2"/>
          <p:cNvSpPr>
            <a:spLocks noGrp="1"/>
          </p:cNvSpPr>
          <p:nvPr>
            <p:ph idx="1"/>
          </p:nvPr>
        </p:nvSpPr>
        <p:spPr/>
        <p:txBody>
          <a:bodyPr/>
          <a:lstStyle/>
          <a:p>
            <a:r>
              <a:rPr lang="en-US" dirty="0"/>
              <a:t>Reports contain one or more pages</a:t>
            </a:r>
          </a:p>
          <a:p>
            <a:pPr lvl="1"/>
            <a:r>
              <a:rPr lang="en-US" dirty="0"/>
              <a:t>A report can be designed with a single page</a:t>
            </a:r>
          </a:p>
          <a:p>
            <a:pPr lvl="1"/>
            <a:r>
              <a:rPr lang="en-US" dirty="0"/>
              <a:t>A report can be designed with many pages</a:t>
            </a:r>
          </a:p>
          <a:p>
            <a:pPr lvl="1"/>
            <a:r>
              <a:rPr lang="en-US" dirty="0"/>
              <a:t>Tabbed navigation located at bottom of report view</a:t>
            </a:r>
          </a:p>
          <a:p>
            <a:pPr lvl="1"/>
            <a:r>
              <a:rPr lang="en-US" dirty="0"/>
              <a:t>Each report is associated with exactly one dataset</a:t>
            </a:r>
          </a:p>
        </p:txBody>
      </p:sp>
      <p:pic>
        <p:nvPicPr>
          <p:cNvPr id="5" name="Picture 4"/>
          <p:cNvPicPr>
            <a:picLocks noChangeAspect="1"/>
          </p:cNvPicPr>
          <p:nvPr/>
        </p:nvPicPr>
        <p:blipFill>
          <a:blip r:embed="rId3"/>
          <a:stretch>
            <a:fillRect/>
          </a:stretch>
        </p:blipFill>
        <p:spPr>
          <a:xfrm>
            <a:off x="2362200" y="3810000"/>
            <a:ext cx="4642696" cy="2749061"/>
          </a:xfrm>
          <a:prstGeom prst="rect">
            <a:avLst/>
          </a:prstGeom>
          <a:solidFill>
            <a:schemeClr val="bg1">
              <a:lumMod val="50000"/>
            </a:schemeClr>
          </a:solidFill>
          <a:ln>
            <a:solidFill>
              <a:schemeClr val="bg1">
                <a:lumMod val="50000"/>
              </a:schemeClr>
            </a:solidFill>
          </a:ln>
        </p:spPr>
      </p:pic>
      <p:sp>
        <p:nvSpPr>
          <p:cNvPr id="6" name="Right Arrow 5"/>
          <p:cNvSpPr/>
          <p:nvPr/>
        </p:nvSpPr>
        <p:spPr>
          <a:xfrm>
            <a:off x="1235612" y="6285914"/>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11704" y="6311704"/>
            <a:ext cx="4674896" cy="309489"/>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71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Authoring</a:t>
            </a:r>
          </a:p>
        </p:txBody>
      </p:sp>
      <p:sp>
        <p:nvSpPr>
          <p:cNvPr id="3" name="Content Placeholder 2"/>
          <p:cNvSpPr>
            <a:spLocks noGrp="1"/>
          </p:cNvSpPr>
          <p:nvPr>
            <p:ph idx="1"/>
          </p:nvPr>
        </p:nvSpPr>
        <p:spPr/>
        <p:txBody>
          <a:bodyPr>
            <a:normAutofit/>
          </a:bodyPr>
          <a:lstStyle/>
          <a:p>
            <a:r>
              <a:rPr lang="en-US" sz="2400" dirty="0"/>
              <a:t>Report initially opens in reading view</a:t>
            </a:r>
          </a:p>
          <a:p>
            <a:pPr lvl="1"/>
            <a:r>
              <a:rPr lang="en-US" sz="2000" dirty="0"/>
              <a:t>Click Edit report to switch to edit mode</a:t>
            </a:r>
          </a:p>
          <a:p>
            <a:pPr lvl="2"/>
            <a:endParaRPr lang="en-US" sz="1600" dirty="0"/>
          </a:p>
          <a:p>
            <a:pPr lvl="2"/>
            <a:endParaRPr lang="en-US" sz="1600" dirty="0"/>
          </a:p>
          <a:p>
            <a:pPr lvl="2"/>
            <a:endParaRPr lang="en-US" sz="1600" dirty="0"/>
          </a:p>
          <a:p>
            <a:pPr lvl="1"/>
            <a:r>
              <a:rPr lang="en-US" sz="2000" dirty="0"/>
              <a:t>Report design tools appear on right side of page</a:t>
            </a:r>
          </a:p>
          <a:p>
            <a:pPr lvl="1"/>
            <a:endParaRPr lang="en-US" sz="2000" dirty="0"/>
          </a:p>
          <a:p>
            <a:pPr lvl="1"/>
            <a:endParaRPr lang="en-US" sz="2000" dirty="0"/>
          </a:p>
        </p:txBody>
      </p:sp>
      <p:pic>
        <p:nvPicPr>
          <p:cNvPr id="6" name="Picture 5"/>
          <p:cNvPicPr>
            <a:picLocks noChangeAspect="1"/>
          </p:cNvPicPr>
          <p:nvPr/>
        </p:nvPicPr>
        <p:blipFill rotWithShape="1">
          <a:blip r:embed="rId3"/>
          <a:srcRect l="-1" r="23490" b="9744"/>
          <a:stretch/>
        </p:blipFill>
        <p:spPr>
          <a:xfrm>
            <a:off x="1159877" y="2401084"/>
            <a:ext cx="3182476" cy="604713"/>
          </a:xfrm>
          <a:prstGeom prst="rect">
            <a:avLst/>
          </a:prstGeom>
        </p:spPr>
      </p:pic>
      <p:sp>
        <p:nvSpPr>
          <p:cNvPr id="7" name="Left Arrow 6"/>
          <p:cNvSpPr/>
          <p:nvPr/>
        </p:nvSpPr>
        <p:spPr>
          <a:xfrm>
            <a:off x="4373295" y="2667000"/>
            <a:ext cx="915447" cy="439792"/>
          </a:xfrm>
          <a:prstGeom prst="lef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1159877" y="3631129"/>
            <a:ext cx="7772400" cy="3010763"/>
          </a:xfrm>
          <a:prstGeom prst="rect">
            <a:avLst/>
          </a:prstGeom>
          <a:ln>
            <a:solidFill>
              <a:schemeClr val="tx1"/>
            </a:solidFill>
          </a:ln>
        </p:spPr>
      </p:pic>
    </p:spTree>
    <p:extLst>
      <p:ext uri="{BB962C8B-B14F-4D97-AF65-F5344CB8AC3E}">
        <p14:creationId xmlns:p14="http://schemas.microsoft.com/office/powerpoint/2010/main" val="298756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Visuals (aka Visualizations)</a:t>
            </a:r>
          </a:p>
        </p:txBody>
      </p:sp>
      <p:sp>
        <p:nvSpPr>
          <p:cNvPr id="3" name="Content Placeholder 2"/>
          <p:cNvSpPr>
            <a:spLocks noGrp="1"/>
          </p:cNvSpPr>
          <p:nvPr>
            <p:ph idx="1"/>
          </p:nvPr>
        </p:nvSpPr>
        <p:spPr/>
        <p:txBody>
          <a:bodyPr>
            <a:normAutofit/>
          </a:bodyPr>
          <a:lstStyle/>
          <a:p>
            <a:r>
              <a:rPr lang="en-US" sz="2400" dirty="0"/>
              <a:t>Reports are designed using visual (aka visualizations)</a:t>
            </a:r>
          </a:p>
          <a:p>
            <a:pPr lvl="1"/>
            <a:r>
              <a:rPr lang="en-US" sz="2000" dirty="0"/>
              <a:t>Each visuals is based on an underlying visualization type</a:t>
            </a:r>
          </a:p>
          <a:p>
            <a:pPr lvl="1"/>
            <a:r>
              <a:rPr lang="en-US" sz="2000" dirty="0"/>
              <a:t>Visualization type can be changed using </a:t>
            </a:r>
            <a:r>
              <a:rPr lang="en-US" sz="2000" b="1" dirty="0"/>
              <a:t>Visualizations</a:t>
            </a:r>
            <a:r>
              <a:rPr lang="en-US" sz="2000" dirty="0"/>
              <a:t> pane</a:t>
            </a:r>
          </a:p>
          <a:p>
            <a:pPr lvl="2"/>
            <a:endParaRPr lang="en-US" sz="1600" dirty="0"/>
          </a:p>
          <a:p>
            <a:pPr lvl="2"/>
            <a:endParaRPr lang="en-US" sz="1600" dirty="0"/>
          </a:p>
          <a:p>
            <a:pPr lvl="1"/>
            <a:endParaRPr lang="en-US" sz="2000" dirty="0"/>
          </a:p>
          <a:p>
            <a:pPr marL="12700" indent="0">
              <a:buNone/>
            </a:pPr>
            <a:endParaRPr lang="en-US" sz="2400" dirty="0"/>
          </a:p>
          <a:p>
            <a:pPr lvl="1"/>
            <a:r>
              <a:rPr lang="en-US" sz="2000" dirty="0"/>
              <a:t>Visuals creating by using fields from tables inside </a:t>
            </a:r>
            <a:r>
              <a:rPr lang="en-US" sz="2000" b="1" dirty="0"/>
              <a:t>Fields</a:t>
            </a:r>
            <a:r>
              <a:rPr lang="en-US" sz="2000" dirty="0"/>
              <a:t> list</a:t>
            </a:r>
          </a:p>
          <a:p>
            <a:endParaRPr lang="en-US" sz="2400" dirty="0"/>
          </a:p>
        </p:txBody>
      </p:sp>
      <p:pic>
        <p:nvPicPr>
          <p:cNvPr id="4" name="Picture 3"/>
          <p:cNvPicPr>
            <a:picLocks noChangeAspect="1"/>
          </p:cNvPicPr>
          <p:nvPr/>
        </p:nvPicPr>
        <p:blipFill>
          <a:blip r:embed="rId3"/>
          <a:stretch>
            <a:fillRect/>
          </a:stretch>
        </p:blipFill>
        <p:spPr>
          <a:xfrm>
            <a:off x="1223010" y="2735831"/>
            <a:ext cx="1398679" cy="1302769"/>
          </a:xfrm>
          <a:prstGeom prst="rect">
            <a:avLst/>
          </a:prstGeom>
        </p:spPr>
      </p:pic>
      <p:pic>
        <p:nvPicPr>
          <p:cNvPr id="5" name="Picture 4"/>
          <p:cNvPicPr>
            <a:picLocks noChangeAspect="1"/>
          </p:cNvPicPr>
          <p:nvPr/>
        </p:nvPicPr>
        <p:blipFill rotWithShape="1">
          <a:blip r:embed="rId4"/>
          <a:srcRect l="1160" t="4260"/>
          <a:stretch/>
        </p:blipFill>
        <p:spPr>
          <a:xfrm>
            <a:off x="1223010" y="4545330"/>
            <a:ext cx="1523676" cy="2084070"/>
          </a:xfrm>
          <a:prstGeom prst="rect">
            <a:avLst/>
          </a:prstGeom>
          <a:ln w="19050">
            <a:solidFill>
              <a:schemeClr val="tx1"/>
            </a:solidFill>
          </a:ln>
        </p:spPr>
      </p:pic>
    </p:spTree>
    <p:extLst>
      <p:ext uri="{BB962C8B-B14F-4D97-AF65-F5344CB8AC3E}">
        <p14:creationId xmlns:p14="http://schemas.microsoft.com/office/powerpoint/2010/main" val="221358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Visual properties modified using three property panes</a:t>
            </a:r>
          </a:p>
          <a:p>
            <a:pPr lvl="1"/>
            <a:r>
              <a:rPr lang="en-US" sz="2000" dirty="0"/>
              <a:t>Visual properties vary greatly depending on type of visualization</a:t>
            </a:r>
          </a:p>
        </p:txBody>
      </p:sp>
      <p:sp>
        <p:nvSpPr>
          <p:cNvPr id="2" name="Title 1"/>
          <p:cNvSpPr>
            <a:spLocks noGrp="1"/>
          </p:cNvSpPr>
          <p:nvPr>
            <p:ph type="title"/>
          </p:nvPr>
        </p:nvSpPr>
        <p:spPr/>
        <p:txBody>
          <a:bodyPr/>
          <a:lstStyle/>
          <a:p>
            <a:r>
              <a:rPr lang="en-US" dirty="0"/>
              <a:t>Editing Visual Properties</a:t>
            </a:r>
          </a:p>
        </p:txBody>
      </p:sp>
      <p:sp>
        <p:nvSpPr>
          <p:cNvPr id="15" name="Rectangle 14"/>
          <p:cNvSpPr/>
          <p:nvPr/>
        </p:nvSpPr>
        <p:spPr>
          <a:xfrm>
            <a:off x="3516295" y="2438400"/>
            <a:ext cx="1905000"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Format Pane</a:t>
            </a:r>
          </a:p>
        </p:txBody>
      </p:sp>
      <p:sp>
        <p:nvSpPr>
          <p:cNvPr id="13" name="Rectangle 12"/>
          <p:cNvSpPr/>
          <p:nvPr/>
        </p:nvSpPr>
        <p:spPr>
          <a:xfrm>
            <a:off x="1351139" y="2438400"/>
            <a:ext cx="1712717"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Fields Pane</a:t>
            </a:r>
          </a:p>
        </p:txBody>
      </p:sp>
      <p:sp>
        <p:nvSpPr>
          <p:cNvPr id="10" name="Down Arrow 9"/>
          <p:cNvSpPr/>
          <p:nvPr/>
        </p:nvSpPr>
        <p:spPr>
          <a:xfrm>
            <a:off x="1616056"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1544594" y="2786274"/>
            <a:ext cx="1315640" cy="3374577"/>
          </a:xfrm>
          <a:prstGeom prst="rect">
            <a:avLst/>
          </a:prstGeom>
        </p:spPr>
      </p:pic>
      <p:pic>
        <p:nvPicPr>
          <p:cNvPr id="5" name="Picture 4"/>
          <p:cNvPicPr>
            <a:picLocks noChangeAspect="1"/>
          </p:cNvPicPr>
          <p:nvPr/>
        </p:nvPicPr>
        <p:blipFill rotWithShape="1">
          <a:blip r:embed="rId4"/>
          <a:srcRect b="25226"/>
          <a:stretch/>
        </p:blipFill>
        <p:spPr>
          <a:xfrm>
            <a:off x="3781692" y="2786274"/>
            <a:ext cx="1374205" cy="3374577"/>
          </a:xfrm>
          <a:prstGeom prst="rect">
            <a:avLst/>
          </a:prstGeom>
        </p:spPr>
      </p:pic>
      <p:sp>
        <p:nvSpPr>
          <p:cNvPr id="14" name="Rectangle 13"/>
          <p:cNvSpPr/>
          <p:nvPr/>
        </p:nvSpPr>
        <p:spPr>
          <a:xfrm>
            <a:off x="5814438" y="2438400"/>
            <a:ext cx="2110362"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Analytics Pane</a:t>
            </a:r>
          </a:p>
        </p:txBody>
      </p:sp>
      <p:pic>
        <p:nvPicPr>
          <p:cNvPr id="7" name="Picture 6"/>
          <p:cNvPicPr>
            <a:picLocks noChangeAspect="1"/>
          </p:cNvPicPr>
          <p:nvPr/>
        </p:nvPicPr>
        <p:blipFill rotWithShape="1">
          <a:blip r:embed="rId5"/>
          <a:srcRect b="25856"/>
          <a:stretch/>
        </p:blipFill>
        <p:spPr>
          <a:xfrm>
            <a:off x="5971599" y="2786274"/>
            <a:ext cx="1796040" cy="3397832"/>
          </a:xfrm>
          <a:prstGeom prst="rect">
            <a:avLst/>
          </a:prstGeom>
        </p:spPr>
      </p:pic>
      <p:sp>
        <p:nvSpPr>
          <p:cNvPr id="19" name="Down Arrow 18"/>
          <p:cNvSpPr/>
          <p:nvPr/>
        </p:nvSpPr>
        <p:spPr>
          <a:xfrm>
            <a:off x="4174836"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693750"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24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and Datasets</a:t>
            </a:r>
          </a:p>
        </p:txBody>
      </p:sp>
      <p:sp>
        <p:nvSpPr>
          <p:cNvPr id="3" name="Content Placeholder 2"/>
          <p:cNvSpPr>
            <a:spLocks noGrp="1"/>
          </p:cNvSpPr>
          <p:nvPr>
            <p:ph idx="1"/>
          </p:nvPr>
        </p:nvSpPr>
        <p:spPr/>
        <p:txBody>
          <a:bodyPr/>
          <a:lstStyle/>
          <a:p>
            <a:r>
              <a:rPr lang="en-US" dirty="0"/>
              <a:t>Each report is based on an underlying dataset</a:t>
            </a:r>
          </a:p>
          <a:p>
            <a:pPr lvl="1"/>
            <a:r>
              <a:rPr lang="en-US" b="1" dirty="0"/>
              <a:t>Fields</a:t>
            </a:r>
            <a:r>
              <a:rPr lang="en-US" dirty="0"/>
              <a:t> list in report designer shows tables and fields</a:t>
            </a:r>
          </a:p>
          <a:p>
            <a:pPr lvl="1"/>
            <a:r>
              <a:rPr lang="en-US" dirty="0"/>
              <a:t>Report author sees tables &amp; fields as dataset consumer</a:t>
            </a:r>
          </a:p>
        </p:txBody>
      </p:sp>
      <p:pic>
        <p:nvPicPr>
          <p:cNvPr id="4" name="Picture 3"/>
          <p:cNvPicPr>
            <a:picLocks noChangeAspect="1"/>
          </p:cNvPicPr>
          <p:nvPr/>
        </p:nvPicPr>
        <p:blipFill>
          <a:blip r:embed="rId3"/>
          <a:stretch>
            <a:fillRect/>
          </a:stretch>
        </p:blipFill>
        <p:spPr>
          <a:xfrm>
            <a:off x="1143000" y="2971800"/>
            <a:ext cx="2209800" cy="2685164"/>
          </a:xfrm>
          <a:prstGeom prst="rect">
            <a:avLst/>
          </a:prstGeom>
        </p:spPr>
      </p:pic>
      <p:pic>
        <p:nvPicPr>
          <p:cNvPr id="5" name="Picture 4"/>
          <p:cNvPicPr>
            <a:picLocks noChangeAspect="1"/>
          </p:cNvPicPr>
          <p:nvPr/>
        </p:nvPicPr>
        <p:blipFill>
          <a:blip r:embed="rId4"/>
          <a:stretch>
            <a:fillRect/>
          </a:stretch>
        </p:blipFill>
        <p:spPr>
          <a:xfrm>
            <a:off x="4800600" y="3006969"/>
            <a:ext cx="1388030" cy="3607264"/>
          </a:xfrm>
          <a:prstGeom prst="rect">
            <a:avLst/>
          </a:prstGeom>
        </p:spPr>
      </p:pic>
    </p:spTree>
    <p:extLst>
      <p:ext uri="{BB962C8B-B14F-4D97-AF65-F5344CB8AC3E}">
        <p14:creationId xmlns:p14="http://schemas.microsoft.com/office/powerpoint/2010/main" val="2162245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Dashboards</a:t>
            </a:r>
          </a:p>
        </p:txBody>
      </p:sp>
      <p:sp>
        <p:nvSpPr>
          <p:cNvPr id="3" name="Content Placeholder 2"/>
          <p:cNvSpPr>
            <a:spLocks noGrp="1"/>
          </p:cNvSpPr>
          <p:nvPr>
            <p:ph idx="1"/>
          </p:nvPr>
        </p:nvSpPr>
        <p:spPr/>
        <p:txBody>
          <a:bodyPr/>
          <a:lstStyle/>
          <a:p>
            <a:r>
              <a:rPr lang="en-US" dirty="0"/>
              <a:t>Dashboards contain tiles</a:t>
            </a:r>
          </a:p>
          <a:p>
            <a:pPr lvl="1"/>
            <a:r>
              <a:rPr lang="en-US" dirty="0"/>
              <a:t>Tiles created from visuals on report pages</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160871" y="2515792"/>
            <a:ext cx="1640659" cy="1575750"/>
          </a:xfrm>
          <a:prstGeom prst="rect">
            <a:avLst/>
          </a:prstGeom>
          <a:noFill/>
          <a:ln>
            <a:solidFill>
              <a:schemeClr val="bg1">
                <a:lumMod val="50000"/>
              </a:schemeClr>
            </a:solid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515792"/>
            <a:ext cx="3200400" cy="1575750"/>
          </a:xfrm>
          <a:prstGeom prst="rect">
            <a:avLst/>
          </a:prstGeom>
          <a:noFill/>
          <a:ln>
            <a:solidFill>
              <a:schemeClr val="bg1">
                <a:lumMod val="50000"/>
              </a:schemeClr>
            </a:solidFill>
          </a:ln>
        </p:spPr>
      </p:pic>
      <p:pic>
        <p:nvPicPr>
          <p:cNvPr id="6" name="Picture 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91000" y="4355029"/>
            <a:ext cx="4788217" cy="2362200"/>
          </a:xfrm>
          <a:prstGeom prst="rect">
            <a:avLst/>
          </a:prstGeom>
          <a:noFill/>
          <a:ln>
            <a:solidFill>
              <a:schemeClr val="bg1">
                <a:lumMod val="75000"/>
              </a:schemeClr>
            </a:solidFill>
          </a:ln>
        </p:spPr>
      </p:pic>
      <p:sp>
        <p:nvSpPr>
          <p:cNvPr id="7" name="Oval 6"/>
          <p:cNvSpPr/>
          <p:nvPr/>
        </p:nvSpPr>
        <p:spPr>
          <a:xfrm>
            <a:off x="1858706" y="2379687"/>
            <a:ext cx="244988" cy="272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8" name="Oval 7"/>
          <p:cNvSpPr/>
          <p:nvPr/>
        </p:nvSpPr>
        <p:spPr>
          <a:xfrm>
            <a:off x="4754306" y="2532945"/>
            <a:ext cx="244988" cy="272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9" name="Oval 8"/>
          <p:cNvSpPr/>
          <p:nvPr/>
        </p:nvSpPr>
        <p:spPr>
          <a:xfrm>
            <a:off x="6519041" y="5029200"/>
            <a:ext cx="244988" cy="272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p>
        </p:txBody>
      </p:sp>
    </p:spTree>
    <p:extLst>
      <p:ext uri="{BB962C8B-B14F-4D97-AF65-F5344CB8AC3E}">
        <p14:creationId xmlns:p14="http://schemas.microsoft.com/office/powerpoint/2010/main" val="394133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Datasets, Reports and Dashboards</a:t>
            </a:r>
          </a:p>
        </p:txBody>
      </p:sp>
    </p:spTree>
    <p:extLst>
      <p:ext uri="{BB962C8B-B14F-4D97-AF65-F5344CB8AC3E}">
        <p14:creationId xmlns:p14="http://schemas.microsoft.com/office/powerpoint/2010/main" val="3172745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Ø"/>
            </a:pPr>
            <a:r>
              <a:rPr lang="en-US" dirty="0"/>
              <a:t>Creating PBIX Projects with Power BI Desktop</a:t>
            </a:r>
          </a:p>
          <a:p>
            <a:r>
              <a:rPr lang="en-US" dirty="0"/>
              <a:t>Developer Opportunities in Power BI</a:t>
            </a:r>
          </a:p>
          <a:p>
            <a:r>
              <a:rPr lang="en-US" dirty="0"/>
              <a:t>Developing for Power BI Embedded</a:t>
            </a:r>
          </a:p>
          <a:p>
            <a:r>
              <a:rPr lang="en-US" dirty="0"/>
              <a:t>Creating a Power BI Development Environment</a:t>
            </a:r>
          </a:p>
        </p:txBody>
      </p:sp>
    </p:spTree>
    <p:extLst>
      <p:ext uri="{BB962C8B-B14F-4D97-AF65-F5344CB8AC3E}">
        <p14:creationId xmlns:p14="http://schemas.microsoft.com/office/powerpoint/2010/main" val="3091227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r>
              <a:rPr lang="en-US" dirty="0"/>
              <a:t>Introduction to Power BI</a:t>
            </a:r>
          </a:p>
          <a:p>
            <a:r>
              <a:rPr lang="en-US" dirty="0"/>
              <a:t>Creating PBIX Projects with Power BI Desktop</a:t>
            </a:r>
          </a:p>
          <a:p>
            <a:r>
              <a:rPr lang="en-US" dirty="0"/>
              <a:t>Developer Opportunities in Power BI</a:t>
            </a:r>
          </a:p>
          <a:p>
            <a:r>
              <a:rPr lang="en-US" dirty="0"/>
              <a:t>Developing for Power BI Embedded</a:t>
            </a:r>
          </a:p>
          <a:p>
            <a:r>
              <a:rPr lang="en-US" dirty="0"/>
              <a:t>Creating a Power BI Development Environment</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focuses on first four phases</a:t>
            </a:r>
          </a:p>
          <a:p>
            <a:pPr lvl="1"/>
            <a:r>
              <a:rPr lang="en-US" dirty="0"/>
              <a:t>Query features for Data Discovery</a:t>
            </a:r>
          </a:p>
          <a:p>
            <a:pPr lvl="1"/>
            <a:r>
              <a:rPr lang="en-US" dirty="0"/>
              <a:t>Query features for ETL</a:t>
            </a:r>
          </a:p>
          <a:p>
            <a:pPr lvl="1"/>
            <a:r>
              <a:rPr lang="en-US" dirty="0"/>
              <a:t>Design features and DAX language for data modeling</a:t>
            </a:r>
          </a:p>
          <a:p>
            <a:pPr lvl="1"/>
            <a:r>
              <a:rPr lang="en-US" dirty="0"/>
              <a:t>Report design using a visual report designer</a:t>
            </a:r>
          </a:p>
          <a:p>
            <a:pPr lvl="1"/>
            <a:r>
              <a:rPr lang="en-US" dirty="0"/>
              <a:t>No support for designing dashboards</a:t>
            </a:r>
          </a:p>
          <a:p>
            <a:pPr lvl="1"/>
            <a:r>
              <a:rPr lang="en-US" dirty="0"/>
              <a:t>No support for packaging an entire solution</a:t>
            </a:r>
          </a:p>
        </p:txBody>
      </p:sp>
      <p:grpSp>
        <p:nvGrpSpPr>
          <p:cNvPr id="11" name="Group 10"/>
          <p:cNvGrpSpPr/>
          <p:nvPr/>
        </p:nvGrpSpPr>
        <p:grpSpPr>
          <a:xfrm>
            <a:off x="762000" y="4800600"/>
            <a:ext cx="7505700" cy="1371600"/>
            <a:chOff x="408495" y="3810000"/>
            <a:chExt cx="8202105" cy="1371600"/>
          </a:xfrm>
        </p:grpSpPr>
        <p:sp>
          <p:nvSpPr>
            <p:cNvPr id="4" name="Rectangle 3"/>
            <p:cNvSpPr/>
            <p:nvPr/>
          </p:nvSpPr>
          <p:spPr>
            <a:xfrm>
              <a:off x="408495" y="3810000"/>
              <a:ext cx="5555887" cy="1371600"/>
            </a:xfrm>
            <a:prstGeom prst="rect">
              <a:avLst/>
            </a:prstGeom>
            <a:solidFill>
              <a:schemeClr val="accent4">
                <a:lumMod val="20000"/>
                <a:lumOff val="80000"/>
              </a:schemeClr>
            </a:solidFill>
            <a:ln w="6350">
              <a:solidFill>
                <a:schemeClr val="tx2">
                  <a:lumMod val="90000"/>
                  <a:lumOff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rPr>
                <a:t>Assistance from Power BI Desktop</a:t>
              </a:r>
            </a:p>
          </p:txBody>
        </p:sp>
        <p:sp>
          <p:nvSpPr>
            <p:cNvPr id="5" name="Rectangle 4"/>
            <p:cNvSpPr/>
            <p:nvPr/>
          </p:nvSpPr>
          <p:spPr>
            <a:xfrm>
              <a:off x="658305"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Discovery</a:t>
              </a:r>
            </a:p>
          </p:txBody>
        </p:sp>
        <p:sp>
          <p:nvSpPr>
            <p:cNvPr id="6" name="Rectangle 5"/>
            <p:cNvSpPr/>
            <p:nvPr/>
          </p:nvSpPr>
          <p:spPr>
            <a:xfrm>
              <a:off x="19812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ELT</a:t>
              </a:r>
              <a:endParaRPr lang="en-US" sz="1200" b="1" dirty="0"/>
            </a:p>
          </p:txBody>
        </p:sp>
        <p:sp>
          <p:nvSpPr>
            <p:cNvPr id="7" name="Rectangle 6"/>
            <p:cNvSpPr/>
            <p:nvPr/>
          </p:nvSpPr>
          <p:spPr>
            <a:xfrm>
              <a:off x="3318164"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Modeling</a:t>
              </a:r>
            </a:p>
          </p:txBody>
        </p:sp>
        <p:sp>
          <p:nvSpPr>
            <p:cNvPr id="8" name="Rectangle 7"/>
            <p:cNvSpPr/>
            <p:nvPr/>
          </p:nvSpPr>
          <p:spPr>
            <a:xfrm>
              <a:off x="4655128"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Reports</a:t>
              </a:r>
            </a:p>
          </p:txBody>
        </p:sp>
        <p:sp>
          <p:nvSpPr>
            <p:cNvPr id="9" name="Rectangle 8"/>
            <p:cNvSpPr/>
            <p:nvPr/>
          </p:nvSpPr>
          <p:spPr>
            <a:xfrm>
              <a:off x="6054436"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Dashboards</a:t>
              </a:r>
            </a:p>
          </p:txBody>
        </p:sp>
        <p:sp>
          <p:nvSpPr>
            <p:cNvPr id="10" name="Rectangle 9"/>
            <p:cNvSpPr/>
            <p:nvPr/>
          </p:nvSpPr>
          <p:spPr>
            <a:xfrm>
              <a:off x="73914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Deploy Dashboards</a:t>
              </a:r>
            </a:p>
          </p:txBody>
        </p:sp>
      </p:grpSp>
    </p:spTree>
    <p:extLst>
      <p:ext uri="{BB962C8B-B14F-4D97-AF65-F5344CB8AC3E}">
        <p14:creationId xmlns:p14="http://schemas.microsoft.com/office/powerpoint/2010/main" val="199268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is a Windows application</a:t>
            </a:r>
          </a:p>
          <a:p>
            <a:pPr lvl="1"/>
            <a:r>
              <a:rPr lang="en-US" dirty="0"/>
              <a:t>Work is saved and published in terms of projects</a:t>
            </a:r>
          </a:p>
          <a:p>
            <a:pPr lvl="1"/>
            <a:r>
              <a:rPr lang="en-US" dirty="0"/>
              <a:t>You can work on multiple projects at once</a:t>
            </a:r>
          </a:p>
          <a:p>
            <a:pPr lvl="1"/>
            <a:r>
              <a:rPr lang="en-US" dirty="0"/>
              <a:t>Each project runs in its own Power BI Desktop instance</a:t>
            </a:r>
          </a:p>
          <a:p>
            <a:pPr lvl="1"/>
            <a:r>
              <a:rPr lang="en-US" dirty="0"/>
              <a:t>Power BI Desktop can freeze up or act buggy</a:t>
            </a:r>
          </a:p>
          <a:p>
            <a:pPr lvl="1"/>
            <a:r>
              <a:rPr lang="en-US" dirty="0"/>
              <a:t>Quit &amp; restart Power BI Desktop if it acts strangely</a:t>
            </a:r>
          </a:p>
          <a:p>
            <a:pPr lvl="1"/>
            <a:endParaRPr lang="en-US" dirty="0"/>
          </a:p>
          <a:p>
            <a:pPr lvl="1"/>
            <a:endParaRPr lang="en-US" dirty="0"/>
          </a:p>
        </p:txBody>
      </p:sp>
      <p:pic>
        <p:nvPicPr>
          <p:cNvPr id="4" name="Picture 3"/>
          <p:cNvPicPr/>
          <p:nvPr/>
        </p:nvPicPr>
        <p:blipFill rotWithShape="1">
          <a:blip r:embed="rId3">
            <a:extLst>
              <a:ext uri="{28A0092B-C50C-407E-A947-70E740481C1C}">
                <a14:useLocalDpi xmlns:a14="http://schemas.microsoft.com/office/drawing/2010/main" val="0"/>
              </a:ext>
            </a:extLst>
          </a:blip>
          <a:srcRect b="47961"/>
          <a:stretch/>
        </p:blipFill>
        <p:spPr bwMode="auto">
          <a:xfrm>
            <a:off x="1143000" y="4236028"/>
            <a:ext cx="7388964" cy="2469572"/>
          </a:xfrm>
          <a:prstGeom prst="rect">
            <a:avLst/>
          </a:prstGeom>
          <a:noFill/>
          <a:ln>
            <a:solidFill>
              <a:schemeClr val="bg1">
                <a:lumMod val="50000"/>
              </a:schemeClr>
            </a:solidFill>
          </a:ln>
        </p:spPr>
      </p:pic>
    </p:spTree>
    <p:extLst>
      <p:ext uri="{BB962C8B-B14F-4D97-AF65-F5344CB8AC3E}">
        <p14:creationId xmlns:p14="http://schemas.microsoft.com/office/powerpoint/2010/main" val="4016977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and PBIX Files</a:t>
            </a:r>
          </a:p>
        </p:txBody>
      </p:sp>
      <p:sp>
        <p:nvSpPr>
          <p:cNvPr id="3" name="Content Placeholder 2"/>
          <p:cNvSpPr>
            <a:spLocks noGrp="1"/>
          </p:cNvSpPr>
          <p:nvPr>
            <p:ph idx="1"/>
          </p:nvPr>
        </p:nvSpPr>
        <p:spPr/>
        <p:txBody>
          <a:bodyPr/>
          <a:lstStyle/>
          <a:p>
            <a:r>
              <a:rPr lang="en-US" dirty="0"/>
              <a:t>Power BI Desktop projects saved using PBIX files</a:t>
            </a:r>
          </a:p>
          <a:p>
            <a:pPr lvl="1"/>
            <a:r>
              <a:rPr lang="en-US" dirty="0"/>
              <a:t>PBIX file contains data source definitions</a:t>
            </a:r>
          </a:p>
          <a:p>
            <a:pPr lvl="1"/>
            <a:r>
              <a:rPr lang="en-US" dirty="0"/>
              <a:t>PBIX file contains query definitions</a:t>
            </a:r>
          </a:p>
          <a:p>
            <a:pPr lvl="1"/>
            <a:r>
              <a:rPr lang="en-US" dirty="0"/>
              <a:t>PBIX file contains data imported from queries</a:t>
            </a:r>
          </a:p>
          <a:p>
            <a:pPr lvl="1"/>
            <a:r>
              <a:rPr lang="en-US" dirty="0"/>
              <a:t>PBIX file contains exactly one data model definition</a:t>
            </a:r>
          </a:p>
          <a:p>
            <a:pPr lvl="1"/>
            <a:r>
              <a:rPr lang="en-US" dirty="0"/>
              <a:t>PBIX file contains exactly one report</a:t>
            </a:r>
          </a:p>
          <a:p>
            <a:pPr lvl="1"/>
            <a:r>
              <a:rPr lang="en-US" dirty="0"/>
              <a:t>PBIX file never contains data source credentials</a:t>
            </a:r>
          </a:p>
        </p:txBody>
      </p:sp>
      <p:pic>
        <p:nvPicPr>
          <p:cNvPr id="4" name="Picture 3"/>
          <p:cNvPicPr>
            <a:picLocks noChangeAspect="1"/>
          </p:cNvPicPr>
          <p:nvPr/>
        </p:nvPicPr>
        <p:blipFill>
          <a:blip r:embed="rId3"/>
          <a:stretch>
            <a:fillRect/>
          </a:stretch>
        </p:blipFill>
        <p:spPr>
          <a:xfrm>
            <a:off x="906215" y="4800600"/>
            <a:ext cx="1164790" cy="1464077"/>
          </a:xfrm>
          <a:prstGeom prst="rect">
            <a:avLst/>
          </a:prstGeom>
          <a:ln>
            <a:solidFill>
              <a:schemeClr val="tx1">
                <a:lumMod val="50000"/>
                <a:lumOff val="50000"/>
              </a:schemeClr>
            </a:solidFill>
          </a:ln>
        </p:spPr>
      </p:pic>
      <p:pic>
        <p:nvPicPr>
          <p:cNvPr id="5" name="Picture 4"/>
          <p:cNvPicPr>
            <a:picLocks noChangeAspect="1"/>
          </p:cNvPicPr>
          <p:nvPr/>
        </p:nvPicPr>
        <p:blipFill>
          <a:blip r:embed="rId4"/>
          <a:stretch>
            <a:fillRect/>
          </a:stretch>
        </p:blipFill>
        <p:spPr>
          <a:xfrm>
            <a:off x="2514600" y="4800600"/>
            <a:ext cx="6104378" cy="1419099"/>
          </a:xfrm>
          <a:prstGeom prst="rect">
            <a:avLst/>
          </a:prstGeom>
          <a:ln>
            <a:solidFill>
              <a:schemeClr val="tx1">
                <a:lumMod val="50000"/>
                <a:lumOff val="50000"/>
              </a:schemeClr>
            </a:solidFill>
          </a:ln>
        </p:spPr>
      </p:pic>
    </p:spTree>
    <p:extLst>
      <p:ext uri="{BB962C8B-B14F-4D97-AF65-F5344CB8AC3E}">
        <p14:creationId xmlns:p14="http://schemas.microsoft.com/office/powerpoint/2010/main" val="3244290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Around in Power BI Desktop</a:t>
            </a:r>
          </a:p>
        </p:txBody>
      </p:sp>
      <p:sp>
        <p:nvSpPr>
          <p:cNvPr id="3" name="Content Placeholder 2"/>
          <p:cNvSpPr>
            <a:spLocks noGrp="1"/>
          </p:cNvSpPr>
          <p:nvPr>
            <p:ph idx="1"/>
          </p:nvPr>
        </p:nvSpPr>
        <p:spPr>
          <a:xfrm>
            <a:off x="266700" y="1352082"/>
            <a:ext cx="8382000" cy="5181600"/>
          </a:xfrm>
        </p:spPr>
        <p:txBody>
          <a:bodyPr>
            <a:normAutofit/>
          </a:bodyPr>
          <a:lstStyle/>
          <a:p>
            <a:r>
              <a:rPr lang="en-US" sz="2400" dirty="0"/>
              <a:t>What do you need to learn to use Power BI Desktop?</a:t>
            </a:r>
          </a:p>
          <a:p>
            <a:pPr lvl="1"/>
            <a:r>
              <a:rPr lang="en-US" sz="2000" dirty="0"/>
              <a:t>Query features for importing data</a:t>
            </a:r>
          </a:p>
          <a:p>
            <a:pPr lvl="1"/>
            <a:r>
              <a:rPr lang="en-US" sz="2000" dirty="0"/>
              <a:t>Design features for modeling data</a:t>
            </a:r>
          </a:p>
          <a:p>
            <a:pPr lvl="1"/>
            <a:r>
              <a:rPr lang="en-US" sz="2000" dirty="0"/>
              <a:t>Report designer for creating reports</a:t>
            </a:r>
          </a:p>
          <a:p>
            <a:pPr lvl="2"/>
            <a:endParaRPr lang="en-US" sz="1600" dirty="0"/>
          </a:p>
          <a:p>
            <a:pPr>
              <a:lnSpc>
                <a:spcPct val="150000"/>
              </a:lnSpc>
            </a:pPr>
            <a:r>
              <a:rPr lang="en-US" sz="2400" dirty="0"/>
              <a:t>Navigating between view modes</a:t>
            </a:r>
          </a:p>
          <a:p>
            <a:endParaRPr lang="en-US" sz="2400" dirty="0"/>
          </a:p>
        </p:txBody>
      </p:sp>
      <p:pic>
        <p:nvPicPr>
          <p:cNvPr id="4" name="Picture 3"/>
          <p:cNvPicPr>
            <a:picLocks noChangeAspect="1"/>
          </p:cNvPicPr>
          <p:nvPr/>
        </p:nvPicPr>
        <p:blipFill rotWithShape="1">
          <a:blip r:embed="rId3"/>
          <a:srcRect l="11111"/>
          <a:stretch/>
        </p:blipFill>
        <p:spPr>
          <a:xfrm>
            <a:off x="2292192" y="4114332"/>
            <a:ext cx="609600" cy="2343150"/>
          </a:xfrm>
          <a:prstGeom prst="rect">
            <a:avLst/>
          </a:prstGeom>
        </p:spPr>
      </p:pic>
      <p:sp>
        <p:nvSpPr>
          <p:cNvPr id="5" name="Right Arrow 4"/>
          <p:cNvSpPr/>
          <p:nvPr/>
        </p:nvSpPr>
        <p:spPr>
          <a:xfrm>
            <a:off x="539592" y="57145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Relationship View</a:t>
            </a:r>
          </a:p>
        </p:txBody>
      </p:sp>
      <p:sp>
        <p:nvSpPr>
          <p:cNvPr id="6" name="Right Arrow 5"/>
          <p:cNvSpPr/>
          <p:nvPr/>
        </p:nvSpPr>
        <p:spPr>
          <a:xfrm>
            <a:off x="525737" y="41143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Report View</a:t>
            </a:r>
          </a:p>
        </p:txBody>
      </p:sp>
      <p:sp>
        <p:nvSpPr>
          <p:cNvPr id="7" name="Right Arrow 6"/>
          <p:cNvSpPr/>
          <p:nvPr/>
        </p:nvSpPr>
        <p:spPr>
          <a:xfrm>
            <a:off x="539592" y="49525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Data View</a:t>
            </a:r>
          </a:p>
        </p:txBody>
      </p:sp>
      <p:pic>
        <p:nvPicPr>
          <p:cNvPr id="10" name="Picture 9"/>
          <p:cNvPicPr>
            <a:picLocks noChangeAspect="1"/>
          </p:cNvPicPr>
          <p:nvPr/>
        </p:nvPicPr>
        <p:blipFill>
          <a:blip r:embed="rId4"/>
          <a:stretch>
            <a:fillRect/>
          </a:stretch>
        </p:blipFill>
        <p:spPr>
          <a:xfrm>
            <a:off x="4149327" y="4478914"/>
            <a:ext cx="4499373" cy="947236"/>
          </a:xfrm>
          <a:prstGeom prst="rect">
            <a:avLst/>
          </a:prstGeom>
          <a:ln>
            <a:solidFill>
              <a:schemeClr val="tx1">
                <a:lumMod val="50000"/>
                <a:lumOff val="50000"/>
              </a:schemeClr>
            </a:solidFill>
          </a:ln>
        </p:spPr>
      </p:pic>
      <p:sp>
        <p:nvSpPr>
          <p:cNvPr id="11" name="Rounded Rectangle 10"/>
          <p:cNvSpPr/>
          <p:nvPr/>
        </p:nvSpPr>
        <p:spPr>
          <a:xfrm>
            <a:off x="5294670" y="4685070"/>
            <a:ext cx="2020530" cy="762002"/>
          </a:xfrm>
          <a:prstGeom prst="roundRect">
            <a:avLst>
              <a:gd name="adj" fmla="val 1062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128602" y="4788930"/>
            <a:ext cx="2070031"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9F002D"/>
                </a:solidFill>
              </a:rPr>
              <a:t>To access query features</a:t>
            </a:r>
          </a:p>
        </p:txBody>
      </p:sp>
    </p:spTree>
    <p:extLst>
      <p:ext uri="{BB962C8B-B14F-4D97-AF65-F5344CB8AC3E}">
        <p14:creationId xmlns:p14="http://schemas.microsoft.com/office/powerpoint/2010/main" val="1073720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Up and Running </a:t>
            </a:r>
            <a:br>
              <a:rPr lang="en-US" dirty="0"/>
            </a:br>
            <a:r>
              <a:rPr lang="en-US" dirty="0"/>
              <a:t>with Power BI Desktop</a:t>
            </a:r>
          </a:p>
        </p:txBody>
      </p:sp>
    </p:spTree>
    <p:extLst>
      <p:ext uri="{BB962C8B-B14F-4D97-AF65-F5344CB8AC3E}">
        <p14:creationId xmlns:p14="http://schemas.microsoft.com/office/powerpoint/2010/main" val="2247092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Ø"/>
            </a:pPr>
            <a:r>
              <a:rPr lang="en-US" dirty="0"/>
              <a:t>Developer Opportunities in Power BI</a:t>
            </a:r>
          </a:p>
          <a:p>
            <a:r>
              <a:rPr lang="en-US" dirty="0"/>
              <a:t>Developing for Power BI Embedded</a:t>
            </a:r>
          </a:p>
          <a:p>
            <a:r>
              <a:rPr lang="en-US" dirty="0"/>
              <a:t>Creating a Power BI Development Environment</a:t>
            </a:r>
          </a:p>
        </p:txBody>
      </p:sp>
    </p:spTree>
    <p:extLst>
      <p:ext uri="{BB962C8B-B14F-4D97-AF65-F5344CB8AC3E}">
        <p14:creationId xmlns:p14="http://schemas.microsoft.com/office/powerpoint/2010/main" val="2715530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Opportunities in Power BI</a:t>
            </a:r>
          </a:p>
        </p:txBody>
      </p:sp>
      <p:sp>
        <p:nvSpPr>
          <p:cNvPr id="3" name="Content Placeholder 2"/>
          <p:cNvSpPr>
            <a:spLocks noGrp="1"/>
          </p:cNvSpPr>
          <p:nvPr>
            <p:ph idx="1"/>
          </p:nvPr>
        </p:nvSpPr>
        <p:spPr/>
        <p:txBody>
          <a:bodyPr/>
          <a:lstStyle/>
          <a:p>
            <a:pPr marL="514350" indent="-514350">
              <a:buFont typeface="+mj-lt"/>
              <a:buAutoNum type="arabicPeriod"/>
            </a:pPr>
            <a:r>
              <a:rPr lang="en-US" dirty="0"/>
              <a:t>Developing Custom Visuals</a:t>
            </a:r>
          </a:p>
          <a:p>
            <a:pPr marL="514350" indent="-514350">
              <a:buFont typeface="+mj-lt"/>
              <a:buAutoNum type="arabicPeriod"/>
            </a:pPr>
            <a:r>
              <a:rPr lang="en-US" dirty="0"/>
              <a:t>Writing and Integrating Code Written in R</a:t>
            </a:r>
          </a:p>
          <a:p>
            <a:pPr marL="514350" indent="-514350">
              <a:buFont typeface="+mj-lt"/>
              <a:buAutoNum type="arabicPeriod"/>
            </a:pPr>
            <a:r>
              <a:rPr lang="en-US" dirty="0"/>
              <a:t>Programming the Power BI REST API</a:t>
            </a:r>
          </a:p>
          <a:p>
            <a:pPr marL="514350" indent="-514350">
              <a:buFont typeface="+mj-lt"/>
              <a:buAutoNum type="arabicPeriod"/>
            </a:pPr>
            <a:r>
              <a:rPr lang="en-US" dirty="0"/>
              <a:t>Embedding Power BI Reports in Websites</a:t>
            </a:r>
          </a:p>
          <a:p>
            <a:pPr marL="514350" indent="-514350">
              <a:buFont typeface="+mj-lt"/>
              <a:buAutoNum type="arabicPeriod"/>
            </a:pPr>
            <a:r>
              <a:rPr lang="en-US" dirty="0"/>
              <a:t>Developing Solutions using Power BI Embedded</a:t>
            </a:r>
          </a:p>
        </p:txBody>
      </p:sp>
    </p:spTree>
    <p:extLst>
      <p:ext uri="{BB962C8B-B14F-4D97-AF65-F5344CB8AC3E}">
        <p14:creationId xmlns:p14="http://schemas.microsoft.com/office/powerpoint/2010/main" val="3928941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Custom Visuals</a:t>
            </a:r>
          </a:p>
        </p:txBody>
      </p:sp>
      <p:sp>
        <p:nvSpPr>
          <p:cNvPr id="3" name="Content Placeholder 2"/>
          <p:cNvSpPr>
            <a:spLocks noGrp="1"/>
          </p:cNvSpPr>
          <p:nvPr>
            <p:ph idx="1"/>
          </p:nvPr>
        </p:nvSpPr>
        <p:spPr/>
        <p:txBody>
          <a:bodyPr/>
          <a:lstStyle/>
          <a:p>
            <a:r>
              <a:rPr lang="en-US" dirty="0"/>
              <a:t>What is involved?</a:t>
            </a:r>
          </a:p>
          <a:p>
            <a:pPr lvl="1"/>
            <a:r>
              <a:rPr lang="en-US" dirty="0"/>
              <a:t>Learning to program in </a:t>
            </a:r>
            <a:r>
              <a:rPr lang="en-US" dirty="0" err="1"/>
              <a:t>TypeScript</a:t>
            </a:r>
            <a:r>
              <a:rPr lang="en-US" dirty="0"/>
              <a:t> instead of JavaScript</a:t>
            </a:r>
          </a:p>
          <a:p>
            <a:pPr lvl="1"/>
            <a:r>
              <a:rPr lang="en-US" dirty="0"/>
              <a:t>Learning to use graphics libraries such as D3.js</a:t>
            </a:r>
          </a:p>
          <a:p>
            <a:pPr lvl="1"/>
            <a:r>
              <a:rPr lang="en-US" dirty="0"/>
              <a:t>Getting up to speed on the cross-platform toolchain</a:t>
            </a:r>
          </a:p>
          <a:p>
            <a:pPr lvl="1"/>
            <a:r>
              <a:rPr lang="en-US" dirty="0"/>
              <a:t>Creating and debugging custom visuals using Node.js</a:t>
            </a:r>
          </a:p>
          <a:p>
            <a:pPr lvl="1"/>
            <a:r>
              <a:rPr lang="en-US" dirty="0"/>
              <a:t>Packaging custom visuals for distribution</a:t>
            </a:r>
          </a:p>
        </p:txBody>
      </p:sp>
    </p:spTree>
    <p:extLst>
      <p:ext uri="{BB962C8B-B14F-4D97-AF65-F5344CB8AC3E}">
        <p14:creationId xmlns:p14="http://schemas.microsoft.com/office/powerpoint/2010/main" val="1589600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What is R?</a:t>
            </a:r>
          </a:p>
        </p:txBody>
      </p:sp>
      <p:sp>
        <p:nvSpPr>
          <p:cNvPr id="3" name="Content Placeholder 2"/>
          <p:cNvSpPr>
            <a:spLocks noGrp="1"/>
          </p:cNvSpPr>
          <p:nvPr>
            <p:ph idx="1"/>
          </p:nvPr>
        </p:nvSpPr>
        <p:spPr/>
        <p:txBody>
          <a:bodyPr>
            <a:normAutofit/>
          </a:bodyPr>
          <a:lstStyle/>
          <a:p>
            <a:r>
              <a:rPr lang="en-US" dirty="0"/>
              <a:t>What is R?</a:t>
            </a:r>
          </a:p>
          <a:p>
            <a:pPr lvl="1"/>
            <a:r>
              <a:rPr lang="en-US" dirty="0"/>
              <a:t>Platform for statistics, data analysis and visualization</a:t>
            </a:r>
          </a:p>
          <a:p>
            <a:pPr lvl="1"/>
            <a:r>
              <a:rPr lang="en-US" dirty="0"/>
              <a:t>Free, cross-platform, open source software</a:t>
            </a:r>
          </a:p>
          <a:p>
            <a:pPr lvl="1"/>
            <a:r>
              <a:rPr lang="en-US" dirty="0"/>
              <a:t>Programming language + Runtime layer + Libraries</a:t>
            </a:r>
          </a:p>
          <a:p>
            <a:pPr lvl="1"/>
            <a:r>
              <a:rPr lang="en-US" dirty="0"/>
              <a:t>R code distributed and versioned using packages</a:t>
            </a:r>
          </a:p>
          <a:p>
            <a:pPr lvl="1"/>
            <a:r>
              <a:rPr lang="en-US" dirty="0"/>
              <a:t>Flourishing ecosystem of R package authors</a:t>
            </a:r>
          </a:p>
          <a:p>
            <a:pPr lvl="1"/>
            <a:endParaRPr lang="en-US" dirty="0"/>
          </a:p>
          <a:p>
            <a:r>
              <a:rPr lang="en-US" dirty="0"/>
              <a:t>Why do you need it?</a:t>
            </a:r>
          </a:p>
          <a:p>
            <a:pPr lvl="1"/>
            <a:r>
              <a:rPr lang="en-US" dirty="0"/>
              <a:t>Analyzing data and generating statistics</a:t>
            </a:r>
          </a:p>
          <a:p>
            <a:pPr lvl="1"/>
            <a:r>
              <a:rPr lang="en-US" dirty="0"/>
              <a:t>Creating rich graphs and charts</a:t>
            </a:r>
          </a:p>
          <a:p>
            <a:pPr lvl="1"/>
            <a:r>
              <a:rPr lang="en-US" dirty="0"/>
              <a:t>Fitting statistical models for predictive analysis</a:t>
            </a:r>
          </a:p>
        </p:txBody>
      </p:sp>
    </p:spTree>
    <p:extLst>
      <p:ext uri="{BB962C8B-B14F-4D97-AF65-F5344CB8AC3E}">
        <p14:creationId xmlns:p14="http://schemas.microsoft.com/office/powerpoint/2010/main" val="132918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and Testing R Code in Scripts</a:t>
            </a:r>
          </a:p>
        </p:txBody>
      </p:sp>
      <p:pic>
        <p:nvPicPr>
          <p:cNvPr id="3" name="Picture 2"/>
          <p:cNvPicPr>
            <a:picLocks noChangeAspect="1"/>
          </p:cNvPicPr>
          <p:nvPr/>
        </p:nvPicPr>
        <p:blipFill>
          <a:blip r:embed="rId2"/>
          <a:stretch>
            <a:fillRect/>
          </a:stretch>
        </p:blipFill>
        <p:spPr>
          <a:xfrm>
            <a:off x="928687" y="1104900"/>
            <a:ext cx="7058025" cy="5524500"/>
          </a:xfrm>
          <a:prstGeom prst="rect">
            <a:avLst/>
          </a:prstGeom>
          <a:ln>
            <a:solidFill>
              <a:schemeClr val="tx1"/>
            </a:solidFill>
          </a:ln>
        </p:spPr>
      </p:pic>
    </p:spTree>
    <p:extLst>
      <p:ext uri="{BB962C8B-B14F-4D97-AF65-F5344CB8AC3E}">
        <p14:creationId xmlns:p14="http://schemas.microsoft.com/office/powerpoint/2010/main" val="38726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Prerequisites</a:t>
            </a:r>
          </a:p>
        </p:txBody>
      </p:sp>
      <p:sp>
        <p:nvSpPr>
          <p:cNvPr id="3" name="Content Placeholder 2"/>
          <p:cNvSpPr>
            <a:spLocks noGrp="1"/>
          </p:cNvSpPr>
          <p:nvPr>
            <p:ph idx="1"/>
          </p:nvPr>
        </p:nvSpPr>
        <p:spPr>
          <a:xfrm>
            <a:off x="381000" y="1143000"/>
            <a:ext cx="8382000" cy="5181600"/>
          </a:xfrm>
        </p:spPr>
        <p:txBody>
          <a:bodyPr>
            <a:noAutofit/>
          </a:bodyPr>
          <a:lstStyle/>
          <a:p>
            <a:r>
              <a:rPr lang="en-US" sz="2400" dirty="0"/>
              <a:t>The workshop assumes </a:t>
            </a:r>
            <a:r>
              <a:rPr lang="en-US" sz="2400" dirty="0"/>
              <a:t>attendees</a:t>
            </a:r>
            <a:r>
              <a:rPr lang="en-US" sz="2400" dirty="0"/>
              <a:t> </a:t>
            </a:r>
            <a:r>
              <a:rPr lang="en-US" sz="2400"/>
              <a:t>are comfortable</a:t>
            </a:r>
            <a:endParaRPr lang="en-US" sz="2400" dirty="0"/>
          </a:p>
          <a:p>
            <a:pPr lvl="1"/>
            <a:r>
              <a:rPr lang="en-US" sz="2000" dirty="0"/>
              <a:t>Working with the Power BI platform</a:t>
            </a:r>
          </a:p>
          <a:p>
            <a:pPr lvl="1"/>
            <a:r>
              <a:rPr lang="en-US" sz="2000" dirty="0"/>
              <a:t>Creating PBIX projects with Power BI Desktop</a:t>
            </a:r>
          </a:p>
          <a:p>
            <a:pPr lvl="1"/>
            <a:r>
              <a:rPr lang="en-US" sz="2000" dirty="0"/>
              <a:t>Developing with Visual Studio C# and ASP.NET MVC</a:t>
            </a:r>
          </a:p>
          <a:p>
            <a:pPr lvl="1"/>
            <a:r>
              <a:rPr lang="en-US" sz="2000" dirty="0"/>
              <a:t>Programming with JavaScript and/or </a:t>
            </a:r>
            <a:r>
              <a:rPr lang="en-US" sz="2000" dirty="0" err="1"/>
              <a:t>TypeScript</a:t>
            </a:r>
            <a:endParaRPr lang="en-US" sz="2000" dirty="0"/>
          </a:p>
          <a:p>
            <a:pPr lvl="1"/>
            <a:r>
              <a:rPr lang="en-US" sz="2000" dirty="0"/>
              <a:t>Programming against </a:t>
            </a:r>
            <a:r>
              <a:rPr lang="en-US" sz="2000" dirty="0"/>
              <a:t>APIs based on </a:t>
            </a:r>
            <a:r>
              <a:rPr lang="en-US" sz="2000" dirty="0"/>
              <a:t>REST and ODATA</a:t>
            </a:r>
          </a:p>
          <a:p>
            <a:pPr lvl="1"/>
            <a:endParaRPr lang="en-US" sz="2000" dirty="0"/>
          </a:p>
          <a:p>
            <a:r>
              <a:rPr lang="en-US" sz="2400" dirty="0"/>
              <a:t>The workshop assume some attendees are new to…</a:t>
            </a:r>
          </a:p>
          <a:p>
            <a:pPr lvl="1"/>
            <a:r>
              <a:rPr lang="en-US" sz="2000" dirty="0"/>
              <a:t>Developing with Microsoft Azure in the new Azure portal</a:t>
            </a:r>
          </a:p>
          <a:p>
            <a:pPr lvl="1"/>
            <a:r>
              <a:rPr lang="en-US" sz="2000" dirty="0"/>
              <a:t>Developing with Node.js, </a:t>
            </a:r>
            <a:r>
              <a:rPr lang="en-US" sz="2000" dirty="0" err="1"/>
              <a:t>npm</a:t>
            </a:r>
            <a:r>
              <a:rPr lang="en-US" sz="2000" dirty="0"/>
              <a:t> and Visual Studio Code</a:t>
            </a:r>
          </a:p>
          <a:p>
            <a:pPr lvl="1"/>
            <a:r>
              <a:rPr lang="en-US" sz="2000" dirty="0"/>
              <a:t>The new Power BI App Model and developing in App Workspaces</a:t>
            </a:r>
          </a:p>
        </p:txBody>
      </p:sp>
    </p:spTree>
    <p:extLst>
      <p:ext uri="{BB962C8B-B14F-4D97-AF65-F5344CB8AC3E}">
        <p14:creationId xmlns:p14="http://schemas.microsoft.com/office/powerpoint/2010/main" val="3918967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Can You Use R Code in PBIDT?</a:t>
            </a:r>
          </a:p>
        </p:txBody>
      </p:sp>
      <p:sp>
        <p:nvSpPr>
          <p:cNvPr id="3" name="Content Placeholder 2"/>
          <p:cNvSpPr>
            <a:spLocks noGrp="1"/>
          </p:cNvSpPr>
          <p:nvPr>
            <p:ph idx="1"/>
          </p:nvPr>
        </p:nvSpPr>
        <p:spPr/>
        <p:txBody>
          <a:bodyPr/>
          <a:lstStyle/>
          <a:p>
            <a:r>
              <a:rPr lang="en-US" dirty="0"/>
              <a:t>As a data source to a query</a:t>
            </a:r>
          </a:p>
          <a:p>
            <a:pPr lvl="1"/>
            <a:r>
              <a:rPr lang="en-US" dirty="0"/>
              <a:t>You can use R code to import and reshape data</a:t>
            </a:r>
          </a:p>
          <a:p>
            <a:pPr lvl="1"/>
            <a:endParaRPr lang="en-US" dirty="0"/>
          </a:p>
          <a:p>
            <a:r>
              <a:rPr lang="en-US" dirty="0"/>
              <a:t>Within a Query Applied Step</a:t>
            </a:r>
          </a:p>
          <a:p>
            <a:pPr lvl="1"/>
            <a:r>
              <a:rPr lang="en-US" dirty="0"/>
              <a:t>You can use R code to add transforms to a query</a:t>
            </a:r>
          </a:p>
          <a:p>
            <a:pPr lvl="1"/>
            <a:endParaRPr lang="en-US" dirty="0"/>
          </a:p>
          <a:p>
            <a:r>
              <a:rPr lang="en-US" dirty="0"/>
              <a:t>Inside an R Visual in a Power BI Report</a:t>
            </a:r>
          </a:p>
          <a:p>
            <a:pPr lvl="1"/>
            <a:r>
              <a:rPr lang="en-US" dirty="0"/>
              <a:t>You can use R code to creates charts from your data</a:t>
            </a:r>
          </a:p>
          <a:p>
            <a:pPr lvl="1"/>
            <a:endParaRPr lang="en-US" dirty="0"/>
          </a:p>
          <a:p>
            <a:endParaRPr lang="en-US" dirty="0"/>
          </a:p>
        </p:txBody>
      </p:sp>
    </p:spTree>
    <p:extLst>
      <p:ext uri="{BB962C8B-B14F-4D97-AF65-F5344CB8AC3E}">
        <p14:creationId xmlns:p14="http://schemas.microsoft.com/office/powerpoint/2010/main" val="939036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the Power BI REST API</a:t>
            </a:r>
          </a:p>
        </p:txBody>
      </p:sp>
      <p:sp>
        <p:nvSpPr>
          <p:cNvPr id="3" name="Content Placeholder 2"/>
          <p:cNvSpPr>
            <a:spLocks noGrp="1"/>
          </p:cNvSpPr>
          <p:nvPr>
            <p:ph idx="1"/>
          </p:nvPr>
        </p:nvSpPr>
        <p:spPr/>
        <p:txBody>
          <a:bodyPr/>
          <a:lstStyle/>
          <a:p>
            <a:r>
              <a:rPr lang="en-US" dirty="0"/>
              <a:t>Used to develop web and desktop applications</a:t>
            </a:r>
          </a:p>
          <a:p>
            <a:pPr lvl="1"/>
            <a:r>
              <a:rPr lang="en-US" dirty="0"/>
              <a:t>Requires registering app with Azure Active Directory </a:t>
            </a:r>
          </a:p>
          <a:p>
            <a:pPr lvl="1"/>
            <a:endParaRPr lang="en-US" dirty="0"/>
          </a:p>
          <a:p>
            <a:r>
              <a:rPr lang="en-US" dirty="0"/>
              <a:t>What can you do with the Power BI REST API?</a:t>
            </a:r>
          </a:p>
          <a:p>
            <a:pPr lvl="1"/>
            <a:r>
              <a:rPr lang="en-US" dirty="0"/>
              <a:t>Upload PBIX files and configure data sources</a:t>
            </a:r>
          </a:p>
          <a:p>
            <a:pPr lvl="1"/>
            <a:r>
              <a:rPr lang="en-US" dirty="0"/>
              <a:t>Embed PBI reports and dashboard tiles into web apps</a:t>
            </a:r>
          </a:p>
          <a:p>
            <a:pPr lvl="1"/>
            <a:r>
              <a:rPr lang="en-US" dirty="0"/>
              <a:t>Create streaming dataset for real-time dashboards</a:t>
            </a:r>
          </a:p>
          <a:p>
            <a:pPr lvl="1"/>
            <a:endParaRPr lang="en-US" dirty="0"/>
          </a:p>
        </p:txBody>
      </p:sp>
    </p:spTree>
    <p:extLst>
      <p:ext uri="{BB962C8B-B14F-4D97-AF65-F5344CB8AC3E}">
        <p14:creationId xmlns:p14="http://schemas.microsoft.com/office/powerpoint/2010/main" val="3536205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ü"/>
            </a:pPr>
            <a:r>
              <a:rPr lang="en-US" dirty="0"/>
              <a:t>Developer Opportunities in Power BI</a:t>
            </a:r>
          </a:p>
          <a:p>
            <a:pPr>
              <a:buFont typeface="Wingdings" panose="05000000000000000000" pitchFamily="2" charset="2"/>
              <a:buChar char="Ø"/>
            </a:pPr>
            <a:r>
              <a:rPr lang="en-US" dirty="0"/>
              <a:t>Developing for Power BI Embedded</a:t>
            </a:r>
          </a:p>
          <a:p>
            <a:r>
              <a:rPr lang="en-US" dirty="0"/>
              <a:t>Creating a Power BI Development Environment</a:t>
            </a:r>
          </a:p>
        </p:txBody>
      </p:sp>
    </p:spTree>
    <p:extLst>
      <p:ext uri="{BB962C8B-B14F-4D97-AF65-F5344CB8AC3E}">
        <p14:creationId xmlns:p14="http://schemas.microsoft.com/office/powerpoint/2010/main" val="1577200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Power BI Embedded?</a:t>
            </a:r>
          </a:p>
        </p:txBody>
      </p:sp>
      <p:sp>
        <p:nvSpPr>
          <p:cNvPr id="3" name="Content Placeholder 2"/>
          <p:cNvSpPr>
            <a:spLocks noGrp="1"/>
          </p:cNvSpPr>
          <p:nvPr>
            <p:ph idx="1"/>
          </p:nvPr>
        </p:nvSpPr>
        <p:spPr/>
        <p:txBody>
          <a:bodyPr/>
          <a:lstStyle/>
          <a:p>
            <a:r>
              <a:rPr lang="en-US" dirty="0"/>
              <a:t>Power BI Embedded is an Azure Service</a:t>
            </a:r>
          </a:p>
          <a:p>
            <a:pPr lvl="1"/>
            <a:r>
              <a:rPr lang="en-US" dirty="0"/>
              <a:t>PBI Embedded service can be provisioned on-demand</a:t>
            </a:r>
          </a:p>
          <a:p>
            <a:pPr lvl="1"/>
            <a:r>
              <a:rPr lang="en-US" dirty="0"/>
              <a:t>Service provisioned in terms of workspace collections</a:t>
            </a:r>
          </a:p>
          <a:p>
            <a:pPr lvl="1"/>
            <a:r>
              <a:rPr lang="en-US" dirty="0"/>
              <a:t>PBI Embedded service requires an Azure subscription</a:t>
            </a:r>
          </a:p>
          <a:p>
            <a:pPr lvl="1"/>
            <a:endParaRPr lang="en-US" dirty="0"/>
          </a:p>
          <a:p>
            <a:r>
              <a:rPr lang="en-US" dirty="0"/>
              <a:t>What is the core value of Power BI Embedded?</a:t>
            </a:r>
          </a:p>
          <a:p>
            <a:pPr lvl="1"/>
            <a:r>
              <a:rPr lang="en-US" dirty="0"/>
              <a:t>It eliminates need for Power BI license for each user</a:t>
            </a:r>
          </a:p>
          <a:p>
            <a:pPr lvl="1"/>
            <a:r>
              <a:rPr lang="en-US" dirty="0"/>
              <a:t>It eliminates need for Office 365 account for each user</a:t>
            </a:r>
          </a:p>
          <a:p>
            <a:pPr lvl="1"/>
            <a:r>
              <a:rPr lang="en-US" dirty="0"/>
              <a:t>It decouples user security from app security</a:t>
            </a:r>
          </a:p>
          <a:p>
            <a:pPr lvl="1"/>
            <a:r>
              <a:rPr lang="en-US" dirty="0"/>
              <a:t>It opens up PBI platform to commercial applications</a:t>
            </a:r>
          </a:p>
        </p:txBody>
      </p:sp>
    </p:spTree>
    <p:extLst>
      <p:ext uri="{BB962C8B-B14F-4D97-AF65-F5344CB8AC3E}">
        <p14:creationId xmlns:p14="http://schemas.microsoft.com/office/powerpoint/2010/main" val="266001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PowerBI.com versus Power BI Embedded</a:t>
            </a:r>
          </a:p>
        </p:txBody>
      </p:sp>
      <p:sp>
        <p:nvSpPr>
          <p:cNvPr id="5" name="Rectangle 4"/>
          <p:cNvSpPr/>
          <p:nvPr/>
        </p:nvSpPr>
        <p:spPr>
          <a:xfrm>
            <a:off x="304800" y="1295400"/>
            <a:ext cx="4191000" cy="3581400"/>
          </a:xfrm>
          <a:prstGeom prst="rect">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PowerBI.com</a:t>
            </a:r>
          </a:p>
          <a:p>
            <a:pPr algn="ctr"/>
            <a:r>
              <a:rPr lang="en-US" sz="2000" dirty="0">
                <a:solidFill>
                  <a:schemeClr val="tx1"/>
                </a:solidFill>
              </a:rPr>
              <a:t>-----------------------</a:t>
            </a:r>
          </a:p>
          <a:p>
            <a:pPr marL="285750" indent="-285750">
              <a:lnSpc>
                <a:spcPct val="200000"/>
              </a:lnSpc>
              <a:buFont typeface="Arial" panose="020B0604020202020204" pitchFamily="34" charset="0"/>
              <a:buChar char="•"/>
            </a:pPr>
            <a:r>
              <a:rPr lang="en-US" sz="1600" b="1" dirty="0">
                <a:solidFill>
                  <a:schemeClr val="tx1"/>
                </a:solidFill>
              </a:rPr>
              <a:t>Accessed via </a:t>
            </a:r>
            <a:r>
              <a:rPr lang="en-US" sz="1600" b="1" dirty="0">
                <a:solidFill>
                  <a:srgbClr val="002060"/>
                </a:solidFill>
              </a:rPr>
              <a:t>https://app.powerbi.com</a:t>
            </a:r>
          </a:p>
          <a:p>
            <a:pPr marL="285750" indent="-285750">
              <a:lnSpc>
                <a:spcPct val="200000"/>
              </a:lnSpc>
              <a:buFont typeface="Arial" panose="020B0604020202020204" pitchFamily="34" charset="0"/>
              <a:buChar char="•"/>
            </a:pPr>
            <a:r>
              <a:rPr lang="en-US" sz="1600" b="1" dirty="0">
                <a:solidFill>
                  <a:schemeClr val="tx1"/>
                </a:solidFill>
              </a:rPr>
              <a:t>Requires Office 365 accounts</a:t>
            </a:r>
          </a:p>
          <a:p>
            <a:pPr marL="285750" indent="-285750">
              <a:lnSpc>
                <a:spcPct val="200000"/>
              </a:lnSpc>
              <a:buFont typeface="Arial" panose="020B0604020202020204" pitchFamily="34" charset="0"/>
              <a:buChar char="•"/>
            </a:pPr>
            <a:r>
              <a:rPr lang="en-US" sz="1600" b="1" dirty="0">
                <a:solidFill>
                  <a:schemeClr val="tx1"/>
                </a:solidFill>
              </a:rPr>
              <a:t>Requires Power BI License</a:t>
            </a:r>
          </a:p>
          <a:p>
            <a:pPr marL="285750" indent="-285750">
              <a:lnSpc>
                <a:spcPct val="200000"/>
              </a:lnSpc>
              <a:buFont typeface="Arial" panose="020B0604020202020204" pitchFamily="34" charset="0"/>
              <a:buChar char="•"/>
            </a:pPr>
            <a:r>
              <a:rPr lang="en-US" sz="1600" b="1" dirty="0">
                <a:solidFill>
                  <a:schemeClr val="tx1"/>
                </a:solidFill>
              </a:rPr>
              <a:t>Custom development not required</a:t>
            </a:r>
          </a:p>
          <a:p>
            <a:pPr marL="285750" indent="-285750">
              <a:lnSpc>
                <a:spcPct val="200000"/>
              </a:lnSpc>
              <a:buFont typeface="Arial" panose="020B0604020202020204" pitchFamily="34" charset="0"/>
              <a:buChar char="•"/>
            </a:pPr>
            <a:r>
              <a:rPr lang="en-US" sz="1600" b="1" dirty="0">
                <a:solidFill>
                  <a:schemeClr val="tx1"/>
                </a:solidFill>
              </a:rPr>
              <a:t>Azure subscription not required</a:t>
            </a:r>
          </a:p>
          <a:p>
            <a:pPr algn="ctr"/>
            <a:endParaRPr lang="en-US" sz="1600" dirty="0">
              <a:solidFill>
                <a:schemeClr val="tx1"/>
              </a:solidFill>
            </a:endParaRPr>
          </a:p>
        </p:txBody>
      </p:sp>
      <p:sp>
        <p:nvSpPr>
          <p:cNvPr id="6" name="Rectangle 5"/>
          <p:cNvSpPr/>
          <p:nvPr/>
        </p:nvSpPr>
        <p:spPr>
          <a:xfrm>
            <a:off x="4724400" y="1295400"/>
            <a:ext cx="4191000" cy="3581400"/>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Power BI Embedded</a:t>
            </a:r>
          </a:p>
          <a:p>
            <a:pPr algn="ctr"/>
            <a:r>
              <a:rPr lang="en-US" sz="2000" dirty="0">
                <a:solidFill>
                  <a:schemeClr val="tx1"/>
                </a:solidFill>
              </a:rPr>
              <a:t>-----------------------</a:t>
            </a:r>
          </a:p>
          <a:p>
            <a:pPr marL="285750" indent="-285750">
              <a:lnSpc>
                <a:spcPct val="200000"/>
              </a:lnSpc>
              <a:buFont typeface="Arial" panose="020B0604020202020204" pitchFamily="34" charset="0"/>
              <a:buChar char="•"/>
            </a:pPr>
            <a:r>
              <a:rPr lang="en-US" sz="1600" b="1" dirty="0">
                <a:solidFill>
                  <a:schemeClr val="tx1"/>
                </a:solidFill>
              </a:rPr>
              <a:t>Accessed via custom URL</a:t>
            </a:r>
          </a:p>
          <a:p>
            <a:pPr marL="285750" indent="-285750">
              <a:lnSpc>
                <a:spcPct val="200000"/>
              </a:lnSpc>
              <a:buFont typeface="Arial" panose="020B0604020202020204" pitchFamily="34" charset="0"/>
              <a:buChar char="•"/>
            </a:pPr>
            <a:r>
              <a:rPr lang="en-US" sz="1600" b="1" dirty="0">
                <a:solidFill>
                  <a:schemeClr val="tx1"/>
                </a:solidFill>
              </a:rPr>
              <a:t>No Office 365 accounts required</a:t>
            </a:r>
          </a:p>
          <a:p>
            <a:pPr marL="285750" indent="-285750">
              <a:lnSpc>
                <a:spcPct val="200000"/>
              </a:lnSpc>
              <a:buFont typeface="Arial" panose="020B0604020202020204" pitchFamily="34" charset="0"/>
              <a:buChar char="•"/>
            </a:pPr>
            <a:r>
              <a:rPr lang="en-US" sz="1600" b="1" dirty="0">
                <a:solidFill>
                  <a:schemeClr val="tx1"/>
                </a:solidFill>
              </a:rPr>
              <a:t>No Power BI user licenses required</a:t>
            </a:r>
          </a:p>
          <a:p>
            <a:pPr marL="285750" indent="-285750">
              <a:lnSpc>
                <a:spcPct val="200000"/>
              </a:lnSpc>
              <a:buFont typeface="Arial" panose="020B0604020202020204" pitchFamily="34" charset="0"/>
              <a:buChar char="•"/>
            </a:pPr>
            <a:r>
              <a:rPr lang="en-US" sz="1600" b="1" dirty="0">
                <a:solidFill>
                  <a:schemeClr val="tx1"/>
                </a:solidFill>
              </a:rPr>
              <a:t>Requires custom development</a:t>
            </a:r>
          </a:p>
          <a:p>
            <a:pPr marL="285750" indent="-285750">
              <a:lnSpc>
                <a:spcPct val="200000"/>
              </a:lnSpc>
              <a:buFont typeface="Arial" panose="020B0604020202020204" pitchFamily="34" charset="0"/>
              <a:buChar char="•"/>
            </a:pPr>
            <a:r>
              <a:rPr lang="en-US" sz="1600" b="1" dirty="0">
                <a:solidFill>
                  <a:schemeClr val="tx1"/>
                </a:solidFill>
              </a:rPr>
              <a:t>Requires Azure subscription</a:t>
            </a:r>
          </a:p>
          <a:p>
            <a:pPr algn="ctr"/>
            <a:endParaRPr lang="en-US" sz="1600" dirty="0">
              <a:solidFill>
                <a:schemeClr val="tx1"/>
              </a:solidFill>
            </a:endParaRPr>
          </a:p>
        </p:txBody>
      </p:sp>
    </p:spTree>
    <p:extLst>
      <p:ext uri="{BB962C8B-B14F-4D97-AF65-F5344CB8AC3E}">
        <p14:creationId xmlns:p14="http://schemas.microsoft.com/office/powerpoint/2010/main" val="297053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 for Power BI Embedded</a:t>
            </a:r>
          </a:p>
        </p:txBody>
      </p:sp>
      <p:sp>
        <p:nvSpPr>
          <p:cNvPr id="3" name="Content Placeholder 2"/>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en-US" sz="2400" dirty="0"/>
              <a:t>Create &gt; Design &gt; Test a PBIX project file on local PC</a:t>
            </a:r>
          </a:p>
          <a:p>
            <a:pPr lvl="1">
              <a:lnSpc>
                <a:spcPct val="150000"/>
              </a:lnSpc>
            </a:pPr>
            <a:r>
              <a:rPr lang="en-US" sz="2000" dirty="0"/>
              <a:t>Done using Power BI Desktop</a:t>
            </a:r>
          </a:p>
          <a:p>
            <a:pPr lvl="1">
              <a:lnSpc>
                <a:spcPct val="150000"/>
              </a:lnSpc>
            </a:pPr>
            <a:r>
              <a:rPr lang="en-US" sz="2000" dirty="0"/>
              <a:t>Note that Power BI Desktop only runs on Windows</a:t>
            </a:r>
          </a:p>
          <a:p>
            <a:pPr marL="457200" indent="-457200">
              <a:lnSpc>
                <a:spcPct val="150000"/>
              </a:lnSpc>
              <a:buFont typeface="+mj-lt"/>
              <a:buAutoNum type="arabicPeriod"/>
            </a:pPr>
            <a:r>
              <a:rPr lang="en-US" sz="2400" dirty="0"/>
              <a:t>Provision Azure resources for Power BI Embedded</a:t>
            </a:r>
          </a:p>
          <a:p>
            <a:pPr lvl="1">
              <a:lnSpc>
                <a:spcPct val="150000"/>
              </a:lnSpc>
            </a:pPr>
            <a:r>
              <a:rPr lang="en-US" sz="2000" dirty="0"/>
              <a:t>Create a Power BI workspace collection</a:t>
            </a:r>
          </a:p>
          <a:p>
            <a:pPr lvl="1">
              <a:lnSpc>
                <a:spcPct val="150000"/>
              </a:lnSpc>
            </a:pPr>
            <a:r>
              <a:rPr lang="en-US" sz="2000" dirty="0"/>
              <a:t>Create Power BI workspaces</a:t>
            </a:r>
          </a:p>
          <a:p>
            <a:pPr marL="457200" indent="-457200">
              <a:lnSpc>
                <a:spcPct val="150000"/>
              </a:lnSpc>
              <a:buFont typeface="+mj-lt"/>
              <a:buAutoNum type="arabicPeriod"/>
            </a:pPr>
            <a:r>
              <a:rPr lang="en-US" sz="2400" dirty="0"/>
              <a:t>Upload PBIX file to Power BI Embedded workspace</a:t>
            </a:r>
          </a:p>
          <a:p>
            <a:pPr lvl="1">
              <a:lnSpc>
                <a:spcPct val="150000"/>
              </a:lnSpc>
            </a:pPr>
            <a:r>
              <a:rPr lang="en-US" sz="2000" dirty="0"/>
              <a:t>Use PowerShell, Power BI CLI or Azure REST API</a:t>
            </a:r>
          </a:p>
          <a:p>
            <a:pPr marL="457200" indent="-457200">
              <a:lnSpc>
                <a:spcPct val="150000"/>
              </a:lnSpc>
              <a:buFont typeface="+mj-lt"/>
              <a:buAutoNum type="arabicPeriod"/>
            </a:pPr>
            <a:r>
              <a:rPr lang="en-US" sz="2400" dirty="0"/>
              <a:t>Develop Web App with Embedded Power BI Reports</a:t>
            </a:r>
          </a:p>
          <a:p>
            <a:pPr lvl="1">
              <a:lnSpc>
                <a:spcPct val="150000"/>
              </a:lnSpc>
            </a:pPr>
            <a:r>
              <a:rPr lang="en-US" sz="2000" dirty="0"/>
              <a:t>Most easily accomplished using ASP.NET MVC</a:t>
            </a:r>
          </a:p>
        </p:txBody>
      </p:sp>
    </p:spTree>
    <p:extLst>
      <p:ext uri="{BB962C8B-B14F-4D97-AF65-F5344CB8AC3E}">
        <p14:creationId xmlns:p14="http://schemas.microsoft.com/office/powerpoint/2010/main" val="357589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ü"/>
            </a:pPr>
            <a:r>
              <a:rPr lang="en-US" dirty="0"/>
              <a:t>Developer Opportunities in Power BI</a:t>
            </a:r>
          </a:p>
          <a:p>
            <a:pPr>
              <a:buFont typeface="Wingdings" panose="05000000000000000000" pitchFamily="2" charset="2"/>
              <a:buChar char="ü"/>
            </a:pPr>
            <a:r>
              <a:rPr lang="en-US" dirty="0"/>
              <a:t>Developing for Power BI Embedded</a:t>
            </a:r>
          </a:p>
          <a:p>
            <a:pPr>
              <a:buFont typeface="Wingdings" panose="05000000000000000000" pitchFamily="2" charset="2"/>
              <a:buChar char="Ø"/>
            </a:pPr>
            <a:r>
              <a:rPr lang="en-US" dirty="0"/>
              <a:t>Creating a Power BI Development Environment</a:t>
            </a:r>
          </a:p>
        </p:txBody>
      </p:sp>
    </p:spTree>
    <p:extLst>
      <p:ext uri="{BB962C8B-B14F-4D97-AF65-F5344CB8AC3E}">
        <p14:creationId xmlns:p14="http://schemas.microsoft.com/office/powerpoint/2010/main" val="2964823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Power BI Dev Environment</a:t>
            </a:r>
          </a:p>
        </p:txBody>
      </p:sp>
      <p:sp>
        <p:nvSpPr>
          <p:cNvPr id="8" name="Content Placeholder 7"/>
          <p:cNvSpPr>
            <a:spLocks noGrp="1"/>
          </p:cNvSpPr>
          <p:nvPr>
            <p:ph idx="1"/>
          </p:nvPr>
        </p:nvSpPr>
        <p:spPr>
          <a:xfrm>
            <a:off x="415636" y="1219200"/>
            <a:ext cx="8382000" cy="5181600"/>
          </a:xfrm>
        </p:spPr>
        <p:txBody>
          <a:bodyPr>
            <a:normAutofit/>
          </a:bodyPr>
          <a:lstStyle/>
          <a:p>
            <a:r>
              <a:rPr lang="en-US" sz="2400" dirty="0"/>
              <a:t>Sign up for an Office 365 Enterprise E5 trial account</a:t>
            </a:r>
          </a:p>
          <a:p>
            <a:pPr lvl="1"/>
            <a:r>
              <a:rPr lang="en-US" sz="2000" dirty="0"/>
              <a:t>Creates a new Office 365 tenant</a:t>
            </a:r>
          </a:p>
          <a:p>
            <a:pPr lvl="1"/>
            <a:r>
              <a:rPr lang="en-US" sz="2000" dirty="0"/>
              <a:t>Creates an account which is tenant administrator</a:t>
            </a:r>
          </a:p>
          <a:p>
            <a:pPr lvl="1"/>
            <a:r>
              <a:rPr lang="en-US" sz="2000" dirty="0"/>
              <a:t>You can create 25 user accounts for testing purposes</a:t>
            </a:r>
          </a:p>
          <a:p>
            <a:pPr lvl="1"/>
            <a:r>
              <a:rPr lang="en-US" sz="2000" dirty="0"/>
              <a:t>You can create and test Office 365 unified groups</a:t>
            </a:r>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352800"/>
            <a:ext cx="5715000" cy="3200400"/>
          </a:xfrm>
          <a:prstGeom prst="rect">
            <a:avLst/>
          </a:prstGeom>
          <a:noFill/>
          <a:ln>
            <a:solidFill>
              <a:schemeClr val="bg1">
                <a:lumMod val="50000"/>
              </a:schemeClr>
            </a:solidFill>
          </a:ln>
        </p:spPr>
      </p:pic>
    </p:spTree>
    <p:extLst>
      <p:ext uri="{BB962C8B-B14F-4D97-AF65-F5344CB8AC3E}">
        <p14:creationId xmlns:p14="http://schemas.microsoft.com/office/powerpoint/2010/main" val="3783714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admin center</a:t>
            </a:r>
          </a:p>
        </p:txBody>
      </p:sp>
      <p:sp>
        <p:nvSpPr>
          <p:cNvPr id="3" name="Content Placeholder 2"/>
          <p:cNvSpPr>
            <a:spLocks noGrp="1"/>
          </p:cNvSpPr>
          <p:nvPr>
            <p:ph idx="1"/>
          </p:nvPr>
        </p:nvSpPr>
        <p:spPr/>
        <p:txBody>
          <a:bodyPr>
            <a:normAutofit/>
          </a:bodyPr>
          <a:lstStyle/>
          <a:p>
            <a:r>
              <a:rPr lang="en-US" sz="2400" dirty="0"/>
              <a:t>Chores to accomplish in Office 365 admin center</a:t>
            </a:r>
          </a:p>
          <a:p>
            <a:pPr lvl="1"/>
            <a:r>
              <a:rPr lang="en-US" sz="2000" dirty="0"/>
              <a:t>Learn how to add secondary user accounts for testing</a:t>
            </a:r>
          </a:p>
          <a:p>
            <a:pPr lvl="1"/>
            <a:r>
              <a:rPr lang="en-US" sz="2000" dirty="0"/>
              <a:t>Learn how to view and manage groups</a:t>
            </a:r>
          </a:p>
        </p:txBody>
      </p:sp>
      <p:pic>
        <p:nvPicPr>
          <p:cNvPr id="7" name="Picture 6"/>
          <p:cNvPicPr>
            <a:picLocks noChangeAspect="1"/>
          </p:cNvPicPr>
          <p:nvPr/>
        </p:nvPicPr>
        <p:blipFill>
          <a:blip r:embed="rId3"/>
          <a:stretch>
            <a:fillRect/>
          </a:stretch>
        </p:blipFill>
        <p:spPr>
          <a:xfrm>
            <a:off x="381000" y="2971800"/>
            <a:ext cx="7991781" cy="2743200"/>
          </a:xfrm>
          <a:prstGeom prst="rect">
            <a:avLst/>
          </a:prstGeom>
          <a:ln>
            <a:solidFill>
              <a:schemeClr val="tx1"/>
            </a:solidFill>
          </a:ln>
        </p:spPr>
      </p:pic>
    </p:spTree>
    <p:extLst>
      <p:ext uri="{BB962C8B-B14F-4D97-AF65-F5344CB8AC3E}">
        <p14:creationId xmlns:p14="http://schemas.microsoft.com/office/powerpoint/2010/main" val="2736410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Your Office 365 Mailbox</a:t>
            </a:r>
          </a:p>
        </p:txBody>
      </p:sp>
      <p:sp>
        <p:nvSpPr>
          <p:cNvPr id="3" name="Content Placeholder 2"/>
          <p:cNvSpPr>
            <a:spLocks noGrp="1"/>
          </p:cNvSpPr>
          <p:nvPr>
            <p:ph idx="1"/>
          </p:nvPr>
        </p:nvSpPr>
        <p:spPr/>
        <p:txBody>
          <a:bodyPr/>
          <a:lstStyle/>
          <a:p>
            <a:r>
              <a:rPr lang="en-US" dirty="0"/>
              <a:t>Make sure you can access your Exchange Inbox</a:t>
            </a:r>
          </a:p>
          <a:p>
            <a:pPr lvl="1"/>
            <a:r>
              <a:rPr lang="en-US" dirty="0"/>
              <a:t>Accessible in browser using Outlook Web App (OWA)</a:t>
            </a:r>
          </a:p>
          <a:p>
            <a:pPr lvl="1"/>
            <a:r>
              <a:rPr lang="en-US" dirty="0"/>
              <a:t>View messages sent by Power BI service</a:t>
            </a:r>
          </a:p>
          <a:p>
            <a:pPr lvl="1"/>
            <a:r>
              <a:rPr lang="en-US" dirty="0"/>
              <a:t>View and interact with Office 365 groups</a:t>
            </a:r>
          </a:p>
        </p:txBody>
      </p:sp>
      <p:pic>
        <p:nvPicPr>
          <p:cNvPr id="5" name="Picture 4"/>
          <p:cNvPicPr>
            <a:picLocks noChangeAspect="1"/>
          </p:cNvPicPr>
          <p:nvPr/>
        </p:nvPicPr>
        <p:blipFill>
          <a:blip r:embed="rId3"/>
          <a:stretch>
            <a:fillRect/>
          </a:stretch>
        </p:blipFill>
        <p:spPr>
          <a:xfrm>
            <a:off x="1143000" y="3362365"/>
            <a:ext cx="2477814" cy="1285835"/>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1203434" y="4825095"/>
            <a:ext cx="6508531" cy="1863129"/>
          </a:xfrm>
          <a:prstGeom prst="rect">
            <a:avLst/>
          </a:prstGeom>
          <a:ln>
            <a:solidFill>
              <a:schemeClr val="tx1"/>
            </a:solidFill>
          </a:ln>
        </p:spPr>
      </p:pic>
    </p:spTree>
    <p:extLst>
      <p:ext uri="{BB962C8B-B14F-4D97-AF65-F5344CB8AC3E}">
        <p14:creationId xmlns:p14="http://schemas.microsoft.com/office/powerpoint/2010/main" val="52125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Power BI?</a:t>
            </a:r>
          </a:p>
        </p:txBody>
      </p:sp>
      <p:sp>
        <p:nvSpPr>
          <p:cNvPr id="4" name="Content Placeholder 3"/>
          <p:cNvSpPr>
            <a:spLocks noGrp="1"/>
          </p:cNvSpPr>
          <p:nvPr>
            <p:ph idx="1"/>
          </p:nvPr>
        </p:nvSpPr>
        <p:spPr/>
        <p:txBody>
          <a:bodyPr>
            <a:normAutofit/>
          </a:bodyPr>
          <a:lstStyle/>
          <a:p>
            <a:r>
              <a:rPr lang="en-US" sz="2400" dirty="0"/>
              <a:t>What is Power BI?</a:t>
            </a:r>
          </a:p>
          <a:p>
            <a:pPr lvl="1"/>
            <a:r>
              <a:rPr lang="en-US" sz="2000" dirty="0"/>
              <a:t>Cloud-based subscription service</a:t>
            </a:r>
          </a:p>
          <a:p>
            <a:pPr lvl="1"/>
            <a:r>
              <a:rPr lang="en-US" sz="2000" dirty="0"/>
              <a:t>Environment which promotes self-service BI </a:t>
            </a:r>
            <a:r>
              <a:rPr lang="en-US" sz="2000" i="1" dirty="0"/>
              <a:t>to the end user</a:t>
            </a:r>
          </a:p>
          <a:p>
            <a:pPr lvl="1"/>
            <a:r>
              <a:rPr lang="en-US" sz="2000" dirty="0"/>
              <a:t>BI Platform to assists with data import, analysis and visualization</a:t>
            </a:r>
          </a:p>
          <a:p>
            <a:pPr lvl="1"/>
            <a:endParaRPr lang="en-US" sz="2400" dirty="0"/>
          </a:p>
          <a:p>
            <a:r>
              <a:rPr lang="en-US" sz="2400" dirty="0"/>
              <a:t>Power BI benefits from being a cloud-based service</a:t>
            </a:r>
          </a:p>
          <a:p>
            <a:pPr lvl="1"/>
            <a:r>
              <a:rPr lang="en-US" sz="2000" dirty="0"/>
              <a:t>It takes only 5 seconds to subscribe to the Power BI service</a:t>
            </a:r>
          </a:p>
          <a:p>
            <a:pPr lvl="1"/>
            <a:r>
              <a:rPr lang="en-US" sz="2000" dirty="0"/>
              <a:t>New users can create something significant in 5 minutes or less</a:t>
            </a:r>
          </a:p>
        </p:txBody>
      </p:sp>
    </p:spTree>
    <p:extLst>
      <p:ext uri="{BB962C8B-B14F-4D97-AF65-F5344CB8AC3E}">
        <p14:creationId xmlns:p14="http://schemas.microsoft.com/office/powerpoint/2010/main" val="6969002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Uploading Data Files to OneDrive for Business</a:t>
            </a:r>
          </a:p>
        </p:txBody>
      </p:sp>
      <p:sp>
        <p:nvSpPr>
          <p:cNvPr id="3" name="Content Placeholder 2"/>
          <p:cNvSpPr>
            <a:spLocks noGrp="1"/>
          </p:cNvSpPr>
          <p:nvPr>
            <p:ph idx="1"/>
          </p:nvPr>
        </p:nvSpPr>
        <p:spPr/>
        <p:txBody>
          <a:bodyPr>
            <a:normAutofit/>
          </a:bodyPr>
          <a:lstStyle/>
          <a:p>
            <a:r>
              <a:rPr lang="en-US" sz="2000" dirty="0"/>
              <a:t>Preferred location for data files consumed by Power BI service</a:t>
            </a:r>
          </a:p>
          <a:p>
            <a:pPr lvl="1"/>
            <a:r>
              <a:rPr lang="en-US" sz="1600" dirty="0"/>
              <a:t>Excel workbooks</a:t>
            </a:r>
          </a:p>
          <a:p>
            <a:pPr lvl="1"/>
            <a:r>
              <a:rPr lang="en-US" sz="1600" dirty="0"/>
              <a:t>CSV files</a:t>
            </a:r>
          </a:p>
          <a:p>
            <a:pPr lvl="1"/>
            <a:r>
              <a:rPr lang="en-US" sz="1600" dirty="0"/>
              <a:t>PBIX files </a:t>
            </a:r>
            <a:r>
              <a:rPr lang="en-US" sz="1200" dirty="0">
                <a:solidFill>
                  <a:schemeClr val="tx1">
                    <a:lumMod val="65000"/>
                    <a:lumOff val="35000"/>
                  </a:schemeClr>
                </a:solidFill>
              </a:rPr>
              <a:t>created using Power BI Desktop</a:t>
            </a:r>
            <a:endParaRPr lang="en-US" sz="1600" dirty="0">
              <a:solidFill>
                <a:schemeClr val="tx1">
                  <a:lumMod val="65000"/>
                  <a:lumOff val="35000"/>
                </a:schemeClr>
              </a:solidFill>
            </a:endParaRPr>
          </a:p>
        </p:txBody>
      </p:sp>
      <p:pic>
        <p:nvPicPr>
          <p:cNvPr id="4" name="Picture 3"/>
          <p:cNvPicPr>
            <a:picLocks noChangeAspect="1"/>
          </p:cNvPicPr>
          <p:nvPr/>
        </p:nvPicPr>
        <p:blipFill>
          <a:blip r:embed="rId3"/>
          <a:stretch>
            <a:fillRect/>
          </a:stretch>
        </p:blipFill>
        <p:spPr>
          <a:xfrm>
            <a:off x="846451" y="4259316"/>
            <a:ext cx="7600239" cy="2065283"/>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846451" y="2972442"/>
            <a:ext cx="3429000" cy="1084551"/>
          </a:xfrm>
          <a:prstGeom prst="rect">
            <a:avLst/>
          </a:prstGeom>
          <a:ln>
            <a:solidFill>
              <a:schemeClr val="tx1"/>
            </a:solidFill>
          </a:ln>
        </p:spPr>
      </p:pic>
    </p:spTree>
    <p:extLst>
      <p:ext uri="{BB962C8B-B14F-4D97-AF65-F5344CB8AC3E}">
        <p14:creationId xmlns:p14="http://schemas.microsoft.com/office/powerpoint/2010/main" val="4255015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Users and Subscriptions in the Office 365 admin center</a:t>
            </a:r>
          </a:p>
        </p:txBody>
      </p:sp>
    </p:spTree>
    <p:extLst>
      <p:ext uri="{BB962C8B-B14F-4D97-AF65-F5344CB8AC3E}">
        <p14:creationId xmlns:p14="http://schemas.microsoft.com/office/powerpoint/2010/main" val="37434262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Team Blog</a:t>
            </a:r>
          </a:p>
        </p:txBody>
      </p:sp>
      <p:sp>
        <p:nvSpPr>
          <p:cNvPr id="6" name="Content Placeholder 5"/>
          <p:cNvSpPr>
            <a:spLocks noGrp="1"/>
          </p:cNvSpPr>
          <p:nvPr>
            <p:ph idx="1"/>
          </p:nvPr>
        </p:nvSpPr>
        <p:spPr/>
        <p:txBody>
          <a:bodyPr/>
          <a:lstStyle/>
          <a:p>
            <a:r>
              <a:rPr lang="en-US" dirty="0"/>
              <a:t>Power BI Team Blog is an Essential Resource</a:t>
            </a:r>
          </a:p>
          <a:p>
            <a:pPr lvl="1"/>
            <a:endParaRPr lang="en-US" dirty="0"/>
          </a:p>
          <a:p>
            <a:pPr lvl="1"/>
            <a:endParaRPr lang="en-US" dirty="0"/>
          </a:p>
          <a:p>
            <a:r>
              <a:rPr lang="en-US" dirty="0"/>
              <a:t>Be on the lookout for monthly updates</a:t>
            </a:r>
          </a:p>
          <a:p>
            <a:endParaRPr lang="en-US" dirty="0"/>
          </a:p>
        </p:txBody>
      </p:sp>
      <p:pic>
        <p:nvPicPr>
          <p:cNvPr id="11" name="Picture 10"/>
          <p:cNvPicPr>
            <a:picLocks noChangeAspect="1"/>
          </p:cNvPicPr>
          <p:nvPr/>
        </p:nvPicPr>
        <p:blipFill>
          <a:blip r:embed="rId3"/>
          <a:stretch>
            <a:fillRect/>
          </a:stretch>
        </p:blipFill>
        <p:spPr>
          <a:xfrm>
            <a:off x="859525" y="2057400"/>
            <a:ext cx="5465075" cy="654500"/>
          </a:xfrm>
          <a:prstGeom prst="rect">
            <a:avLst/>
          </a:prstGeom>
          <a:ln>
            <a:solidFill>
              <a:schemeClr val="tx1"/>
            </a:solidFill>
          </a:ln>
        </p:spPr>
      </p:pic>
      <p:pic>
        <p:nvPicPr>
          <p:cNvPr id="10" name="Picture 9"/>
          <p:cNvPicPr>
            <a:picLocks noChangeAspect="1"/>
          </p:cNvPicPr>
          <p:nvPr/>
        </p:nvPicPr>
        <p:blipFill>
          <a:blip r:embed="rId4"/>
          <a:stretch>
            <a:fillRect/>
          </a:stretch>
        </p:blipFill>
        <p:spPr>
          <a:xfrm>
            <a:off x="859525" y="3505201"/>
            <a:ext cx="4167975" cy="2771509"/>
          </a:xfrm>
          <a:prstGeom prst="rect">
            <a:avLst/>
          </a:prstGeom>
          <a:ln w="19050">
            <a:solidFill>
              <a:schemeClr val="tx1"/>
            </a:solidFill>
          </a:ln>
        </p:spPr>
      </p:pic>
      <p:pic>
        <p:nvPicPr>
          <p:cNvPr id="12" name="Picture 11"/>
          <p:cNvPicPr>
            <a:picLocks noChangeAspect="1"/>
          </p:cNvPicPr>
          <p:nvPr/>
        </p:nvPicPr>
        <p:blipFill>
          <a:blip r:embed="rId5"/>
          <a:stretch>
            <a:fillRect/>
          </a:stretch>
        </p:blipFill>
        <p:spPr>
          <a:xfrm>
            <a:off x="5257800" y="3505200"/>
            <a:ext cx="3329584" cy="2771510"/>
          </a:xfrm>
          <a:prstGeom prst="rect">
            <a:avLst/>
          </a:prstGeom>
          <a:ln>
            <a:solidFill>
              <a:schemeClr val="tx1"/>
            </a:solidFill>
          </a:ln>
        </p:spPr>
      </p:pic>
    </p:spTree>
    <p:extLst>
      <p:ext uri="{BB962C8B-B14F-4D97-AF65-F5344CB8AC3E}">
        <p14:creationId xmlns:p14="http://schemas.microsoft.com/office/powerpoint/2010/main" val="2666355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Labs for PBD365</a:t>
            </a:r>
          </a:p>
        </p:txBody>
      </p:sp>
      <p:sp>
        <p:nvSpPr>
          <p:cNvPr id="3" name="Content Placeholder 2"/>
          <p:cNvSpPr>
            <a:spLocks noGrp="1"/>
          </p:cNvSpPr>
          <p:nvPr>
            <p:ph idx="1"/>
          </p:nvPr>
        </p:nvSpPr>
        <p:spPr/>
        <p:txBody>
          <a:bodyPr/>
          <a:lstStyle/>
          <a:p>
            <a:r>
              <a:rPr lang="en-US" dirty="0"/>
              <a:t>Student files for this course maintained in GitHub</a:t>
            </a:r>
          </a:p>
          <a:p>
            <a:pPr lvl="1"/>
            <a:r>
              <a:rPr lang="en-US" dirty="0"/>
              <a:t>Students files updated on a monthly basis</a:t>
            </a:r>
          </a:p>
          <a:p>
            <a:pPr lvl="1"/>
            <a:r>
              <a:rPr lang="en-US" dirty="0"/>
              <a:t>Lab write-ups available in PDF and XPS formats</a:t>
            </a:r>
          </a:p>
          <a:p>
            <a:pPr lvl="1"/>
            <a:r>
              <a:rPr lang="en-US" dirty="0"/>
              <a:t>Go to </a:t>
            </a:r>
            <a:r>
              <a:rPr lang="en-US" dirty="0">
                <a:hlinkClick r:id="rId3"/>
              </a:rPr>
              <a:t>https://github.com/CriticalPathTraining/PBD365</a:t>
            </a:r>
            <a:endParaRPr lang="en-US" dirty="0"/>
          </a:p>
          <a:p>
            <a:pPr lvl="1"/>
            <a:endParaRPr lang="en-US" dirty="0"/>
          </a:p>
          <a:p>
            <a:pPr lvl="1"/>
            <a:endParaRPr lang="en-US" dirty="0"/>
          </a:p>
        </p:txBody>
      </p:sp>
      <p:pic>
        <p:nvPicPr>
          <p:cNvPr id="4" name="Picture 3"/>
          <p:cNvPicPr>
            <a:picLocks noChangeAspect="1"/>
          </p:cNvPicPr>
          <p:nvPr/>
        </p:nvPicPr>
        <p:blipFill>
          <a:blip r:embed="rId4"/>
          <a:stretch>
            <a:fillRect/>
          </a:stretch>
        </p:blipFill>
        <p:spPr>
          <a:xfrm>
            <a:off x="1219200" y="3429000"/>
            <a:ext cx="6055330" cy="3200400"/>
          </a:xfrm>
          <a:prstGeom prst="rect">
            <a:avLst/>
          </a:prstGeom>
          <a:ln>
            <a:solidFill>
              <a:schemeClr val="tx1">
                <a:lumMod val="75000"/>
                <a:lumOff val="25000"/>
              </a:schemeClr>
            </a:solidFill>
          </a:ln>
        </p:spPr>
      </p:pic>
    </p:spTree>
    <p:extLst>
      <p:ext uri="{BB962C8B-B14F-4D97-AF65-F5344CB8AC3E}">
        <p14:creationId xmlns:p14="http://schemas.microsoft.com/office/powerpoint/2010/main" val="2328305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ü"/>
            </a:pPr>
            <a:r>
              <a:rPr lang="en-US" dirty="0"/>
              <a:t>Developer Opportunities in Power BI</a:t>
            </a:r>
          </a:p>
          <a:p>
            <a:pPr>
              <a:buFont typeface="Wingdings" panose="05000000000000000000" pitchFamily="2" charset="2"/>
              <a:buChar char="ü"/>
            </a:pPr>
            <a:r>
              <a:rPr lang="en-US" dirty="0"/>
              <a:t>Developing for Power BI Embedded</a:t>
            </a:r>
          </a:p>
          <a:p>
            <a:pPr>
              <a:buFont typeface="Wingdings" panose="05000000000000000000" pitchFamily="2" charset="2"/>
              <a:buChar char="ü"/>
            </a:pPr>
            <a:r>
              <a:rPr lang="en-US" dirty="0"/>
              <a:t>Creating a Power BI Development Environment</a:t>
            </a:r>
          </a:p>
        </p:txBody>
      </p:sp>
    </p:spTree>
    <p:extLst>
      <p:ext uri="{BB962C8B-B14F-4D97-AF65-F5344CB8AC3E}">
        <p14:creationId xmlns:p14="http://schemas.microsoft.com/office/powerpoint/2010/main" val="383846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Benefits from Microsoft Azure</a:t>
            </a:r>
          </a:p>
        </p:txBody>
      </p:sp>
      <p:sp>
        <p:nvSpPr>
          <p:cNvPr id="3" name="Content Placeholder 2"/>
          <p:cNvSpPr>
            <a:spLocks noGrp="1"/>
          </p:cNvSpPr>
          <p:nvPr>
            <p:ph idx="1"/>
          </p:nvPr>
        </p:nvSpPr>
        <p:spPr/>
        <p:txBody>
          <a:bodyPr/>
          <a:lstStyle/>
          <a:p>
            <a:r>
              <a:rPr lang="en-US" dirty="0"/>
              <a:t>Power BI is built on top of Microsoft Azure</a:t>
            </a:r>
          </a:p>
          <a:p>
            <a:pPr lvl="1"/>
            <a:r>
              <a:rPr lang="en-US" dirty="0"/>
              <a:t>Power BI solutions can be scaled as required</a:t>
            </a:r>
          </a:p>
          <a:p>
            <a:pPr lvl="1"/>
            <a:r>
              <a:rPr lang="en-US" dirty="0"/>
              <a:t>Power BI solutions have global reach</a:t>
            </a:r>
          </a:p>
          <a:p>
            <a:pPr lvl="1"/>
            <a:endParaRPr lang="en-US" dirty="0"/>
          </a:p>
        </p:txBody>
      </p:sp>
      <p:pic>
        <p:nvPicPr>
          <p:cNvPr id="6" name="Picture 5"/>
          <p:cNvPicPr>
            <a:picLocks noChangeAspect="1"/>
          </p:cNvPicPr>
          <p:nvPr/>
        </p:nvPicPr>
        <p:blipFill>
          <a:blip r:embed="rId3"/>
          <a:stretch>
            <a:fillRect/>
          </a:stretch>
        </p:blipFill>
        <p:spPr>
          <a:xfrm>
            <a:off x="1231415" y="3026696"/>
            <a:ext cx="6452569" cy="3577304"/>
          </a:xfrm>
          <a:prstGeom prst="rect">
            <a:avLst/>
          </a:prstGeom>
          <a:ln w="19050">
            <a:solidFill>
              <a:schemeClr val="tx1"/>
            </a:solidFill>
          </a:ln>
        </p:spPr>
      </p:pic>
    </p:spTree>
    <p:extLst>
      <p:ext uri="{BB962C8B-B14F-4D97-AF65-F5344CB8AC3E}">
        <p14:creationId xmlns:p14="http://schemas.microsoft.com/office/powerpoint/2010/main" val="67325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Power BI Service</a:t>
            </a:r>
          </a:p>
        </p:txBody>
      </p:sp>
      <p:sp>
        <p:nvSpPr>
          <p:cNvPr id="4" name="Content Placeholder 3"/>
          <p:cNvSpPr>
            <a:spLocks noGrp="1"/>
          </p:cNvSpPr>
          <p:nvPr>
            <p:ph idx="1"/>
          </p:nvPr>
        </p:nvSpPr>
        <p:spPr/>
        <p:txBody>
          <a:bodyPr>
            <a:normAutofit/>
          </a:bodyPr>
          <a:lstStyle/>
          <a:p>
            <a:r>
              <a:rPr lang="en-US" sz="2400" dirty="0"/>
              <a:t>The Power BI Service</a:t>
            </a:r>
          </a:p>
          <a:p>
            <a:pPr lvl="1"/>
            <a:r>
              <a:rPr lang="en-US" sz="2000" dirty="0"/>
              <a:t>Provides cloud-based foundation for Power BI platform</a:t>
            </a:r>
          </a:p>
          <a:p>
            <a:pPr lvl="1"/>
            <a:r>
              <a:rPr lang="en-US" sz="2000" dirty="0"/>
              <a:t>Accessible through browser at </a:t>
            </a:r>
            <a:r>
              <a:rPr lang="en-US" sz="2000" dirty="0">
                <a:hlinkClick r:id="rId3"/>
              </a:rPr>
              <a:t>https://app.powerbi.com</a:t>
            </a:r>
            <a:endParaRPr lang="en-US" sz="2000" dirty="0"/>
          </a:p>
        </p:txBody>
      </p:sp>
      <p:pic>
        <p:nvPicPr>
          <p:cNvPr id="5" name="Picture 4"/>
          <p:cNvPicPr>
            <a:picLocks noChangeAspect="1"/>
          </p:cNvPicPr>
          <p:nvPr/>
        </p:nvPicPr>
        <p:blipFill>
          <a:blip r:embed="rId4"/>
          <a:stretch>
            <a:fillRect/>
          </a:stretch>
        </p:blipFill>
        <p:spPr>
          <a:xfrm>
            <a:off x="1066800" y="2819400"/>
            <a:ext cx="6778600" cy="3810000"/>
          </a:xfrm>
          <a:prstGeom prst="rect">
            <a:avLst/>
          </a:prstGeom>
          <a:ln w="19050">
            <a:solidFill>
              <a:schemeClr val="tx1"/>
            </a:solidFill>
          </a:ln>
        </p:spPr>
      </p:pic>
    </p:spTree>
    <p:extLst>
      <p:ext uri="{BB962C8B-B14F-4D97-AF65-F5344CB8AC3E}">
        <p14:creationId xmlns:p14="http://schemas.microsoft.com/office/powerpoint/2010/main" val="2852311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Standard versus Power BI Pro</a:t>
            </a:r>
          </a:p>
        </p:txBody>
      </p:sp>
      <p:sp>
        <p:nvSpPr>
          <p:cNvPr id="7" name="Content Placeholder 6"/>
          <p:cNvSpPr>
            <a:spLocks noGrp="1"/>
          </p:cNvSpPr>
          <p:nvPr>
            <p:ph idx="1"/>
          </p:nvPr>
        </p:nvSpPr>
        <p:spPr>
          <a:xfrm>
            <a:off x="152400" y="1219200"/>
            <a:ext cx="8686800" cy="5181600"/>
          </a:xfrm>
        </p:spPr>
        <p:txBody>
          <a:bodyPr>
            <a:normAutofit/>
          </a:bodyPr>
          <a:lstStyle/>
          <a:p>
            <a:r>
              <a:rPr lang="en-US" sz="2400" dirty="0"/>
              <a:t>Power BI offer licenses for two different subscriptions</a:t>
            </a:r>
          </a:p>
          <a:p>
            <a:pPr lvl="1"/>
            <a:r>
              <a:rPr lang="en-US" sz="2000" dirty="0"/>
              <a:t>Standard license is free</a:t>
            </a:r>
          </a:p>
          <a:p>
            <a:pPr lvl="1"/>
            <a:r>
              <a:rPr lang="en-US" sz="2000" dirty="0"/>
              <a:t>Pro licenses is $10 per month or free with Office 365 E5</a:t>
            </a:r>
          </a:p>
          <a:p>
            <a:pPr lvl="1"/>
            <a:r>
              <a:rPr lang="en-US" sz="2000" dirty="0"/>
              <a:t>Power BI pricing is much lower than the competition (e.g. Tableau)</a:t>
            </a:r>
          </a:p>
        </p:txBody>
      </p:sp>
      <p:graphicFrame>
        <p:nvGraphicFramePr>
          <p:cNvPr id="8" name="Table Placeholder 4"/>
          <p:cNvGraphicFramePr>
            <a:graphicFrameLocks/>
          </p:cNvGraphicFramePr>
          <p:nvPr>
            <p:extLst/>
          </p:nvPr>
        </p:nvGraphicFramePr>
        <p:xfrm>
          <a:off x="609601" y="2899844"/>
          <a:ext cx="8077199" cy="3653356"/>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491808732"/>
                    </a:ext>
                  </a:extLst>
                </a:gridCol>
                <a:gridCol w="2166068">
                  <a:extLst>
                    <a:ext uri="{9D8B030D-6E8A-4147-A177-3AD203B41FA5}">
                      <a16:colId xmlns:a16="http://schemas.microsoft.com/office/drawing/2014/main" val="3068431929"/>
                    </a:ext>
                  </a:extLst>
                </a:gridCol>
                <a:gridCol w="2177331">
                  <a:extLst>
                    <a:ext uri="{9D8B030D-6E8A-4147-A177-3AD203B41FA5}">
                      <a16:colId xmlns:a16="http://schemas.microsoft.com/office/drawing/2014/main" val="1115306847"/>
                    </a:ext>
                  </a:extLst>
                </a:gridCol>
              </a:tblGrid>
              <a:tr h="361516">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Power BI Standard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Power BI Pro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4881048"/>
                  </a:ext>
                </a:extLst>
              </a:tr>
              <a:tr h="365760">
                <a:tc>
                  <a:txBody>
                    <a:bodyPr/>
                    <a:lstStyle/>
                    <a:p>
                      <a:r>
                        <a:rPr lang="en-US" sz="1600" dirty="0"/>
                        <a:t>Data capacity 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10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2284879"/>
                  </a:ext>
                </a:extLst>
              </a:tr>
              <a:tr h="365760">
                <a:tc>
                  <a:txBody>
                    <a:bodyPr/>
                    <a:lstStyle/>
                    <a:p>
                      <a:r>
                        <a:rPr lang="en-US" sz="1600" dirty="0"/>
                        <a:t>Incoming Data Streams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10K rows/hour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1M rows/hour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5774361"/>
                  </a:ext>
                </a:extLst>
              </a:tr>
              <a:tr h="365760">
                <a:tc>
                  <a:txBody>
                    <a:bodyPr/>
                    <a:lstStyle/>
                    <a:p>
                      <a:r>
                        <a:rPr lang="en-US" sz="1600" dirty="0"/>
                        <a:t>Ability to refresh a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Daily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Hourly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6746619"/>
                  </a:ext>
                </a:extLst>
              </a:tr>
              <a:tr h="365760">
                <a:tc>
                  <a:txBody>
                    <a:bodyPr/>
                    <a:lstStyle/>
                    <a:p>
                      <a:r>
                        <a:rPr lang="en-US" sz="1600" dirty="0"/>
                        <a:t>Consume live data with interactivity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821666"/>
                  </a:ext>
                </a:extLst>
              </a:tr>
              <a:tr h="365760">
                <a:tc>
                  <a:txBody>
                    <a:bodyPr/>
                    <a:lstStyle/>
                    <a:p>
                      <a:r>
                        <a:rPr lang="en-US" sz="1600" dirty="0"/>
                        <a:t>Access on-premises data</a:t>
                      </a:r>
                      <a:r>
                        <a:rPr lang="en-US" sz="1600" baseline="0" dirty="0"/>
                        <a:t> with gateway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8509097"/>
                  </a:ext>
                </a:extLst>
              </a:tr>
              <a:tr h="365760">
                <a:tc>
                  <a:txBody>
                    <a:bodyPr/>
                    <a:lstStyle/>
                    <a:p>
                      <a:r>
                        <a:rPr lang="en-US" sz="1600" dirty="0"/>
                        <a:t>Use Group Workspaces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2366223"/>
                  </a:ext>
                </a:extLst>
              </a:tr>
              <a:tr h="365760">
                <a:tc>
                  <a:txBody>
                    <a:bodyPr/>
                    <a:lstStyle/>
                    <a:p>
                      <a:r>
                        <a:rPr lang="en-US" sz="1600" dirty="0"/>
                        <a:t>Use Organizational Content Packs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7063494"/>
                  </a:ext>
                </a:extLst>
              </a:tr>
              <a:tr h="365760">
                <a:tc>
                  <a:txBody>
                    <a:bodyPr/>
                    <a:lstStyle/>
                    <a:p>
                      <a:r>
                        <a:rPr lang="en-US" sz="1600" dirty="0"/>
                        <a:t>Use Row-level Security (RLS)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0018893"/>
                  </a:ext>
                </a:extLst>
              </a:tr>
              <a:tr h="365760">
                <a:tc>
                  <a:txBody>
                    <a:bodyPr/>
                    <a:lstStyle/>
                    <a:p>
                      <a:r>
                        <a:rPr lang="en-US" sz="1600" dirty="0"/>
                        <a:t>Access a </a:t>
                      </a:r>
                      <a:r>
                        <a:rPr lang="en-US" sz="1600" dirty="0" err="1"/>
                        <a:t>DirectConnect</a:t>
                      </a:r>
                      <a:r>
                        <a:rPr lang="en-US" sz="1600" dirty="0"/>
                        <a:t>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605987"/>
                  </a:ext>
                </a:extLst>
              </a:tr>
            </a:tbl>
          </a:graphicData>
        </a:graphic>
      </p:graphicFrame>
    </p:spTree>
    <p:extLst>
      <p:ext uri="{BB962C8B-B14F-4D97-AF65-F5344CB8AC3E}">
        <p14:creationId xmlns:p14="http://schemas.microsoft.com/office/powerpoint/2010/main" val="318053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Service Architecture</a:t>
            </a:r>
          </a:p>
        </p:txBody>
      </p:sp>
      <p:sp>
        <p:nvSpPr>
          <p:cNvPr id="18" name="Content Placeholder 17"/>
          <p:cNvSpPr>
            <a:spLocks noGrp="1"/>
          </p:cNvSpPr>
          <p:nvPr>
            <p:ph idx="1"/>
          </p:nvPr>
        </p:nvSpPr>
        <p:spPr/>
        <p:txBody>
          <a:bodyPr/>
          <a:lstStyle/>
          <a:p>
            <a:r>
              <a:rPr lang="en-US" dirty="0"/>
              <a:t>Power BI support for authors and consumers</a:t>
            </a:r>
          </a:p>
          <a:p>
            <a:pPr lvl="1"/>
            <a:r>
              <a:rPr lang="en-US" dirty="0"/>
              <a:t>BI solution authors have a choice in authoring tools</a:t>
            </a:r>
          </a:p>
          <a:p>
            <a:pPr lvl="1"/>
            <a:r>
              <a:rPr lang="en-US" dirty="0"/>
              <a:t>BI solutions consumers can use wide range of devices</a:t>
            </a:r>
          </a:p>
        </p:txBody>
      </p:sp>
      <p:sp>
        <p:nvSpPr>
          <p:cNvPr id="3" name="Rectangle 2"/>
          <p:cNvSpPr/>
          <p:nvPr/>
        </p:nvSpPr>
        <p:spPr>
          <a:xfrm>
            <a:off x="2931166" y="3124200"/>
            <a:ext cx="2783834" cy="333816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sz="1400" b="1" dirty="0"/>
              <a:t>Power BI Service</a:t>
            </a:r>
          </a:p>
        </p:txBody>
      </p:sp>
      <p:sp>
        <p:nvSpPr>
          <p:cNvPr id="4" name="Rectangle 3"/>
          <p:cNvSpPr/>
          <p:nvPr/>
        </p:nvSpPr>
        <p:spPr>
          <a:xfrm>
            <a:off x="284486" y="3124200"/>
            <a:ext cx="2531205" cy="33381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400" dirty="0">
                <a:solidFill>
                  <a:schemeClr val="accent1"/>
                </a:solidFill>
              </a:rPr>
              <a:t>Power BI Solution Authors</a:t>
            </a:r>
          </a:p>
        </p:txBody>
      </p:sp>
      <p:sp>
        <p:nvSpPr>
          <p:cNvPr id="5" name="Rectangle 4"/>
          <p:cNvSpPr/>
          <p:nvPr/>
        </p:nvSpPr>
        <p:spPr>
          <a:xfrm>
            <a:off x="5943600" y="3124200"/>
            <a:ext cx="2834054" cy="33381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400" dirty="0">
                <a:solidFill>
                  <a:schemeClr val="accent1"/>
                </a:solidFill>
              </a:rPr>
              <a:t>Power BI Solution Consumers</a:t>
            </a:r>
          </a:p>
        </p:txBody>
      </p:sp>
      <p:sp>
        <p:nvSpPr>
          <p:cNvPr id="11" name="Rectangle 10"/>
          <p:cNvSpPr/>
          <p:nvPr/>
        </p:nvSpPr>
        <p:spPr>
          <a:xfrm>
            <a:off x="6221440" y="3589548"/>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Browser</a:t>
            </a:r>
          </a:p>
        </p:txBody>
      </p:sp>
      <p:sp>
        <p:nvSpPr>
          <p:cNvPr id="12" name="Rectangle 11"/>
          <p:cNvSpPr/>
          <p:nvPr/>
        </p:nvSpPr>
        <p:spPr>
          <a:xfrm>
            <a:off x="6239830" y="4052200"/>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iPad App</a:t>
            </a:r>
          </a:p>
        </p:txBody>
      </p:sp>
      <p:sp>
        <p:nvSpPr>
          <p:cNvPr id="13" name="Rectangle 12"/>
          <p:cNvSpPr/>
          <p:nvPr/>
        </p:nvSpPr>
        <p:spPr>
          <a:xfrm>
            <a:off x="6239830" y="4977503"/>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Android App</a:t>
            </a:r>
          </a:p>
        </p:txBody>
      </p:sp>
      <p:sp>
        <p:nvSpPr>
          <p:cNvPr id="14" name="Rectangle 13"/>
          <p:cNvSpPr/>
          <p:nvPr/>
        </p:nvSpPr>
        <p:spPr>
          <a:xfrm>
            <a:off x="6236808" y="5440155"/>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Windows 10 Phone App</a:t>
            </a:r>
          </a:p>
        </p:txBody>
      </p:sp>
      <p:sp>
        <p:nvSpPr>
          <p:cNvPr id="16" name="Rectangle 15"/>
          <p:cNvSpPr/>
          <p:nvPr/>
        </p:nvSpPr>
        <p:spPr>
          <a:xfrm>
            <a:off x="6239830" y="4514851"/>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iPhone App</a:t>
            </a:r>
          </a:p>
        </p:txBody>
      </p:sp>
      <p:sp>
        <p:nvSpPr>
          <p:cNvPr id="22" name="Rectangle 21"/>
          <p:cNvSpPr/>
          <p:nvPr/>
        </p:nvSpPr>
        <p:spPr>
          <a:xfrm>
            <a:off x="6232523" y="5902808"/>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Custom Application</a:t>
            </a:r>
          </a:p>
        </p:txBody>
      </p:sp>
      <p:grpSp>
        <p:nvGrpSpPr>
          <p:cNvPr id="43" name="Group 42"/>
          <p:cNvGrpSpPr/>
          <p:nvPr/>
        </p:nvGrpSpPr>
        <p:grpSpPr>
          <a:xfrm>
            <a:off x="543408" y="3611753"/>
            <a:ext cx="4877228" cy="641276"/>
            <a:chOff x="533400" y="3463196"/>
            <a:chExt cx="4964744" cy="746556"/>
          </a:xfrm>
        </p:grpSpPr>
        <p:sp>
          <p:nvSpPr>
            <p:cNvPr id="6" name="Rectangle 5"/>
            <p:cNvSpPr/>
            <p:nvPr/>
          </p:nvSpPr>
          <p:spPr>
            <a:xfrm>
              <a:off x="533400" y="3463196"/>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Browser</a:t>
              </a:r>
            </a:p>
          </p:txBody>
        </p:sp>
        <p:sp>
          <p:nvSpPr>
            <p:cNvPr id="23" name="Rounded Rectangle 22"/>
            <p:cNvSpPr/>
            <p:nvPr/>
          </p:nvSpPr>
          <p:spPr>
            <a:xfrm>
              <a:off x="3348028" y="3676352"/>
              <a:ext cx="2150116" cy="533400"/>
            </a:xfrm>
            <a:prstGeom prst="round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1</a:t>
              </a:r>
            </a:p>
          </p:txBody>
        </p:sp>
        <p:cxnSp>
          <p:nvCxnSpPr>
            <p:cNvPr id="28" name="Straight Arrow Connector 27"/>
            <p:cNvCxnSpPr>
              <a:stCxn id="6" idx="3"/>
              <a:endCxn id="23" idx="1"/>
            </p:cNvCxnSpPr>
            <p:nvPr/>
          </p:nvCxnSpPr>
          <p:spPr>
            <a:xfrm>
              <a:off x="2536441" y="3757713"/>
              <a:ext cx="811587" cy="1853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61798" y="4316552"/>
            <a:ext cx="4838171" cy="542014"/>
            <a:chOff x="552120" y="4283703"/>
            <a:chExt cx="4924986" cy="630998"/>
          </a:xfrm>
        </p:grpSpPr>
        <p:sp>
          <p:nvSpPr>
            <p:cNvPr id="24" name="Rounded Rectangle 23"/>
            <p:cNvSpPr/>
            <p:nvPr/>
          </p:nvSpPr>
          <p:spPr>
            <a:xfrm>
              <a:off x="3326990" y="4381301"/>
              <a:ext cx="2150116" cy="533400"/>
            </a:xfrm>
            <a:prstGeom prst="round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2</a:t>
              </a:r>
            </a:p>
          </p:txBody>
        </p:sp>
        <p:sp>
          <p:nvSpPr>
            <p:cNvPr id="7" name="Rectangle 6"/>
            <p:cNvSpPr/>
            <p:nvPr/>
          </p:nvSpPr>
          <p:spPr>
            <a:xfrm>
              <a:off x="552120" y="4283703"/>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Power BI Desktop</a:t>
              </a:r>
            </a:p>
          </p:txBody>
        </p:sp>
        <p:cxnSp>
          <p:nvCxnSpPr>
            <p:cNvPr id="32" name="Straight Arrow Connector 31"/>
            <p:cNvCxnSpPr>
              <a:stCxn id="7" idx="3"/>
              <a:endCxn id="24" idx="1"/>
            </p:cNvCxnSpPr>
            <p:nvPr/>
          </p:nvCxnSpPr>
          <p:spPr>
            <a:xfrm>
              <a:off x="2555161" y="4578220"/>
              <a:ext cx="771829" cy="697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561798" y="5005924"/>
            <a:ext cx="4838171" cy="506061"/>
            <a:chOff x="552120" y="5086250"/>
            <a:chExt cx="4924986" cy="589142"/>
          </a:xfrm>
        </p:grpSpPr>
        <p:sp>
          <p:nvSpPr>
            <p:cNvPr id="25" name="Rounded Rectangle 24"/>
            <p:cNvSpPr/>
            <p:nvPr/>
          </p:nvSpPr>
          <p:spPr>
            <a:xfrm>
              <a:off x="3326990" y="5086250"/>
              <a:ext cx="2150116" cy="533400"/>
            </a:xfrm>
            <a:prstGeom prst="round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3</a:t>
              </a:r>
            </a:p>
          </p:txBody>
        </p:sp>
        <p:sp>
          <p:nvSpPr>
            <p:cNvPr id="8" name="Rectangle 7"/>
            <p:cNvSpPr/>
            <p:nvPr/>
          </p:nvSpPr>
          <p:spPr>
            <a:xfrm>
              <a:off x="552120" y="5086359"/>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Microsoft Excel 2016</a:t>
              </a:r>
            </a:p>
          </p:txBody>
        </p:sp>
        <p:cxnSp>
          <p:nvCxnSpPr>
            <p:cNvPr id="35" name="Straight Arrow Connector 34"/>
            <p:cNvCxnSpPr>
              <a:stCxn id="8" idx="3"/>
              <a:endCxn id="25" idx="1"/>
            </p:cNvCxnSpPr>
            <p:nvPr/>
          </p:nvCxnSpPr>
          <p:spPr>
            <a:xfrm flipV="1">
              <a:off x="2555161" y="5352950"/>
              <a:ext cx="771829" cy="279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558775" y="5611462"/>
            <a:ext cx="4841193" cy="589088"/>
            <a:chOff x="549043" y="5791200"/>
            <a:chExt cx="4928063" cy="685800"/>
          </a:xfrm>
        </p:grpSpPr>
        <p:sp>
          <p:nvSpPr>
            <p:cNvPr id="26" name="Rounded Rectangle 25"/>
            <p:cNvSpPr/>
            <p:nvPr/>
          </p:nvSpPr>
          <p:spPr>
            <a:xfrm>
              <a:off x="3326990" y="5791200"/>
              <a:ext cx="2150116" cy="533400"/>
            </a:xfrm>
            <a:prstGeom prst="round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4</a:t>
              </a:r>
            </a:p>
          </p:txBody>
        </p:sp>
        <p:sp>
          <p:nvSpPr>
            <p:cNvPr id="10" name="Rectangle 9"/>
            <p:cNvSpPr/>
            <p:nvPr/>
          </p:nvSpPr>
          <p:spPr>
            <a:xfrm>
              <a:off x="549043" y="5887967"/>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Custom Application</a:t>
              </a:r>
            </a:p>
          </p:txBody>
        </p:sp>
        <p:cxnSp>
          <p:nvCxnSpPr>
            <p:cNvPr id="36" name="Straight Arrow Connector 35"/>
            <p:cNvCxnSpPr>
              <a:stCxn id="10" idx="3"/>
              <a:endCxn id="26" idx="1"/>
            </p:cNvCxnSpPr>
            <p:nvPr/>
          </p:nvCxnSpPr>
          <p:spPr>
            <a:xfrm flipV="1">
              <a:off x="2552084" y="6057900"/>
              <a:ext cx="774906" cy="1245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3353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P spid="13" grpId="0" animBg="1"/>
      <p:bldP spid="14" grpId="0" animBg="1"/>
      <p:bldP spid="16"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Power BI Concepts</a:t>
            </a:r>
          </a:p>
        </p:txBody>
      </p:sp>
      <p:sp>
        <p:nvSpPr>
          <p:cNvPr id="3" name="Content Placeholder 2"/>
          <p:cNvSpPr>
            <a:spLocks noGrp="1"/>
          </p:cNvSpPr>
          <p:nvPr>
            <p:ph idx="1"/>
          </p:nvPr>
        </p:nvSpPr>
        <p:spPr>
          <a:xfrm>
            <a:off x="3200400" y="1447800"/>
            <a:ext cx="5715000" cy="5181600"/>
          </a:xfrm>
        </p:spPr>
        <p:txBody>
          <a:bodyPr>
            <a:normAutofit lnSpcReduction="10000"/>
          </a:bodyPr>
          <a:lstStyle/>
          <a:p>
            <a:r>
              <a:rPr lang="en-US" sz="2000" dirty="0"/>
              <a:t>Workspace</a:t>
            </a:r>
          </a:p>
          <a:p>
            <a:pPr lvl="1"/>
            <a:r>
              <a:rPr lang="en-US" sz="1800" dirty="0"/>
              <a:t>Provides user context and asset container</a:t>
            </a:r>
          </a:p>
          <a:p>
            <a:pPr lvl="1"/>
            <a:r>
              <a:rPr lang="en-US" sz="1800" dirty="0"/>
              <a:t>Every user has personal workspace</a:t>
            </a:r>
          </a:p>
          <a:p>
            <a:pPr lvl="1"/>
            <a:r>
              <a:rPr lang="en-US" sz="1800" dirty="0"/>
              <a:t>Team development requires group workspaces</a:t>
            </a:r>
          </a:p>
          <a:p>
            <a:pPr>
              <a:lnSpc>
                <a:spcPct val="150000"/>
              </a:lnSpc>
            </a:pPr>
            <a:r>
              <a:rPr lang="en-US" sz="2000" dirty="0"/>
              <a:t>Dashboard</a:t>
            </a:r>
          </a:p>
          <a:p>
            <a:pPr lvl="1"/>
            <a:r>
              <a:rPr lang="en-US" sz="1800" dirty="0"/>
              <a:t>Consolidated view into reports and datasets</a:t>
            </a:r>
          </a:p>
          <a:p>
            <a:pPr lvl="1"/>
            <a:r>
              <a:rPr lang="en-US" sz="1800" dirty="0"/>
              <a:t>Custom solution entry point for mobile users</a:t>
            </a:r>
          </a:p>
          <a:p>
            <a:pPr>
              <a:lnSpc>
                <a:spcPct val="150000"/>
              </a:lnSpc>
            </a:pPr>
            <a:r>
              <a:rPr lang="en-US" sz="2000" dirty="0"/>
              <a:t>Report</a:t>
            </a:r>
          </a:p>
          <a:p>
            <a:pPr lvl="1"/>
            <a:r>
              <a:rPr lang="en-US" sz="1800" dirty="0"/>
              <a:t>Collection of pages with tables &amp; visualizations</a:t>
            </a:r>
          </a:p>
          <a:p>
            <a:pPr lvl="1"/>
            <a:r>
              <a:rPr lang="en-US" sz="1800" dirty="0"/>
              <a:t>Provides interactive control of filtering</a:t>
            </a:r>
            <a:endParaRPr lang="en-US" sz="2000" dirty="0"/>
          </a:p>
          <a:p>
            <a:pPr>
              <a:lnSpc>
                <a:spcPct val="150000"/>
              </a:lnSpc>
            </a:pPr>
            <a:r>
              <a:rPr lang="en-US" sz="2000" dirty="0"/>
              <a:t>Dataset</a:t>
            </a:r>
          </a:p>
          <a:p>
            <a:pPr lvl="1"/>
            <a:r>
              <a:rPr lang="en-US" sz="1800" dirty="0"/>
              <a:t>Data model containing one or more tables</a:t>
            </a:r>
          </a:p>
          <a:p>
            <a:pPr lvl="1"/>
            <a:r>
              <a:rPr lang="en-US" sz="1800" dirty="0"/>
              <a:t>Can be very simple or very complex</a:t>
            </a:r>
          </a:p>
        </p:txBody>
      </p:sp>
      <p:pic>
        <p:nvPicPr>
          <p:cNvPr id="5" name="Picture 4"/>
          <p:cNvPicPr>
            <a:picLocks noChangeAspect="1"/>
          </p:cNvPicPr>
          <p:nvPr/>
        </p:nvPicPr>
        <p:blipFill rotWithShape="1">
          <a:blip r:embed="rId3"/>
          <a:srcRect t="9518" r="82796" b="39718"/>
          <a:stretch/>
        </p:blipFill>
        <p:spPr>
          <a:xfrm>
            <a:off x="381000" y="1447800"/>
            <a:ext cx="2438400" cy="4876799"/>
          </a:xfrm>
          <a:prstGeom prst="rect">
            <a:avLst/>
          </a:prstGeom>
          <a:ln w="28575">
            <a:solidFill>
              <a:schemeClr val="tx1"/>
            </a:solidFill>
          </a:ln>
        </p:spPr>
      </p:pic>
    </p:spTree>
    <p:extLst>
      <p:ext uri="{BB962C8B-B14F-4D97-AF65-F5344CB8AC3E}">
        <p14:creationId xmlns:p14="http://schemas.microsoft.com/office/powerpoint/2010/main" val="364117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www.w3.org/XML/1998/namespace"/>
    <ds:schemaRef ds:uri="http://schemas.microsoft.com/office/2006/documentManagement/types"/>
    <ds:schemaRef ds:uri="http://purl.org/dc/term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24649</TotalTime>
  <Words>6529</Words>
  <Application>Microsoft Office PowerPoint</Application>
  <PresentationFormat>On-screen Show (4:3)</PresentationFormat>
  <Paragraphs>456</Paragraphs>
  <Slides>44</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Arial Black</vt:lpstr>
      <vt:lpstr>Calibri</vt:lpstr>
      <vt:lpstr>Lucida Console</vt:lpstr>
      <vt:lpstr>Wingdings</vt:lpstr>
      <vt:lpstr>CPT_Wave15</vt:lpstr>
      <vt:lpstr>Power BI Dev-in-a-Day Workshop</vt:lpstr>
      <vt:lpstr>Agenda</vt:lpstr>
      <vt:lpstr>Workshop Prerequisites</vt:lpstr>
      <vt:lpstr>What is Power BI?</vt:lpstr>
      <vt:lpstr>Power BI Benefits from Microsoft Azure</vt:lpstr>
      <vt:lpstr>The Power BI Service</vt:lpstr>
      <vt:lpstr>Power BI Standard versus Power BI Pro</vt:lpstr>
      <vt:lpstr>Power BI Service Architecture</vt:lpstr>
      <vt:lpstr>Central Power BI Concepts</vt:lpstr>
      <vt:lpstr>Dashboards and Tiles</vt:lpstr>
      <vt:lpstr>Dashboards and Reports</vt:lpstr>
      <vt:lpstr>Reports and Pages</vt:lpstr>
      <vt:lpstr>Report Authoring</vt:lpstr>
      <vt:lpstr>Visuals (aka Visualizations)</vt:lpstr>
      <vt:lpstr>Editing Visual Properties</vt:lpstr>
      <vt:lpstr>Report and Datasets</vt:lpstr>
      <vt:lpstr>Creating Dashboards</vt:lpstr>
      <vt:lpstr>Getting started with Datasets, Reports and Dashboards</vt:lpstr>
      <vt:lpstr>Agenda</vt:lpstr>
      <vt:lpstr>Working with Power BI Desktop</vt:lpstr>
      <vt:lpstr>Working with Power BI Desktop</vt:lpstr>
      <vt:lpstr>Projects and PBIX Files</vt:lpstr>
      <vt:lpstr>Getting Around in Power BI Desktop</vt:lpstr>
      <vt:lpstr>Getting Up and Running  with Power BI Desktop</vt:lpstr>
      <vt:lpstr>Agenda</vt:lpstr>
      <vt:lpstr>Developer Opportunities in Power BI</vt:lpstr>
      <vt:lpstr>Developing Custom Visuals</vt:lpstr>
      <vt:lpstr>What is R?</vt:lpstr>
      <vt:lpstr>Writing and Testing R Code in Scripts</vt:lpstr>
      <vt:lpstr>Where Can You Use R Code in PBIDT?</vt:lpstr>
      <vt:lpstr>Developing with the Power BI REST API</vt:lpstr>
      <vt:lpstr>Agenda</vt:lpstr>
      <vt:lpstr>What is Power BI Embedded?</vt:lpstr>
      <vt:lpstr>PowerBI.com versus Power BI Embedded</vt:lpstr>
      <vt:lpstr>The Big Picture for Power BI Embedded</vt:lpstr>
      <vt:lpstr>Agenda</vt:lpstr>
      <vt:lpstr>Creating a Power BI Dev Environment</vt:lpstr>
      <vt:lpstr>Office 365 admin center</vt:lpstr>
      <vt:lpstr>Accessing Your Office 365 Mailbox</vt:lpstr>
      <vt:lpstr>Uploading Data Files to OneDrive for Business</vt:lpstr>
      <vt:lpstr>Managing Users and Subscriptions in the Office 365 admin center</vt:lpstr>
      <vt:lpstr>Power BI Team Blog</vt:lpstr>
      <vt:lpstr>Live Labs for PBD365</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Developer Roadmap</dc:title>
  <dc:creator>Ted Pattison</dc:creator>
  <cp:lastModifiedBy>TedP</cp:lastModifiedBy>
  <cp:revision>398</cp:revision>
  <dcterms:created xsi:type="dcterms:W3CDTF">2012-04-13T19:17:02Z</dcterms:created>
  <dcterms:modified xsi:type="dcterms:W3CDTF">2017-06-09T17:50:45Z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