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79" r:id="rId6"/>
    <p:sldId id="517" r:id="rId7"/>
    <p:sldId id="543" r:id="rId8"/>
    <p:sldId id="278"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19" r:id="rId23"/>
    <p:sldId id="542" r:id="rId24"/>
    <p:sldId id="536" r:id="rId25"/>
    <p:sldId id="537" r:id="rId26"/>
    <p:sldId id="538" r:id="rId27"/>
    <p:sldId id="539" r:id="rId28"/>
    <p:sldId id="540" r:id="rId29"/>
    <p:sldId id="541" r:id="rId30"/>
    <p:sldId id="520" r:id="rId31"/>
    <p:sldId id="485" r:id="rId32"/>
    <p:sldId id="486" r:id="rId33"/>
    <p:sldId id="487" r:id="rId34"/>
    <p:sldId id="521" r:id="rId35"/>
    <p:sldId id="420" r:id="rId36"/>
    <p:sldId id="522"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809" autoAdjust="0"/>
    <p:restoredTop sz="72919" autoAdjust="0"/>
  </p:normalViewPr>
  <p:slideViewPr>
    <p:cSldViewPr>
      <p:cViewPr varScale="1">
        <p:scale>
          <a:sx n="63" d="100"/>
          <a:sy n="63" d="100"/>
        </p:scale>
        <p:origin x="1882" y="5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393774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5134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200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96214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210750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38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777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4398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07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02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05730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Tree>
    <p:extLst>
      <p:ext uri="{BB962C8B-B14F-4D97-AF65-F5344CB8AC3E}">
        <p14:creationId xmlns:p14="http://schemas.microsoft.com/office/powerpoint/2010/main" val="343005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6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Tree>
    <p:extLst>
      <p:ext uri="{BB962C8B-B14F-4D97-AF65-F5344CB8AC3E}">
        <p14:creationId xmlns:p14="http://schemas.microsoft.com/office/powerpoint/2010/main" val="40792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260464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21805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riticalPathTraining/DevInADa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owerbi.microsoft.com/en-us/pri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BI Dev-in-a-Day Workshop</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81945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49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11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04136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9339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33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367937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51727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Ø"/>
            </a:pPr>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382958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Designing App Workspaces and Publishing Apps</a:t>
            </a:r>
          </a:p>
          <a:p>
            <a:pPr marL="514350" indent="-514350">
              <a:buFont typeface="+mj-lt"/>
              <a:buAutoNum type="arabicPeriod"/>
            </a:pPr>
            <a:r>
              <a:rPr lang="en-US" dirty="0"/>
              <a:t>Programming the Power BI REST API</a:t>
            </a:r>
          </a:p>
          <a:p>
            <a:pPr marL="514350" indent="-514350">
              <a:buFont typeface="+mj-lt"/>
              <a:buAutoNum type="arabicPeriod"/>
            </a:pPr>
            <a:r>
              <a:rPr lang="en-US" dirty="0"/>
              <a:t>Embedding Power BI Content in Websites</a:t>
            </a:r>
          </a:p>
          <a:p>
            <a:pPr marL="514350" indent="-514350">
              <a:buFont typeface="+mj-lt"/>
              <a:buAutoNum type="arabicPeriod"/>
            </a:pPr>
            <a:r>
              <a:rPr lang="en-US" dirty="0"/>
              <a:t>Developing Custom Visuals</a:t>
            </a:r>
          </a:p>
        </p:txBody>
      </p:sp>
    </p:spTree>
    <p:extLst>
      <p:ext uri="{BB962C8B-B14F-4D97-AF65-F5344CB8AC3E}">
        <p14:creationId xmlns:p14="http://schemas.microsoft.com/office/powerpoint/2010/main" val="220418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Prerequisites</a:t>
            </a:r>
            <a:endParaRPr lang="en-US" dirty="0"/>
          </a:p>
        </p:txBody>
      </p:sp>
      <p:sp>
        <p:nvSpPr>
          <p:cNvPr id="3" name="Content Placeholder 2"/>
          <p:cNvSpPr>
            <a:spLocks noGrp="1"/>
          </p:cNvSpPr>
          <p:nvPr>
            <p:ph idx="1"/>
          </p:nvPr>
        </p:nvSpPr>
        <p:spPr/>
        <p:txBody>
          <a:bodyPr>
            <a:normAutofit/>
          </a:bodyPr>
          <a:lstStyle/>
          <a:p>
            <a:r>
              <a:rPr lang="en-US" sz="2400" dirty="0"/>
              <a:t>The workshop assumes attendees are comfortable with…</a:t>
            </a:r>
          </a:p>
          <a:p>
            <a:pPr lvl="1"/>
            <a:r>
              <a:rPr lang="en-US" sz="2000" dirty="0"/>
              <a:t>Working with the Power BI platform</a:t>
            </a:r>
          </a:p>
          <a:p>
            <a:pPr lvl="1"/>
            <a:r>
              <a:rPr lang="en-US" sz="2000" dirty="0"/>
              <a:t>Creating PBIX projects with Power BI Desktop</a:t>
            </a:r>
          </a:p>
          <a:p>
            <a:pPr lvl="1"/>
            <a:r>
              <a:rPr lang="en-US" sz="2000" dirty="0"/>
              <a:t>Developing with Visual Studio C# and ASP.NET MVC</a:t>
            </a:r>
          </a:p>
          <a:p>
            <a:pPr lvl="1"/>
            <a:r>
              <a:rPr lang="en-US" sz="2000" dirty="0"/>
              <a:t>Programming with JavaScript and/or </a:t>
            </a:r>
            <a:r>
              <a:rPr lang="en-US" sz="2000" dirty="0" err="1"/>
              <a:t>TypeScript</a:t>
            </a:r>
            <a:endParaRPr lang="en-US" sz="2000" dirty="0"/>
          </a:p>
          <a:p>
            <a:pPr lvl="1"/>
            <a:r>
              <a:rPr lang="en-US" sz="2000" dirty="0"/>
              <a:t>Programming against APIs based on REST and ODATA</a:t>
            </a:r>
          </a:p>
          <a:p>
            <a:pPr lvl="1"/>
            <a:endParaRPr lang="en-US" sz="2000" dirty="0"/>
          </a:p>
          <a:p>
            <a:r>
              <a:rPr lang="en-US" sz="2400" dirty="0"/>
              <a:t>The workshop assume some attendees are new to…</a:t>
            </a:r>
          </a:p>
          <a:p>
            <a:pPr lvl="1"/>
            <a:r>
              <a:rPr lang="en-US" sz="2000" dirty="0"/>
              <a:t>Developing with Microsoft Azure in the new Azure portal</a:t>
            </a:r>
          </a:p>
          <a:p>
            <a:pPr lvl="1"/>
            <a:r>
              <a:rPr lang="en-US" sz="2000" dirty="0"/>
              <a:t>Developing with Node.js, </a:t>
            </a:r>
            <a:r>
              <a:rPr lang="en-US" sz="2000" dirty="0" err="1"/>
              <a:t>npm</a:t>
            </a:r>
            <a:r>
              <a:rPr lang="en-US" sz="2000" dirty="0"/>
              <a:t> and Visual Studio Code</a:t>
            </a:r>
          </a:p>
          <a:p>
            <a:pPr lvl="1"/>
            <a:r>
              <a:rPr lang="en-US" sz="2000" dirty="0"/>
              <a:t>The new Power BI App Model and developing in App Workspaces</a:t>
            </a:r>
          </a:p>
        </p:txBody>
      </p:sp>
    </p:spTree>
    <p:extLst>
      <p:ext uri="{BB962C8B-B14F-4D97-AF65-F5344CB8AC3E}">
        <p14:creationId xmlns:p14="http://schemas.microsoft.com/office/powerpoint/2010/main" val="3918967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App Workspaces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205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REST API</a:t>
            </a:r>
          </a:p>
        </p:txBody>
      </p:sp>
      <p:sp>
        <p:nvSpPr>
          <p:cNvPr id="3" name="Content Placeholder 2"/>
          <p:cNvSpPr>
            <a:spLocks noGrp="1"/>
          </p:cNvSpPr>
          <p:nvPr>
            <p:ph idx="1"/>
          </p:nvPr>
        </p:nvSpPr>
        <p:spPr/>
        <p:txBody>
          <a:bodyPr/>
          <a:lstStyle/>
          <a:p>
            <a:r>
              <a:rPr lang="en-US" dirty="0"/>
              <a:t>Used to develop web and desktop applications</a:t>
            </a:r>
          </a:p>
          <a:p>
            <a:pPr lvl="1"/>
            <a:r>
              <a:rPr lang="en-US" dirty="0"/>
              <a:t>Requires registering app with Azure Active Directory </a:t>
            </a:r>
          </a:p>
          <a:p>
            <a:pPr lvl="1"/>
            <a:endParaRPr lang="en-US" dirty="0"/>
          </a:p>
          <a:p>
            <a:r>
              <a:rPr lang="en-US" dirty="0"/>
              <a:t>What can you do with the Power BI REST API?</a:t>
            </a:r>
          </a:p>
          <a:p>
            <a:pPr lvl="1"/>
            <a:r>
              <a:rPr lang="en-US" dirty="0"/>
              <a:t>Upload PBIX files and configure data sources</a:t>
            </a:r>
          </a:p>
          <a:p>
            <a:pPr lvl="1"/>
            <a:r>
              <a:rPr lang="en-US" dirty="0"/>
              <a:t>Embed PBI reports and dashboard tiles into web apps</a:t>
            </a:r>
          </a:p>
          <a:p>
            <a:pPr lvl="1"/>
            <a:r>
              <a:rPr lang="en-US" dirty="0"/>
              <a:t>Create streaming dataset for real-time dashboards</a:t>
            </a:r>
          </a:p>
          <a:p>
            <a:pPr lvl="1"/>
            <a:endParaRPr lang="en-US" dirty="0"/>
          </a:p>
        </p:txBody>
      </p:sp>
    </p:spTree>
    <p:extLst>
      <p:ext uri="{BB962C8B-B14F-4D97-AF65-F5344CB8AC3E}">
        <p14:creationId xmlns:p14="http://schemas.microsoft.com/office/powerpoint/2010/main" val="15404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strike="sngStrike" dirty="0">
                <a:solidFill>
                  <a:srgbClr val="FF0000"/>
                </a:solidFill>
              </a:rPr>
              <a:t>is</a:t>
            </a:r>
            <a:r>
              <a:rPr lang="en-US" dirty="0"/>
              <a:t> was Power BI Embedded?</a:t>
            </a:r>
          </a:p>
        </p:txBody>
      </p:sp>
      <p:sp>
        <p:nvSpPr>
          <p:cNvPr id="3" name="Content Placeholder 2"/>
          <p:cNvSpPr>
            <a:spLocks noGrp="1"/>
          </p:cNvSpPr>
          <p:nvPr>
            <p:ph idx="1"/>
          </p:nvPr>
        </p:nvSpPr>
        <p:spPr/>
        <p:txBody>
          <a:bodyPr/>
          <a:lstStyle/>
          <a:p>
            <a:r>
              <a:rPr lang="en-US" dirty="0"/>
              <a:t>Power BI Embedded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Power BI Embedded</a:t>
            </a:r>
          </a:p>
          <a:p>
            <a:pPr lvl="1"/>
            <a:r>
              <a:rPr lang="en-US" dirty="0"/>
              <a:t>It eliminates need for Power BI license for each user</a:t>
            </a:r>
          </a:p>
          <a:p>
            <a:pPr lvl="1"/>
            <a:r>
              <a:rPr lang="en-US" dirty="0"/>
              <a:t>It decouples user security from app security</a:t>
            </a:r>
          </a:p>
          <a:p>
            <a:pPr lvl="1"/>
            <a:r>
              <a:rPr lang="en-US" dirty="0"/>
              <a:t>It opens up PBI platform to commercial applications</a:t>
            </a:r>
          </a:p>
          <a:p>
            <a:pPr lvl="1"/>
            <a:r>
              <a:rPr lang="en-US" dirty="0"/>
              <a:t>But it is now being replaced by new infrastructure</a:t>
            </a:r>
          </a:p>
        </p:txBody>
      </p:sp>
    </p:spTree>
    <p:extLst>
      <p:ext uri="{BB962C8B-B14F-4D97-AF65-F5344CB8AC3E}">
        <p14:creationId xmlns:p14="http://schemas.microsoft.com/office/powerpoint/2010/main" val="7684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versus Power BI Embedded</a:t>
            </a:r>
          </a:p>
        </p:txBody>
      </p:sp>
      <p:sp>
        <p:nvSpPr>
          <p:cNvPr id="5" name="Rectangle 4"/>
          <p:cNvSpPr/>
          <p:nvPr/>
        </p:nvSpPr>
        <p:spPr>
          <a:xfrm>
            <a:off x="304800" y="1295400"/>
            <a:ext cx="4191000" cy="358140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PowerBI.com</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a:t>
            </a:r>
            <a:r>
              <a:rPr lang="en-US" sz="1600" b="1" dirty="0">
                <a:solidFill>
                  <a:srgbClr val="002060"/>
                </a:solidFill>
              </a:rPr>
              <a:t>https://app.powerbi.com</a:t>
            </a:r>
          </a:p>
          <a:p>
            <a:pPr marL="285750" indent="-285750">
              <a:lnSpc>
                <a:spcPct val="200000"/>
              </a:lnSpc>
              <a:buFont typeface="Arial" panose="020B0604020202020204" pitchFamily="34" charset="0"/>
              <a:buChar char="•"/>
            </a:pPr>
            <a:r>
              <a:rPr lang="en-US" sz="1600" b="1" dirty="0">
                <a:solidFill>
                  <a:schemeClr val="tx1"/>
                </a:solidFill>
              </a:rPr>
              <a:t>Requires AAD user accounts</a:t>
            </a:r>
          </a:p>
          <a:p>
            <a:pPr marL="285750" indent="-285750">
              <a:lnSpc>
                <a:spcPct val="200000"/>
              </a:lnSpc>
              <a:buFont typeface="Arial" panose="020B0604020202020204" pitchFamily="34" charset="0"/>
              <a:buChar char="•"/>
            </a:pPr>
            <a:r>
              <a:rPr lang="en-US" sz="1600" b="1" dirty="0">
                <a:solidFill>
                  <a:schemeClr val="tx1"/>
                </a:solidFill>
              </a:rPr>
              <a:t>Requires Power BI License</a:t>
            </a:r>
          </a:p>
          <a:p>
            <a:pPr marL="285750" indent="-285750">
              <a:lnSpc>
                <a:spcPct val="200000"/>
              </a:lnSpc>
              <a:buFont typeface="Arial" panose="020B0604020202020204" pitchFamily="34" charset="0"/>
              <a:buChar char="•"/>
            </a:pPr>
            <a:r>
              <a:rPr lang="en-US" sz="1600" b="1" dirty="0">
                <a:solidFill>
                  <a:schemeClr val="tx1"/>
                </a:solidFill>
              </a:rPr>
              <a:t>Custom development not required</a:t>
            </a:r>
          </a:p>
          <a:p>
            <a:pPr marL="285750" indent="-285750">
              <a:lnSpc>
                <a:spcPct val="200000"/>
              </a:lnSpc>
              <a:buFont typeface="Arial" panose="020B0604020202020204" pitchFamily="34" charset="0"/>
              <a:buChar char="•"/>
            </a:pPr>
            <a:r>
              <a:rPr lang="en-US" sz="1600" b="1" dirty="0">
                <a:solidFill>
                  <a:schemeClr val="tx1"/>
                </a:solidFill>
              </a:rPr>
              <a:t>Azure subscription not required</a:t>
            </a:r>
          </a:p>
          <a:p>
            <a:pPr algn="ctr"/>
            <a:endParaRPr lang="en-US" sz="1600" dirty="0">
              <a:solidFill>
                <a:schemeClr val="tx1"/>
              </a:solidFill>
            </a:endParaRPr>
          </a:p>
        </p:txBody>
      </p:sp>
      <p:sp>
        <p:nvSpPr>
          <p:cNvPr id="6" name="Rectangle 5"/>
          <p:cNvSpPr/>
          <p:nvPr/>
        </p:nvSpPr>
        <p:spPr>
          <a:xfrm>
            <a:off x="4724400" y="1295400"/>
            <a:ext cx="4191000" cy="358140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 BI Embedded</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custom URL</a:t>
            </a:r>
          </a:p>
          <a:p>
            <a:pPr marL="285750" indent="-285750">
              <a:lnSpc>
                <a:spcPct val="200000"/>
              </a:lnSpc>
              <a:buFont typeface="Arial" panose="020B0604020202020204" pitchFamily="34" charset="0"/>
              <a:buChar char="•"/>
            </a:pPr>
            <a:r>
              <a:rPr lang="en-US" sz="1600" b="1" dirty="0">
                <a:solidFill>
                  <a:schemeClr val="tx1"/>
                </a:solidFill>
              </a:rPr>
              <a:t>No Office 365 accounts required</a:t>
            </a:r>
          </a:p>
          <a:p>
            <a:pPr marL="285750" indent="-285750">
              <a:lnSpc>
                <a:spcPct val="200000"/>
              </a:lnSpc>
              <a:buFont typeface="Arial" panose="020B0604020202020204" pitchFamily="34" charset="0"/>
              <a:buChar char="•"/>
            </a:pPr>
            <a:r>
              <a:rPr lang="en-US" sz="1600" b="1" dirty="0">
                <a:solidFill>
                  <a:schemeClr val="tx1"/>
                </a:solidFill>
              </a:rPr>
              <a:t>No Power BI user licenses required</a:t>
            </a:r>
          </a:p>
          <a:p>
            <a:pPr marL="285750" indent="-285750">
              <a:lnSpc>
                <a:spcPct val="200000"/>
              </a:lnSpc>
              <a:buFont typeface="Arial" panose="020B0604020202020204" pitchFamily="34" charset="0"/>
              <a:buChar char="•"/>
            </a:pPr>
            <a:r>
              <a:rPr lang="en-US" sz="1600" b="1" dirty="0">
                <a:solidFill>
                  <a:schemeClr val="tx1"/>
                </a:solidFill>
              </a:rPr>
              <a:t>Requires custom development</a:t>
            </a:r>
          </a:p>
          <a:p>
            <a:pPr marL="285750" indent="-285750">
              <a:lnSpc>
                <a:spcPct val="200000"/>
              </a:lnSpc>
              <a:buFont typeface="Arial" panose="020B0604020202020204" pitchFamily="34" charset="0"/>
              <a:buChar char="•"/>
            </a:pPr>
            <a:r>
              <a:rPr lang="en-US" sz="1600" b="1" dirty="0">
                <a:solidFill>
                  <a:schemeClr val="tx1"/>
                </a:solidFill>
              </a:rPr>
              <a:t>Requires Azure subscription</a:t>
            </a:r>
          </a:p>
          <a:p>
            <a:pPr algn="ctr"/>
            <a:endParaRPr lang="en-US" sz="1600" dirty="0">
              <a:solidFill>
                <a:schemeClr val="tx1"/>
              </a:solidFill>
            </a:endParaRPr>
          </a:p>
        </p:txBody>
      </p:sp>
    </p:spTree>
    <p:extLst>
      <p:ext uri="{BB962C8B-B14F-4D97-AF65-F5344CB8AC3E}">
        <p14:creationId xmlns:p14="http://schemas.microsoft.com/office/powerpoint/2010/main" val="231640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Upload PBIX file to app workspace</a:t>
            </a:r>
          </a:p>
          <a:p>
            <a:pPr lvl="1">
              <a:lnSpc>
                <a:spcPct val="150000"/>
              </a:lnSpc>
            </a:pPr>
            <a:r>
              <a:rPr lang="en-US" sz="2000" dirty="0"/>
              <a:t>Use browser, PBI Desktop, PowerShell, Power BI REST API</a:t>
            </a:r>
          </a:p>
          <a:p>
            <a:pPr marL="457200" indent="-457200">
              <a:lnSpc>
                <a:spcPct val="150000"/>
              </a:lnSpc>
              <a:buFont typeface="+mj-lt"/>
              <a:buAutoNum type="arabicPeriod"/>
            </a:pPr>
            <a:r>
              <a:rPr lang="en-US" sz="2400" dirty="0"/>
              <a:t>Develop Apps with Embedded Reports, Dashboards and Tiles</a:t>
            </a:r>
          </a:p>
          <a:p>
            <a:pPr lvl="1">
              <a:lnSpc>
                <a:spcPct val="150000"/>
              </a:lnSpc>
            </a:pPr>
            <a:r>
              <a:rPr lang="en-US" sz="2000" dirty="0"/>
              <a:t>Can be accomplished using ASP.NET MVC</a:t>
            </a:r>
          </a:p>
          <a:p>
            <a:pPr lvl="1">
              <a:lnSpc>
                <a:spcPct val="150000"/>
              </a:lnSpc>
            </a:pPr>
            <a:r>
              <a:rPr lang="en-US" sz="2000" dirty="0"/>
              <a:t>Can be accomplished using Client-side SPA (e.g. Angular app)</a:t>
            </a:r>
          </a:p>
        </p:txBody>
      </p:sp>
    </p:spTree>
    <p:extLst>
      <p:ext uri="{BB962C8B-B14F-4D97-AF65-F5344CB8AC3E}">
        <p14:creationId xmlns:p14="http://schemas.microsoft.com/office/powerpoint/2010/main" val="10446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45357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269234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Attendee Workshop Materials</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hlinkClick r:id="rId3"/>
              </a:rPr>
              <a:t>https://github.com/CriticalPathTraining/DevInADay</a:t>
            </a:r>
            <a:r>
              <a:rPr lang="en-US" dirty="0"/>
              <a:t> </a:t>
            </a:r>
            <a:endParaRPr lang="en-US" dirty="0"/>
          </a:p>
          <a:p>
            <a:pPr lvl="1"/>
            <a:endParaRPr lang="en-US" dirty="0"/>
          </a:p>
          <a:p>
            <a:pPr lvl="1"/>
            <a:endParaRPr lang="en-US" dirty="0"/>
          </a:p>
        </p:txBody>
      </p:sp>
      <p:pic>
        <p:nvPicPr>
          <p:cNvPr id="6" name="Picture 5"/>
          <p:cNvPicPr>
            <a:picLocks noChangeAspect="1"/>
          </p:cNvPicPr>
          <p:nvPr/>
        </p:nvPicPr>
        <p:blipFill>
          <a:blip r:embed="rId4"/>
          <a:stretch>
            <a:fillRect/>
          </a:stretch>
        </p:blipFill>
        <p:spPr>
          <a:xfrm>
            <a:off x="1150175" y="3505200"/>
            <a:ext cx="6843650" cy="2895600"/>
          </a:xfrm>
          <a:prstGeom prst="rect">
            <a:avLst/>
          </a:prstGeom>
          <a:solidFill>
            <a:schemeClr val="bg1">
              <a:lumMod val="50000"/>
            </a:schemeClr>
          </a:solidFill>
          <a:ln>
            <a:solidFill>
              <a:schemeClr val="tx1">
                <a:lumMod val="50000"/>
                <a:lumOff val="50000"/>
              </a:schemeClr>
            </a:solidFill>
          </a:ln>
        </p:spPr>
      </p:pic>
    </p:spTree>
    <p:extLst>
      <p:ext uri="{BB962C8B-B14F-4D97-AF65-F5344CB8AC3E}">
        <p14:creationId xmlns:p14="http://schemas.microsoft.com/office/powerpoint/2010/main" val="421969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Getting Up and Running with App Workspaces</a:t>
            </a:r>
          </a:p>
        </p:txBody>
      </p:sp>
    </p:spTree>
    <p:extLst>
      <p:ext uri="{BB962C8B-B14F-4D97-AF65-F5344CB8AC3E}">
        <p14:creationId xmlns:p14="http://schemas.microsoft.com/office/powerpoint/2010/main" val="454494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Users and Subscriptions in the Office 365 admin center</a:t>
            </a:r>
          </a:p>
        </p:txBody>
      </p:sp>
    </p:spTree>
    <p:extLst>
      <p:ext uri="{BB962C8B-B14F-4D97-AF65-F5344CB8AC3E}">
        <p14:creationId xmlns:p14="http://schemas.microsoft.com/office/powerpoint/2010/main" val="374342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Getting up and Running with App Workspaces</a:t>
            </a:r>
          </a:p>
        </p:txBody>
      </p:sp>
    </p:spTree>
    <p:extLst>
      <p:ext uri="{BB962C8B-B14F-4D97-AF65-F5344CB8AC3E}">
        <p14:creationId xmlns:p14="http://schemas.microsoft.com/office/powerpoint/2010/main" val="239238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Developer Introduction to the Power BI Platform</a:t>
            </a:r>
          </a:p>
          <a:p>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157767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Navigation Experience</a:t>
            </a:r>
          </a:p>
        </p:txBody>
      </p:sp>
      <p:sp>
        <p:nvSpPr>
          <p:cNvPr id="3" name="Content Placeholder 2"/>
          <p:cNvSpPr>
            <a:spLocks noGrp="1"/>
          </p:cNvSpPr>
          <p:nvPr>
            <p:ph idx="1"/>
          </p:nvPr>
        </p:nvSpPr>
        <p:spPr/>
        <p:txBody>
          <a:bodyPr/>
          <a:lstStyle/>
          <a:p>
            <a:r>
              <a:rPr lang="en-US" dirty="0" err="1"/>
              <a:t>dddd</a:t>
            </a:r>
            <a:endParaRPr lang="en-US" dirty="0"/>
          </a:p>
        </p:txBody>
      </p:sp>
    </p:spTree>
    <p:extLst>
      <p:ext uri="{BB962C8B-B14F-4D97-AF65-F5344CB8AC3E}">
        <p14:creationId xmlns:p14="http://schemas.microsoft.com/office/powerpoint/2010/main" val="84571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Licensing</a:t>
            </a:r>
            <a:endParaRPr lang="en-US" dirty="0"/>
          </a:p>
        </p:txBody>
      </p:sp>
      <p:sp>
        <p:nvSpPr>
          <p:cNvPr id="7" name="Content Placeholder 6"/>
          <p:cNvSpPr>
            <a:spLocks noGrp="1"/>
          </p:cNvSpPr>
          <p:nvPr>
            <p:ph idx="1"/>
          </p:nvPr>
        </p:nvSpPr>
        <p:spPr/>
        <p:txBody>
          <a:bodyPr>
            <a:normAutofit/>
          </a:bodyPr>
          <a:lstStyle/>
          <a:p>
            <a:r>
              <a:rPr lang="en-US" sz="2000" dirty="0"/>
              <a:t>Microsoft initially offered two Power BI licensing options</a:t>
            </a:r>
          </a:p>
          <a:p>
            <a:pPr lvl="1"/>
            <a:r>
              <a:rPr lang="en-US" sz="1800" dirty="0"/>
              <a:t>Power BI Free license</a:t>
            </a:r>
          </a:p>
          <a:p>
            <a:pPr lvl="1"/>
            <a:r>
              <a:rPr lang="en-US" sz="1800" dirty="0"/>
              <a:t>Power BI Pro license ($10/month)</a:t>
            </a:r>
          </a:p>
          <a:p>
            <a:pPr lvl="1"/>
            <a:r>
              <a:rPr lang="en-US" sz="1800" dirty="0"/>
              <a:t>Everything has been running within a shared capacity</a:t>
            </a:r>
          </a:p>
          <a:p>
            <a:endParaRPr lang="en-US" sz="2000" dirty="0"/>
          </a:p>
          <a:p>
            <a:r>
              <a:rPr lang="en-US" sz="2000" dirty="0"/>
              <a:t>Microsoft recently introduced Power BI Premium licensing</a:t>
            </a:r>
          </a:p>
          <a:p>
            <a:pPr lvl="1"/>
            <a:r>
              <a:rPr lang="en-US" sz="1800" dirty="0"/>
              <a:t>Power BI Premium customers can create dedicated capacities</a:t>
            </a:r>
          </a:p>
          <a:p>
            <a:pPr lvl="1"/>
            <a:r>
              <a:rPr lang="en-US" sz="1800" dirty="0"/>
              <a:t>Power BI Premium licensing has monthly fee for dedicated capacity</a:t>
            </a:r>
          </a:p>
          <a:p>
            <a:pPr lvl="1"/>
            <a:r>
              <a:rPr lang="en-US" sz="1800" dirty="0"/>
              <a:t>Dedicated capacity remove limits on upload size and # of refreshes</a:t>
            </a:r>
          </a:p>
          <a:p>
            <a:pPr lvl="1"/>
            <a:r>
              <a:rPr lang="en-US" sz="1800" dirty="0"/>
              <a:t>Dedicated capacity can serve Power BI content to non-licensed users</a:t>
            </a:r>
          </a:p>
          <a:p>
            <a:pPr lvl="1"/>
            <a:endParaRPr lang="en-US" sz="1800" dirty="0"/>
          </a:p>
          <a:p>
            <a:r>
              <a:rPr lang="en-US" sz="2200" dirty="0"/>
              <a:t>More info at </a:t>
            </a:r>
            <a:r>
              <a:rPr lang="en-US" sz="2200" dirty="0">
                <a:hlinkClick r:id="rId3"/>
              </a:rPr>
              <a:t>https://powerbi.microsoft.com/en-us/pricing/</a:t>
            </a:r>
            <a:r>
              <a:rPr lang="en-US" sz="2200" dirty="0"/>
              <a:t> </a:t>
            </a:r>
            <a:endParaRPr lang="en-US" sz="2200" dirty="0"/>
          </a:p>
          <a:p>
            <a:pPr lvl="1"/>
            <a:r>
              <a:rPr lang="en-US" sz="1800" dirty="0"/>
              <a:t>Please ask questions about licensing offline and not during lectures</a:t>
            </a:r>
          </a:p>
        </p:txBody>
      </p:sp>
    </p:spTree>
    <p:extLst>
      <p:ext uri="{BB962C8B-B14F-4D97-AF65-F5344CB8AC3E}">
        <p14:creationId xmlns:p14="http://schemas.microsoft.com/office/powerpoint/2010/main" val="326115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app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spTree>
    <p:extLst>
      <p:ext uri="{BB962C8B-B14F-4D97-AF65-F5344CB8AC3E}">
        <p14:creationId xmlns:p14="http://schemas.microsoft.com/office/powerpoint/2010/main" val="5178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24746</TotalTime>
  <Words>3355</Words>
  <Application>Microsoft Office PowerPoint</Application>
  <PresentationFormat>On-screen Show (4:3)</PresentationFormat>
  <Paragraphs>276</Paragraphs>
  <Slides>32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Lucida Console</vt:lpstr>
      <vt:lpstr>Wingdings</vt:lpstr>
      <vt:lpstr>CPT_Wave15</vt:lpstr>
      <vt:lpstr>Power BI Dev-in-a-Day Workshop</vt:lpstr>
      <vt:lpstr>Workshop Prerequisites</vt:lpstr>
      <vt:lpstr>Attendee Workshop Materials</vt:lpstr>
      <vt:lpstr>Agenda</vt:lpstr>
      <vt:lpstr>The Power BI Service</vt:lpstr>
      <vt:lpstr>The New Navigation Experience</vt:lpstr>
      <vt:lpstr>Power BI Licensing</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Getting started with Datasets, Reports and Dashboards</vt:lpstr>
      <vt:lpstr>Agenda</vt:lpstr>
      <vt:lpstr>Developer Opportunities in Power BI</vt:lpstr>
      <vt:lpstr>Understanding App Workspaces</vt:lpstr>
      <vt:lpstr>Developing with the Power BI REST API</vt:lpstr>
      <vt:lpstr>What is was Power BI Embedded?</vt:lpstr>
      <vt:lpstr>PowerBI.com versus Power BI Embedded</vt:lpstr>
      <vt:lpstr>The Big Picture for Power BI Embedded</vt:lpstr>
      <vt:lpstr>Developing Custom Visuals</vt:lpstr>
      <vt:lpstr>Agenda</vt:lpstr>
      <vt:lpstr>Working with Power BI Desktop</vt:lpstr>
      <vt:lpstr>Working with Power BI Desktop</vt:lpstr>
      <vt:lpstr>Projects and PBIX Files</vt:lpstr>
      <vt:lpstr>Agenda</vt:lpstr>
      <vt:lpstr>Managing Users and Subscriptions in the Office 365 admin center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TedP</cp:lastModifiedBy>
  <cp:revision>404</cp:revision>
  <dcterms:created xsi:type="dcterms:W3CDTF">2012-04-13T19:17:02Z</dcterms:created>
  <dcterms:modified xsi:type="dcterms:W3CDTF">2017-06-09T19:27:52Z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