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63"/>
  </p:notesMasterIdLst>
  <p:handoutMasterIdLst>
    <p:handoutMasterId r:id="rId64"/>
  </p:handoutMasterIdLst>
  <p:sldIdLst>
    <p:sldId id="1519" r:id="rId6"/>
    <p:sldId id="1604" r:id="rId7"/>
    <p:sldId id="1581" r:id="rId8"/>
    <p:sldId id="1577" r:id="rId9"/>
    <p:sldId id="1578" r:id="rId10"/>
    <p:sldId id="1579" r:id="rId11"/>
    <p:sldId id="1606" r:id="rId12"/>
    <p:sldId id="1582" r:id="rId13"/>
    <p:sldId id="1607" r:id="rId14"/>
    <p:sldId id="1609" r:id="rId15"/>
    <p:sldId id="1598" r:id="rId16"/>
    <p:sldId id="1608" r:id="rId17"/>
    <p:sldId id="1599" r:id="rId18"/>
    <p:sldId id="1600" r:id="rId19"/>
    <p:sldId id="1610" r:id="rId20"/>
    <p:sldId id="1611" r:id="rId21"/>
    <p:sldId id="1612" r:id="rId22"/>
    <p:sldId id="1613" r:id="rId23"/>
    <p:sldId id="1569" r:id="rId24"/>
    <p:sldId id="1615" r:id="rId25"/>
    <p:sldId id="1616" r:id="rId26"/>
    <p:sldId id="1617" r:id="rId27"/>
    <p:sldId id="1628" r:id="rId28"/>
    <p:sldId id="1619" r:id="rId29"/>
    <p:sldId id="1620" r:id="rId30"/>
    <p:sldId id="1621" r:id="rId31"/>
    <p:sldId id="1622" r:id="rId32"/>
    <p:sldId id="1583" r:id="rId33"/>
    <p:sldId id="1584" r:id="rId34"/>
    <p:sldId id="1585" r:id="rId35"/>
    <p:sldId id="1586" r:id="rId36"/>
    <p:sldId id="1623" r:id="rId37"/>
    <p:sldId id="1624" r:id="rId38"/>
    <p:sldId id="1625" r:id="rId39"/>
    <p:sldId id="1626" r:id="rId40"/>
    <p:sldId id="1627" r:id="rId41"/>
    <p:sldId id="1587" r:id="rId42"/>
    <p:sldId id="1588" r:id="rId43"/>
    <p:sldId id="1590" r:id="rId44"/>
    <p:sldId id="1592" r:id="rId45"/>
    <p:sldId id="1594" r:id="rId46"/>
    <p:sldId id="1532" r:id="rId47"/>
    <p:sldId id="1533" r:id="rId48"/>
    <p:sldId id="1534" r:id="rId49"/>
    <p:sldId id="1545" r:id="rId50"/>
    <p:sldId id="1564" r:id="rId51"/>
    <p:sldId id="1596" r:id="rId52"/>
    <p:sldId id="1565" r:id="rId53"/>
    <p:sldId id="1566" r:id="rId54"/>
    <p:sldId id="1567" r:id="rId55"/>
    <p:sldId id="1568" r:id="rId56"/>
    <p:sldId id="1571" r:id="rId57"/>
    <p:sldId id="1542" r:id="rId58"/>
    <p:sldId id="1558" r:id="rId59"/>
    <p:sldId id="1630" r:id="rId60"/>
    <p:sldId id="1629" r:id="rId61"/>
    <p:sldId id="1601" r:id="rId6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16D459-25C9-41BE-A675-B213035DE140}">
          <p14:sldIdLst>
            <p14:sldId id="1519"/>
          </p14:sldIdLst>
        </p14:section>
        <p14:section name="Intro" id="{A073DAE3-B461-442F-A3D3-6642BD875E45}">
          <p14:sldIdLst>
            <p14:sldId id="1604"/>
            <p14:sldId id="1581"/>
            <p14:sldId id="1577"/>
            <p14:sldId id="1578"/>
            <p14:sldId id="1579"/>
            <p14:sldId id="1606"/>
          </p14:sldIdLst>
        </p14:section>
        <p14:section name="Node Package Manager" id="{83F08769-E34D-4CB5-A39C-BF9B4455EE26}">
          <p14:sldIdLst>
            <p14:sldId id="1582"/>
          </p14:sldIdLst>
        </p14:section>
        <p14:section name="Typescript" id="{B8DC74D7-6863-4BA8-8A7A-46F067874194}">
          <p14:sldIdLst>
            <p14:sldId id="1607"/>
            <p14:sldId id="1609"/>
            <p14:sldId id="1598"/>
            <p14:sldId id="1608"/>
            <p14:sldId id="1599"/>
            <p14:sldId id="1600"/>
            <p14:sldId id="1610"/>
            <p14:sldId id="1611"/>
          </p14:sldIdLst>
        </p14:section>
        <p14:section name="Webpack" id="{9876A867-5294-4BCF-9A8F-2C5FBED46FB2}">
          <p14:sldIdLst>
            <p14:sldId id="1612"/>
            <p14:sldId id="1613"/>
            <p14:sldId id="1569"/>
            <p14:sldId id="1615"/>
            <p14:sldId id="1616"/>
            <p14:sldId id="1617"/>
          </p14:sldIdLst>
        </p14:section>
        <p14:section name="React" id="{2CB357DE-3BB9-4F57-A208-EE90C8639C4D}">
          <p14:sldIdLst>
            <p14:sldId id="1628"/>
            <p14:sldId id="1619"/>
            <p14:sldId id="1620"/>
            <p14:sldId id="1621"/>
            <p14:sldId id="1622"/>
            <p14:sldId id="1583"/>
            <p14:sldId id="1584"/>
            <p14:sldId id="1585"/>
            <p14:sldId id="1586"/>
            <p14:sldId id="1623"/>
            <p14:sldId id="1624"/>
            <p14:sldId id="1625"/>
            <p14:sldId id="1626"/>
            <p14:sldId id="1627"/>
          </p14:sldIdLst>
        </p14:section>
        <p14:section name="First Web Part" id="{6FD716FB-073B-4AB1-8609-1FA0BA7AE234}">
          <p14:sldIdLst>
            <p14:sldId id="1587"/>
            <p14:sldId id="1588"/>
            <p14:sldId id="1590"/>
            <p14:sldId id="1592"/>
            <p14:sldId id="1594"/>
            <p14:sldId id="1532"/>
            <p14:sldId id="1533"/>
            <p14:sldId id="1534"/>
            <p14:sldId id="1545"/>
            <p14:sldId id="1564"/>
            <p14:sldId id="1596"/>
          </p14:sldIdLst>
        </p14:section>
        <p14:section name="Calling REST APIs" id="{DDD9DF6E-4CAF-4F21-8412-BD991919BF2C}">
          <p14:sldIdLst>
            <p14:sldId id="1565"/>
            <p14:sldId id="1566"/>
            <p14:sldId id="1567"/>
            <p14:sldId id="1568"/>
            <p14:sldId id="1571"/>
          </p14:sldIdLst>
        </p14:section>
        <p14:section name="Teams Tabs" id="{09806000-B33E-45FA-9747-86187959E989}">
          <p14:sldIdLst>
            <p14:sldId id="1542"/>
            <p14:sldId id="1558"/>
            <p14:sldId id="1630"/>
          </p14:sldIdLst>
        </p14:section>
        <p14:section name="Wrapup" id="{07667446-F4D1-4136-B28E-EB877D98FF57}">
          <p14:sldIdLst>
            <p14:sldId id="1629"/>
            <p14:sldId id="16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1A1A"/>
    <a:srgbClr val="0078D4"/>
    <a:srgbClr val="107C10"/>
    <a:srgbClr val="EAEAEA"/>
    <a:srgbClr val="004B50"/>
    <a:srgbClr val="008272"/>
    <a:srgbClr val="00BCF2"/>
    <a:srgbClr val="00188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3" autoAdjust="0"/>
    <p:restoredTop sz="92109" autoAdjust="0"/>
  </p:normalViewPr>
  <p:slideViewPr>
    <p:cSldViewPr snapToGrid="0">
      <p:cViewPr varScale="1">
        <p:scale>
          <a:sx n="83" d="100"/>
          <a:sy n="83" d="100"/>
        </p:scale>
        <p:origin x="30" y="621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11/29/2018 9:24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11/29/2018 9:24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11/29/2018 9:24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8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AB37-18B6-42C8-8CB1-5DE2B9A197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5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AB37-18B6-42C8-8CB1-5DE2B9A197D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6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AB37-18B6-42C8-8CB1-5DE2B9A197D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4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the web part</a:t>
            </a:r>
          </a:p>
          <a:p>
            <a:endParaRPr lang="en-US" dirty="0"/>
          </a:p>
          <a:p>
            <a:r>
              <a:rPr lang="en-US" dirty="0"/>
              <a:t>Point out:</a:t>
            </a:r>
          </a:p>
          <a:p>
            <a:endParaRPr lang="en-US" dirty="0"/>
          </a:p>
          <a:p>
            <a:r>
              <a:rPr lang="en-US" dirty="0"/>
              <a:t> - Main </a:t>
            </a:r>
            <a:r>
              <a:rPr lang="en-US" dirty="0" err="1"/>
              <a:t>webpart</a:t>
            </a:r>
            <a:endParaRPr lang="en-US" dirty="0"/>
          </a:p>
          <a:p>
            <a:r>
              <a:rPr lang="en-US" baseline="0" dirty="0"/>
              <a:t> - </a:t>
            </a:r>
            <a:r>
              <a:rPr lang="en-US" dirty="0"/>
              <a:t>React</a:t>
            </a:r>
            <a:r>
              <a:rPr lang="en-US" baseline="0" dirty="0"/>
              <a:t> </a:t>
            </a:r>
            <a:r>
              <a:rPr lang="en-US" dirty="0"/>
              <a:t>Components</a:t>
            </a:r>
          </a:p>
          <a:p>
            <a:r>
              <a:rPr lang="en-US" dirty="0"/>
              <a:t> - Property Pane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629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11/29/2018 9:24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12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React out of the box doesn’t give you a way to make </a:t>
            </a:r>
            <a:r>
              <a:rPr lang="en-US" dirty="0" err="1"/>
              <a:t>async</a:t>
            </a:r>
            <a:r>
              <a:rPr lang="en-US" dirty="0"/>
              <a:t> calls, other than the browser’s super-low-level </a:t>
            </a:r>
            <a:r>
              <a:rPr lang="en-US" dirty="0" err="1"/>
              <a:t>XMLHttpRequest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SPFx</a:t>
            </a:r>
            <a:r>
              <a:rPr lang="en-US" dirty="0"/>
              <a:t> gives you </a:t>
            </a:r>
            <a:r>
              <a:rPr lang="en-US" dirty="0" err="1"/>
              <a:t>HttpClient</a:t>
            </a:r>
            <a:r>
              <a:rPr lang="en-US" dirty="0"/>
              <a:t>, </a:t>
            </a:r>
            <a:r>
              <a:rPr lang="en-US" dirty="0" err="1"/>
              <a:t>SPHttpClient</a:t>
            </a:r>
            <a:r>
              <a:rPr lang="en-US" dirty="0"/>
              <a:t>, and </a:t>
            </a:r>
            <a:r>
              <a:rPr lang="en-US" dirty="0" err="1"/>
              <a:t>GraphHttpClient</a:t>
            </a:r>
            <a:endParaRPr lang="en-US" dirty="0"/>
          </a:p>
          <a:p>
            <a:pPr defTabSz="966612">
              <a:lnSpc>
                <a:spcPct val="100000"/>
              </a:lnSpc>
              <a:spcAft>
                <a:spcPts val="0"/>
              </a:spcAft>
              <a:defRPr/>
            </a:pPr>
            <a:endParaRPr lang="en-US" dirty="0"/>
          </a:p>
          <a:p>
            <a:pPr defTabSz="966612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err="1"/>
              <a:t>HttpClient</a:t>
            </a:r>
            <a:r>
              <a:rPr lang="en-US" dirty="0"/>
              <a:t> is useful for getting non-SharePoint resources, if you aren’t already using a library that does that.  (Like Angular)</a:t>
            </a:r>
          </a:p>
          <a:p>
            <a:r>
              <a:rPr lang="en-US" dirty="0" err="1"/>
              <a:t>SPHttpClient</a:t>
            </a:r>
            <a:r>
              <a:rPr lang="en-US" dirty="0"/>
              <a:t> is excellent for talking to SharePoint.  Takes care of adding proper headers, takes care of the request digest (and refreshing it), and includes </a:t>
            </a:r>
            <a:r>
              <a:rPr lang="en-US" dirty="0" err="1"/>
              <a:t>telementry</a:t>
            </a:r>
            <a:r>
              <a:rPr lang="en-US" dirty="0"/>
              <a:t>.  BUT there is a better way.</a:t>
            </a:r>
          </a:p>
          <a:p>
            <a:r>
              <a:rPr lang="en-US" dirty="0" err="1"/>
              <a:t>GraphHttpClient</a:t>
            </a:r>
            <a:r>
              <a:rPr lang="en-US" dirty="0"/>
              <a:t> is great for talking to the Office Graph API, since it ensures you have the right bearer tokens, etc.</a:t>
            </a:r>
          </a:p>
          <a:p>
            <a:endParaRPr lang="en-US" dirty="0"/>
          </a:p>
          <a:p>
            <a:r>
              <a:rPr lang="en-US" dirty="0"/>
              <a:t>Patterns and Practices team put out the JavaScript Core Library “sp-pnp.js” – A fluent API for doing all the typical, </a:t>
            </a:r>
            <a:r>
              <a:rPr lang="en-US" dirty="0" err="1"/>
              <a:t>async</a:t>
            </a:r>
            <a:r>
              <a:rPr lang="en-US" dirty="0"/>
              <a:t> things we need to do in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 err="1"/>
              <a:t>Sp.web.get</a:t>
            </a:r>
            <a:r>
              <a:rPr lang="en-US" dirty="0"/>
              <a:t>().then() 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Sp.web.lists.getByTitle</a:t>
            </a:r>
            <a:r>
              <a:rPr lang="en-US" dirty="0"/>
              <a:t>(“</a:t>
            </a:r>
            <a:r>
              <a:rPr lang="en-US" dirty="0" err="1"/>
              <a:t>MyList</a:t>
            </a:r>
            <a:r>
              <a:rPr lang="en-US" dirty="0"/>
              <a:t>”).get()</a:t>
            </a:r>
          </a:p>
          <a:p>
            <a:endParaRPr lang="en-US" dirty="0"/>
          </a:p>
          <a:p>
            <a:r>
              <a:rPr lang="en-US" dirty="0" err="1"/>
              <a:t>Pnp.sp.web.lists.getByTitle</a:t>
            </a:r>
            <a:r>
              <a:rPr lang="en-US" dirty="0"/>
              <a:t>(“</a:t>
            </a:r>
            <a:r>
              <a:rPr lang="en-US" dirty="0" err="1"/>
              <a:t>MyList</a:t>
            </a:r>
            <a:r>
              <a:rPr lang="en-US" dirty="0"/>
              <a:t>”).</a:t>
            </a:r>
            <a:r>
              <a:rPr lang="en-US" dirty="0" err="1"/>
              <a:t>items.get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F6FA1-C32C-B144-87A3-1DE89EAD1A9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Tabs – Display information or present a Single-Page App</a:t>
            </a:r>
          </a:p>
          <a:p>
            <a:r>
              <a:rPr lang="en-US" dirty="0"/>
              <a:t>Connectors – Notifications and information feeds</a:t>
            </a:r>
          </a:p>
          <a:p>
            <a:r>
              <a:rPr lang="en-US" dirty="0"/>
              <a:t>Bots – Natural language interaction</a:t>
            </a:r>
          </a:p>
          <a:p>
            <a:r>
              <a:rPr lang="en-US" dirty="0"/>
              <a:t>Messaging Extensions – Insert information from the app in the conversation. Requires a Bot.</a:t>
            </a:r>
          </a:p>
          <a:p>
            <a:r>
              <a:rPr lang="en-US" dirty="0"/>
              <a:t>Activity feed – Notify individual users</a:t>
            </a:r>
          </a:p>
          <a:p>
            <a:r>
              <a:rPr lang="en-US" dirty="0"/>
              <a:t>Outgoing web hooks – Receive commands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11/29/2018 9:24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01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11/29/2018 9:24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Invoke, don’t reference, random()</a:t>
            </a:r>
          </a:p>
          <a:p>
            <a:pPr marL="228600" indent="-228600">
              <a:buAutoNum type="arabicPeriod"/>
            </a:pPr>
            <a:r>
              <a:rPr lang="en-US" dirty="0"/>
              <a:t>Date() returns a string, you need new Date()</a:t>
            </a:r>
          </a:p>
          <a:p>
            <a:pPr marL="228600" indent="-228600">
              <a:buAutoNum type="arabicPeriod"/>
            </a:pPr>
            <a:r>
              <a:rPr lang="en-US" baseline="0" dirty="0"/>
              <a:t>Correct capitalization in </a:t>
            </a:r>
            <a:r>
              <a:rPr lang="en-US" baseline="0" dirty="0" err="1"/>
              <a:t>getElementById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Pass reference to </a:t>
            </a:r>
            <a:r>
              <a:rPr lang="en-US" baseline="0" dirty="0" err="1"/>
              <a:t>loadMe</a:t>
            </a:r>
            <a:r>
              <a:rPr lang="en-US" baseline="0" dirty="0"/>
              <a:t>, don’t invoke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AB37-18B6-42C8-8CB1-5DE2B9A197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Invoke, don’t reference, random()</a:t>
            </a:r>
          </a:p>
          <a:p>
            <a:pPr marL="228600" indent="-228600">
              <a:buAutoNum type="arabicPeriod"/>
            </a:pPr>
            <a:r>
              <a:rPr lang="en-US" dirty="0"/>
              <a:t>Date() returns a string, you need new Date()</a:t>
            </a:r>
          </a:p>
          <a:p>
            <a:pPr marL="228600" indent="-228600">
              <a:buAutoNum type="arabicPeriod"/>
            </a:pPr>
            <a:r>
              <a:rPr lang="en-US" baseline="0" dirty="0"/>
              <a:t>Correct capitalization in </a:t>
            </a:r>
            <a:r>
              <a:rPr lang="en-US" baseline="0" dirty="0" err="1"/>
              <a:t>getElementById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Pass reference to </a:t>
            </a:r>
            <a:r>
              <a:rPr lang="en-US" baseline="0" dirty="0" err="1"/>
              <a:t>loadMe</a:t>
            </a:r>
            <a:r>
              <a:rPr lang="en-US" baseline="0" dirty="0"/>
              <a:t>, don’t invoke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AB37-18B6-42C8-8CB1-5DE2B9A197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Break the example out to a demo in which the JS breaks, TS saves the day, then show the compiled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AB37-18B6-42C8-8CB1-5DE2B9A197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React is ONLY THE VIEW LAYER --- Angular is opinionated… React is NOT.</a:t>
            </a:r>
          </a:p>
          <a:p>
            <a:r>
              <a:rPr lang="en-US" dirty="0"/>
              <a:t>Controls the complete user experience, routing, etc.</a:t>
            </a:r>
          </a:p>
          <a:p>
            <a:endParaRPr lang="en-US" dirty="0"/>
          </a:p>
          <a:p>
            <a:r>
              <a:rPr lang="en-US" dirty="0"/>
              <a:t>React has a strength in single isolated components or widgets, and Angular is more towards a complete SPA.  So React has a natural “fit” to the idea of </a:t>
            </a:r>
            <a:r>
              <a:rPr lang="en-US" dirty="0" err="1"/>
              <a:t>WebParts</a:t>
            </a:r>
            <a:r>
              <a:rPr lang="en-US" dirty="0"/>
              <a:t>.</a:t>
            </a:r>
          </a:p>
          <a:p>
            <a:r>
              <a:rPr lang="en-US" dirty="0"/>
              <a:t>Vue.js is also reactive, and it’s pared down and built for performance like React, but Does not use JSX syntax.</a:t>
            </a:r>
          </a:p>
          <a:p>
            <a:r>
              <a:rPr lang="en-US" dirty="0"/>
              <a:t>Knockout is less opinionated than React, and is concerned primarily with two-way data binding and nothing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F6FA1-C32C-B144-87A3-1DE89EAD1A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reasons for React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Faster? Faster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than ng1, same as ng2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 UI Fabric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writing property panel controls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w/imperative code or JavaScript w/HTML?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is designed for SPAs; React is designed for components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Web Parts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Built-into Yeoman template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of the frameworks - opinionated vs. not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Payload: React is already there by definition; Angular is another download/load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F6FA1-C32C-B144-87A3-1DE89EAD1A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54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reasons for React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Faster? Faster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than ng1, same as ng2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 UI Fabric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writing property panel controls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w/imperative code or JavaScript w/HTML?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is designed for SPAs; React is designed for components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Web Parts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Built-into Yeoman template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of the frameworks - opinionated vs. not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Payload: React is already there by definition; Angular is another download/load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F6FA1-C32C-B144-87A3-1DE89EAD1A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9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this is imperative programming, the</a:t>
            </a:r>
            <a:r>
              <a:rPr lang="en-US" baseline="0" dirty="0"/>
              <a:t> answer is 3</a:t>
            </a:r>
          </a:p>
          <a:p>
            <a:r>
              <a:rPr lang="en-US" baseline="0" dirty="0"/>
              <a:t>If this were reactive programming in some theoretical reactive JavaScript, the answer would be 101, because c would be recalculated when one of its dependent objects (b) changes</a:t>
            </a:r>
          </a:p>
          <a:p>
            <a:r>
              <a:rPr lang="en-US" baseline="0" dirty="0"/>
              <a:t>Think of a spreadsheet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F6FA1-C32C-B144-87A3-1DE89EAD1A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AB37-18B6-42C8-8CB1-5DE2B9A197D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5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6CA342-E2E6-44F2-8BF1-07DF243340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22888" y="0"/>
            <a:ext cx="686911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3000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033210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 userDrawn="1">
          <p15:clr>
            <a:srgbClr val="FBAE40"/>
          </p15:clr>
        </p15:guide>
        <p15:guide id="6" orient="horz" pos="904" userDrawn="1">
          <p15:clr>
            <a:srgbClr val="5ACBF0"/>
          </p15:clr>
        </p15:guide>
        <p15:guide id="7" orient="horz" pos="1276" userDrawn="1">
          <p15:clr>
            <a:srgbClr val="5ACBF0"/>
          </p15:clr>
        </p15:guide>
        <p15:guide id="8" orient="horz" pos="2226" userDrawn="1">
          <p15:clr>
            <a:srgbClr val="5ACBF0"/>
          </p15:clr>
        </p15:guide>
        <p15:guide id="9" pos="299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88613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15746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148570-CC80-4A3F-B33D-04532F5864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46700" y="0"/>
            <a:ext cx="68453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612749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1" y="0"/>
            <a:ext cx="10969625" cy="103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Content title</a:t>
            </a:r>
          </a:p>
        </p:txBody>
      </p:sp>
    </p:spTree>
    <p:extLst>
      <p:ext uri="{BB962C8B-B14F-4D97-AF65-F5344CB8AC3E}">
        <p14:creationId xmlns:p14="http://schemas.microsoft.com/office/powerpoint/2010/main" val="3128953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3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D3B78D-41B3-8644-954B-12DAA7C94D90}" type="datetimeFigureOut">
              <a:rPr lang="en-US" smtClean="0">
                <a:solidFill>
                  <a:srgbClr val="4A494F">
                    <a:tint val="75000"/>
                  </a:srgbClr>
                </a:solidFill>
              </a:rPr>
              <a:pPr/>
              <a:t>11/29/2018</a:t>
            </a:fld>
            <a:endParaRPr lang="en-US">
              <a:solidFill>
                <a:srgbClr val="4A494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CFEAA38-F105-B848-B342-7884E8437A8B}" type="slidenum">
              <a:rPr lang="en-US" smtClean="0">
                <a:solidFill>
                  <a:srgbClr val="4A494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A494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A494F">
                  <a:tint val="75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555750"/>
            <a:ext cx="10515600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913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713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27079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764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4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7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244910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D3B78D-41B3-8644-954B-12DAA7C94D90}" type="datetimeFigureOut">
              <a:rPr lang="en-US" smtClean="0">
                <a:solidFill>
                  <a:srgbClr val="4A494F">
                    <a:tint val="75000"/>
                  </a:srgbClr>
                </a:solidFill>
              </a:rPr>
              <a:pPr/>
              <a:t>11/29/2018</a:t>
            </a:fld>
            <a:endParaRPr lang="en-US">
              <a:solidFill>
                <a:srgbClr val="4A494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CFEAA38-F105-B848-B342-7884E8437A8B}" type="slidenum">
              <a:rPr lang="en-US" smtClean="0">
                <a:solidFill>
                  <a:srgbClr val="4A494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A494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A494F">
                  <a:tint val="75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555750"/>
            <a:ext cx="5105400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49988" y="1555750"/>
            <a:ext cx="5103812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341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E10806-048A-4F33-854D-4DBA8AE853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4000" y="0"/>
            <a:ext cx="6858000" cy="69072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850DA5-6C75-433D-90E4-10B46FAF4D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4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121213-375A-492D-AE32-8F06ACE08B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1444625"/>
            <a:ext cx="11017250" cy="1612749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9787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B816F-8A2A-420C-B0E0-1215CE55E5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1444625"/>
            <a:ext cx="11017250" cy="2398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166015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35FC7-758D-4EA7-83D5-86FCF1EEDA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200" y="1435100"/>
            <a:ext cx="5210175" cy="1612749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00DD12-97CD-450D-A804-0272FF5B2A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7625" y="1435100"/>
            <a:ext cx="5208588" cy="1612749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07833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700392-467C-455C-BA40-0E0F263990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200" y="1435100"/>
            <a:ext cx="5210175" cy="24082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3C4BA7A-F7E7-4992-B5DE-6AC5C56961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7625" y="1435100"/>
            <a:ext cx="5208588" cy="2408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018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121213-375A-492D-AE32-8F06ACE08B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1444625"/>
            <a:ext cx="11017250" cy="1612749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238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4534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50776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B816F-8A2A-420C-B0E0-1215CE55E5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1444625"/>
            <a:ext cx="11017250" cy="2398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35FC7-758D-4EA7-83D5-86FCF1EEDA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200" y="1435100"/>
            <a:ext cx="5210175" cy="1612749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00DD12-97CD-450D-A804-0272FF5B2A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7625" y="1435100"/>
            <a:ext cx="5208588" cy="1612749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700392-467C-455C-BA40-0E0F263990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200" y="1435100"/>
            <a:ext cx="5210175" cy="2408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3C4BA7A-F7E7-4992-B5DE-6AC5C56961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7625" y="1435100"/>
            <a:ext cx="5208588" cy="2408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609" r:id="rId2"/>
    <p:sldLayoutId id="2147484577" r:id="rId3"/>
    <p:sldLayoutId id="2147484610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73" r:id="rId12"/>
    <p:sldLayoutId id="2147484606" r:id="rId13"/>
    <p:sldLayoutId id="2147484638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675" r:id="rId26"/>
    <p:sldLayoutId id="2147484676" r:id="rId27"/>
    <p:sldLayoutId id="2147484677" r:id="rId28"/>
    <p:sldLayoutId id="2147484678" r:id="rId29"/>
    <p:sldLayoutId id="2147484679" r:id="rId30"/>
    <p:sldLayoutId id="2147484683" r:id="rId31"/>
    <p:sldLayoutId id="2147484684" r:id="rId32"/>
    <p:sldLayoutId id="2147484685" r:id="rId33"/>
    <p:sldLayoutId id="2147484686" r:id="rId34"/>
    <p:sldLayoutId id="2147484687" r:id="rId35"/>
    <p:sldLayoutId id="2147484688" r:id="rId36"/>
    <p:sldLayoutId id="2147484689" r:id="rId37"/>
    <p:sldLayoutId id="2147484690" r:id="rId38"/>
    <p:sldLayoutId id="2147484691" r:id="rId39"/>
    <p:sldLayoutId id="2147484692" r:id="rId4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71" r:id="rId5"/>
    <p:sldLayoutId id="2147484672" r:id="rId6"/>
    <p:sldLayoutId id="2147484673" r:id="rId7"/>
    <p:sldLayoutId id="2147484674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.wikipedia.org/wiki/Microsoft_Teams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://commons.wikimedia.org/wiki/File:Angular_full_color_logo.sv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it.ly/Apps4Teams" TargetMode="External"/><Relationship Id="rId11" Type="http://schemas.openxmlformats.org/officeDocument/2006/relationships/image" Target="../media/image36.svg"/><Relationship Id="rId5" Type="http://schemas.openxmlformats.org/officeDocument/2006/relationships/image" Target="../media/image31.pn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hyperlink" Target="https://en.wikipedia.org/wiki/File:Microsoft_Teams_logo.png" TargetMode="External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SPF-Gulp" TargetMode="External"/><Relationship Id="rId3" Type="http://schemas.openxmlformats.org/officeDocument/2006/relationships/hyperlink" Target="http://bit.ly/SPF-TypeScript" TargetMode="External"/><Relationship Id="rId7" Type="http://schemas.openxmlformats.org/officeDocument/2006/relationships/hyperlink" Target="http://bit.ly/SP-REST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1.xml"/><Relationship Id="rId6" Type="http://schemas.openxmlformats.org/officeDocument/2006/relationships/hyperlink" Target="http://bit.ly/SPF-WebPack" TargetMode="External"/><Relationship Id="rId5" Type="http://schemas.openxmlformats.org/officeDocument/2006/relationships/hyperlink" Target="http://bit.ly/LearnTypeScript" TargetMode="External"/><Relationship Id="rId4" Type="http://schemas.openxmlformats.org/officeDocument/2006/relationships/hyperlink" Target="http://bit.ly/TSPlayground" TargetMode="External"/><Relationship Id="rId9" Type="http://schemas.openxmlformats.org/officeDocument/2006/relationships/hyperlink" Target="http://bit.ly/SPF-VSCode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1189545"/>
            <a:ext cx="4167887" cy="3016852"/>
          </a:xfrm>
        </p:spPr>
        <p:txBody>
          <a:bodyPr/>
          <a:lstStyle/>
          <a:p>
            <a:r>
              <a:rPr lang="en-US" sz="3921" dirty="0"/>
              <a:t>SharePoint Framework</a:t>
            </a:r>
            <a:br>
              <a:rPr lang="en-US" sz="3921" dirty="0"/>
            </a:br>
            <a:r>
              <a:rPr lang="en-US" sz="3921" dirty="0"/>
              <a:t>and</a:t>
            </a:r>
            <a:br>
              <a:rPr lang="en-US" sz="3921" dirty="0"/>
            </a:br>
            <a:r>
              <a:rPr lang="en-US" sz="3921" dirty="0"/>
              <a:t>Tabs in Microsoft Teams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4801086"/>
            <a:ext cx="4164583" cy="307777"/>
          </a:xfrm>
        </p:spPr>
        <p:txBody>
          <a:bodyPr/>
          <a:lstStyle/>
          <a:p>
            <a:r>
              <a:rPr lang="en-US" dirty="0"/>
              <a:t>Bob German</a:t>
            </a:r>
            <a:br>
              <a:rPr lang="en-US" dirty="0"/>
            </a:br>
            <a:r>
              <a:rPr lang="en-US" dirty="0"/>
              <a:t>Partner Technical Architect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5B104F-CCB2-435A-AD2A-4D3CB2E64127}"/>
              </a:ext>
            </a:extLst>
          </p:cNvPr>
          <p:cNvSpPr txBox="1">
            <a:spLocks/>
          </p:cNvSpPr>
          <p:nvPr/>
        </p:nvSpPr>
        <p:spPr>
          <a:xfrm>
            <a:off x="2136790" y="5451167"/>
            <a:ext cx="2973205" cy="957120"/>
          </a:xfrm>
          <a:prstGeom prst="rect">
            <a:avLst/>
          </a:prstGeom>
          <a:noFill/>
        </p:spPr>
        <p:txBody>
          <a:bodyPr vert="horz" wrap="square" lIns="161356" tIns="107571" rIns="161356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45"/>
              <a:t>One Commercial Partner</a:t>
            </a:r>
            <a:endParaRPr lang="en-US" sz="2745" dirty="0"/>
          </a:p>
        </p:txBody>
      </p:sp>
      <p:pic>
        <p:nvPicPr>
          <p:cNvPr id="7" name="Picture 6" descr="cid:image001.png@01D35EB2.DF3294A0">
            <a:extLst>
              <a:ext uri="{FF2B5EF4-FFF2-40B4-BE49-F238E27FC236}">
                <a16:creationId xmlns:a16="http://schemas.microsoft.com/office/drawing/2014/main" id="{A2D440FC-1FB4-45C9-9D46-F630A45318C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1"/>
          <a:stretch/>
        </p:blipFill>
        <p:spPr bwMode="auto">
          <a:xfrm>
            <a:off x="418643" y="5451166"/>
            <a:ext cx="1568732" cy="957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329367-E668-431E-B385-C2CCF09108F4}"/>
              </a:ext>
            </a:extLst>
          </p:cNvPr>
          <p:cNvCxnSpPr/>
          <p:nvPr/>
        </p:nvCxnSpPr>
        <p:spPr>
          <a:xfrm>
            <a:off x="2062088" y="5595360"/>
            <a:ext cx="0" cy="67231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6FF5ACE-CBB5-44A7-B271-48FAF172A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496" y="2084364"/>
            <a:ext cx="5437187" cy="4482124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48C0BB1-2C51-43E1-AA9A-661C8EA0A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40685" y="3010096"/>
            <a:ext cx="2393622" cy="23936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mistakes can you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2101671" cy="50967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(function 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function </a:t>
            </a:r>
            <a:r>
              <a:rPr lang="en-US" sz="2400" dirty="0" err="1">
                <a:latin typeface="Consolas" panose="020B0609020204030204" pitchFamily="49" charset="0"/>
              </a:rPr>
              <a:t>loadMe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greetings = ["Happy", "Have a good", "It's"];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weekdays = ["Sunday", "Monday", "Tuesday", "Wednesday",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                          "Thursday", "Friday", "Saturday"];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greeting = greetings[</a:t>
            </a:r>
            <a:r>
              <a:rPr lang="en-US" sz="2400" dirty="0" err="1">
                <a:latin typeface="Consolas" panose="020B0609020204030204" pitchFamily="49" charset="0"/>
              </a:rPr>
              <a:t>Math.floor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Math.random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greetings.length</a:t>
            </a:r>
            <a:r>
              <a:rPr lang="en-US" sz="2400" dirty="0">
                <a:latin typeface="Consolas" panose="020B0609020204030204" pitchFamily="49" charset="0"/>
              </a:rPr>
              <a:t>)];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todayIs</a:t>
            </a:r>
            <a:r>
              <a:rPr lang="en-US" sz="2400" dirty="0">
                <a:latin typeface="Consolas" panose="020B0609020204030204" pitchFamily="49" charset="0"/>
              </a:rPr>
              <a:t> = weekdays[Date().</a:t>
            </a:r>
            <a:r>
              <a:rPr lang="en-US" sz="2400" dirty="0" err="1">
                <a:latin typeface="Consolas" panose="020B0609020204030204" pitchFamily="49" charset="0"/>
              </a:rPr>
              <a:t>getDay</a:t>
            </a:r>
            <a:r>
              <a:rPr lang="en-US" sz="2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</a:rPr>
              <a:t>('elt1').</a:t>
            </a:r>
            <a:r>
              <a:rPr lang="en-US" sz="2400" dirty="0" err="1">
                <a:latin typeface="Consolas" panose="020B0609020204030204" pitchFamily="49" charset="0"/>
              </a:rPr>
              <a:t>innerHTML</a:t>
            </a:r>
            <a:r>
              <a:rPr lang="en-US" sz="2400" dirty="0">
                <a:latin typeface="Consolas" panose="020B0609020204030204" pitchFamily="49" charset="0"/>
              </a:rPr>
              <a:t> =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greeting + " " + </a:t>
            </a:r>
            <a:r>
              <a:rPr lang="en-US" sz="2400" dirty="0" err="1">
                <a:latin typeface="Consolas" panose="020B0609020204030204" pitchFamily="49" charset="0"/>
              </a:rPr>
              <a:t>todayIs</a:t>
            </a:r>
            <a:r>
              <a:rPr lang="en-US" sz="2400" dirty="0">
                <a:latin typeface="Consolas" panose="020B0609020204030204" pitchFamily="49" charset="0"/>
              </a:rPr>
              <a:t> + "!";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window.onload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loadMe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})()</a:t>
            </a:r>
          </a:p>
        </p:txBody>
      </p:sp>
    </p:spTree>
    <p:extLst>
      <p:ext uri="{BB962C8B-B14F-4D97-AF65-F5344CB8AC3E}">
        <p14:creationId xmlns:p14="http://schemas.microsoft.com/office/powerpoint/2010/main" val="103259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mistakes can you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2026969" cy="50967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(function 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function </a:t>
            </a:r>
            <a:r>
              <a:rPr lang="en-US" sz="2400" dirty="0" err="1">
                <a:latin typeface="Consolas" panose="020B0609020204030204" pitchFamily="49" charset="0"/>
              </a:rPr>
              <a:t>loadMe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greetings = ["Happy", "Have a good", "It's"];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weekdays = ["Sunday", "Monday", "Tuesday", "Wednesday",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                          "Thursday", "Friday", "Saturday"];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greeting = greetings[</a:t>
            </a:r>
            <a:r>
              <a:rPr lang="en-US" sz="2400" dirty="0" err="1">
                <a:latin typeface="Consolas" panose="020B0609020204030204" pitchFamily="49" charset="0"/>
              </a:rPr>
              <a:t>Math.floor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Math.random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greetings.length</a:t>
            </a:r>
            <a:r>
              <a:rPr lang="en-US" sz="2400" dirty="0">
                <a:latin typeface="Consolas" panose="020B0609020204030204" pitchFamily="49" charset="0"/>
              </a:rPr>
              <a:t>)];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todayIs</a:t>
            </a:r>
            <a:r>
              <a:rPr lang="en-US" sz="2400" dirty="0">
                <a:latin typeface="Consolas" panose="020B0609020204030204" pitchFamily="49" charset="0"/>
              </a:rPr>
              <a:t> = weekdays[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Date().</a:t>
            </a:r>
            <a:r>
              <a:rPr lang="en-US" sz="2400" dirty="0" err="1">
                <a:latin typeface="Consolas" panose="020B0609020204030204" pitchFamily="49" charset="0"/>
              </a:rPr>
              <a:t>getDay</a:t>
            </a:r>
            <a:r>
              <a:rPr lang="en-US" sz="2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document.getElementByI</a:t>
            </a:r>
            <a:r>
              <a:rPr lang="en-US" sz="2400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('elt1').</a:t>
            </a:r>
            <a:r>
              <a:rPr lang="en-US" sz="2400" dirty="0" err="1">
                <a:latin typeface="Consolas" panose="020B0609020204030204" pitchFamily="49" charset="0"/>
              </a:rPr>
              <a:t>innerHTML</a:t>
            </a:r>
            <a:r>
              <a:rPr lang="en-US" sz="2400" dirty="0">
                <a:latin typeface="Consolas" panose="020B0609020204030204" pitchFamily="49" charset="0"/>
              </a:rPr>
              <a:t> =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greeting + " " + </a:t>
            </a:r>
            <a:r>
              <a:rPr lang="en-US" sz="2400" dirty="0" err="1">
                <a:latin typeface="Consolas" panose="020B0609020204030204" pitchFamily="49" charset="0"/>
              </a:rPr>
              <a:t>todayIs</a:t>
            </a:r>
            <a:r>
              <a:rPr lang="en-US" sz="2400" dirty="0">
                <a:latin typeface="Consolas" panose="020B0609020204030204" pitchFamily="49" charset="0"/>
              </a:rPr>
              <a:t> + "!";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window.onload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loadMe</a:t>
            </a:r>
            <a:r>
              <a:rPr lang="en-US" sz="24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})()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211370" y="3493585"/>
            <a:ext cx="670811" cy="4855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6262" y="3302832"/>
            <a:ext cx="1019216" cy="6117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134286" y="4609876"/>
            <a:ext cx="961714" cy="6544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11765" y="5807083"/>
            <a:ext cx="961714" cy="6544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3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494851" y="1164784"/>
            <a:ext cx="11195121" cy="475207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Typescript is a superset of JavaScript, and is “</a:t>
            </a:r>
            <a:r>
              <a:rPr lang="en-US" sz="3200" dirty="0" err="1"/>
              <a:t>transpiled</a:t>
            </a:r>
            <a:r>
              <a:rPr lang="en-US" sz="3200" dirty="0"/>
              <a:t>” into regular JavaScript.</a:t>
            </a:r>
          </a:p>
          <a:p>
            <a:pPr lvl="1"/>
            <a:r>
              <a:rPr lang="en-US" sz="2800" dirty="0"/>
              <a:t>Static type checking catches errors earlier</a:t>
            </a:r>
          </a:p>
          <a:p>
            <a:pPr lvl="1"/>
            <a:r>
              <a:rPr lang="en-US" sz="2800" dirty="0" err="1"/>
              <a:t>Intellisense</a:t>
            </a:r>
            <a:endParaRPr lang="en-US" sz="2800" dirty="0"/>
          </a:p>
          <a:p>
            <a:pPr lvl="1"/>
            <a:r>
              <a:rPr lang="en-US" sz="2800" dirty="0"/>
              <a:t>Use ES6 features in ES3, ES5 (or at least get compatibility checking)</a:t>
            </a:r>
          </a:p>
          <a:p>
            <a:pPr lvl="1"/>
            <a:r>
              <a:rPr lang="en-US" sz="2800" dirty="0"/>
              <a:t>Class structure familiar to .NET programmers</a:t>
            </a:r>
          </a:p>
          <a:p>
            <a:pPr marL="514252" indent="-514252">
              <a:buFont typeface="+mj-lt"/>
              <a:buAutoNum type="arabicPeriod"/>
            </a:pPr>
            <a:endParaRPr lang="en-US" sz="3200" dirty="0"/>
          </a:p>
          <a:p>
            <a:pPr marL="514252" indent="-514252">
              <a:buFont typeface="+mj-lt"/>
              <a:buAutoNum type="arabicPeriod"/>
            </a:pPr>
            <a:endParaRPr lang="en-US" sz="3200" dirty="0"/>
          </a:p>
          <a:p>
            <a:pPr marL="971364" lvl="1" indent="-514252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63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34408" y="1423715"/>
            <a:ext cx="8590738" cy="514781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</a:t>
            </a:r>
            <a:r>
              <a:rPr lang="en-US" sz="1961" dirty="0" err="1">
                <a:latin typeface="Consolas" panose="020B0609020204030204" pitchFamily="49" charset="0"/>
              </a:rPr>
              <a:t>myString</a:t>
            </a:r>
            <a:r>
              <a:rPr lang="en-US" sz="1961" dirty="0">
                <a:latin typeface="Consolas" panose="020B0609020204030204" pitchFamily="49" charset="0"/>
              </a:rPr>
              <a:t>: string = '&lt;u&gt;Results&lt;/u&gt;&lt;</a:t>
            </a:r>
            <a:r>
              <a:rPr lang="en-US" sz="1961" dirty="0" err="1">
                <a:latin typeface="Consolas" panose="020B0609020204030204" pitchFamily="49" charset="0"/>
              </a:rPr>
              <a:t>br</a:t>
            </a:r>
            <a:r>
              <a:rPr lang="en-US" sz="1961" dirty="0">
                <a:latin typeface="Consolas" panose="020B0609020204030204" pitchFamily="49" charset="0"/>
              </a:rPr>
              <a:t> /&gt;';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</a:t>
            </a:r>
            <a:r>
              <a:rPr lang="en-US" sz="1961" dirty="0" err="1">
                <a:latin typeface="Consolas" panose="020B0609020204030204" pitchFamily="49" charset="0"/>
              </a:rPr>
              <a:t>myNum</a:t>
            </a:r>
            <a:r>
              <a:rPr lang="en-US" sz="1961" dirty="0">
                <a:latin typeface="Consolas" panose="020B0609020204030204" pitchFamily="49" charset="0"/>
              </a:rPr>
              <a:t> : number = 123;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</a:t>
            </a:r>
            <a:r>
              <a:rPr lang="en-US" sz="1961" dirty="0" err="1">
                <a:latin typeface="Consolas" panose="020B0609020204030204" pitchFamily="49" charset="0"/>
              </a:rPr>
              <a:t>myAny</a:t>
            </a:r>
            <a:r>
              <a:rPr lang="en-US" sz="1961" dirty="0">
                <a:latin typeface="Consolas" panose="020B0609020204030204" pitchFamily="49" charset="0"/>
              </a:rPr>
              <a:t> : any = "Hello";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 err="1">
                <a:latin typeface="Consolas" panose="020B0609020204030204" pitchFamily="49" charset="0"/>
              </a:rPr>
              <a:t>myString</a:t>
            </a:r>
            <a:r>
              <a:rPr lang="en-US" sz="1961" dirty="0">
                <a:latin typeface="Consolas" panose="020B0609020204030204" pitchFamily="49" charset="0"/>
              </a:rPr>
              <a:t> = &lt;number&gt;</a:t>
            </a:r>
            <a:r>
              <a:rPr lang="en-US" sz="1961" dirty="0" err="1">
                <a:latin typeface="Consolas" panose="020B0609020204030204" pitchFamily="49" charset="0"/>
              </a:rPr>
              <a:t>myAny</a:t>
            </a:r>
            <a:r>
              <a:rPr lang="en-US" sz="196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</a:t>
            </a:r>
            <a:r>
              <a:rPr lang="en-US" sz="1961" dirty="0" err="1">
                <a:latin typeface="Consolas" panose="020B0609020204030204" pitchFamily="49" charset="0"/>
              </a:rPr>
              <a:t>myDate</a:t>
            </a:r>
            <a:r>
              <a:rPr lang="en-US" sz="1961" dirty="0">
                <a:latin typeface="Consolas" panose="020B0609020204030204" pitchFamily="49" charset="0"/>
              </a:rPr>
              <a:t>: Date = new Date;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</a:t>
            </a:r>
            <a:r>
              <a:rPr lang="en-US" sz="1961" dirty="0" err="1">
                <a:latin typeface="Consolas" panose="020B0609020204030204" pitchFamily="49" charset="0"/>
              </a:rPr>
              <a:t>myElement</a:t>
            </a:r>
            <a:r>
              <a:rPr lang="en-US" sz="1961" dirty="0">
                <a:latin typeface="Consolas" panose="020B0609020204030204" pitchFamily="49" charset="0"/>
              </a:rPr>
              <a:t>: </a:t>
            </a:r>
            <a:r>
              <a:rPr lang="en-US" sz="1961" dirty="0" err="1">
                <a:latin typeface="Consolas" panose="020B0609020204030204" pitchFamily="49" charset="0"/>
              </a:rPr>
              <a:t>HTMLElement</a:t>
            </a:r>
            <a:r>
              <a:rPr lang="en-US" sz="1961" dirty="0">
                <a:latin typeface="Consolas" panose="020B0609020204030204" pitchFamily="49" charset="0"/>
              </a:rPr>
              <a:t> =</a:t>
            </a:r>
            <a:br>
              <a:rPr lang="en-US" sz="1961" dirty="0">
                <a:latin typeface="Consolas" panose="020B0609020204030204" pitchFamily="49" charset="0"/>
              </a:rPr>
            </a:br>
            <a:r>
              <a:rPr lang="en-US" sz="1961" dirty="0">
                <a:latin typeface="Consolas" panose="020B0609020204030204" pitchFamily="49" charset="0"/>
              </a:rPr>
              <a:t>     </a:t>
            </a:r>
            <a:r>
              <a:rPr lang="en-US" sz="1961" dirty="0" err="1">
                <a:latin typeface="Consolas" panose="020B0609020204030204" pitchFamily="49" charset="0"/>
              </a:rPr>
              <a:t>document.getElementsByTagName</a:t>
            </a:r>
            <a:r>
              <a:rPr lang="en-US" sz="1961" dirty="0">
                <a:latin typeface="Consolas" panose="020B0609020204030204" pitchFamily="49" charset="0"/>
              </a:rPr>
              <a:t>('body')[0];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</a:t>
            </a:r>
            <a:r>
              <a:rPr lang="en-US" sz="1961" dirty="0" err="1">
                <a:latin typeface="Consolas" panose="020B0609020204030204" pitchFamily="49" charset="0"/>
              </a:rPr>
              <a:t>myFunc</a:t>
            </a:r>
            <a:r>
              <a:rPr lang="en-US" sz="1961" dirty="0">
                <a:latin typeface="Consolas" panose="020B0609020204030204" pitchFamily="49" charset="0"/>
              </a:rPr>
              <a:t> : (</a:t>
            </a:r>
            <a:r>
              <a:rPr lang="en-US" sz="1961" dirty="0" err="1">
                <a:latin typeface="Consolas" panose="020B0609020204030204" pitchFamily="49" charset="0"/>
              </a:rPr>
              <a:t>x:number</a:t>
            </a:r>
            <a:r>
              <a:rPr lang="en-US" sz="1961" dirty="0">
                <a:latin typeface="Consolas" panose="020B0609020204030204" pitchFamily="49" charset="0"/>
              </a:rPr>
              <a:t>) =&gt; number 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function(</a:t>
            </a:r>
            <a:r>
              <a:rPr lang="en-US" sz="1961" dirty="0" err="1">
                <a:latin typeface="Consolas" panose="020B0609020204030204" pitchFamily="49" charset="0"/>
              </a:rPr>
              <a:t>x:number</a:t>
            </a:r>
            <a:r>
              <a:rPr lang="en-US" sz="1961" dirty="0">
                <a:latin typeface="Consolas" panose="020B0609020204030204" pitchFamily="49" charset="0"/>
              </a:rPr>
              <a:t>) : number { return x+1;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</a:t>
            </a:r>
            <a:r>
              <a:rPr lang="en-US" sz="1961" dirty="0" err="1">
                <a:latin typeface="Consolas" panose="020B0609020204030204" pitchFamily="49" charset="0"/>
              </a:rPr>
              <a:t>myPeople</a:t>
            </a:r>
            <a:r>
              <a:rPr lang="en-US" sz="1961" dirty="0">
                <a:latin typeface="Consolas" panose="020B0609020204030204" pitchFamily="49" charset="0"/>
              </a:rPr>
              <a:t>: {</a:t>
            </a:r>
            <a:r>
              <a:rPr lang="en-US" sz="1961" dirty="0" err="1">
                <a:latin typeface="Consolas" panose="020B0609020204030204" pitchFamily="49" charset="0"/>
              </a:rPr>
              <a:t>firstName</a:t>
            </a:r>
            <a:r>
              <a:rPr lang="en-US" sz="1961" dirty="0">
                <a:latin typeface="Consolas" panose="020B0609020204030204" pitchFamily="49" charset="0"/>
              </a:rPr>
              <a:t>: string, </a:t>
            </a:r>
            <a:r>
              <a:rPr lang="en-US" sz="1961" dirty="0" err="1">
                <a:latin typeface="Consolas" panose="020B0609020204030204" pitchFamily="49" charset="0"/>
              </a:rPr>
              <a:t>lastName</a:t>
            </a:r>
            <a:r>
              <a:rPr lang="en-US" sz="1961" dirty="0">
                <a:latin typeface="Consolas" panose="020B0609020204030204" pitchFamily="49" charset="0"/>
              </a:rPr>
              <a:t>: string}[] 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    [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        { </a:t>
            </a:r>
            <a:r>
              <a:rPr lang="en-US" sz="1961" dirty="0" err="1">
                <a:latin typeface="Consolas" panose="020B0609020204030204" pitchFamily="49" charset="0"/>
              </a:rPr>
              <a:t>firstName</a:t>
            </a:r>
            <a:r>
              <a:rPr lang="en-US" sz="1961" dirty="0">
                <a:latin typeface="Consolas" panose="020B0609020204030204" pitchFamily="49" charset="0"/>
              </a:rPr>
              <a:t>: “Alice", </a:t>
            </a:r>
            <a:r>
              <a:rPr lang="en-US" sz="1961" dirty="0" err="1">
                <a:latin typeface="Consolas" panose="020B0609020204030204" pitchFamily="49" charset="0"/>
              </a:rPr>
              <a:t>lastName</a:t>
            </a:r>
            <a:r>
              <a:rPr lang="en-US" sz="1961" dirty="0">
                <a:latin typeface="Consolas" panose="020B0609020204030204" pitchFamily="49" charset="0"/>
              </a:rPr>
              <a:t>: “Grapes" 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        { </a:t>
            </a:r>
            <a:r>
              <a:rPr lang="en-US" sz="1961" dirty="0" err="1">
                <a:latin typeface="Consolas" panose="020B0609020204030204" pitchFamily="49" charset="0"/>
              </a:rPr>
              <a:t>firstName</a:t>
            </a:r>
            <a:r>
              <a:rPr lang="en-US" sz="1961" dirty="0">
                <a:latin typeface="Consolas" panose="020B0609020204030204" pitchFamily="49" charset="0"/>
              </a:rPr>
              <a:t>: “Bob", </a:t>
            </a:r>
            <a:r>
              <a:rPr lang="en-US" sz="1961" dirty="0" err="1">
                <a:latin typeface="Consolas" panose="020B0609020204030204" pitchFamily="49" charset="0"/>
              </a:rPr>
              <a:t>lastName</a:t>
            </a:r>
            <a:r>
              <a:rPr lang="en-US" sz="1961" dirty="0">
                <a:latin typeface="Consolas" panose="020B0609020204030204" pitchFamily="49" charset="0"/>
              </a:rPr>
              <a:t>: “German"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    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33526" y="1505218"/>
            <a:ext cx="1348317" cy="526399"/>
          </a:xfrm>
          <a:prstGeom prst="wedgeRectCallout">
            <a:avLst>
              <a:gd name="adj1" fmla="val 111359"/>
              <a:gd name="adj2" fmla="val -19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ular Callout 6"/>
          <p:cNvSpPr/>
          <p:nvPr/>
        </p:nvSpPr>
        <p:spPr>
          <a:xfrm>
            <a:off x="633525" y="1505218"/>
            <a:ext cx="1348317" cy="526399"/>
          </a:xfrm>
          <a:prstGeom prst="wedgeRectCallout">
            <a:avLst>
              <a:gd name="adj1" fmla="val 110674"/>
              <a:gd name="adj2" fmla="val 41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Intrinsics</a:t>
            </a:r>
            <a:endParaRPr lang="en-US" sz="1800" dirty="0"/>
          </a:p>
        </p:txBody>
      </p:sp>
      <p:sp>
        <p:nvSpPr>
          <p:cNvPr id="9" name="Rectangular Callout 8"/>
          <p:cNvSpPr/>
          <p:nvPr/>
        </p:nvSpPr>
        <p:spPr>
          <a:xfrm>
            <a:off x="633526" y="2156967"/>
            <a:ext cx="1348317" cy="526399"/>
          </a:xfrm>
          <a:prstGeom prst="wedgeRectCallout">
            <a:avLst>
              <a:gd name="adj1" fmla="val 111359"/>
              <a:gd name="adj2" fmla="val -19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ular Callout 9"/>
          <p:cNvSpPr/>
          <p:nvPr/>
        </p:nvSpPr>
        <p:spPr>
          <a:xfrm>
            <a:off x="633525" y="2156967"/>
            <a:ext cx="1348317" cy="526399"/>
          </a:xfrm>
          <a:prstGeom prst="wedgeRectCallout">
            <a:avLst>
              <a:gd name="adj1" fmla="val 110674"/>
              <a:gd name="adj2" fmla="val 41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Any and Casting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33526" y="2808715"/>
            <a:ext cx="1348317" cy="526399"/>
          </a:xfrm>
          <a:prstGeom prst="wedgeRectCallout">
            <a:avLst>
              <a:gd name="adj1" fmla="val 111359"/>
              <a:gd name="adj2" fmla="val -19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ular Callout 12"/>
          <p:cNvSpPr/>
          <p:nvPr/>
        </p:nvSpPr>
        <p:spPr>
          <a:xfrm>
            <a:off x="633525" y="2808715"/>
            <a:ext cx="1348317" cy="526399"/>
          </a:xfrm>
          <a:prstGeom prst="wedgeRectCallout">
            <a:avLst>
              <a:gd name="adj1" fmla="val 110674"/>
              <a:gd name="adj2" fmla="val 41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Built-in objects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33525" y="3460464"/>
            <a:ext cx="1348317" cy="526399"/>
          </a:xfrm>
          <a:prstGeom prst="wedgeRectCallout">
            <a:avLst>
              <a:gd name="adj1" fmla="val 111359"/>
              <a:gd name="adj2" fmla="val 54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Functions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33523" y="4112212"/>
            <a:ext cx="1348317" cy="782268"/>
          </a:xfrm>
          <a:prstGeom prst="wedgeRectCallout">
            <a:avLst>
              <a:gd name="adj1" fmla="val 110644"/>
              <a:gd name="adj2" fmla="val 2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Complex Types</a:t>
            </a:r>
          </a:p>
        </p:txBody>
      </p:sp>
    </p:spTree>
    <p:extLst>
      <p:ext uri="{BB962C8B-B14F-4D97-AF65-F5344CB8AC3E}">
        <p14:creationId xmlns:p14="http://schemas.microsoft.com/office/powerpoint/2010/main" val="36845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ES6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11493" y="1480521"/>
            <a:ext cx="8217164" cy="484607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endParaRPr lang="en-US" sz="1961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</a:t>
            </a: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</a:t>
            </a:r>
            <a:r>
              <a:rPr lang="en-US" sz="1961" dirty="0" err="1">
                <a:latin typeface="Consolas" panose="020B0609020204030204" pitchFamily="49" charset="0"/>
              </a:rPr>
              <a:t>myFunc</a:t>
            </a:r>
            <a:r>
              <a:rPr lang="en-US" sz="1961" dirty="0">
                <a:latin typeface="Consolas" panose="020B0609020204030204" pitchFamily="49" charset="0"/>
              </a:rPr>
              <a:t> : (</a:t>
            </a:r>
            <a:r>
              <a:rPr lang="en-US" sz="1961" dirty="0" err="1">
                <a:latin typeface="Consolas" panose="020B0609020204030204" pitchFamily="49" charset="0"/>
              </a:rPr>
              <a:t>nx:number</a:t>
            </a:r>
            <a:r>
              <a:rPr lang="en-US" sz="1961" dirty="0">
                <a:latin typeface="Consolas" panose="020B0609020204030204" pitchFamily="49" charset="0"/>
              </a:rPr>
              <a:t>) =&gt; number 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        (</a:t>
            </a:r>
            <a:r>
              <a:rPr lang="en-US" sz="1961" dirty="0" err="1">
                <a:latin typeface="Consolas" panose="020B0609020204030204" pitchFamily="49" charset="0"/>
              </a:rPr>
              <a:t>n:number</a:t>
            </a:r>
            <a:r>
              <a:rPr lang="en-US" sz="1961" dirty="0">
                <a:latin typeface="Consolas" panose="020B0609020204030204" pitchFamily="49" charset="0"/>
              </a:rPr>
              <a:t>) =&gt;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            return n+1;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961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let x:number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if (true) {  let x:number = 100;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if (x === 1) { alert ('It worked!')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961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</a:t>
            </a: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target: string = ‘world’;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</a:t>
            </a: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greeting: string = `Hello, ${target}`;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961" dirty="0">
              <a:latin typeface="Consolas" panose="020B06090202040302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10377" y="1776265"/>
            <a:ext cx="1348317" cy="1003972"/>
          </a:xfrm>
          <a:prstGeom prst="wedgeRectCallout">
            <a:avLst>
              <a:gd name="adj1" fmla="val 132135"/>
              <a:gd name="adj2" fmla="val -25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“Fat Arrow” function syntax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10377" y="2986736"/>
            <a:ext cx="1348317" cy="1062031"/>
          </a:xfrm>
          <a:prstGeom prst="wedgeRectCallout">
            <a:avLst>
              <a:gd name="adj1" fmla="val 136991"/>
              <a:gd name="adj2" fmla="val 27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Block scoped variables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10377" y="4445260"/>
            <a:ext cx="1348317" cy="782268"/>
          </a:xfrm>
          <a:prstGeom prst="wedgeRectCallout">
            <a:avLst>
              <a:gd name="adj1" fmla="val 131450"/>
              <a:gd name="adj2" fmla="val 41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Template strings</a:t>
            </a:r>
          </a:p>
        </p:txBody>
      </p:sp>
    </p:spTree>
    <p:extLst>
      <p:ext uri="{BB962C8B-B14F-4D97-AF65-F5344CB8AC3E}">
        <p14:creationId xmlns:p14="http://schemas.microsoft.com/office/powerpoint/2010/main" val="76697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Classes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510301" y="1187963"/>
            <a:ext cx="9681700" cy="620695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interface </a:t>
            </a:r>
            <a:r>
              <a:rPr lang="en-US" sz="1961" dirty="0" err="1">
                <a:latin typeface="Consolas" panose="020B0609020204030204" pitchFamily="49" charset="0"/>
              </a:rPr>
              <a:t>IPerson</a:t>
            </a:r>
            <a:r>
              <a:rPr lang="en-US" sz="196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</a:t>
            </a:r>
            <a:r>
              <a:rPr lang="en-US" sz="1961" dirty="0" err="1">
                <a:latin typeface="Consolas" panose="020B0609020204030204" pitchFamily="49" charset="0"/>
              </a:rPr>
              <a:t>getName</a:t>
            </a:r>
            <a:r>
              <a:rPr lang="en-US" sz="1961" dirty="0">
                <a:latin typeface="Consolas" panose="020B0609020204030204" pitchFamily="49" charset="0"/>
              </a:rPr>
              <a:t>(): string;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}</a:t>
            </a:r>
            <a:br>
              <a:rPr lang="en-US" sz="1961" dirty="0">
                <a:latin typeface="Consolas" panose="020B0609020204030204" pitchFamily="49" charset="0"/>
              </a:rPr>
            </a:br>
            <a:endParaRPr lang="en-US" sz="1961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class Person implements </a:t>
            </a:r>
            <a:r>
              <a:rPr lang="en-US" sz="1961" dirty="0" err="1">
                <a:latin typeface="Consolas" panose="020B0609020204030204" pitchFamily="49" charset="0"/>
              </a:rPr>
              <a:t>IPerson</a:t>
            </a:r>
            <a:r>
              <a:rPr lang="en-US" sz="196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private </a:t>
            </a:r>
            <a:r>
              <a:rPr lang="en-US" sz="1961" dirty="0" err="1">
                <a:latin typeface="Consolas" panose="020B0609020204030204" pitchFamily="49" charset="0"/>
              </a:rPr>
              <a:t>firstName</a:t>
            </a:r>
            <a:r>
              <a:rPr lang="en-US" sz="1961" dirty="0">
                <a:latin typeface="Consolas" panose="020B0609020204030204" pitchFamily="49" charset="0"/>
              </a:rPr>
              <a:t>: string;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private </a:t>
            </a:r>
            <a:r>
              <a:rPr lang="en-US" sz="1961" dirty="0" err="1">
                <a:latin typeface="Consolas" panose="020B0609020204030204" pitchFamily="49" charset="0"/>
              </a:rPr>
              <a:t>lastName</a:t>
            </a:r>
            <a:r>
              <a:rPr lang="en-US" sz="1961" dirty="0">
                <a:latin typeface="Consolas" panose="020B0609020204030204" pitchFamily="49" charset="0"/>
              </a:rPr>
              <a:t>: string;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constructor (</a:t>
            </a:r>
            <a:r>
              <a:rPr lang="en-US" sz="1961" dirty="0" err="1">
                <a:latin typeface="Consolas" panose="020B0609020204030204" pitchFamily="49" charset="0"/>
              </a:rPr>
              <a:t>firstName</a:t>
            </a:r>
            <a:r>
              <a:rPr lang="en-US" sz="1961" dirty="0">
                <a:latin typeface="Consolas" panose="020B0609020204030204" pitchFamily="49" charset="0"/>
              </a:rPr>
              <a:t>: string, </a:t>
            </a:r>
            <a:r>
              <a:rPr lang="en-US" sz="1961" dirty="0" err="1">
                <a:latin typeface="Consolas" panose="020B0609020204030204" pitchFamily="49" charset="0"/>
              </a:rPr>
              <a:t>lastName:string</a:t>
            </a:r>
            <a:r>
              <a:rPr lang="en-US" sz="196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    </a:t>
            </a:r>
            <a:r>
              <a:rPr lang="en-US" sz="1961" dirty="0" err="1">
                <a:latin typeface="Consolas" panose="020B0609020204030204" pitchFamily="49" charset="0"/>
              </a:rPr>
              <a:t>this.firstName</a:t>
            </a:r>
            <a:r>
              <a:rPr lang="en-US" sz="1961" dirty="0">
                <a:latin typeface="Consolas" panose="020B0609020204030204" pitchFamily="49" charset="0"/>
              </a:rPr>
              <a:t> = </a:t>
            </a:r>
            <a:r>
              <a:rPr lang="en-US" sz="1961" dirty="0" err="1">
                <a:latin typeface="Consolas" panose="020B0609020204030204" pitchFamily="49" charset="0"/>
              </a:rPr>
              <a:t>firstName</a:t>
            </a:r>
            <a:r>
              <a:rPr lang="en-US" sz="196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    </a:t>
            </a:r>
            <a:r>
              <a:rPr lang="en-US" sz="1961" dirty="0" err="1">
                <a:latin typeface="Consolas" panose="020B0609020204030204" pitchFamily="49" charset="0"/>
              </a:rPr>
              <a:t>this.lastName</a:t>
            </a:r>
            <a:r>
              <a:rPr lang="en-US" sz="1961" dirty="0">
                <a:latin typeface="Consolas" panose="020B0609020204030204" pitchFamily="49" charset="0"/>
              </a:rPr>
              <a:t> = </a:t>
            </a:r>
            <a:r>
              <a:rPr lang="en-US" sz="1961" dirty="0" err="1">
                <a:latin typeface="Consolas" panose="020B0609020204030204" pitchFamily="49" charset="0"/>
              </a:rPr>
              <a:t>lastName</a:t>
            </a:r>
            <a:r>
              <a:rPr lang="en-US" sz="196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    </a:t>
            </a:r>
            <a:r>
              <a:rPr lang="en-US" sz="1961" dirty="0" err="1">
                <a:latin typeface="Consolas" panose="020B0609020204030204" pitchFamily="49" charset="0"/>
              </a:rPr>
              <a:t>getName</a:t>
            </a:r>
            <a:r>
              <a:rPr lang="en-US" sz="1961" dirty="0">
                <a:latin typeface="Consolas" panose="020B0609020204030204" pitchFamily="49" charset="0"/>
              </a:rPr>
              <a:t>() {  return </a:t>
            </a:r>
            <a:r>
              <a:rPr lang="en-US" sz="1961" dirty="0" err="1">
                <a:latin typeface="Consolas" panose="020B0609020204030204" pitchFamily="49" charset="0"/>
              </a:rPr>
              <a:t>this.firstName</a:t>
            </a:r>
            <a:r>
              <a:rPr lang="en-US" sz="1961" dirty="0">
                <a:latin typeface="Consolas" panose="020B0609020204030204" pitchFamily="49" charset="0"/>
              </a:rPr>
              <a:t> + " " + </a:t>
            </a:r>
            <a:r>
              <a:rPr lang="en-US" sz="1961" dirty="0" err="1">
                <a:latin typeface="Consolas" panose="020B0609020204030204" pitchFamily="49" charset="0"/>
              </a:rPr>
              <a:t>this.lastName</a:t>
            </a:r>
            <a:r>
              <a:rPr lang="en-US" sz="1961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1961" dirty="0">
                <a:latin typeface="Consolas" panose="020B0609020204030204" pitchFamily="49" charset="0"/>
              </a:rPr>
            </a:br>
            <a:r>
              <a:rPr lang="en-US" sz="1961" dirty="0">
                <a:latin typeface="Consolas" panose="020B0609020204030204" pitchFamily="49" charset="0"/>
              </a:rPr>
              <a:t>    </a:t>
            </a: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me: </a:t>
            </a:r>
            <a:r>
              <a:rPr lang="en-US" sz="1961" dirty="0" err="1">
                <a:latin typeface="Consolas" panose="020B0609020204030204" pitchFamily="49" charset="0"/>
              </a:rPr>
              <a:t>IPerson</a:t>
            </a:r>
            <a:r>
              <a:rPr lang="en-US" sz="1961" dirty="0">
                <a:latin typeface="Consolas" panose="020B0609020204030204" pitchFamily="49" charset="0"/>
              </a:rPr>
              <a:t> = new Person("Bob", "German");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61" dirty="0">
                <a:latin typeface="Consolas" panose="020B0609020204030204" pitchFamily="49" charset="0"/>
              </a:rPr>
              <a:t>    </a:t>
            </a:r>
            <a:r>
              <a:rPr lang="en-US" sz="1961" dirty="0" err="1">
                <a:latin typeface="Consolas" panose="020B0609020204030204" pitchFamily="49" charset="0"/>
              </a:rPr>
              <a:t>var</a:t>
            </a:r>
            <a:r>
              <a:rPr lang="en-US" sz="1961" dirty="0">
                <a:latin typeface="Consolas" panose="020B0609020204030204" pitchFamily="49" charset="0"/>
              </a:rPr>
              <a:t> result = </a:t>
            </a:r>
            <a:r>
              <a:rPr lang="en-US" sz="1961" dirty="0" err="1">
                <a:latin typeface="Consolas" panose="020B0609020204030204" pitchFamily="49" charset="0"/>
              </a:rPr>
              <a:t>me.getName</a:t>
            </a:r>
            <a:r>
              <a:rPr lang="en-US" sz="196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961" dirty="0">
              <a:latin typeface="Consolas" panose="020B06090202040302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56667" y="1242496"/>
            <a:ext cx="1348317" cy="745391"/>
          </a:xfrm>
          <a:prstGeom prst="wedgeRectCallout">
            <a:avLst>
              <a:gd name="adj1" fmla="val 111359"/>
              <a:gd name="adj2" fmla="val -25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Interface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56667" y="2817548"/>
            <a:ext cx="1348317" cy="698538"/>
          </a:xfrm>
          <a:prstGeom prst="wedgeRectCallout">
            <a:avLst>
              <a:gd name="adj1" fmla="val 107280"/>
              <a:gd name="adj2" fmla="val -28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56667" y="5422186"/>
            <a:ext cx="1348317" cy="782268"/>
          </a:xfrm>
          <a:prstGeom prst="wedgeRectCallout">
            <a:avLst>
              <a:gd name="adj1" fmla="val 116214"/>
              <a:gd name="adj2" fmla="val 41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02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Typescript Definitions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6843021" y="1038534"/>
            <a:ext cx="5137781" cy="474919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oldStuff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oldStuff</a:t>
            </a:r>
            <a:r>
              <a:rPr lang="en-US" sz="1800" dirty="0">
                <a:latin typeface="Consolas" panose="020B0609020204030204" pitchFamily="49" charset="0"/>
              </a:rPr>
              <a:t> || {};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oldStuff.getMessage</a:t>
            </a:r>
            <a:r>
              <a:rPr lang="en-US" sz="1800" dirty="0">
                <a:latin typeface="Consolas" panose="020B0609020204030204" pitchFamily="49" charset="0"/>
              </a:rPr>
              <a:t> = function()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time = (new Date()).</a:t>
            </a:r>
            <a:r>
              <a:rPr lang="en-US" sz="1800" dirty="0" err="1">
                <a:latin typeface="Consolas" panose="020B0609020204030204" pitchFamily="49" charset="0"/>
              </a:rPr>
              <a:t>getHours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message = "Good Day“;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if (time &lt; 12)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message = "Good Morning“;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} else if (time &lt;18)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message = "Good Afternoon“;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} else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message = "Good Evening“;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return message;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539174" y="3653106"/>
            <a:ext cx="4304213" cy="178335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latin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</a:rPr>
              <a:t>IMessageGiver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getMessage</a:t>
            </a:r>
            <a:r>
              <a:rPr lang="en-US" sz="1800" dirty="0">
                <a:latin typeface="Consolas" panose="020B0609020204030204" pitchFamily="49" charset="0"/>
              </a:rPr>
              <a:t>: () =&gt; string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declare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oldStuff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</a:rPr>
              <a:t>IMessageGiver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00766" y="1645964"/>
            <a:ext cx="6318149" cy="100989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result:string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oldStuff.getMessage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document.getElementById</a:t>
            </a:r>
            <a:r>
              <a:rPr lang="en-US" sz="1800" dirty="0">
                <a:latin typeface="Consolas" panose="020B0609020204030204" pitchFamily="49" charset="0"/>
              </a:rPr>
              <a:t>('output').</a:t>
            </a:r>
            <a:r>
              <a:rPr lang="en-US" sz="1800" dirty="0" err="1">
                <a:latin typeface="Consolas" panose="020B0609020204030204" pitchFamily="49" charset="0"/>
              </a:rPr>
              <a:t>innerHTML</a:t>
            </a:r>
            <a:r>
              <a:rPr lang="en-US" sz="1800" dirty="0">
                <a:latin typeface="Consolas" panose="020B0609020204030204" pitchFamily="49" charset="0"/>
              </a:rPr>
              <a:t> =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result;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346" y="2598483"/>
            <a:ext cx="484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solidFill>
                  <a:schemeClr val="accent1"/>
                </a:solidFill>
              </a:rPr>
              <a:t>myCode.ts</a:t>
            </a:r>
            <a:br>
              <a:rPr lang="en-US" sz="1800" i="1" dirty="0">
                <a:solidFill>
                  <a:schemeClr val="accent1"/>
                </a:solidFill>
              </a:rPr>
            </a:br>
            <a:r>
              <a:rPr lang="en-US" sz="1800" i="1" dirty="0">
                <a:solidFill>
                  <a:schemeClr val="accent1"/>
                </a:solidFill>
              </a:rPr>
              <a:t>(TypeScript code wants to call legacy JavaScript)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3021" y="5812785"/>
            <a:ext cx="1953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accent1"/>
                </a:solidFill>
              </a:rPr>
              <a:t>oldStuff.js</a:t>
            </a:r>
            <a:br>
              <a:rPr lang="en-US" sz="1800" i="1" dirty="0">
                <a:solidFill>
                  <a:schemeClr val="accent1"/>
                </a:solidFill>
              </a:rPr>
            </a:br>
            <a:r>
              <a:rPr lang="en-US" sz="1800" i="1" dirty="0">
                <a:solidFill>
                  <a:schemeClr val="accent1"/>
                </a:solidFill>
              </a:rPr>
              <a:t>(legacy JavaScript)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9174" y="5436461"/>
            <a:ext cx="2581578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solidFill>
                  <a:schemeClr val="accent1"/>
                </a:solidFill>
              </a:rPr>
              <a:t>oldStuff.d.ts</a:t>
            </a:r>
            <a:br>
              <a:rPr lang="en-US" sz="1800" i="1" dirty="0">
                <a:solidFill>
                  <a:schemeClr val="accent1"/>
                </a:solidFill>
              </a:rPr>
            </a:br>
            <a:r>
              <a:rPr lang="en-US" sz="1800" i="1" dirty="0">
                <a:solidFill>
                  <a:schemeClr val="accent1"/>
                </a:solidFill>
              </a:rPr>
              <a:t>(TypeScript Definition)</a:t>
            </a:r>
          </a:p>
        </p:txBody>
      </p:sp>
    </p:spTree>
    <p:extLst>
      <p:ext uri="{BB962C8B-B14F-4D97-AF65-F5344CB8AC3E}">
        <p14:creationId xmlns:p14="http://schemas.microsoft.com/office/powerpoint/2010/main" val="36553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and Bundling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105386" y="1383204"/>
            <a:ext cx="831155" cy="85886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.</a:t>
            </a:r>
            <a:r>
              <a:rPr lang="en-US" sz="4800" dirty="0" err="1">
                <a:solidFill>
                  <a:schemeClr val="tx1"/>
                </a:solidFill>
              </a:rPr>
              <a:t>ts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42187" y="2708434"/>
            <a:ext cx="831155" cy="85886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.</a:t>
            </a:r>
            <a:r>
              <a:rPr lang="en-US" sz="4800" dirty="0" err="1">
                <a:solidFill>
                  <a:schemeClr val="tx1"/>
                </a:solidFill>
              </a:rPr>
              <a:t>ts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936541" y="3845024"/>
            <a:ext cx="831155" cy="85886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.</a:t>
            </a:r>
            <a:r>
              <a:rPr lang="en-US" sz="4800" dirty="0" err="1">
                <a:solidFill>
                  <a:schemeClr val="tx1"/>
                </a:solidFill>
              </a:rPr>
              <a:t>js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116623" y="2437912"/>
            <a:ext cx="1717719" cy="85886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.html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1257764" y="5018554"/>
            <a:ext cx="1717719" cy="858860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.less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59849" y="1893211"/>
            <a:ext cx="1366788" cy="21840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Webpack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8682740" y="1196110"/>
            <a:ext cx="1569959" cy="8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0: </a:t>
            </a:r>
            <a:r>
              <a:rPr lang="en-US" sz="1800" dirty="0" err="1">
                <a:solidFill>
                  <a:schemeClr val="tx1"/>
                </a:solidFill>
              </a:rPr>
              <a:t>javascript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77624" y="1893212"/>
            <a:ext cx="1366788" cy="21840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Compilers</a:t>
            </a:r>
            <a:br>
              <a:rPr lang="en-US" sz="1800" dirty="0"/>
            </a:br>
            <a:r>
              <a:rPr lang="en-US" sz="1800" dirty="0"/>
              <a:t>(.</a:t>
            </a:r>
            <a:r>
              <a:rPr lang="en-US" sz="1800" dirty="0" err="1"/>
              <a:t>ts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.</a:t>
            </a:r>
            <a:r>
              <a:rPr lang="en-US" sz="1800" dirty="0" err="1">
                <a:sym typeface="Wingdings" panose="05000000000000000000" pitchFamily="2" charset="2"/>
              </a:rPr>
              <a:t>js</a:t>
            </a:r>
            <a:r>
              <a:rPr lang="en-US" sz="1800" dirty="0">
                <a:sym typeface="Wingdings" panose="05000000000000000000" pitchFamily="2" charset="2"/>
              </a:rPr>
              <a:t>,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.less  .</a:t>
            </a:r>
            <a:r>
              <a:rPr lang="en-US" sz="1800" dirty="0" err="1">
                <a:sym typeface="Wingdings" panose="05000000000000000000" pitchFamily="2" charset="2"/>
              </a:rPr>
              <a:t>css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1800" dirty="0"/>
          </a:p>
        </p:txBody>
      </p:sp>
      <p:sp>
        <p:nvSpPr>
          <p:cNvPr id="15" name="Right Arrow 14"/>
          <p:cNvSpPr/>
          <p:nvPr/>
        </p:nvSpPr>
        <p:spPr>
          <a:xfrm>
            <a:off x="4277624" y="3640499"/>
            <a:ext cx="4026484" cy="2213626"/>
          </a:xfrm>
          <a:prstGeom prst="rightArrow">
            <a:avLst/>
          </a:prstGeom>
          <a:solidFill>
            <a:srgbClr val="E84C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Gulp task runner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9708" t="17823" r="41222" b="18043"/>
          <a:stretch/>
        </p:blipFill>
        <p:spPr>
          <a:xfrm>
            <a:off x="4589970" y="4299402"/>
            <a:ext cx="492704" cy="9320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682740" y="2091910"/>
            <a:ext cx="1569959" cy="8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1: </a:t>
            </a:r>
            <a:r>
              <a:rPr lang="en-US" sz="1800" dirty="0" err="1">
                <a:solidFill>
                  <a:schemeClr val="tx1"/>
                </a:solidFill>
              </a:rPr>
              <a:t>javascript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82740" y="2973845"/>
            <a:ext cx="1569959" cy="895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2: </a:t>
            </a:r>
            <a:r>
              <a:rPr lang="en-US" sz="1800" dirty="0" err="1">
                <a:solidFill>
                  <a:schemeClr val="tx1"/>
                </a:solidFill>
              </a:rPr>
              <a:t>javascript</a:t>
            </a:r>
            <a:r>
              <a:rPr lang="en-US" sz="1800" dirty="0">
                <a:solidFill>
                  <a:schemeClr val="tx1"/>
                </a:solidFill>
              </a:rPr>
              <a:t> (html in string)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82740" y="3869646"/>
            <a:ext cx="1569959" cy="89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3: </a:t>
            </a:r>
            <a:r>
              <a:rPr lang="en-US" sz="1800" dirty="0" err="1">
                <a:solidFill>
                  <a:schemeClr val="tx1"/>
                </a:solidFill>
              </a:rPr>
              <a:t>javascript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82740" y="4765445"/>
            <a:ext cx="1569959" cy="89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4: </a:t>
            </a:r>
            <a:r>
              <a:rPr lang="en-US" sz="1800" dirty="0" err="1">
                <a:solidFill>
                  <a:schemeClr val="tx1"/>
                </a:solidFill>
              </a:rPr>
              <a:t>javascript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 in string)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59236" y="5948788"/>
            <a:ext cx="1816967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/>
              <a:t>Javascript</a:t>
            </a:r>
            <a:r>
              <a:rPr lang="en-US" sz="1800" i="1" dirty="0"/>
              <a:t> bundle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3634" y="5948787"/>
            <a:ext cx="1816967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Source Files</a:t>
            </a:r>
          </a:p>
        </p:txBody>
      </p:sp>
      <p:pic>
        <p:nvPicPr>
          <p:cNvPr id="29" name="Picture 18" descr="https://cdn-images-1.medium.com/max/2000/1*A-_KrEvMuiH7dlwshFw5a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r="14562"/>
          <a:stretch/>
        </p:blipFill>
        <p:spPr bwMode="auto">
          <a:xfrm>
            <a:off x="5860123" y="2834049"/>
            <a:ext cx="1157001" cy="10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and Bundling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69241" y="1412045"/>
            <a:ext cx="11188190" cy="4900059"/>
          </a:xfrm>
        </p:spPr>
        <p:txBody>
          <a:bodyPr/>
          <a:lstStyle/>
          <a:p>
            <a:r>
              <a:rPr lang="en-US" sz="2745" dirty="0"/>
              <a:t>Freely split your code into multiple files</a:t>
            </a:r>
          </a:p>
          <a:p>
            <a:r>
              <a:rPr lang="en-US" sz="2745" dirty="0"/>
              <a:t>Each is translated to JavaScript and isolated in</a:t>
            </a:r>
            <a:br>
              <a:rPr lang="en-US" sz="2745" dirty="0"/>
            </a:br>
            <a:r>
              <a:rPr lang="en-US" sz="2745" dirty="0"/>
              <a:t>a module</a:t>
            </a:r>
          </a:p>
          <a:p>
            <a:pPr lvl="1"/>
            <a:r>
              <a:rPr lang="en-US" sz="2353" dirty="0">
                <a:latin typeface="+mj-lt"/>
              </a:rPr>
              <a:t>TypeScript is compiled to JavaScript</a:t>
            </a:r>
          </a:p>
          <a:p>
            <a:pPr lvl="1"/>
            <a:r>
              <a:rPr lang="en-US" sz="2353" dirty="0" err="1">
                <a:latin typeface="+mj-lt"/>
              </a:rPr>
              <a:t>scss</a:t>
            </a:r>
            <a:r>
              <a:rPr lang="en-US" sz="2353" dirty="0">
                <a:latin typeface="+mj-lt"/>
              </a:rPr>
              <a:t>/sass is compiled to CSS in a JavaScript string</a:t>
            </a:r>
          </a:p>
          <a:p>
            <a:pPr lvl="1"/>
            <a:r>
              <a:rPr lang="en-US" sz="2353" dirty="0">
                <a:latin typeface="+mj-lt"/>
              </a:rPr>
              <a:t>HTML becomes a JavaScript string</a:t>
            </a:r>
          </a:p>
          <a:p>
            <a:pPr lvl="1"/>
            <a:r>
              <a:rPr lang="en-US" sz="2353" dirty="0">
                <a:latin typeface="+mj-lt"/>
              </a:rPr>
              <a:t>JavaScript is just placed in the module</a:t>
            </a:r>
            <a:endParaRPr lang="en-US" dirty="0">
              <a:latin typeface="+mj-lt"/>
            </a:endParaRPr>
          </a:p>
          <a:p>
            <a:r>
              <a:rPr lang="en-US" sz="2745" dirty="0"/>
              <a:t>Advantages</a:t>
            </a:r>
          </a:p>
          <a:p>
            <a:pPr lvl="1"/>
            <a:r>
              <a:rPr lang="en-US" sz="2353" dirty="0">
                <a:latin typeface="+mj-lt"/>
              </a:rPr>
              <a:t>Ease of development / modularity </a:t>
            </a:r>
          </a:p>
          <a:p>
            <a:pPr lvl="1"/>
            <a:r>
              <a:rPr lang="en-US" sz="2353" dirty="0">
                <a:latin typeface="+mj-lt"/>
              </a:rPr>
              <a:t>Efficient download and caching</a:t>
            </a:r>
          </a:p>
          <a:p>
            <a:pPr lvl="1"/>
            <a:r>
              <a:rPr lang="en-US" sz="2353" dirty="0">
                <a:latin typeface="+mj-lt"/>
              </a:rPr>
              <a:t>Synchronous access (never wait for a script to load!)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315027" y="3342805"/>
          <a:ext cx="3912488" cy="1112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JavaScript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TypeScript</a:t>
                      </a:r>
                      <a:endParaRPr lang="en-US" sz="18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exports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export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require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import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39" y="2744409"/>
            <a:ext cx="11055905" cy="498598"/>
          </a:xfrm>
        </p:spPr>
        <p:txBody>
          <a:bodyPr/>
          <a:lstStyle/>
          <a:p>
            <a:r>
              <a:rPr lang="en-US" dirty="0"/>
              <a:t>Writing and Using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923330"/>
          </a:xfrm>
        </p:spPr>
        <p:txBody>
          <a:bodyPr/>
          <a:lstStyle/>
          <a:p>
            <a:r>
              <a:rPr lang="en-US" dirty="0"/>
              <a:t>HTML Templates</a:t>
            </a:r>
          </a:p>
          <a:p>
            <a:r>
              <a:rPr lang="en-US" dirty="0"/>
              <a:t>JavaScript</a:t>
            </a:r>
          </a:p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89748" y="6043572"/>
            <a:ext cx="5997924" cy="635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529" u="sng" dirty="0"/>
              <a:t>https://link.bobg.tv/WebPack</a:t>
            </a:r>
          </a:p>
        </p:txBody>
      </p:sp>
    </p:spTree>
    <p:extLst>
      <p:ext uri="{BB962C8B-B14F-4D97-AF65-F5344CB8AC3E}">
        <p14:creationId xmlns:p14="http://schemas.microsoft.com/office/powerpoint/2010/main" val="205559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SharePoint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078" cy="5520294"/>
          </a:xfrm>
        </p:spPr>
        <p:txBody>
          <a:bodyPr/>
          <a:lstStyle/>
          <a:p>
            <a:r>
              <a:rPr lang="en-US" dirty="0"/>
              <a:t>What is SharePoint Framework?</a:t>
            </a:r>
          </a:p>
          <a:p>
            <a:r>
              <a:rPr lang="en-US" dirty="0"/>
              <a:t>Tooling Up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TypeScript (language)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WebPack (modules)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React (preferred UI library)</a:t>
            </a:r>
          </a:p>
          <a:p>
            <a:r>
              <a:rPr lang="en-US" dirty="0"/>
              <a:t>Building </a:t>
            </a:r>
            <a:r>
              <a:rPr lang="en-US" dirty="0" err="1"/>
              <a:t>SPFx</a:t>
            </a:r>
            <a:r>
              <a:rPr lang="en-US" dirty="0"/>
              <a:t> Solutions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Starting your first SPFx Project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Fetch (calling web services)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Putting it all together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SharePoint Framework in Teams</a:t>
            </a:r>
          </a:p>
        </p:txBody>
      </p:sp>
    </p:spTree>
    <p:extLst>
      <p:ext uri="{BB962C8B-B14F-4D97-AF65-F5344CB8AC3E}">
        <p14:creationId xmlns:p14="http://schemas.microsoft.com/office/powerpoint/2010/main" val="38832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51227" y="1189494"/>
            <a:ext cx="3735103" cy="41070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Web Part 1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693617" y="1189494"/>
            <a:ext cx="3735103" cy="41070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Web Part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00631" y="1861812"/>
            <a:ext cx="3137487" cy="134463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&lt;h1 class=“title”&gt;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This is Web Part 1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&lt;/h1&gt;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99439" y="3617311"/>
            <a:ext cx="3137487" cy="134463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.title {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color: red;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880372" y="1864703"/>
            <a:ext cx="3137487" cy="134463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&lt;h1 class=“title”&gt;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This is Web Part 2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&lt;/h1&gt;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79180" y="3620201"/>
            <a:ext cx="3137487" cy="134463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.title {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color: green;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1227" y="5460461"/>
            <a:ext cx="5548171" cy="1018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color is the title of web part 1?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color is the title of web part 2?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84691" y="5462017"/>
            <a:ext cx="1971487" cy="1018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A: Unknown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A: Unknown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2023" y="4849488"/>
            <a:ext cx="2054307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1372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WebPart1.scss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4413" y="4849487"/>
            <a:ext cx="2054307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1372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WebPart2.scss</a:t>
            </a:r>
          </a:p>
        </p:txBody>
      </p:sp>
    </p:spTree>
    <p:extLst>
      <p:ext uri="{BB962C8B-B14F-4D97-AF65-F5344CB8AC3E}">
        <p14:creationId xmlns:p14="http://schemas.microsoft.com/office/powerpoint/2010/main" val="37365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51227" y="1189494"/>
            <a:ext cx="3735103" cy="41070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Web Part 1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693617" y="1189494"/>
            <a:ext cx="3735103" cy="41070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Web Part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00631" y="1861812"/>
            <a:ext cx="3137487" cy="134463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&lt;h1 class=“title</a:t>
            </a:r>
            <a:r>
              <a:rPr lang="en-US" sz="1730" dirty="0">
                <a:solidFill>
                  <a:schemeClr val="accent3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_e10</a:t>
            </a: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”&gt;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This is Web Part 1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&lt;/h1&gt;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99439" y="3617311"/>
            <a:ext cx="3137487" cy="134463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.title</a:t>
            </a:r>
            <a:r>
              <a:rPr lang="en-US" sz="1730" dirty="0">
                <a:solidFill>
                  <a:schemeClr val="accent3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_e10</a:t>
            </a: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{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color: red;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880372" y="1864703"/>
            <a:ext cx="3137487" cy="134463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&lt;h1 class=“title</a:t>
            </a:r>
            <a:r>
              <a:rPr lang="en-US" sz="1730" dirty="0">
                <a:solidFill>
                  <a:schemeClr val="accent3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_4af</a:t>
            </a: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”&gt;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This is Web Part 2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&lt;/h1&gt;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79180" y="3620201"/>
            <a:ext cx="3137487" cy="134463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.title</a:t>
            </a:r>
            <a:r>
              <a:rPr lang="en-US" sz="1730" dirty="0">
                <a:solidFill>
                  <a:schemeClr val="accent3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_4af</a:t>
            </a: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{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color: green;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1227" y="5460461"/>
            <a:ext cx="5548171" cy="1018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color is the title of web part 1?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color is the title of web part 2?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84691" y="5462017"/>
            <a:ext cx="1497832" cy="1018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A: Red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A: Green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2023" y="4849488"/>
            <a:ext cx="2054307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1372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WebPart1.module.scss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74413" y="4849487"/>
            <a:ext cx="2054307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1372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WebPart2.module.scss</a:t>
            </a:r>
          </a:p>
        </p:txBody>
      </p:sp>
    </p:spTree>
    <p:extLst>
      <p:ext uri="{BB962C8B-B14F-4D97-AF65-F5344CB8AC3E}">
        <p14:creationId xmlns:p14="http://schemas.microsoft.com/office/powerpoint/2010/main" val="9067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39" y="2744409"/>
            <a:ext cx="11055905" cy="498598"/>
          </a:xfrm>
        </p:spPr>
        <p:txBody>
          <a:bodyPr/>
          <a:lstStyle/>
          <a:p>
            <a:r>
              <a:rPr lang="en-US" dirty="0"/>
              <a:t>CSS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Code Walk-through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9748" y="6043572"/>
            <a:ext cx="5997924" cy="635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529" u="sng" dirty="0"/>
              <a:t>https://link.bobg.tv/WebPack</a:t>
            </a:r>
          </a:p>
        </p:txBody>
      </p:sp>
    </p:spTree>
    <p:extLst>
      <p:ext uri="{BB962C8B-B14F-4D97-AF65-F5344CB8AC3E}">
        <p14:creationId xmlns:p14="http://schemas.microsoft.com/office/powerpoint/2010/main" val="23738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E174-0AC6-42DC-9D0B-00A93BC3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7925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vs. Other Frameworks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218A5E-31D4-44AF-B927-2CEE5C2C5C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9241" y="1430410"/>
          <a:ext cx="11655840" cy="466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721">
                  <a:extLst>
                    <a:ext uri="{9D8B030D-6E8A-4147-A177-3AD203B41FA5}">
                      <a16:colId xmlns:a16="http://schemas.microsoft.com/office/drawing/2014/main" val="5663549"/>
                    </a:ext>
                  </a:extLst>
                </a:gridCol>
                <a:gridCol w="2241062">
                  <a:extLst>
                    <a:ext uri="{9D8B030D-6E8A-4147-A177-3AD203B41FA5}">
                      <a16:colId xmlns:a16="http://schemas.microsoft.com/office/drawing/2014/main" val="1911267168"/>
                    </a:ext>
                  </a:extLst>
                </a:gridCol>
                <a:gridCol w="8593057">
                  <a:extLst>
                    <a:ext uri="{9D8B030D-6E8A-4147-A177-3AD203B41FA5}">
                      <a16:colId xmlns:a16="http://schemas.microsoft.com/office/drawing/2014/main" val="2834128440"/>
                    </a:ext>
                  </a:extLst>
                </a:gridCol>
              </a:tblGrid>
              <a:tr h="942227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Library or Framework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Level of </a:t>
                      </a:r>
                      <a:r>
                        <a:rPr lang="en-US" sz="2700" dirty="0" err="1"/>
                        <a:t>Opinionation</a:t>
                      </a:r>
                      <a:endParaRPr lang="en-US" sz="27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4248802076"/>
                  </a:ext>
                </a:extLst>
              </a:tr>
              <a:tr h="928090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Angular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We’ve thought of everything, hope you like it because it’s my way or the highway!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3736679630"/>
                  </a:ext>
                </a:extLst>
              </a:tr>
              <a:tr h="928090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React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MV* is overrated. Better to put markup into your JavaScript than imperative logic in your HTML.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3048439090"/>
                  </a:ext>
                </a:extLst>
              </a:tr>
              <a:tr h="928090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2700" dirty="0" err="1"/>
                        <a:t>Vue</a:t>
                      </a:r>
                      <a:endParaRPr lang="en-US" sz="27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Reactivity is cool, but don’t get peanut butter in my chocolate or HTML in my JavaScript.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477474128"/>
                  </a:ext>
                </a:extLst>
              </a:tr>
              <a:tr h="942227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Knockout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MVVM for JavaScript. We had it first, and it still works today.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31756070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B4A6BF8-75E4-4AF3-AEB2-30EC945D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368" y="4954019"/>
            <a:ext cx="1513276" cy="1261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26794-A274-4FEF-AE07-D74C2E0E9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32" y="4281701"/>
            <a:ext cx="807207" cy="807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D1C76-0C9A-4ECE-93E6-355E5EFA3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0" y="3354298"/>
            <a:ext cx="852701" cy="852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AA3E5-CB19-4401-934B-FA339AD6A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30454" y="2390953"/>
            <a:ext cx="888643" cy="88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75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1710852"/>
            <a:ext cx="12192000" cy="514666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fastest growing skills Q3 2017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2750" y="1904816"/>
            <a:ext cx="5378548" cy="4916731"/>
          </a:xfrm>
        </p:spPr>
        <p:txBody>
          <a:bodyPr/>
          <a:lstStyle/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2745" dirty="0">
                <a:solidFill>
                  <a:schemeClr val="bg1"/>
                </a:solidFill>
              </a:rPr>
              <a:t>Robotics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2745" dirty="0" err="1">
                <a:solidFill>
                  <a:schemeClr val="bg1"/>
                </a:solidFill>
              </a:rPr>
              <a:t>Blockchain</a:t>
            </a:r>
            <a:endParaRPr lang="en-US" sz="2745" dirty="0">
              <a:solidFill>
                <a:schemeClr val="bg1"/>
              </a:solidFill>
            </a:endParaRP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2745" dirty="0">
                <a:solidFill>
                  <a:schemeClr val="bg1"/>
                </a:solidFill>
              </a:rPr>
              <a:t>Bitcoin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2745" dirty="0">
                <a:solidFill>
                  <a:schemeClr val="bg1"/>
                </a:solidFill>
              </a:rPr>
              <a:t>Penetration testing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2745" dirty="0">
                <a:solidFill>
                  <a:schemeClr val="bg1"/>
                </a:solidFill>
              </a:rPr>
              <a:t>React.js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2745" dirty="0">
                <a:solidFill>
                  <a:schemeClr val="bg1"/>
                </a:solidFill>
              </a:rPr>
              <a:t>AWS Lambda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2745" dirty="0">
                <a:solidFill>
                  <a:schemeClr val="bg1"/>
                </a:solidFill>
              </a:rPr>
              <a:t>Augmented reality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2745" dirty="0">
                <a:solidFill>
                  <a:schemeClr val="bg1"/>
                </a:solidFill>
              </a:rPr>
              <a:t>Deep learning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2745" dirty="0">
                <a:solidFill>
                  <a:schemeClr val="bg1"/>
                </a:solidFill>
              </a:rPr>
              <a:t>Instagram marketing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2745" dirty="0">
                <a:solidFill>
                  <a:schemeClr val="bg1"/>
                </a:solidFill>
              </a:rPr>
              <a:t>Final Cut Pro 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70703" y="1904816"/>
            <a:ext cx="5378548" cy="4916731"/>
          </a:xfrm>
        </p:spPr>
        <p:txBody>
          <a:bodyPr/>
          <a:lstStyle/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 startAt="11"/>
            </a:pPr>
            <a:r>
              <a:rPr lang="en-US" sz="2745" dirty="0">
                <a:solidFill>
                  <a:schemeClr val="bg1"/>
                </a:solidFill>
              </a:rPr>
              <a:t>Swift development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 startAt="11"/>
            </a:pPr>
            <a:r>
              <a:rPr lang="en-US" sz="2745" dirty="0">
                <a:solidFill>
                  <a:schemeClr val="bg1"/>
                </a:solidFill>
              </a:rPr>
              <a:t>AngularJS development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 startAt="11"/>
            </a:pPr>
            <a:r>
              <a:rPr lang="en-US" sz="2745" dirty="0">
                <a:solidFill>
                  <a:schemeClr val="bg1"/>
                </a:solidFill>
              </a:rPr>
              <a:t>Salesforce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 startAt="11"/>
            </a:pPr>
            <a:r>
              <a:rPr lang="en-US" sz="2745" dirty="0">
                <a:solidFill>
                  <a:schemeClr val="bg1"/>
                </a:solidFill>
              </a:rPr>
              <a:t>Vulnerability assessment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 startAt="11"/>
            </a:pPr>
            <a:r>
              <a:rPr lang="en-US" sz="2745" dirty="0">
                <a:solidFill>
                  <a:schemeClr val="bg1"/>
                </a:solidFill>
              </a:rPr>
              <a:t>Natural language processing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 startAt="11"/>
            </a:pPr>
            <a:r>
              <a:rPr lang="en-US" sz="2745" dirty="0" err="1">
                <a:solidFill>
                  <a:schemeClr val="bg1"/>
                </a:solidFill>
              </a:rPr>
              <a:t>HubSpot</a:t>
            </a:r>
            <a:r>
              <a:rPr lang="en-US" sz="2745" dirty="0">
                <a:solidFill>
                  <a:schemeClr val="bg1"/>
                </a:solidFill>
              </a:rPr>
              <a:t> marketing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 startAt="11"/>
            </a:pPr>
            <a:r>
              <a:rPr lang="en-US" sz="2745" dirty="0">
                <a:solidFill>
                  <a:schemeClr val="bg1"/>
                </a:solidFill>
              </a:rPr>
              <a:t>Machine learning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 startAt="11"/>
            </a:pPr>
            <a:r>
              <a:rPr lang="en-US" sz="2745" dirty="0">
                <a:solidFill>
                  <a:schemeClr val="bg1"/>
                </a:solidFill>
              </a:rPr>
              <a:t>Objective-C development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 startAt="11"/>
            </a:pPr>
            <a:r>
              <a:rPr lang="en-US" sz="2745" dirty="0">
                <a:solidFill>
                  <a:schemeClr val="bg1"/>
                </a:solidFill>
              </a:rPr>
              <a:t>Learning </a:t>
            </a:r>
            <a:r>
              <a:rPr lang="en-US" sz="2745" dirty="0" err="1">
                <a:solidFill>
                  <a:schemeClr val="bg1"/>
                </a:solidFill>
              </a:rPr>
              <a:t>Mgmt</a:t>
            </a:r>
            <a:r>
              <a:rPr lang="en-US" sz="2745" dirty="0">
                <a:solidFill>
                  <a:schemeClr val="bg1"/>
                </a:solidFill>
              </a:rPr>
              <a:t> Systems</a:t>
            </a:r>
          </a:p>
          <a:p>
            <a:pPr marL="504217" indent="-504217">
              <a:spcBef>
                <a:spcPts val="588"/>
              </a:spcBef>
              <a:buClr>
                <a:schemeClr val="bg1"/>
              </a:buClr>
              <a:buFont typeface="+mj-lt"/>
              <a:buAutoNum type="arabicPeriod" startAt="11"/>
            </a:pPr>
            <a:r>
              <a:rPr lang="en-US" sz="2745" dirty="0">
                <a:solidFill>
                  <a:schemeClr val="bg1"/>
                </a:solidFill>
              </a:rPr>
              <a:t>jQuery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996" y="880201"/>
            <a:ext cx="6050868" cy="94137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/>
              <a:t>For IT freelancers, </a:t>
            </a:r>
            <a:r>
              <a:rPr lang="en-US" sz="2353" dirty="0" err="1"/>
              <a:t>Upwork</a:t>
            </a:r>
            <a:r>
              <a:rPr lang="en-US" sz="2353" dirty="0"/>
              <a:t> Global US survey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D7A0FC-C2D4-4A43-A127-9C4DE4D59E73}"/>
              </a:ext>
            </a:extLst>
          </p:cNvPr>
          <p:cNvCxnSpPr/>
          <p:nvPr/>
        </p:nvCxnSpPr>
        <p:spPr>
          <a:xfrm>
            <a:off x="0" y="3429000"/>
            <a:ext cx="642750" cy="448212"/>
          </a:xfrm>
          <a:prstGeom prst="straightConnector1">
            <a:avLst/>
          </a:prstGeom>
          <a:ln w="762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Reasons to use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5751" y="1586982"/>
            <a:ext cx="10724939" cy="30162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Designed for building components, not single-page applications</a:t>
            </a:r>
          </a:p>
          <a:p>
            <a:pPr marL="0" indent="0">
              <a:buNone/>
            </a:pPr>
            <a:r>
              <a:rPr lang="en-US" dirty="0"/>
              <a:t>4. Faster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5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Reasons to use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5751" y="3283472"/>
            <a:ext cx="10724939" cy="40503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Office UI Fabric Components</a:t>
            </a:r>
          </a:p>
          <a:p>
            <a:pPr marL="0" indent="0">
              <a:buNone/>
            </a:pPr>
            <a:r>
              <a:rPr lang="en-US" dirty="0"/>
              <a:t>3. Property Panel Controls</a:t>
            </a:r>
          </a:p>
          <a:p>
            <a:pPr marL="0" indent="0">
              <a:buNone/>
            </a:pPr>
            <a:r>
              <a:rPr lang="en-US" dirty="0"/>
              <a:t>2. You like your presentation code all in one file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yo</a:t>
            </a:r>
            <a:r>
              <a:rPr lang="en-US" dirty="0"/>
              <a:t> @</a:t>
            </a:r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sharepoint</a:t>
            </a:r>
            <a:r>
              <a:rPr lang="en-US" dirty="0"/>
              <a:t> and go, it’s out of the 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AE7E14-C74C-4E40-BFFC-2E1941668714}"/>
              </a:ext>
            </a:extLst>
          </p:cNvPr>
          <p:cNvSpPr txBox="1">
            <a:spLocks/>
          </p:cNvSpPr>
          <p:nvPr/>
        </p:nvSpPr>
        <p:spPr>
          <a:xfrm>
            <a:off x="866855" y="1598846"/>
            <a:ext cx="10724939" cy="2835031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5. Designed for building components, not single-page applications</a:t>
            </a:r>
          </a:p>
          <a:p>
            <a:pPr marL="0" indent="0">
              <a:buNone/>
            </a:pPr>
            <a:r>
              <a:rPr lang="en-US" sz="2800" b="1" strike="sngStrik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4. Faster </a:t>
            </a: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(not so much anymore)</a:t>
            </a:r>
          </a:p>
          <a:p>
            <a:endParaRPr lang="en-US" sz="3529" dirty="0"/>
          </a:p>
          <a:p>
            <a:endParaRPr lang="en-US" sz="3529" dirty="0"/>
          </a:p>
          <a:p>
            <a:pPr marL="0" indent="0">
              <a:buNone/>
            </a:pPr>
            <a:endParaRPr lang="en-US" sz="3529" dirty="0"/>
          </a:p>
        </p:txBody>
      </p:sp>
    </p:spTree>
    <p:extLst>
      <p:ext uri="{BB962C8B-B14F-4D97-AF65-F5344CB8AC3E}">
        <p14:creationId xmlns:p14="http://schemas.microsoft.com/office/powerpoint/2010/main" val="24921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1" y="1556016"/>
            <a:ext cx="10515600" cy="3367025"/>
          </a:xfrm>
        </p:spPr>
        <p:txBody>
          <a:bodyPr>
            <a:normAutofit/>
          </a:bodyPr>
          <a:lstStyle/>
          <a:p>
            <a:pPr marL="0" indent="0">
              <a:spcBef>
                <a:spcPts val="1176"/>
              </a:spcBef>
              <a:buNone/>
            </a:pPr>
            <a:r>
              <a:rPr lang="en-US" sz="3200" b="1" dirty="0">
                <a:latin typeface="Consolas" panose="020B0609020204030204" pitchFamily="49" charset="0"/>
              </a:rPr>
              <a:t>let a=1;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3200" b="1" dirty="0">
                <a:latin typeface="Consolas" panose="020B0609020204030204" pitchFamily="49" charset="0"/>
              </a:rPr>
              <a:t>let b=2;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3200" b="1" dirty="0">
                <a:latin typeface="Consolas" panose="020B0609020204030204" pitchFamily="49" charset="0"/>
              </a:rPr>
              <a:t>let c=</a:t>
            </a:r>
            <a:r>
              <a:rPr lang="en-US" sz="3200" b="1" dirty="0" err="1">
                <a:latin typeface="Consolas" panose="020B0609020204030204" pitchFamily="49" charset="0"/>
              </a:rPr>
              <a:t>a+b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3200" b="1" dirty="0">
                <a:latin typeface="Consolas" panose="020B0609020204030204" pitchFamily="49" charset="0"/>
              </a:rPr>
              <a:t>b = 100;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3200" b="1" dirty="0">
                <a:latin typeface="Consolas" panose="020B0609020204030204" pitchFamily="49" charset="0"/>
              </a:rPr>
              <a:t>console.log(c);	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// What is logged?</a:t>
            </a:r>
          </a:p>
        </p:txBody>
      </p:sp>
    </p:spTree>
    <p:extLst>
      <p:ext uri="{BB962C8B-B14F-4D97-AF65-F5344CB8AC3E}">
        <p14:creationId xmlns:p14="http://schemas.microsoft.com/office/powerpoint/2010/main" val="2008026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946" y="1556015"/>
            <a:ext cx="5072443" cy="509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 component:</a:t>
            </a:r>
          </a:p>
          <a:p>
            <a:pPr lvl="1"/>
            <a:r>
              <a:rPr lang="en-US" u="sng" dirty="0"/>
              <a:t>Can have properties (props)</a:t>
            </a:r>
            <a:br>
              <a:rPr lang="en-US" dirty="0"/>
            </a:br>
            <a:r>
              <a:rPr lang="en-US" dirty="0"/>
              <a:t>Props are 1-way; they only change when parent renders</a:t>
            </a:r>
          </a:p>
          <a:p>
            <a:pPr lvl="1"/>
            <a:r>
              <a:rPr lang="en-US" u="sng" dirty="0"/>
              <a:t>Can have state</a:t>
            </a:r>
            <a:br>
              <a:rPr lang="en-US" dirty="0"/>
            </a:br>
            <a:r>
              <a:rPr lang="en-US" dirty="0" err="1"/>
              <a:t>State</a:t>
            </a:r>
            <a:r>
              <a:rPr lang="en-US" dirty="0"/>
              <a:t> is persistent and survives re-renders</a:t>
            </a:r>
          </a:p>
          <a:p>
            <a:pPr lvl="1"/>
            <a:r>
              <a:rPr lang="en-US" u="sng" dirty="0"/>
              <a:t>Must have a render() method</a:t>
            </a:r>
            <a:br>
              <a:rPr lang="en-US" dirty="0"/>
            </a:br>
            <a:r>
              <a:rPr lang="en-US" dirty="0"/>
              <a:t>Render creates child components and sets their props</a:t>
            </a:r>
          </a:p>
        </p:txBody>
      </p:sp>
      <p:sp>
        <p:nvSpPr>
          <p:cNvPr id="4" name="Oval 3"/>
          <p:cNvSpPr/>
          <p:nvPr/>
        </p:nvSpPr>
        <p:spPr>
          <a:xfrm>
            <a:off x="6265961" y="2157227"/>
            <a:ext cx="3780157" cy="3780157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8156040" y="1283981"/>
            <a:ext cx="0" cy="873246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89371" y="1395023"/>
            <a:ext cx="1623416" cy="46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82440" y="3215084"/>
            <a:ext cx="1406569" cy="779475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8211716" y="3889065"/>
            <a:ext cx="1342102" cy="779475"/>
          </a:xfrm>
          <a:prstGeom prst="flowChartProcess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render()</a:t>
            </a:r>
          </a:p>
        </p:txBody>
      </p:sp>
      <p:cxnSp>
        <p:nvCxnSpPr>
          <p:cNvPr id="12" name="Straight Arrow Connector 11"/>
          <p:cNvCxnSpPr>
            <a:stCxn id="4" idx="0"/>
            <a:endCxn id="10" idx="0"/>
          </p:cNvCxnSpPr>
          <p:nvPr/>
        </p:nvCxnSpPr>
        <p:spPr>
          <a:xfrm>
            <a:off x="8156040" y="2157227"/>
            <a:ext cx="726727" cy="173183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7989009" y="3604821"/>
            <a:ext cx="843942" cy="24083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1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0" b="18620"/>
          <a:stretch/>
        </p:blipFill>
        <p:spPr>
          <a:xfrm>
            <a:off x="5816660" y="1414593"/>
            <a:ext cx="5272293" cy="479150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78" y="146796"/>
            <a:ext cx="10968069" cy="10382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Geological View of SharePoint</a:t>
            </a:r>
          </a:p>
        </p:txBody>
      </p:sp>
      <p:sp>
        <p:nvSpPr>
          <p:cNvPr id="13" name="Line Callout 1 12"/>
          <p:cNvSpPr/>
          <p:nvPr/>
        </p:nvSpPr>
        <p:spPr>
          <a:xfrm flipH="1">
            <a:off x="310554" y="5567120"/>
            <a:ext cx="4713009" cy="416630"/>
          </a:xfrm>
          <a:prstGeom prst="borderCallout1">
            <a:avLst>
              <a:gd name="adj1" fmla="val 40972"/>
              <a:gd name="adj2" fmla="val -2619"/>
              <a:gd name="adj3" fmla="val 40278"/>
              <a:gd name="adj4" fmla="val -55190"/>
            </a:avLst>
          </a:prstGeom>
          <a:solidFill>
            <a:srgbClr val="7C5B4B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ASP.NET </a:t>
            </a:r>
            <a:r>
              <a:rPr lang="en-US" sz="1800" b="1" dirty="0" err="1"/>
              <a:t>WebForms</a:t>
            </a:r>
            <a:endParaRPr lang="en-US" sz="1800" b="1" dirty="0"/>
          </a:p>
        </p:txBody>
      </p:sp>
      <p:sp>
        <p:nvSpPr>
          <p:cNvPr id="14" name="Line Callout 1 13"/>
          <p:cNvSpPr/>
          <p:nvPr/>
        </p:nvSpPr>
        <p:spPr>
          <a:xfrm flipH="1">
            <a:off x="310553" y="4920959"/>
            <a:ext cx="4713009" cy="416630"/>
          </a:xfrm>
          <a:prstGeom prst="borderCallout1">
            <a:avLst>
              <a:gd name="adj1" fmla="val 40972"/>
              <a:gd name="adj2" fmla="val -2619"/>
              <a:gd name="adj3" fmla="val -87500"/>
              <a:gd name="adj4" fmla="val -76904"/>
            </a:avLst>
          </a:prstGeom>
          <a:solidFill>
            <a:srgbClr val="B8947A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ASP.NET AJAX, Scripting On Demand</a:t>
            </a:r>
          </a:p>
        </p:txBody>
      </p:sp>
      <p:sp>
        <p:nvSpPr>
          <p:cNvPr id="15" name="Line Callout 1 14"/>
          <p:cNvSpPr/>
          <p:nvPr/>
        </p:nvSpPr>
        <p:spPr>
          <a:xfrm flipH="1">
            <a:off x="310552" y="4274798"/>
            <a:ext cx="4713009" cy="416630"/>
          </a:xfrm>
          <a:prstGeom prst="borderCallout1">
            <a:avLst>
              <a:gd name="adj1" fmla="val 40972"/>
              <a:gd name="adj2" fmla="val -2619"/>
              <a:gd name="adj3" fmla="val -159722"/>
              <a:gd name="adj4" fmla="val -72048"/>
            </a:avLst>
          </a:prstGeom>
          <a:solidFill>
            <a:srgbClr val="8B9887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SharePoint Page Models</a:t>
            </a:r>
          </a:p>
        </p:txBody>
      </p:sp>
      <p:sp>
        <p:nvSpPr>
          <p:cNvPr id="16" name="Line Callout 1 15"/>
          <p:cNvSpPr/>
          <p:nvPr/>
        </p:nvSpPr>
        <p:spPr>
          <a:xfrm flipH="1">
            <a:off x="310551" y="3628636"/>
            <a:ext cx="4713009" cy="416630"/>
          </a:xfrm>
          <a:prstGeom prst="borderCallout1">
            <a:avLst>
              <a:gd name="adj1" fmla="val 40972"/>
              <a:gd name="adj2" fmla="val -2619"/>
              <a:gd name="adj3" fmla="val -70833"/>
              <a:gd name="adj4" fmla="val -48047"/>
            </a:avLst>
          </a:prstGeom>
          <a:solidFill>
            <a:srgbClr val="E0B285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XSLT</a:t>
            </a:r>
          </a:p>
        </p:txBody>
      </p:sp>
      <p:sp>
        <p:nvSpPr>
          <p:cNvPr id="17" name="Line Callout 1 16"/>
          <p:cNvSpPr/>
          <p:nvPr/>
        </p:nvSpPr>
        <p:spPr>
          <a:xfrm flipH="1">
            <a:off x="310550" y="2982475"/>
            <a:ext cx="4713009" cy="416630"/>
          </a:xfrm>
          <a:prstGeom prst="borderCallout1">
            <a:avLst>
              <a:gd name="adj1" fmla="val 40972"/>
              <a:gd name="adj2" fmla="val -2619"/>
              <a:gd name="adj3" fmla="val -54166"/>
              <a:gd name="adj4" fmla="val -60333"/>
            </a:avLst>
          </a:prstGeom>
          <a:solidFill>
            <a:srgbClr val="79676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Custom Actions (JavaScript)</a:t>
            </a:r>
          </a:p>
        </p:txBody>
      </p:sp>
      <p:sp>
        <p:nvSpPr>
          <p:cNvPr id="18" name="Line Callout 1 17"/>
          <p:cNvSpPr/>
          <p:nvPr/>
        </p:nvSpPr>
        <p:spPr>
          <a:xfrm flipH="1">
            <a:off x="310549" y="2336313"/>
            <a:ext cx="4713009" cy="416630"/>
          </a:xfrm>
          <a:prstGeom prst="borderCallout1">
            <a:avLst>
              <a:gd name="adj1" fmla="val 40972"/>
              <a:gd name="adj2" fmla="val -2619"/>
              <a:gd name="adj3" fmla="val -4167"/>
              <a:gd name="adj4" fmla="val -83476"/>
            </a:avLst>
          </a:prstGeom>
          <a:solidFill>
            <a:srgbClr val="483D4D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JSLink</a:t>
            </a:r>
            <a:r>
              <a:rPr lang="en-US" sz="1800" b="1" dirty="0"/>
              <a:t>, Display Templates</a:t>
            </a:r>
          </a:p>
        </p:txBody>
      </p:sp>
      <p:sp>
        <p:nvSpPr>
          <p:cNvPr id="19" name="Line Callout 1 18"/>
          <p:cNvSpPr/>
          <p:nvPr/>
        </p:nvSpPr>
        <p:spPr>
          <a:xfrm flipH="1">
            <a:off x="310548" y="1690152"/>
            <a:ext cx="4713009" cy="416630"/>
          </a:xfrm>
          <a:prstGeom prst="borderCallout1">
            <a:avLst>
              <a:gd name="adj1" fmla="val 40972"/>
              <a:gd name="adj2" fmla="val -2619"/>
              <a:gd name="adj3" fmla="val -12500"/>
              <a:gd name="adj4" fmla="val -125762"/>
            </a:avLst>
          </a:prstGeom>
          <a:solidFill>
            <a:srgbClr val="D3A37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Add-in Model</a:t>
            </a:r>
          </a:p>
        </p:txBody>
      </p:sp>
    </p:spTree>
    <p:extLst>
      <p:ext uri="{BB962C8B-B14F-4D97-AF65-F5344CB8AC3E}">
        <p14:creationId xmlns:p14="http://schemas.microsoft.com/office/powerpoint/2010/main" val="3589164262"/>
      </p:ext>
    </p:extLst>
  </p:cSld>
  <p:clrMapOvr>
    <a:masterClrMapping/>
  </p:clrMapOvr>
  <p:transition spd="slow"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946" y="1556015"/>
            <a:ext cx="5072443" cy="5096373"/>
          </a:xfrm>
        </p:spPr>
        <p:txBody>
          <a:bodyPr>
            <a:normAutofit/>
          </a:bodyPr>
          <a:lstStyle/>
          <a:p>
            <a:r>
              <a:rPr lang="en-US" dirty="0"/>
              <a:t>There is a built-in component for every HTML element</a:t>
            </a:r>
          </a:p>
          <a:p>
            <a:r>
              <a:rPr lang="en-US" dirty="0"/>
              <a:t>There are also component libraries and components you write</a:t>
            </a:r>
          </a:p>
          <a:p>
            <a:r>
              <a:rPr lang="en-US" dirty="0"/>
              <a:t>A hierarchy of components can render a widget or a whole page</a:t>
            </a:r>
          </a:p>
        </p:txBody>
      </p:sp>
      <p:sp>
        <p:nvSpPr>
          <p:cNvPr id="11" name="Oval 10"/>
          <p:cNvSpPr/>
          <p:nvPr/>
        </p:nvSpPr>
        <p:spPr>
          <a:xfrm>
            <a:off x="7256420" y="1042274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>
          <a:xfrm>
            <a:off x="6570717" y="2042840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Oval 15"/>
          <p:cNvSpPr/>
          <p:nvPr/>
        </p:nvSpPr>
        <p:spPr>
          <a:xfrm>
            <a:off x="7942122" y="2042839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Oval 16"/>
          <p:cNvSpPr/>
          <p:nvPr/>
        </p:nvSpPr>
        <p:spPr>
          <a:xfrm>
            <a:off x="7256420" y="3043402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17"/>
          <p:cNvSpPr/>
          <p:nvPr/>
        </p:nvSpPr>
        <p:spPr>
          <a:xfrm>
            <a:off x="6570717" y="4043967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>
          <a:xfrm>
            <a:off x="8627825" y="3043401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0" name="Straight Connector 19"/>
          <p:cNvCxnSpPr>
            <a:stCxn id="11" idx="3"/>
            <a:endCxn id="15" idx="7"/>
          </p:cNvCxnSpPr>
          <p:nvPr/>
        </p:nvCxnSpPr>
        <p:spPr>
          <a:xfrm flipH="1">
            <a:off x="7156001" y="1617554"/>
            <a:ext cx="200838" cy="5239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6" idx="1"/>
          </p:cNvCxnSpPr>
          <p:nvPr/>
        </p:nvCxnSpPr>
        <p:spPr>
          <a:xfrm>
            <a:off x="7841703" y="1617553"/>
            <a:ext cx="200838" cy="5239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7"/>
            <a:endCxn id="16" idx="3"/>
          </p:cNvCxnSpPr>
          <p:nvPr/>
        </p:nvCxnSpPr>
        <p:spPr>
          <a:xfrm flipV="1">
            <a:off x="7841703" y="2618117"/>
            <a:ext cx="200838" cy="5239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5"/>
            <a:endCxn id="19" idx="1"/>
          </p:cNvCxnSpPr>
          <p:nvPr/>
        </p:nvCxnSpPr>
        <p:spPr>
          <a:xfrm>
            <a:off x="8527407" y="2618117"/>
            <a:ext cx="200838" cy="52398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18" idx="7"/>
          </p:cNvCxnSpPr>
          <p:nvPr/>
        </p:nvCxnSpPr>
        <p:spPr>
          <a:xfrm flipH="1">
            <a:off x="7156001" y="3618681"/>
            <a:ext cx="200838" cy="5239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38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946" y="1556015"/>
            <a:ext cx="5072443" cy="5096373"/>
          </a:xfrm>
        </p:spPr>
        <p:txBody>
          <a:bodyPr>
            <a:normAutofit/>
          </a:bodyPr>
          <a:lstStyle/>
          <a:p>
            <a:r>
              <a:rPr lang="en-US" dirty="0"/>
              <a:t>Communication from parent to child is by passing new properties during render()</a:t>
            </a:r>
          </a:p>
          <a:p>
            <a:r>
              <a:rPr lang="en-US" dirty="0"/>
              <a:t>Communication from child to parent is by a callback function passed to the child in a property</a:t>
            </a:r>
          </a:p>
        </p:txBody>
      </p:sp>
      <p:sp>
        <p:nvSpPr>
          <p:cNvPr id="11" name="Oval 10"/>
          <p:cNvSpPr/>
          <p:nvPr/>
        </p:nvSpPr>
        <p:spPr>
          <a:xfrm>
            <a:off x="7256420" y="1042274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>
          <a:xfrm>
            <a:off x="6570717" y="2042840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Oval 15"/>
          <p:cNvSpPr/>
          <p:nvPr/>
        </p:nvSpPr>
        <p:spPr>
          <a:xfrm>
            <a:off x="7942122" y="2042839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Oval 16"/>
          <p:cNvSpPr/>
          <p:nvPr/>
        </p:nvSpPr>
        <p:spPr>
          <a:xfrm>
            <a:off x="7256420" y="3043402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17"/>
          <p:cNvSpPr/>
          <p:nvPr/>
        </p:nvSpPr>
        <p:spPr>
          <a:xfrm>
            <a:off x="6570717" y="4043967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>
          <a:xfrm>
            <a:off x="8627825" y="3043401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0" name="Straight Connector 19"/>
          <p:cNvCxnSpPr>
            <a:stCxn id="11" idx="3"/>
            <a:endCxn id="15" idx="7"/>
          </p:cNvCxnSpPr>
          <p:nvPr/>
        </p:nvCxnSpPr>
        <p:spPr>
          <a:xfrm flipH="1">
            <a:off x="7156001" y="1617554"/>
            <a:ext cx="200838" cy="5239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6" idx="1"/>
          </p:cNvCxnSpPr>
          <p:nvPr/>
        </p:nvCxnSpPr>
        <p:spPr>
          <a:xfrm>
            <a:off x="7841703" y="1617553"/>
            <a:ext cx="200838" cy="5239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7"/>
            <a:endCxn id="16" idx="3"/>
          </p:cNvCxnSpPr>
          <p:nvPr/>
        </p:nvCxnSpPr>
        <p:spPr>
          <a:xfrm flipV="1">
            <a:off x="7841703" y="2618117"/>
            <a:ext cx="200838" cy="5239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5"/>
            <a:endCxn id="19" idx="1"/>
          </p:cNvCxnSpPr>
          <p:nvPr/>
        </p:nvCxnSpPr>
        <p:spPr>
          <a:xfrm>
            <a:off x="8527407" y="2618117"/>
            <a:ext cx="200838" cy="52398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18" idx="7"/>
          </p:cNvCxnSpPr>
          <p:nvPr/>
        </p:nvCxnSpPr>
        <p:spPr>
          <a:xfrm flipH="1">
            <a:off x="7156001" y="3618681"/>
            <a:ext cx="200838" cy="5239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028384" y="2042839"/>
            <a:ext cx="597516" cy="1269179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625900" y="1894496"/>
            <a:ext cx="597515" cy="1302338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3871398">
            <a:off x="9111089" y="2371552"/>
            <a:ext cx="761767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props</a:t>
            </a:r>
          </a:p>
        </p:txBody>
      </p:sp>
      <p:sp>
        <p:nvSpPr>
          <p:cNvPr id="9" name="TextBox 8"/>
          <p:cNvSpPr txBox="1"/>
          <p:nvPr/>
        </p:nvSpPr>
        <p:spPr>
          <a:xfrm rot="4029748">
            <a:off x="9358016" y="2726120"/>
            <a:ext cx="1796447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169166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946" y="1556015"/>
            <a:ext cx="5072443" cy="5096373"/>
          </a:xfrm>
        </p:spPr>
        <p:txBody>
          <a:bodyPr>
            <a:normAutofit/>
          </a:bodyPr>
          <a:lstStyle/>
          <a:p>
            <a:r>
              <a:rPr lang="en-US" dirty="0"/>
              <a:t>Components update their state with the </a:t>
            </a:r>
            <a:r>
              <a:rPr lang="en-US" dirty="0" err="1"/>
              <a:t>setState</a:t>
            </a:r>
            <a:r>
              <a:rPr lang="en-US" dirty="0"/>
              <a:t>() method</a:t>
            </a:r>
          </a:p>
          <a:p>
            <a:r>
              <a:rPr lang="en-US" dirty="0"/>
              <a:t>When state is set, by default that and all child components re-render</a:t>
            </a:r>
          </a:p>
          <a:p>
            <a:r>
              <a:rPr lang="en-US" dirty="0"/>
              <a:t>Based on updated state and properties, a component could render different children, or set the children’s properties differently</a:t>
            </a:r>
          </a:p>
        </p:txBody>
      </p:sp>
      <p:sp>
        <p:nvSpPr>
          <p:cNvPr id="11" name="Oval 10"/>
          <p:cNvSpPr/>
          <p:nvPr/>
        </p:nvSpPr>
        <p:spPr>
          <a:xfrm>
            <a:off x="7256420" y="1042274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>
          <a:xfrm>
            <a:off x="6570717" y="2042840"/>
            <a:ext cx="685703" cy="673981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Oval 15"/>
          <p:cNvSpPr/>
          <p:nvPr/>
        </p:nvSpPr>
        <p:spPr>
          <a:xfrm>
            <a:off x="7942122" y="2042839"/>
            <a:ext cx="685703" cy="673981"/>
          </a:xfrm>
          <a:prstGeom prst="ellipse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Oval 16"/>
          <p:cNvSpPr/>
          <p:nvPr/>
        </p:nvSpPr>
        <p:spPr>
          <a:xfrm>
            <a:off x="7256420" y="3043402"/>
            <a:ext cx="685703" cy="673981"/>
          </a:xfrm>
          <a:prstGeom prst="ellipse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17"/>
          <p:cNvSpPr/>
          <p:nvPr/>
        </p:nvSpPr>
        <p:spPr>
          <a:xfrm>
            <a:off x="6570717" y="4043967"/>
            <a:ext cx="685703" cy="673981"/>
          </a:xfrm>
          <a:prstGeom prst="ellipse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>
          <a:xfrm>
            <a:off x="8627825" y="3043401"/>
            <a:ext cx="685703" cy="673981"/>
          </a:xfrm>
          <a:prstGeom prst="ellipse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0" name="Straight Connector 19"/>
          <p:cNvCxnSpPr>
            <a:stCxn id="11" idx="3"/>
            <a:endCxn id="15" idx="7"/>
          </p:cNvCxnSpPr>
          <p:nvPr/>
        </p:nvCxnSpPr>
        <p:spPr>
          <a:xfrm flipH="1">
            <a:off x="7156001" y="1617554"/>
            <a:ext cx="200838" cy="5239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6" idx="1"/>
          </p:cNvCxnSpPr>
          <p:nvPr/>
        </p:nvCxnSpPr>
        <p:spPr>
          <a:xfrm>
            <a:off x="7841703" y="1617553"/>
            <a:ext cx="200838" cy="5239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7"/>
            <a:endCxn id="16" idx="3"/>
          </p:cNvCxnSpPr>
          <p:nvPr/>
        </p:nvCxnSpPr>
        <p:spPr>
          <a:xfrm flipV="1">
            <a:off x="7841703" y="2618117"/>
            <a:ext cx="200838" cy="5239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5"/>
            <a:endCxn id="19" idx="1"/>
          </p:cNvCxnSpPr>
          <p:nvPr/>
        </p:nvCxnSpPr>
        <p:spPr>
          <a:xfrm>
            <a:off x="8527407" y="2618117"/>
            <a:ext cx="200838" cy="52398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18" idx="7"/>
          </p:cNvCxnSpPr>
          <p:nvPr/>
        </p:nvCxnSpPr>
        <p:spPr>
          <a:xfrm flipH="1">
            <a:off x="7156001" y="3618681"/>
            <a:ext cx="200838" cy="5239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66274" y="1448082"/>
            <a:ext cx="2256373" cy="46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setState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728244" y="1805585"/>
            <a:ext cx="638030" cy="3359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55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946" y="1556015"/>
            <a:ext cx="5072443" cy="5096373"/>
          </a:xfrm>
        </p:spPr>
        <p:txBody>
          <a:bodyPr>
            <a:normAutofit/>
          </a:bodyPr>
          <a:lstStyle/>
          <a:p>
            <a:r>
              <a:rPr lang="en-US" dirty="0"/>
              <a:t>When components re-render, React updates the </a:t>
            </a:r>
            <a:r>
              <a:rPr lang="en-US" i="1" dirty="0"/>
              <a:t>virtual DOM</a:t>
            </a:r>
            <a:endParaRPr lang="en-US" dirty="0"/>
          </a:p>
          <a:p>
            <a:r>
              <a:rPr lang="en-US" dirty="0"/>
              <a:t>When that’s done, React very efficiently updates the </a:t>
            </a:r>
            <a:r>
              <a:rPr lang="en-US" i="1" dirty="0"/>
              <a:t>native DOM</a:t>
            </a:r>
            <a:r>
              <a:rPr lang="en-US" dirty="0"/>
              <a:t> with only the changes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19671" y="2303336"/>
            <a:ext cx="1249557" cy="1674546"/>
            <a:chOff x="6570784" y="1041935"/>
            <a:chExt cx="2743200" cy="3676195"/>
          </a:xfrm>
        </p:grpSpPr>
        <p:sp>
          <p:nvSpPr>
            <p:cNvPr id="23" name="Oval 22"/>
            <p:cNvSpPr/>
            <p:nvPr/>
          </p:nvSpPr>
          <p:spPr>
            <a:xfrm>
              <a:off x="7256584" y="1041935"/>
              <a:ext cx="685800" cy="674077"/>
            </a:xfrm>
            <a:prstGeom prst="ellipse">
              <a:avLst/>
            </a:prstGeom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Oval 23"/>
            <p:cNvSpPr/>
            <p:nvPr/>
          </p:nvSpPr>
          <p:spPr>
            <a:xfrm>
              <a:off x="6570784" y="2042642"/>
              <a:ext cx="685800" cy="674077"/>
            </a:xfrm>
            <a:prstGeom prst="ellipse">
              <a:avLst/>
            </a:prstGeom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Oval 24"/>
            <p:cNvSpPr/>
            <p:nvPr/>
          </p:nvSpPr>
          <p:spPr>
            <a:xfrm>
              <a:off x="7942384" y="2042641"/>
              <a:ext cx="685800" cy="674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>
            <a:xfrm>
              <a:off x="7256584" y="3043347"/>
              <a:ext cx="685800" cy="674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>
            <a:xfrm>
              <a:off x="6570784" y="4044053"/>
              <a:ext cx="685800" cy="674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Oval 30"/>
            <p:cNvSpPr/>
            <p:nvPr/>
          </p:nvSpPr>
          <p:spPr>
            <a:xfrm>
              <a:off x="8628184" y="3043346"/>
              <a:ext cx="685800" cy="674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2" name="Straight Connector 31"/>
            <p:cNvCxnSpPr>
              <a:stCxn id="23" idx="3"/>
              <a:endCxn id="24" idx="7"/>
            </p:cNvCxnSpPr>
            <p:nvPr/>
          </p:nvCxnSpPr>
          <p:spPr>
            <a:xfrm flipH="1">
              <a:off x="7156151" y="1617296"/>
              <a:ext cx="200866" cy="524062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3" idx="5"/>
              <a:endCxn id="25" idx="1"/>
            </p:cNvCxnSpPr>
            <p:nvPr/>
          </p:nvCxnSpPr>
          <p:spPr>
            <a:xfrm>
              <a:off x="7841951" y="1617296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7" idx="7"/>
              <a:endCxn id="25" idx="3"/>
            </p:cNvCxnSpPr>
            <p:nvPr/>
          </p:nvCxnSpPr>
          <p:spPr>
            <a:xfrm flipV="1">
              <a:off x="7841951" y="2618002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5"/>
              <a:endCxn id="31" idx="1"/>
            </p:cNvCxnSpPr>
            <p:nvPr/>
          </p:nvCxnSpPr>
          <p:spPr>
            <a:xfrm>
              <a:off x="8527751" y="2618002"/>
              <a:ext cx="200866" cy="5240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7" idx="3"/>
              <a:endCxn id="29" idx="7"/>
            </p:cNvCxnSpPr>
            <p:nvPr/>
          </p:nvCxnSpPr>
          <p:spPr>
            <a:xfrm flipH="1">
              <a:off x="7156151" y="3618708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272269" y="2303335"/>
            <a:ext cx="1249557" cy="1674546"/>
            <a:chOff x="6570784" y="1041935"/>
            <a:chExt cx="2743200" cy="3676195"/>
          </a:xfrm>
        </p:grpSpPr>
        <p:sp>
          <p:nvSpPr>
            <p:cNvPr id="38" name="Oval 37"/>
            <p:cNvSpPr/>
            <p:nvPr/>
          </p:nvSpPr>
          <p:spPr>
            <a:xfrm>
              <a:off x="7256584" y="1041935"/>
              <a:ext cx="685800" cy="674077"/>
            </a:xfrm>
            <a:prstGeom prst="ellipse">
              <a:avLst/>
            </a:prstGeom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>
            <a:xfrm>
              <a:off x="6570784" y="2042642"/>
              <a:ext cx="685800" cy="674077"/>
            </a:xfrm>
            <a:prstGeom prst="ellipse">
              <a:avLst/>
            </a:prstGeom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>
            <a:xfrm>
              <a:off x="7942384" y="2042641"/>
              <a:ext cx="685800" cy="674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Oval 40"/>
            <p:cNvSpPr/>
            <p:nvPr/>
          </p:nvSpPr>
          <p:spPr>
            <a:xfrm>
              <a:off x="7256584" y="3043347"/>
              <a:ext cx="685800" cy="674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>
            <a:xfrm>
              <a:off x="6570784" y="4044053"/>
              <a:ext cx="685800" cy="674077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2"/>
            <p:cNvSpPr/>
            <p:nvPr/>
          </p:nvSpPr>
          <p:spPr>
            <a:xfrm>
              <a:off x="8628184" y="3043346"/>
              <a:ext cx="685800" cy="674077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4" name="Straight Connector 43"/>
            <p:cNvCxnSpPr>
              <a:stCxn id="38" idx="3"/>
              <a:endCxn id="39" idx="7"/>
            </p:cNvCxnSpPr>
            <p:nvPr/>
          </p:nvCxnSpPr>
          <p:spPr>
            <a:xfrm flipH="1">
              <a:off x="7156151" y="1617296"/>
              <a:ext cx="200866" cy="524062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8" idx="5"/>
              <a:endCxn id="40" idx="1"/>
            </p:cNvCxnSpPr>
            <p:nvPr/>
          </p:nvCxnSpPr>
          <p:spPr>
            <a:xfrm>
              <a:off x="7841951" y="1617296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1" idx="7"/>
              <a:endCxn id="40" idx="3"/>
            </p:cNvCxnSpPr>
            <p:nvPr/>
          </p:nvCxnSpPr>
          <p:spPr>
            <a:xfrm flipV="1">
              <a:off x="7841951" y="2618002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5"/>
              <a:endCxn id="43" idx="1"/>
            </p:cNvCxnSpPr>
            <p:nvPr/>
          </p:nvCxnSpPr>
          <p:spPr>
            <a:xfrm>
              <a:off x="8527751" y="2618002"/>
              <a:ext cx="200866" cy="5240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3"/>
              <a:endCxn id="42" idx="7"/>
            </p:cNvCxnSpPr>
            <p:nvPr/>
          </p:nvCxnSpPr>
          <p:spPr>
            <a:xfrm flipH="1">
              <a:off x="7156151" y="3618708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0082812" y="2303334"/>
            <a:ext cx="1249557" cy="1674546"/>
            <a:chOff x="6570784" y="1041935"/>
            <a:chExt cx="2743200" cy="3676195"/>
          </a:xfrm>
        </p:grpSpPr>
        <p:sp>
          <p:nvSpPr>
            <p:cNvPr id="50" name="Oval 49"/>
            <p:cNvSpPr/>
            <p:nvPr/>
          </p:nvSpPr>
          <p:spPr>
            <a:xfrm>
              <a:off x="7256584" y="1041935"/>
              <a:ext cx="685800" cy="674077"/>
            </a:xfrm>
            <a:prstGeom prst="ellipse">
              <a:avLst/>
            </a:prstGeom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Oval 50"/>
            <p:cNvSpPr/>
            <p:nvPr/>
          </p:nvSpPr>
          <p:spPr>
            <a:xfrm>
              <a:off x="6570784" y="2042642"/>
              <a:ext cx="685800" cy="674077"/>
            </a:xfrm>
            <a:prstGeom prst="ellipse">
              <a:avLst/>
            </a:prstGeom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Oval 51"/>
            <p:cNvSpPr/>
            <p:nvPr/>
          </p:nvSpPr>
          <p:spPr>
            <a:xfrm>
              <a:off x="7942384" y="2042641"/>
              <a:ext cx="685800" cy="674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Oval 52"/>
            <p:cNvSpPr/>
            <p:nvPr/>
          </p:nvSpPr>
          <p:spPr>
            <a:xfrm>
              <a:off x="7256584" y="3043347"/>
              <a:ext cx="685800" cy="674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Oval 53"/>
            <p:cNvSpPr/>
            <p:nvPr/>
          </p:nvSpPr>
          <p:spPr>
            <a:xfrm>
              <a:off x="6570784" y="4044053"/>
              <a:ext cx="685800" cy="67407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Oval 54"/>
            <p:cNvSpPr/>
            <p:nvPr/>
          </p:nvSpPr>
          <p:spPr>
            <a:xfrm>
              <a:off x="8628184" y="3043346"/>
              <a:ext cx="685800" cy="67407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56" name="Straight Connector 55"/>
            <p:cNvCxnSpPr>
              <a:stCxn id="50" idx="3"/>
              <a:endCxn id="51" idx="7"/>
            </p:cNvCxnSpPr>
            <p:nvPr/>
          </p:nvCxnSpPr>
          <p:spPr>
            <a:xfrm flipH="1">
              <a:off x="7156151" y="1617296"/>
              <a:ext cx="200866" cy="524062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5"/>
              <a:endCxn id="52" idx="1"/>
            </p:cNvCxnSpPr>
            <p:nvPr/>
          </p:nvCxnSpPr>
          <p:spPr>
            <a:xfrm>
              <a:off x="7841951" y="1617296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3" idx="7"/>
              <a:endCxn id="52" idx="3"/>
            </p:cNvCxnSpPr>
            <p:nvPr/>
          </p:nvCxnSpPr>
          <p:spPr>
            <a:xfrm flipV="1">
              <a:off x="7841951" y="2618002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2" idx="5"/>
              <a:endCxn id="55" idx="1"/>
            </p:cNvCxnSpPr>
            <p:nvPr/>
          </p:nvCxnSpPr>
          <p:spPr>
            <a:xfrm>
              <a:off x="8527751" y="2618002"/>
              <a:ext cx="200866" cy="5240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3"/>
              <a:endCxn id="54" idx="7"/>
            </p:cNvCxnSpPr>
            <p:nvPr/>
          </p:nvCxnSpPr>
          <p:spPr>
            <a:xfrm flipH="1">
              <a:off x="7156151" y="3618708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55422" y="4019646"/>
            <a:ext cx="1635137" cy="122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Virtual DOM</a:t>
            </a:r>
          </a:p>
          <a:p>
            <a:pPr algn="ctr"/>
            <a:r>
              <a:rPr lang="en-US" sz="1800" dirty="0"/>
              <a:t>Snapshot</a:t>
            </a:r>
            <a:br>
              <a:rPr lang="en-US" sz="1800" dirty="0"/>
            </a:br>
            <a:r>
              <a:rPr lang="en-US" sz="1800" dirty="0"/>
              <a:t>(before re-rendering)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01985" y="3977882"/>
            <a:ext cx="1635137" cy="2352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Virtual DOM</a:t>
            </a:r>
            <a:br>
              <a:rPr lang="en-US" sz="1800" dirty="0"/>
            </a:br>
            <a:r>
              <a:rPr lang="en-US" sz="1800" dirty="0"/>
              <a:t>(after re-rendering)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Some nodes rendered the same and did not change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148549" y="3936118"/>
            <a:ext cx="1635137" cy="263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Updates to native DOM</a:t>
            </a:r>
            <a:br>
              <a:rPr lang="en-US" sz="1800" dirty="0"/>
            </a:br>
            <a:endParaRPr lang="en-US" sz="1800" dirty="0"/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Only the nodes that actually changed are updated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7444961" y="423355"/>
            <a:ext cx="1249557" cy="1674546"/>
            <a:chOff x="6570784" y="1041935"/>
            <a:chExt cx="2743200" cy="3676195"/>
          </a:xfrm>
        </p:grpSpPr>
        <p:sp>
          <p:nvSpPr>
            <p:cNvPr id="72" name="Oval 71"/>
            <p:cNvSpPr/>
            <p:nvPr/>
          </p:nvSpPr>
          <p:spPr>
            <a:xfrm>
              <a:off x="7256584" y="1041935"/>
              <a:ext cx="685800" cy="674077"/>
            </a:xfrm>
            <a:prstGeom prst="ellipse">
              <a:avLst/>
            </a:prstGeom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Oval 72"/>
            <p:cNvSpPr/>
            <p:nvPr/>
          </p:nvSpPr>
          <p:spPr>
            <a:xfrm>
              <a:off x="6570784" y="2042642"/>
              <a:ext cx="685800" cy="674077"/>
            </a:xfrm>
            <a:prstGeom prst="ellipse">
              <a:avLst/>
            </a:prstGeom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Oval 73"/>
            <p:cNvSpPr/>
            <p:nvPr/>
          </p:nvSpPr>
          <p:spPr>
            <a:xfrm>
              <a:off x="7942384" y="2042641"/>
              <a:ext cx="685800" cy="674077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" name="Oval 74"/>
            <p:cNvSpPr/>
            <p:nvPr/>
          </p:nvSpPr>
          <p:spPr>
            <a:xfrm>
              <a:off x="7256584" y="3043347"/>
              <a:ext cx="685800" cy="674077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6" name="Oval 75"/>
            <p:cNvSpPr/>
            <p:nvPr/>
          </p:nvSpPr>
          <p:spPr>
            <a:xfrm>
              <a:off x="6570784" y="4044053"/>
              <a:ext cx="685800" cy="674077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" name="Oval 76"/>
            <p:cNvSpPr/>
            <p:nvPr/>
          </p:nvSpPr>
          <p:spPr>
            <a:xfrm>
              <a:off x="8628184" y="3043346"/>
              <a:ext cx="685800" cy="674077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8" name="Straight Connector 77"/>
            <p:cNvCxnSpPr>
              <a:stCxn id="72" idx="3"/>
              <a:endCxn id="73" idx="7"/>
            </p:cNvCxnSpPr>
            <p:nvPr/>
          </p:nvCxnSpPr>
          <p:spPr>
            <a:xfrm flipH="1">
              <a:off x="7156151" y="1617296"/>
              <a:ext cx="200866" cy="524062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2" idx="5"/>
              <a:endCxn id="74" idx="1"/>
            </p:cNvCxnSpPr>
            <p:nvPr/>
          </p:nvCxnSpPr>
          <p:spPr>
            <a:xfrm>
              <a:off x="7841951" y="1617296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5" idx="7"/>
              <a:endCxn id="74" idx="3"/>
            </p:cNvCxnSpPr>
            <p:nvPr/>
          </p:nvCxnSpPr>
          <p:spPr>
            <a:xfrm flipV="1">
              <a:off x="7841951" y="2618002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5"/>
              <a:endCxn id="77" idx="1"/>
            </p:cNvCxnSpPr>
            <p:nvPr/>
          </p:nvCxnSpPr>
          <p:spPr>
            <a:xfrm>
              <a:off x="8527751" y="2618002"/>
              <a:ext cx="200866" cy="5240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5" idx="3"/>
              <a:endCxn id="76" idx="7"/>
            </p:cNvCxnSpPr>
            <p:nvPr/>
          </p:nvCxnSpPr>
          <p:spPr>
            <a:xfrm flipH="1">
              <a:off x="7156151" y="3618708"/>
              <a:ext cx="200866" cy="52406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9094200" y="234318"/>
            <a:ext cx="2256373" cy="46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setState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8456170" y="591821"/>
            <a:ext cx="638030" cy="3359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942796" y="924155"/>
            <a:ext cx="1719048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Components re-render</a:t>
            </a:r>
          </a:p>
        </p:txBody>
      </p:sp>
      <p:sp>
        <p:nvSpPr>
          <p:cNvPr id="91" name="Right Arrow 90"/>
          <p:cNvSpPr/>
          <p:nvPr/>
        </p:nvSpPr>
        <p:spPr>
          <a:xfrm rot="19537830">
            <a:off x="6931005" y="1714317"/>
            <a:ext cx="441783" cy="4183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2" name="Right Arrow 91"/>
          <p:cNvSpPr/>
          <p:nvPr/>
        </p:nvSpPr>
        <p:spPr>
          <a:xfrm rot="2681182">
            <a:off x="8235276" y="1794692"/>
            <a:ext cx="441783" cy="4183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3" name="Right Arrow 92"/>
          <p:cNvSpPr/>
          <p:nvPr/>
        </p:nvSpPr>
        <p:spPr>
          <a:xfrm>
            <a:off x="9513006" y="2513072"/>
            <a:ext cx="441783" cy="4183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7886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JSX/TSX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38946" y="1253108"/>
            <a:ext cx="5104676" cy="4882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public render(): void {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const</a:t>
            </a:r>
            <a:r>
              <a:rPr lang="en-US" sz="1600" b="1" dirty="0">
                <a:latin typeface="Consolas" panose="020B0609020204030204" pitchFamily="49" charset="0"/>
              </a:rPr>
              <a:t> element =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latin typeface="Consolas" panose="020B0609020204030204" pitchFamily="49" charset="0"/>
              </a:rPr>
              <a:t>React.DOM.div</a:t>
            </a:r>
            <a:r>
              <a:rPr lang="en-US" sz="1600" b="1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children: [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 </a:t>
            </a:r>
            <a:r>
              <a:rPr lang="en-US" sz="1600" b="1" dirty="0" err="1">
                <a:latin typeface="Consolas" panose="020B0609020204030204" pitchFamily="49" charset="0"/>
              </a:rPr>
              <a:t>React.createElement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   {  url: this.state.url } ),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 </a:t>
            </a:r>
            <a:r>
              <a:rPr lang="en-US" sz="1600" b="1" dirty="0" err="1">
                <a:latin typeface="Consolas" panose="020B0609020204030204" pitchFamily="49" charset="0"/>
              </a:rPr>
              <a:t>React.createElement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ComponentB</a:t>
            </a:r>
            <a:r>
              <a:rPr lang="en-US" sz="1600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  {  url: this.state.url } ),          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]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return, </a:t>
            </a:r>
            <a:r>
              <a:rPr lang="en-US" sz="1600" b="1" dirty="0" err="1">
                <a:latin typeface="Consolas" panose="020B0609020204030204" pitchFamily="49" charset="0"/>
              </a:rPr>
              <a:t>this.domElement</a:t>
            </a:r>
            <a:r>
              <a:rPr lang="en-US" sz="16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249966" y="1253108"/>
            <a:ext cx="5103088" cy="4882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public render(): void {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const</a:t>
            </a:r>
            <a:r>
              <a:rPr lang="en-US" sz="1600" b="1" dirty="0">
                <a:latin typeface="Consolas" panose="020B0609020204030204" pitchFamily="49" charset="0"/>
              </a:rPr>
              <a:t> element =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&lt;div&gt;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&lt;</a:t>
            </a:r>
            <a:r>
              <a:rPr lang="en-US" sz="1600" b="1" dirty="0" err="1"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url</a:t>
            </a:r>
            <a:r>
              <a:rPr lang="en-US" sz="1600" b="1" dirty="0">
                <a:latin typeface="Consolas" panose="020B0609020204030204" pitchFamily="49" charset="0"/>
              </a:rPr>
              <a:t>={this.state.url} /&gt;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    &lt;</a:t>
            </a:r>
            <a:r>
              <a:rPr lang="en-US" sz="1600" b="1" dirty="0" err="1">
                <a:latin typeface="Consolas" panose="020B0609020204030204" pitchFamily="49" charset="0"/>
              </a:rPr>
              <a:t>ComponentB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url</a:t>
            </a:r>
            <a:r>
              <a:rPr lang="en-US" sz="1600" b="1" dirty="0">
                <a:latin typeface="Consolas" panose="020B0609020204030204" pitchFamily="49" charset="0"/>
              </a:rPr>
              <a:t>={this.state.url} /&gt;</a:t>
            </a:r>
            <a:br>
              <a:rPr lang="en-US" sz="1600" b="1" dirty="0">
                <a:latin typeface="Consolas" panose="020B0609020204030204" pitchFamily="49" charset="0"/>
              </a:rPr>
            </a:b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 &lt;/div&gt;;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return, </a:t>
            </a:r>
            <a:r>
              <a:rPr lang="en-US" sz="1600" b="1" dirty="0" err="1">
                <a:latin typeface="Consolas" panose="020B0609020204030204" pitchFamily="49" charset="0"/>
              </a:rPr>
              <a:t>this.domElement</a:t>
            </a:r>
            <a:r>
              <a:rPr lang="en-US" sz="16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5522" y="5114325"/>
            <a:ext cx="4707532" cy="935351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745" dirty="0"/>
              <a:t>Try it yourself!</a:t>
            </a:r>
          </a:p>
          <a:p>
            <a:r>
              <a:rPr lang="en-US" sz="2745" u="sng" dirty="0"/>
              <a:t>https://link.bobg.tv/BabelJSX</a:t>
            </a:r>
          </a:p>
        </p:txBody>
      </p:sp>
    </p:spTree>
    <p:extLst>
      <p:ext uri="{BB962C8B-B14F-4D97-AF65-F5344CB8AC3E}">
        <p14:creationId xmlns:p14="http://schemas.microsoft.com/office/powerpoint/2010/main" val="3600885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JSX/TSX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92154" y="1103781"/>
            <a:ext cx="5207035" cy="4308872"/>
          </a:xfrm>
        </p:spPr>
        <p:txBody>
          <a:bodyPr/>
          <a:lstStyle/>
          <a:p>
            <a:pPr marL="514252" indent="-514252">
              <a:buFont typeface="+mj-lt"/>
              <a:buAutoNum type="arabicPeriod"/>
            </a:pPr>
            <a:r>
              <a:rPr lang="en-US" dirty="0"/>
              <a:t>Common parent</a:t>
            </a:r>
          </a:p>
          <a:p>
            <a:pPr marL="514252" indent="-514252">
              <a:buFont typeface="+mj-lt"/>
              <a:buAutoNum type="arabicPeriod"/>
            </a:pPr>
            <a:r>
              <a:rPr lang="en-US" dirty="0"/>
              <a:t>Proper XML syntax</a:t>
            </a:r>
          </a:p>
          <a:p>
            <a:pPr marL="514252" indent="-514252">
              <a:buFont typeface="+mj-lt"/>
              <a:buAutoNum type="arabicPeriod"/>
            </a:pPr>
            <a:r>
              <a:rPr lang="en-US" dirty="0"/>
              <a:t>No quotes around tags</a:t>
            </a:r>
          </a:p>
          <a:p>
            <a:pPr marL="514252" indent="-514252">
              <a:buFont typeface="+mj-lt"/>
              <a:buAutoNum type="arabicPeriod"/>
            </a:pPr>
            <a:r>
              <a:rPr lang="en-US" dirty="0"/>
              <a:t>Lower case tags are HTML components</a:t>
            </a:r>
          </a:p>
          <a:p>
            <a:pPr marL="514252" indent="-514252">
              <a:buFont typeface="+mj-lt"/>
              <a:buAutoNum type="arabicPeriod"/>
            </a:pPr>
            <a:r>
              <a:rPr lang="en-US" dirty="0"/>
              <a:t>Capitalized tags are custom components</a:t>
            </a:r>
          </a:p>
          <a:p>
            <a:pPr marL="514252" indent="-514252">
              <a:buFont typeface="+mj-lt"/>
              <a:buAutoNum type="arabicPeriod"/>
            </a:pPr>
            <a:r>
              <a:rPr lang="en-US" dirty="0"/>
              <a:t>{} to put JavaScript expression in attributes or child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186389" y="1072815"/>
            <a:ext cx="6005611" cy="2751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public render() {</a:t>
            </a:r>
          </a:p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  &lt;div </a:t>
            </a:r>
            <a:r>
              <a:rPr lang="en-US" sz="1961" b="1" dirty="0" err="1">
                <a:latin typeface="Consolas" panose="020B0609020204030204" pitchFamily="49" charset="0"/>
              </a:rPr>
              <a:t>className</a:t>
            </a:r>
            <a:r>
              <a:rPr lang="en-US" sz="1961" b="1" dirty="0">
                <a:latin typeface="Consolas" panose="020B0609020204030204" pitchFamily="49" charset="0"/>
              </a:rPr>
              <a:t>={</a:t>
            </a:r>
            <a:r>
              <a:rPr lang="en-US" sz="1961" b="1" dirty="0" err="1">
                <a:latin typeface="Consolas" panose="020B0609020204030204" pitchFamily="49" charset="0"/>
              </a:rPr>
              <a:t>styles.quotes</a:t>
            </a:r>
            <a:r>
              <a:rPr lang="en-US" sz="1961" b="1" dirty="0">
                <a:latin typeface="Consolas" panose="020B0609020204030204" pitchFamily="49" charset="0"/>
              </a:rPr>
              <a:t>}&gt;</a:t>
            </a:r>
          </a:p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    {</a:t>
            </a:r>
            <a:r>
              <a:rPr lang="en-US" sz="1961" b="1" dirty="0" err="1">
                <a:latin typeface="Consolas" panose="020B0609020204030204" pitchFamily="49" charset="0"/>
              </a:rPr>
              <a:t>this.state.quotes.map</a:t>
            </a:r>
            <a:r>
              <a:rPr lang="en-US" sz="1961" b="1" dirty="0">
                <a:latin typeface="Consolas" panose="020B0609020204030204" pitchFamily="49" charset="0"/>
              </a:rPr>
              <a:t>(q =&gt;(</a:t>
            </a:r>
          </a:p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      &lt;</a:t>
            </a:r>
            <a:r>
              <a:rPr lang="en-US" sz="1961" b="1" dirty="0" err="1">
                <a:latin typeface="Consolas" panose="020B0609020204030204" pitchFamily="49" charset="0"/>
              </a:rPr>
              <a:t>QuoteDisplay</a:t>
            </a:r>
            <a:r>
              <a:rPr lang="en-US" sz="1961" b="1" dirty="0">
                <a:latin typeface="Consolas" panose="020B0609020204030204" pitchFamily="49" charset="0"/>
              </a:rPr>
              <a:t> quote={q} /&gt;</a:t>
            </a:r>
          </a:p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    ))}</a:t>
            </a:r>
          </a:p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    &lt;</a:t>
            </a:r>
            <a:r>
              <a:rPr lang="en-US" sz="1961" b="1" dirty="0" err="1">
                <a:latin typeface="Consolas" panose="020B0609020204030204" pitchFamily="49" charset="0"/>
              </a:rPr>
              <a:t>CommandButton</a:t>
            </a:r>
            <a:br>
              <a:rPr lang="en-US" sz="1961" b="1" dirty="0">
                <a:latin typeface="Consolas" panose="020B0609020204030204" pitchFamily="49" charset="0"/>
              </a:rPr>
            </a:br>
            <a:r>
              <a:rPr lang="en-US" sz="1961" b="1" dirty="0">
                <a:latin typeface="Consolas" panose="020B0609020204030204" pitchFamily="49" charset="0"/>
              </a:rPr>
              <a:t>        </a:t>
            </a:r>
            <a:r>
              <a:rPr lang="en-US" sz="1961" b="1" dirty="0" err="1">
                <a:latin typeface="Consolas" panose="020B0609020204030204" pitchFamily="49" charset="0"/>
              </a:rPr>
              <a:t>className</a:t>
            </a:r>
            <a:r>
              <a:rPr lang="en-US" sz="1961" b="1" dirty="0">
                <a:latin typeface="Consolas" panose="020B0609020204030204" pitchFamily="49" charset="0"/>
              </a:rPr>
              <a:t>={</a:t>
            </a:r>
            <a:r>
              <a:rPr lang="en-US" sz="1961" b="1" dirty="0" err="1">
                <a:latin typeface="Consolas" panose="020B0609020204030204" pitchFamily="49" charset="0"/>
              </a:rPr>
              <a:t>styles.lastLine</a:t>
            </a:r>
            <a:r>
              <a:rPr lang="en-US" sz="1961" b="1" dirty="0">
                <a:latin typeface="Consolas" panose="020B0609020204030204" pitchFamily="49" charset="0"/>
              </a:rPr>
              <a:t>}</a:t>
            </a:r>
            <a:br>
              <a:rPr lang="en-US" sz="1961" b="1" dirty="0">
                <a:latin typeface="Consolas" panose="020B0609020204030204" pitchFamily="49" charset="0"/>
              </a:rPr>
            </a:br>
            <a:r>
              <a:rPr lang="en-US" sz="1961" b="1" dirty="0">
                <a:latin typeface="Consolas" panose="020B0609020204030204" pitchFamily="49" charset="0"/>
              </a:rPr>
              <a:t>        icon='Refresh‘</a:t>
            </a:r>
            <a:br>
              <a:rPr lang="en-US" sz="1961" b="1" dirty="0">
                <a:latin typeface="Consolas" panose="020B0609020204030204" pitchFamily="49" charset="0"/>
              </a:rPr>
            </a:br>
            <a:r>
              <a:rPr lang="en-US" sz="1961" b="1" dirty="0">
                <a:latin typeface="Consolas" panose="020B0609020204030204" pitchFamily="49" charset="0"/>
              </a:rPr>
              <a:t> </a:t>
            </a:r>
            <a:r>
              <a:rPr lang="en-US" sz="1961" b="1" dirty="0" err="1">
                <a:latin typeface="Consolas" panose="020B0609020204030204" pitchFamily="49" charset="0"/>
              </a:rPr>
              <a:t>onClick</a:t>
            </a:r>
            <a:r>
              <a:rPr lang="en-US" sz="1961" b="1" dirty="0">
                <a:latin typeface="Consolas" panose="020B0609020204030204" pitchFamily="49" charset="0"/>
              </a:rPr>
              <a:t>={</a:t>
            </a:r>
            <a:r>
              <a:rPr lang="en-US" sz="1961" b="1" dirty="0" err="1">
                <a:latin typeface="Consolas" panose="020B0609020204030204" pitchFamily="49" charset="0"/>
              </a:rPr>
              <a:t>this.handleClick.bind</a:t>
            </a:r>
            <a:r>
              <a:rPr lang="en-US" sz="1961" b="1" dirty="0">
                <a:latin typeface="Consolas" panose="020B0609020204030204" pitchFamily="49" charset="0"/>
              </a:rPr>
              <a:t>(this)}&gt;</a:t>
            </a:r>
          </a:p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       {</a:t>
            </a:r>
            <a:r>
              <a:rPr lang="en-US" sz="1961" b="1" dirty="0" err="1">
                <a:latin typeface="Consolas" panose="020B0609020204030204" pitchFamily="49" charset="0"/>
              </a:rPr>
              <a:t>this.props.getMoreLabel</a:t>
            </a:r>
            <a:r>
              <a:rPr lang="en-US" sz="1961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    &lt;/</a:t>
            </a:r>
            <a:r>
              <a:rPr lang="en-US" sz="1961" b="1" dirty="0" err="1">
                <a:latin typeface="Consolas" panose="020B0609020204030204" pitchFamily="49" charset="0"/>
              </a:rPr>
              <a:t>CommandButton</a:t>
            </a:r>
            <a:r>
              <a:rPr lang="en-US" sz="1961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1961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2343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B18722-36EA-4DB9-A290-F787C70E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 Action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3C7F53-3D69-4B34-BC20-FD20EDCDB2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556335"/>
            <a:ext cx="9860674" cy="307777"/>
          </a:xfrm>
        </p:spPr>
        <p:txBody>
          <a:bodyPr/>
          <a:lstStyle/>
          <a:p>
            <a:r>
              <a:rPr lang="en-US" dirty="0"/>
              <a:t>Quotes Web Part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36894-FDD5-4F3F-9E56-3BE1CB06262F}"/>
              </a:ext>
            </a:extLst>
          </p:cNvPr>
          <p:cNvSpPr txBox="1"/>
          <p:nvPr/>
        </p:nvSpPr>
        <p:spPr>
          <a:xfrm>
            <a:off x="4997729" y="5445956"/>
            <a:ext cx="6710941" cy="117852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3600" u="sng"/>
            </a:lvl1pPr>
          </a:lstStyle>
          <a:p>
            <a:r>
              <a:rPr lang="en-US" sz="3529" dirty="0"/>
              <a:t>https://link.bobg.tv/ReactQuotes</a:t>
            </a:r>
            <a:br>
              <a:rPr lang="en-US" sz="3529" dirty="0"/>
            </a:br>
            <a:r>
              <a:rPr lang="en-US" sz="3529" dirty="0"/>
              <a:t>https://link.bobg.tv/SPFxQuotes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55710-9207-4CDD-A0D7-48FB495F5CCB}"/>
              </a:ext>
            </a:extLst>
          </p:cNvPr>
          <p:cNvSpPr txBox="1"/>
          <p:nvPr/>
        </p:nvSpPr>
        <p:spPr>
          <a:xfrm>
            <a:off x="2585003" y="5296552"/>
            <a:ext cx="2166360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Pure </a:t>
            </a:r>
            <a:r>
              <a:rPr lang="en-US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ReactJS</a:t>
            </a:r>
            <a:endParaRPr lang="en-US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SPFx Example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794D61-C587-4955-BD2F-BC1A7406CD62}"/>
              </a:ext>
            </a:extLst>
          </p:cNvPr>
          <p:cNvCxnSpPr/>
          <p:nvPr/>
        </p:nvCxnSpPr>
        <p:spPr>
          <a:xfrm>
            <a:off x="4826065" y="5595360"/>
            <a:ext cx="372733" cy="14940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1A776C-CDFF-4223-9779-82918A60374E}"/>
              </a:ext>
            </a:extLst>
          </p:cNvPr>
          <p:cNvCxnSpPr/>
          <p:nvPr/>
        </p:nvCxnSpPr>
        <p:spPr>
          <a:xfrm>
            <a:off x="4826065" y="6034322"/>
            <a:ext cx="448212" cy="2333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9241" y="280830"/>
            <a:ext cx="4795873" cy="1484494"/>
          </a:xfrm>
        </p:spPr>
        <p:txBody>
          <a:bodyPr>
            <a:normAutofit/>
          </a:bodyPr>
          <a:lstStyle/>
          <a:p>
            <a:pPr algn="ctr"/>
            <a:r>
              <a:rPr lang="en-US" sz="6598" dirty="0"/>
              <a:t>Don’t Panic!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1" r="9991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0" y="1634312"/>
            <a:ext cx="4874310" cy="476438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What you are about to see is everyday development for open source web developers.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Have you noticed?</a:t>
            </a:r>
          </a:p>
          <a:p>
            <a:pPr marL="0" indent="0" algn="ctr">
              <a:buNone/>
            </a:pPr>
            <a:r>
              <a:rPr lang="en-US" sz="3600" dirty="0"/>
              <a:t>Microsoft is going</a:t>
            </a:r>
            <a:br>
              <a:rPr lang="en-US" sz="3600" dirty="0"/>
            </a:br>
            <a:r>
              <a:rPr lang="en-US" sz="3600" dirty="0"/>
              <a:t>open source!</a:t>
            </a:r>
          </a:p>
        </p:txBody>
      </p:sp>
    </p:spTree>
    <p:extLst>
      <p:ext uri="{BB962C8B-B14F-4D97-AF65-F5344CB8AC3E}">
        <p14:creationId xmlns:p14="http://schemas.microsoft.com/office/powerpoint/2010/main" val="36966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998" dirty="0" err="1"/>
              <a:t>yo</a:t>
            </a:r>
            <a:r>
              <a:rPr lang="en-US" sz="5998" dirty="0"/>
              <a:t> @</a:t>
            </a:r>
            <a:r>
              <a:rPr lang="en-US" sz="5998" dirty="0" err="1"/>
              <a:t>microsoft</a:t>
            </a:r>
            <a:r>
              <a:rPr lang="en-US" sz="5998" dirty="0"/>
              <a:t>/</a:t>
            </a:r>
            <a:r>
              <a:rPr lang="en-US" sz="5998" dirty="0" err="1"/>
              <a:t>sharepoint</a:t>
            </a:r>
            <a:endParaRPr lang="en-US" sz="5998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73712" y="3899620"/>
            <a:ext cx="8964248" cy="1292662"/>
          </a:xfrm>
        </p:spPr>
        <p:txBody>
          <a:bodyPr/>
          <a:lstStyle/>
          <a:p>
            <a:r>
              <a:rPr lang="en-US" sz="2800" dirty="0"/>
              <a:t>Part 1:</a:t>
            </a:r>
          </a:p>
          <a:p>
            <a:pPr marL="159989" indent="-342834">
              <a:buFont typeface="Arial" panose="020B0604020202020204" pitchFamily="34" charset="0"/>
              <a:buChar char="•"/>
            </a:pPr>
            <a:r>
              <a:rPr lang="en-US" sz="2800" dirty="0"/>
              <a:t>Creating a project</a:t>
            </a:r>
          </a:p>
          <a:p>
            <a:pPr marL="159989" indent="-342834">
              <a:buFont typeface="Arial" panose="020B0604020202020204" pitchFamily="34" charset="0"/>
              <a:buChar char="•"/>
            </a:pPr>
            <a:r>
              <a:rPr lang="en-US" sz="2800" dirty="0"/>
              <a:t>Using the SharePoint Workbench</a:t>
            </a:r>
          </a:p>
        </p:txBody>
      </p:sp>
    </p:spTree>
    <p:extLst>
      <p:ext uri="{BB962C8B-B14F-4D97-AF65-F5344CB8AC3E}">
        <p14:creationId xmlns:p14="http://schemas.microsoft.com/office/powerpoint/2010/main" val="34099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998" dirty="0" err="1"/>
              <a:t>yo</a:t>
            </a:r>
            <a:r>
              <a:rPr lang="en-US" sz="5998" dirty="0"/>
              <a:t> @</a:t>
            </a:r>
            <a:r>
              <a:rPr lang="en-US" sz="5998" dirty="0" err="1"/>
              <a:t>microsoft</a:t>
            </a:r>
            <a:r>
              <a:rPr lang="en-US" sz="5998" dirty="0"/>
              <a:t>/</a:t>
            </a:r>
            <a:r>
              <a:rPr lang="en-US" sz="5998" dirty="0" err="1"/>
              <a:t>sharepoint</a:t>
            </a:r>
            <a:endParaRPr lang="en-US" sz="5998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73712" y="3899620"/>
            <a:ext cx="8964248" cy="1292662"/>
          </a:xfrm>
        </p:spPr>
        <p:txBody>
          <a:bodyPr/>
          <a:lstStyle/>
          <a:p>
            <a:r>
              <a:rPr lang="en-US" sz="2800" dirty="0"/>
              <a:t>Part 2:</a:t>
            </a:r>
          </a:p>
          <a:p>
            <a:pPr marL="159989" indent="-342834">
              <a:buFont typeface="Arial" panose="020B0604020202020204" pitchFamily="34" charset="0"/>
              <a:buChar char="•"/>
            </a:pPr>
            <a:r>
              <a:rPr lang="en-US" sz="2800" dirty="0"/>
              <a:t>Packaging and Uploading to SharePoint</a:t>
            </a:r>
          </a:p>
          <a:p>
            <a:pPr marL="159989" indent="-342834">
              <a:buFont typeface="Arial" panose="020B0604020202020204" pitchFamily="34" charset="0"/>
              <a:buChar char="•"/>
            </a:pPr>
            <a:r>
              <a:rPr lang="en-US" sz="2800" dirty="0"/>
              <a:t>Viewing on a Classic Page</a:t>
            </a:r>
          </a:p>
        </p:txBody>
      </p:sp>
    </p:spTree>
    <p:extLst>
      <p:ext uri="{BB962C8B-B14F-4D97-AF65-F5344CB8AC3E}">
        <p14:creationId xmlns:p14="http://schemas.microsoft.com/office/powerpoint/2010/main" val="317202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75"/>
          <a:stretch/>
        </p:blipFill>
        <p:spPr>
          <a:xfrm>
            <a:off x="865" y="487"/>
            <a:ext cx="12190271" cy="68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1328"/>
      </p:ext>
    </p:extLst>
  </p:cSld>
  <p:clrMapOvr>
    <a:masterClrMapping/>
  </p:clrMapOvr>
  <p:transition spd="slow">
    <p:strips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998" dirty="0" err="1"/>
              <a:t>yo</a:t>
            </a:r>
            <a:r>
              <a:rPr lang="en-US" sz="5998" dirty="0"/>
              <a:t> @</a:t>
            </a:r>
            <a:r>
              <a:rPr lang="en-US" sz="5998" dirty="0" err="1"/>
              <a:t>microsoft</a:t>
            </a:r>
            <a:r>
              <a:rPr lang="en-US" sz="5998" dirty="0"/>
              <a:t>/</a:t>
            </a:r>
            <a:r>
              <a:rPr lang="en-US" sz="5998" dirty="0" err="1"/>
              <a:t>sharepoint</a:t>
            </a:r>
            <a:endParaRPr lang="en-US" sz="5998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73712" y="3899620"/>
            <a:ext cx="8964248" cy="861774"/>
          </a:xfrm>
        </p:spPr>
        <p:txBody>
          <a:bodyPr/>
          <a:lstStyle/>
          <a:p>
            <a:r>
              <a:rPr lang="en-US" sz="2800" dirty="0"/>
              <a:t>Part 3:</a:t>
            </a:r>
          </a:p>
          <a:p>
            <a:pPr marL="159989" indent="-342834">
              <a:buFont typeface="Arial" panose="020B0604020202020204" pitchFamily="34" charset="0"/>
              <a:buChar char="•"/>
            </a:pPr>
            <a:r>
              <a:rPr lang="en-US" sz="2800" dirty="0"/>
              <a:t>Deploying to a CDN</a:t>
            </a:r>
          </a:p>
        </p:txBody>
      </p:sp>
    </p:spTree>
    <p:extLst>
      <p:ext uri="{BB962C8B-B14F-4D97-AF65-F5344CB8AC3E}">
        <p14:creationId xmlns:p14="http://schemas.microsoft.com/office/powerpoint/2010/main" val="40244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307" y="1508458"/>
            <a:ext cx="10968069" cy="1038265"/>
          </a:xfrm>
        </p:spPr>
        <p:txBody>
          <a:bodyPr>
            <a:normAutofit/>
          </a:bodyPr>
          <a:lstStyle/>
          <a:p>
            <a:pPr algn="ctr"/>
            <a:r>
              <a:rPr lang="en-US" sz="5998" dirty="0">
                <a:solidFill>
                  <a:schemeClr val="tx1"/>
                </a:solidFill>
              </a:rPr>
              <a:t>Now … where is the web part?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92" y="3018287"/>
            <a:ext cx="6047696" cy="2721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9191" y="5247670"/>
            <a:ext cx="1380031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localhost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1325" y="5247672"/>
            <a:ext cx="1380031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SharePoint Online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0406" y="5247670"/>
            <a:ext cx="1380031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Azure CDN</a:t>
            </a:r>
          </a:p>
        </p:txBody>
      </p:sp>
    </p:spTree>
    <p:extLst>
      <p:ext uri="{BB962C8B-B14F-4D97-AF65-F5344CB8AC3E}">
        <p14:creationId xmlns:p14="http://schemas.microsoft.com/office/powerpoint/2010/main" val="24755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227633" y="1465860"/>
            <a:ext cx="1618984" cy="417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Project Folder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51759" y="1795631"/>
            <a:ext cx="1306271" cy="3750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/</a:t>
            </a:r>
            <a:r>
              <a:rPr lang="en-US" sz="1800" dirty="0" err="1"/>
              <a:t>dest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err="1"/>
              <a:t>sharepoint</a:t>
            </a:r>
            <a:endParaRPr lang="en-US" sz="1800" dirty="0"/>
          </a:p>
        </p:txBody>
      </p:sp>
      <p:sp>
        <p:nvSpPr>
          <p:cNvPr id="9" name="Right Arrow 8"/>
          <p:cNvSpPr/>
          <p:nvPr/>
        </p:nvSpPr>
        <p:spPr>
          <a:xfrm>
            <a:off x="625293" y="1879821"/>
            <a:ext cx="5038636" cy="3494544"/>
          </a:xfrm>
          <a:prstGeom prst="rightArrow">
            <a:avLst>
              <a:gd name="adj1" fmla="val 76163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 Framework Development Process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5830108" y="2174418"/>
            <a:ext cx="457135" cy="69078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757352" y="2763614"/>
            <a:ext cx="1828541" cy="172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Project Folder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17322" y="3115375"/>
            <a:ext cx="1592382" cy="13294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/</a:t>
            </a:r>
            <a:r>
              <a:rPr lang="en-US" sz="1800" dirty="0" err="1"/>
              <a:t>src</a:t>
            </a:r>
            <a:endParaRPr lang="en-US" sz="1800" dirty="0"/>
          </a:p>
        </p:txBody>
      </p:sp>
      <p:sp>
        <p:nvSpPr>
          <p:cNvPr id="11" name="Folded Corner 10"/>
          <p:cNvSpPr/>
          <p:nvPr/>
        </p:nvSpPr>
        <p:spPr>
          <a:xfrm>
            <a:off x="1097665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olded Corner 15"/>
          <p:cNvSpPr/>
          <p:nvPr/>
        </p:nvSpPr>
        <p:spPr>
          <a:xfrm>
            <a:off x="1498928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olded Corner 16"/>
          <p:cNvSpPr/>
          <p:nvPr/>
        </p:nvSpPr>
        <p:spPr>
          <a:xfrm>
            <a:off x="1900191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olded Corner 17"/>
          <p:cNvSpPr/>
          <p:nvPr/>
        </p:nvSpPr>
        <p:spPr>
          <a:xfrm>
            <a:off x="1255122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olded Corner 18"/>
          <p:cNvSpPr/>
          <p:nvPr/>
        </p:nvSpPr>
        <p:spPr>
          <a:xfrm>
            <a:off x="1680498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olded Corner 19"/>
          <p:cNvSpPr/>
          <p:nvPr/>
        </p:nvSpPr>
        <p:spPr>
          <a:xfrm>
            <a:off x="2105874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/>
          <p:cNvSpPr txBox="1"/>
          <p:nvPr/>
        </p:nvSpPr>
        <p:spPr>
          <a:xfrm>
            <a:off x="5455605" y="2826580"/>
            <a:ext cx="1206142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JavaScript Bundles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5830108" y="4332618"/>
            <a:ext cx="457135" cy="69078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TextBox 22"/>
          <p:cNvSpPr txBox="1"/>
          <p:nvPr/>
        </p:nvSpPr>
        <p:spPr>
          <a:xfrm>
            <a:off x="5459910" y="4989368"/>
            <a:ext cx="11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.</a:t>
            </a:r>
            <a:r>
              <a:rPr lang="en-US" sz="1800" i="1" dirty="0" err="1">
                <a:solidFill>
                  <a:schemeClr val="bg1"/>
                </a:solidFill>
              </a:rPr>
              <a:t>sppkg</a:t>
            </a: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25" name="Picture 18" descr="https://cdn-images-1.medium.com/max/2000/1*A-_KrEvMuiH7dlwshFw5a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r="14562"/>
          <a:stretch/>
        </p:blipFill>
        <p:spPr bwMode="auto">
          <a:xfrm>
            <a:off x="4544843" y="3399778"/>
            <a:ext cx="507928" cy="4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09" y="3386907"/>
            <a:ext cx="480373" cy="4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vatars0.githubusercontent.com/u/6200624?v=3&amp;s=40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27776"/>
          <a:stretch/>
        </p:blipFill>
        <p:spPr bwMode="auto">
          <a:xfrm>
            <a:off x="2831350" y="2872819"/>
            <a:ext cx="731417" cy="150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6287243" y="1465861"/>
            <a:ext cx="3990481" cy="1222148"/>
            <a:chOff x="6287270" y="1465581"/>
            <a:chExt cx="3991047" cy="1222322"/>
          </a:xfrm>
        </p:grpSpPr>
        <p:sp>
          <p:nvSpPr>
            <p:cNvPr id="28" name="Rectangle 27"/>
            <p:cNvSpPr/>
            <p:nvPr/>
          </p:nvSpPr>
          <p:spPr>
            <a:xfrm>
              <a:off x="7928656" y="1585732"/>
              <a:ext cx="2349661" cy="898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Local</a:t>
              </a:r>
              <a:br>
                <a:rPr lang="en-US" sz="1800" dirty="0"/>
              </a:br>
              <a:r>
                <a:rPr lang="en-US" sz="1800" dirty="0"/>
                <a:t>workbench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82985" y="1465581"/>
              <a:ext cx="393539" cy="122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98" dirty="0">
                  <a:solidFill>
                    <a:schemeClr val="accent1"/>
                  </a:solidFill>
                </a:rPr>
                <a:t>1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789766" y="1585732"/>
              <a:ext cx="0" cy="898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Arrow Connector 2048"/>
            <p:cNvCxnSpPr>
              <a:stCxn id="15" idx="3"/>
              <a:endCxn id="28" idx="1"/>
            </p:cNvCxnSpPr>
            <p:nvPr/>
          </p:nvCxnSpPr>
          <p:spPr>
            <a:xfrm flipV="1">
              <a:off x="6287270" y="2035152"/>
              <a:ext cx="1641386" cy="484528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850756"/>
      </p:ext>
    </p:extLst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227633" y="1465860"/>
            <a:ext cx="1618984" cy="417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Project Folder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51759" y="1795631"/>
            <a:ext cx="1306271" cy="3750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/</a:t>
            </a:r>
            <a:r>
              <a:rPr lang="en-US" sz="1800" dirty="0" err="1"/>
              <a:t>dest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err="1"/>
              <a:t>sharepoint</a:t>
            </a:r>
            <a:endParaRPr lang="en-US" sz="1800" dirty="0"/>
          </a:p>
        </p:txBody>
      </p:sp>
      <p:sp>
        <p:nvSpPr>
          <p:cNvPr id="9" name="Right Arrow 8"/>
          <p:cNvSpPr/>
          <p:nvPr/>
        </p:nvSpPr>
        <p:spPr>
          <a:xfrm>
            <a:off x="625293" y="1879821"/>
            <a:ext cx="5038636" cy="3494544"/>
          </a:xfrm>
          <a:prstGeom prst="rightArrow">
            <a:avLst>
              <a:gd name="adj1" fmla="val 76163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 Framework Development Process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5830108" y="2174418"/>
            <a:ext cx="457135" cy="69078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757352" y="2763614"/>
            <a:ext cx="1828541" cy="172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Project Folder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17322" y="3115375"/>
            <a:ext cx="1592382" cy="13294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/</a:t>
            </a:r>
            <a:r>
              <a:rPr lang="en-US" sz="1800" dirty="0" err="1"/>
              <a:t>src</a:t>
            </a:r>
            <a:endParaRPr lang="en-US" sz="1800" dirty="0"/>
          </a:p>
        </p:txBody>
      </p:sp>
      <p:sp>
        <p:nvSpPr>
          <p:cNvPr id="11" name="Folded Corner 10"/>
          <p:cNvSpPr/>
          <p:nvPr/>
        </p:nvSpPr>
        <p:spPr>
          <a:xfrm>
            <a:off x="1097665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olded Corner 15"/>
          <p:cNvSpPr/>
          <p:nvPr/>
        </p:nvSpPr>
        <p:spPr>
          <a:xfrm>
            <a:off x="1498928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olded Corner 16"/>
          <p:cNvSpPr/>
          <p:nvPr/>
        </p:nvSpPr>
        <p:spPr>
          <a:xfrm>
            <a:off x="1900191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olded Corner 17"/>
          <p:cNvSpPr/>
          <p:nvPr/>
        </p:nvSpPr>
        <p:spPr>
          <a:xfrm>
            <a:off x="1255122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olded Corner 18"/>
          <p:cNvSpPr/>
          <p:nvPr/>
        </p:nvSpPr>
        <p:spPr>
          <a:xfrm>
            <a:off x="1680498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olded Corner 19"/>
          <p:cNvSpPr/>
          <p:nvPr/>
        </p:nvSpPr>
        <p:spPr>
          <a:xfrm>
            <a:off x="2105874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/>
          <p:cNvSpPr txBox="1"/>
          <p:nvPr/>
        </p:nvSpPr>
        <p:spPr>
          <a:xfrm>
            <a:off x="5455605" y="2826580"/>
            <a:ext cx="1206142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JavaScript Bundles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5830108" y="4332618"/>
            <a:ext cx="457135" cy="69078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TextBox 22"/>
          <p:cNvSpPr txBox="1"/>
          <p:nvPr/>
        </p:nvSpPr>
        <p:spPr>
          <a:xfrm>
            <a:off x="5459910" y="4989368"/>
            <a:ext cx="11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.</a:t>
            </a:r>
            <a:r>
              <a:rPr lang="en-US" sz="1800" i="1" dirty="0" err="1">
                <a:solidFill>
                  <a:schemeClr val="bg1"/>
                </a:solidFill>
              </a:rPr>
              <a:t>sppkg</a:t>
            </a: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25" name="Picture 18" descr="https://cdn-images-1.medium.com/max/2000/1*A-_KrEvMuiH7dlwshFw5a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r="14562"/>
          <a:stretch/>
        </p:blipFill>
        <p:spPr bwMode="auto">
          <a:xfrm>
            <a:off x="4544843" y="3399778"/>
            <a:ext cx="507928" cy="4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09" y="3386907"/>
            <a:ext cx="480373" cy="4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vatars0.githubusercontent.com/u/6200624?v=3&amp;s=40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27776"/>
          <a:stretch/>
        </p:blipFill>
        <p:spPr bwMode="auto">
          <a:xfrm>
            <a:off x="2831350" y="2872819"/>
            <a:ext cx="731417" cy="150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7182831" y="1465861"/>
            <a:ext cx="3094893" cy="1222148"/>
            <a:chOff x="7182985" y="1465581"/>
            <a:chExt cx="3095332" cy="1222322"/>
          </a:xfrm>
        </p:grpSpPr>
        <p:sp>
          <p:nvSpPr>
            <p:cNvPr id="28" name="Rectangle 27"/>
            <p:cNvSpPr/>
            <p:nvPr/>
          </p:nvSpPr>
          <p:spPr>
            <a:xfrm>
              <a:off x="7928656" y="1585732"/>
              <a:ext cx="2349661" cy="898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Local</a:t>
              </a:r>
              <a:br>
                <a:rPr lang="en-US" sz="1800" dirty="0"/>
              </a:br>
              <a:r>
                <a:rPr lang="en-US" sz="1800" dirty="0"/>
                <a:t>workbench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82985" y="1465581"/>
              <a:ext cx="393539" cy="122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98" dirty="0">
                  <a:solidFill>
                    <a:schemeClr val="accent1"/>
                  </a:solidFill>
                </a:rPr>
                <a:t>1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789766" y="1585732"/>
              <a:ext cx="0" cy="898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287243" y="2469532"/>
            <a:ext cx="3990480" cy="1222148"/>
            <a:chOff x="6287270" y="2469395"/>
            <a:chExt cx="3991046" cy="1222322"/>
          </a:xfrm>
        </p:grpSpPr>
        <p:sp>
          <p:nvSpPr>
            <p:cNvPr id="32" name="Rectangle 31"/>
            <p:cNvSpPr/>
            <p:nvPr/>
          </p:nvSpPr>
          <p:spPr>
            <a:xfrm>
              <a:off x="7928655" y="2665910"/>
              <a:ext cx="2349661" cy="898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workbench.aspx</a:t>
              </a:r>
              <a:br>
                <a:rPr lang="en-US" sz="1800" dirty="0"/>
              </a:br>
              <a:r>
                <a:rPr lang="en-US" sz="1800" dirty="0"/>
                <a:t>in SharePoint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82985" y="2469395"/>
              <a:ext cx="393539" cy="122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98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7789766" y="2665910"/>
              <a:ext cx="0" cy="898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Arrow Connector 2052"/>
            <p:cNvCxnSpPr>
              <a:stCxn id="15" idx="3"/>
              <a:endCxn id="32" idx="1"/>
            </p:cNvCxnSpPr>
            <p:nvPr/>
          </p:nvCxnSpPr>
          <p:spPr>
            <a:xfrm>
              <a:off x="6287270" y="2519680"/>
              <a:ext cx="1641385" cy="59565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222787"/>
      </p:ext>
    </p:extLst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227633" y="1465860"/>
            <a:ext cx="1618984" cy="417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Project Folder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51759" y="1795631"/>
            <a:ext cx="1306271" cy="3750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/</a:t>
            </a:r>
            <a:r>
              <a:rPr lang="en-US" sz="1800" dirty="0" err="1"/>
              <a:t>dest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err="1"/>
              <a:t>sharepoint</a:t>
            </a:r>
            <a:endParaRPr lang="en-US" sz="1800" dirty="0"/>
          </a:p>
        </p:txBody>
      </p:sp>
      <p:sp>
        <p:nvSpPr>
          <p:cNvPr id="9" name="Right Arrow 8"/>
          <p:cNvSpPr/>
          <p:nvPr/>
        </p:nvSpPr>
        <p:spPr>
          <a:xfrm>
            <a:off x="625293" y="1879821"/>
            <a:ext cx="5038636" cy="3494544"/>
          </a:xfrm>
          <a:prstGeom prst="rightArrow">
            <a:avLst>
              <a:gd name="adj1" fmla="val 76163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6699" y="448700"/>
            <a:ext cx="10801919" cy="976421"/>
          </a:xfrm>
        </p:spPr>
        <p:txBody>
          <a:bodyPr/>
          <a:lstStyle/>
          <a:p>
            <a:r>
              <a:rPr lang="en-US" dirty="0"/>
              <a:t>SP Framework Development Process</a:t>
            </a:r>
            <a:br>
              <a:rPr lang="en-US" dirty="0"/>
            </a:br>
            <a:r>
              <a:rPr lang="en-US" sz="2745" dirty="0"/>
              <a:t>Option 1: Office 365 CDN (SP Online)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5830108" y="2174418"/>
            <a:ext cx="457135" cy="69078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757352" y="2763614"/>
            <a:ext cx="1828541" cy="172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Project Folder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17322" y="3115375"/>
            <a:ext cx="1592382" cy="13294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/</a:t>
            </a:r>
            <a:r>
              <a:rPr lang="en-US" sz="1800" dirty="0" err="1"/>
              <a:t>src</a:t>
            </a:r>
            <a:endParaRPr lang="en-US" sz="1800" dirty="0"/>
          </a:p>
        </p:txBody>
      </p:sp>
      <p:sp>
        <p:nvSpPr>
          <p:cNvPr id="11" name="Folded Corner 10"/>
          <p:cNvSpPr/>
          <p:nvPr/>
        </p:nvSpPr>
        <p:spPr>
          <a:xfrm>
            <a:off x="1097665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olded Corner 15"/>
          <p:cNvSpPr/>
          <p:nvPr/>
        </p:nvSpPr>
        <p:spPr>
          <a:xfrm>
            <a:off x="1498928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olded Corner 16"/>
          <p:cNvSpPr/>
          <p:nvPr/>
        </p:nvSpPr>
        <p:spPr>
          <a:xfrm>
            <a:off x="1900191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olded Corner 17"/>
          <p:cNvSpPr/>
          <p:nvPr/>
        </p:nvSpPr>
        <p:spPr>
          <a:xfrm>
            <a:off x="1255122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olded Corner 18"/>
          <p:cNvSpPr/>
          <p:nvPr/>
        </p:nvSpPr>
        <p:spPr>
          <a:xfrm>
            <a:off x="1680498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olded Corner 19"/>
          <p:cNvSpPr/>
          <p:nvPr/>
        </p:nvSpPr>
        <p:spPr>
          <a:xfrm>
            <a:off x="2105874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/>
          <p:cNvSpPr txBox="1"/>
          <p:nvPr/>
        </p:nvSpPr>
        <p:spPr>
          <a:xfrm>
            <a:off x="5455605" y="2826580"/>
            <a:ext cx="1206142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JavaScript Bundles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5830108" y="4332618"/>
            <a:ext cx="457135" cy="69078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TextBox 22"/>
          <p:cNvSpPr txBox="1"/>
          <p:nvPr/>
        </p:nvSpPr>
        <p:spPr>
          <a:xfrm>
            <a:off x="5459910" y="4989368"/>
            <a:ext cx="11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.</a:t>
            </a:r>
            <a:r>
              <a:rPr lang="en-US" sz="1800" i="1" dirty="0" err="1">
                <a:solidFill>
                  <a:schemeClr val="bg1"/>
                </a:solidFill>
              </a:rPr>
              <a:t>sppkg</a:t>
            </a: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25" name="Picture 18" descr="https://cdn-images-1.medium.com/max/2000/1*A-_KrEvMuiH7dlwshFw5a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r="14562"/>
          <a:stretch/>
        </p:blipFill>
        <p:spPr bwMode="auto">
          <a:xfrm>
            <a:off x="4544843" y="3399778"/>
            <a:ext cx="507928" cy="4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09" y="3386907"/>
            <a:ext cx="480373" cy="4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vatars0.githubusercontent.com/u/6200624?v=3&amp;s=40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27776"/>
          <a:stretch/>
        </p:blipFill>
        <p:spPr bwMode="auto">
          <a:xfrm>
            <a:off x="2831350" y="2872819"/>
            <a:ext cx="731417" cy="150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7182831" y="1465861"/>
            <a:ext cx="3094893" cy="1222148"/>
            <a:chOff x="7182985" y="1465581"/>
            <a:chExt cx="3095332" cy="1222322"/>
          </a:xfrm>
        </p:grpSpPr>
        <p:sp>
          <p:nvSpPr>
            <p:cNvPr id="28" name="Rectangle 27"/>
            <p:cNvSpPr/>
            <p:nvPr/>
          </p:nvSpPr>
          <p:spPr>
            <a:xfrm>
              <a:off x="7928656" y="1585732"/>
              <a:ext cx="2349661" cy="898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Local</a:t>
              </a:r>
              <a:br>
                <a:rPr lang="en-US" sz="1800" dirty="0"/>
              </a:br>
              <a:r>
                <a:rPr lang="en-US" sz="1800" dirty="0"/>
                <a:t>workbench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82985" y="1465581"/>
              <a:ext cx="393539" cy="122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98" dirty="0">
                  <a:solidFill>
                    <a:schemeClr val="accent1"/>
                  </a:solidFill>
                </a:rPr>
                <a:t>1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789766" y="1585732"/>
              <a:ext cx="0" cy="898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7182832" y="2469532"/>
            <a:ext cx="3094892" cy="1222148"/>
            <a:chOff x="7182985" y="2469395"/>
            <a:chExt cx="3095331" cy="1222322"/>
          </a:xfrm>
        </p:grpSpPr>
        <p:sp>
          <p:nvSpPr>
            <p:cNvPr id="32" name="Rectangle 31"/>
            <p:cNvSpPr/>
            <p:nvPr/>
          </p:nvSpPr>
          <p:spPr>
            <a:xfrm>
              <a:off x="7928655" y="2665910"/>
              <a:ext cx="2349661" cy="898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workbench.aspx</a:t>
              </a:r>
              <a:br>
                <a:rPr lang="en-US" sz="1800" dirty="0"/>
              </a:br>
              <a:r>
                <a:rPr lang="en-US" sz="1800" dirty="0"/>
                <a:t>in SharePoint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82985" y="2469395"/>
              <a:ext cx="393539" cy="122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98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7789766" y="2665910"/>
              <a:ext cx="0" cy="898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0874351" y="3835502"/>
            <a:ext cx="1125026" cy="197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SharePoint</a:t>
            </a:r>
            <a:br>
              <a:rPr lang="en-US" sz="1800" dirty="0"/>
            </a:br>
            <a:r>
              <a:rPr lang="en-US" sz="1800" dirty="0"/>
              <a:t>Page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18322" y="3835502"/>
            <a:ext cx="1327658" cy="197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App</a:t>
            </a:r>
            <a:br>
              <a:rPr lang="en-US" sz="1800" dirty="0"/>
            </a:br>
            <a:r>
              <a:rPr lang="en-US" sz="1800" dirty="0"/>
              <a:t>Catalog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82831" y="3659276"/>
            <a:ext cx="393483" cy="122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98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056" name="Straight Arrow Connector 2055"/>
          <p:cNvCxnSpPr>
            <a:cxnSpLocks/>
            <a:stCxn id="21" idx="0"/>
          </p:cNvCxnSpPr>
          <p:nvPr/>
        </p:nvCxnSpPr>
        <p:spPr>
          <a:xfrm>
            <a:off x="6058676" y="2826580"/>
            <a:ext cx="37324" cy="150603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789526" y="3840700"/>
            <a:ext cx="0" cy="8987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9440707" y="4670884"/>
            <a:ext cx="1433644" cy="352516"/>
          </a:xfrm>
          <a:prstGeom prst="rightArrow">
            <a:avLst/>
          </a:prstGeom>
          <a:solidFill>
            <a:srgbClr val="0070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ight Arrow 69"/>
          <p:cNvSpPr/>
          <p:nvPr/>
        </p:nvSpPr>
        <p:spPr>
          <a:xfrm rot="379038">
            <a:off x="6300897" y="4567929"/>
            <a:ext cx="1890796" cy="352516"/>
          </a:xfrm>
          <a:prstGeom prst="rightArrow">
            <a:avLst/>
          </a:prstGeom>
          <a:solidFill>
            <a:srgbClr val="0070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C21D1-AFE5-4F4B-B0F9-99FD4A3A5D4B}"/>
              </a:ext>
            </a:extLst>
          </p:cNvPr>
          <p:cNvSpPr/>
          <p:nvPr/>
        </p:nvSpPr>
        <p:spPr>
          <a:xfrm>
            <a:off x="9601112" y="4989369"/>
            <a:ext cx="1118109" cy="82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/>
              <a:t>O365 CDN</a:t>
            </a:r>
          </a:p>
        </p:txBody>
      </p:sp>
      <p:sp>
        <p:nvSpPr>
          <p:cNvPr id="43" name="Folded Corner 49">
            <a:extLst>
              <a:ext uri="{FF2B5EF4-FFF2-40B4-BE49-F238E27FC236}">
                <a16:creationId xmlns:a16="http://schemas.microsoft.com/office/drawing/2014/main" id="{410DDC19-8DC9-447E-94E7-37A25D394C32}"/>
              </a:ext>
            </a:extLst>
          </p:cNvPr>
          <p:cNvSpPr/>
          <p:nvPr/>
        </p:nvSpPr>
        <p:spPr>
          <a:xfrm>
            <a:off x="9671252" y="5029510"/>
            <a:ext cx="374144" cy="51293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B04B30-7796-46A1-9F8A-95760FC7955C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9445980" y="4824871"/>
            <a:ext cx="225272" cy="4611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A6ABAF-6CE5-452F-8AB5-768A74D81637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0045395" y="5272007"/>
            <a:ext cx="1054227" cy="1397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DEC8691-A3D2-4575-95EF-BAB890934EA2}"/>
              </a:ext>
            </a:extLst>
          </p:cNvPr>
          <p:cNvSpPr/>
          <p:nvPr/>
        </p:nvSpPr>
        <p:spPr bwMode="auto">
          <a:xfrm>
            <a:off x="11099623" y="5130713"/>
            <a:ext cx="748436" cy="41173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3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59785"/>
      </p:ext>
    </p:extLst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227633" y="1465860"/>
            <a:ext cx="1618984" cy="417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Project Folder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51759" y="1795631"/>
            <a:ext cx="1306271" cy="3750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/</a:t>
            </a:r>
            <a:r>
              <a:rPr lang="en-US" sz="1800" dirty="0" err="1"/>
              <a:t>dest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err="1"/>
              <a:t>sharepoint</a:t>
            </a:r>
            <a:endParaRPr lang="en-US" sz="1800" dirty="0"/>
          </a:p>
        </p:txBody>
      </p:sp>
      <p:sp>
        <p:nvSpPr>
          <p:cNvPr id="9" name="Right Arrow 8"/>
          <p:cNvSpPr/>
          <p:nvPr/>
        </p:nvSpPr>
        <p:spPr>
          <a:xfrm>
            <a:off x="625293" y="1879821"/>
            <a:ext cx="5038636" cy="3494544"/>
          </a:xfrm>
          <a:prstGeom prst="rightArrow">
            <a:avLst>
              <a:gd name="adj1" fmla="val 76163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976421"/>
          </a:xfrm>
        </p:spPr>
        <p:txBody>
          <a:bodyPr/>
          <a:lstStyle/>
          <a:p>
            <a:r>
              <a:rPr lang="en-US" dirty="0"/>
              <a:t>Office 365 CDN deployment</a:t>
            </a:r>
            <a:br>
              <a:rPr lang="en-US" dirty="0"/>
            </a:br>
            <a:r>
              <a:rPr lang="en-US" sz="2745" dirty="0"/>
              <a:t>Option 2: Other CDN (SP Online or 2016)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5830108" y="2174418"/>
            <a:ext cx="457135" cy="69078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757352" y="2763614"/>
            <a:ext cx="1828541" cy="172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Project Folder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17322" y="3115375"/>
            <a:ext cx="1592382" cy="13294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/</a:t>
            </a:r>
            <a:r>
              <a:rPr lang="en-US" sz="1800" dirty="0" err="1"/>
              <a:t>src</a:t>
            </a:r>
            <a:endParaRPr lang="en-US" sz="1800" dirty="0"/>
          </a:p>
        </p:txBody>
      </p:sp>
      <p:sp>
        <p:nvSpPr>
          <p:cNvPr id="11" name="Folded Corner 10"/>
          <p:cNvSpPr/>
          <p:nvPr/>
        </p:nvSpPr>
        <p:spPr>
          <a:xfrm>
            <a:off x="1097665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olded Corner 15"/>
          <p:cNvSpPr/>
          <p:nvPr/>
        </p:nvSpPr>
        <p:spPr>
          <a:xfrm>
            <a:off x="1498928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olded Corner 16"/>
          <p:cNvSpPr/>
          <p:nvPr/>
        </p:nvSpPr>
        <p:spPr>
          <a:xfrm>
            <a:off x="1900191" y="3472820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olded Corner 17"/>
          <p:cNvSpPr/>
          <p:nvPr/>
        </p:nvSpPr>
        <p:spPr>
          <a:xfrm>
            <a:off x="1255122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olded Corner 18"/>
          <p:cNvSpPr/>
          <p:nvPr/>
        </p:nvSpPr>
        <p:spPr>
          <a:xfrm>
            <a:off x="1680498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olded Corner 19"/>
          <p:cNvSpPr/>
          <p:nvPr/>
        </p:nvSpPr>
        <p:spPr>
          <a:xfrm>
            <a:off x="2105874" y="3958838"/>
            <a:ext cx="284439" cy="3523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/>
          <p:cNvSpPr txBox="1"/>
          <p:nvPr/>
        </p:nvSpPr>
        <p:spPr>
          <a:xfrm>
            <a:off x="5455605" y="2826580"/>
            <a:ext cx="1206142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JavaScript Bundles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5830108" y="4332618"/>
            <a:ext cx="457135" cy="69078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TextBox 22"/>
          <p:cNvSpPr txBox="1"/>
          <p:nvPr/>
        </p:nvSpPr>
        <p:spPr>
          <a:xfrm>
            <a:off x="5459910" y="4989368"/>
            <a:ext cx="11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.</a:t>
            </a:r>
            <a:r>
              <a:rPr lang="en-US" sz="1800" i="1" dirty="0" err="1">
                <a:solidFill>
                  <a:schemeClr val="bg1"/>
                </a:solidFill>
              </a:rPr>
              <a:t>sppkg</a:t>
            </a: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25" name="Picture 18" descr="https://cdn-images-1.medium.com/max/2000/1*A-_KrEvMuiH7dlwshFw5a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r="14562"/>
          <a:stretch/>
        </p:blipFill>
        <p:spPr bwMode="auto">
          <a:xfrm>
            <a:off x="4544843" y="3399778"/>
            <a:ext cx="507928" cy="4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09" y="3386907"/>
            <a:ext cx="480373" cy="4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vatars0.githubusercontent.com/u/6200624?v=3&amp;s=40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27776"/>
          <a:stretch/>
        </p:blipFill>
        <p:spPr bwMode="auto">
          <a:xfrm>
            <a:off x="2831350" y="2872819"/>
            <a:ext cx="731417" cy="150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7182831" y="1465861"/>
            <a:ext cx="3094893" cy="1222148"/>
            <a:chOff x="7182985" y="1465581"/>
            <a:chExt cx="3095332" cy="1222322"/>
          </a:xfrm>
        </p:grpSpPr>
        <p:sp>
          <p:nvSpPr>
            <p:cNvPr id="28" name="Rectangle 27"/>
            <p:cNvSpPr/>
            <p:nvPr/>
          </p:nvSpPr>
          <p:spPr>
            <a:xfrm>
              <a:off x="7928656" y="1585732"/>
              <a:ext cx="2349661" cy="898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Local</a:t>
              </a:r>
              <a:br>
                <a:rPr lang="en-US" sz="1800" dirty="0"/>
              </a:br>
              <a:r>
                <a:rPr lang="en-US" sz="1800" dirty="0"/>
                <a:t>workbench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82985" y="1465581"/>
              <a:ext cx="393539" cy="122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98" dirty="0">
                  <a:solidFill>
                    <a:schemeClr val="accent1"/>
                  </a:solidFill>
                </a:rPr>
                <a:t>1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789766" y="1585732"/>
              <a:ext cx="0" cy="898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7182832" y="2469532"/>
            <a:ext cx="3094892" cy="1222148"/>
            <a:chOff x="7182985" y="2469395"/>
            <a:chExt cx="3095331" cy="1222322"/>
          </a:xfrm>
        </p:grpSpPr>
        <p:sp>
          <p:nvSpPr>
            <p:cNvPr id="32" name="Rectangle 31"/>
            <p:cNvSpPr/>
            <p:nvPr/>
          </p:nvSpPr>
          <p:spPr>
            <a:xfrm>
              <a:off x="7928655" y="2665910"/>
              <a:ext cx="2349661" cy="898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workbench.aspx</a:t>
              </a:r>
              <a:br>
                <a:rPr lang="en-US" sz="1800" dirty="0"/>
              </a:br>
              <a:r>
                <a:rPr lang="en-US" sz="1800" dirty="0"/>
                <a:t>in SharePoint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82985" y="2469395"/>
              <a:ext cx="393539" cy="122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98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7789766" y="2665910"/>
              <a:ext cx="0" cy="898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0874351" y="3835502"/>
            <a:ext cx="1125026" cy="197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SharePoint</a:t>
            </a:r>
            <a:br>
              <a:rPr lang="en-US" sz="1800" dirty="0"/>
            </a:br>
            <a:r>
              <a:rPr lang="en-US" sz="1800" dirty="0"/>
              <a:t>Page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18322" y="3835502"/>
            <a:ext cx="1327658" cy="197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App</a:t>
            </a:r>
            <a:br>
              <a:rPr lang="en-US" sz="1800" dirty="0"/>
            </a:br>
            <a:r>
              <a:rPr lang="en-US" sz="1800" dirty="0"/>
              <a:t>Catalog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82832" y="3659276"/>
            <a:ext cx="393483" cy="122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98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7789525" y="3840700"/>
            <a:ext cx="0" cy="8987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 rot="379038">
            <a:off x="6300897" y="4567928"/>
            <a:ext cx="1890796" cy="352516"/>
          </a:xfrm>
          <a:prstGeom prst="rightArrow">
            <a:avLst/>
          </a:prstGeom>
          <a:solidFill>
            <a:srgbClr val="0070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7174915" y="4730179"/>
            <a:ext cx="393483" cy="122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98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7789525" y="4877549"/>
            <a:ext cx="0" cy="8987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9440707" y="4670884"/>
            <a:ext cx="1433644" cy="352516"/>
          </a:xfrm>
          <a:prstGeom prst="rightArrow">
            <a:avLst/>
          </a:prstGeom>
          <a:solidFill>
            <a:srgbClr val="0070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57B60CD-5627-49CD-B8CD-DB4D47D38266}"/>
              </a:ext>
            </a:extLst>
          </p:cNvPr>
          <p:cNvCxnSpPr>
            <a:cxnSpLocks/>
            <a:stCxn id="15" idx="3"/>
            <a:endCxn id="63" idx="1"/>
          </p:cNvCxnSpPr>
          <p:nvPr/>
        </p:nvCxnSpPr>
        <p:spPr>
          <a:xfrm>
            <a:off x="6287243" y="2519809"/>
            <a:ext cx="3384009" cy="2766169"/>
          </a:xfrm>
          <a:prstGeom prst="curvedConnector3">
            <a:avLst>
              <a:gd name="adj1" fmla="val 80825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7">
            <a:extLst>
              <a:ext uri="{FF2B5EF4-FFF2-40B4-BE49-F238E27FC236}">
                <a16:creationId xmlns:a16="http://schemas.microsoft.com/office/drawing/2014/main" id="{7BED3D94-90E4-40B3-B604-1DC5235B04A0}"/>
              </a:ext>
            </a:extLst>
          </p:cNvPr>
          <p:cNvSpPr/>
          <p:nvPr/>
        </p:nvSpPr>
        <p:spPr>
          <a:xfrm>
            <a:off x="9440707" y="4670884"/>
            <a:ext cx="1433644" cy="352516"/>
          </a:xfrm>
          <a:prstGeom prst="rightArrow">
            <a:avLst/>
          </a:prstGeom>
          <a:solidFill>
            <a:srgbClr val="0070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CC8B18-0F9D-4D81-93DD-47CDAA72FCC7}"/>
              </a:ext>
            </a:extLst>
          </p:cNvPr>
          <p:cNvSpPr/>
          <p:nvPr/>
        </p:nvSpPr>
        <p:spPr>
          <a:xfrm>
            <a:off x="9601112" y="4989369"/>
            <a:ext cx="1118109" cy="82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br>
              <a:rPr lang="en-US" sz="1800" dirty="0"/>
            </a:br>
            <a:r>
              <a:rPr lang="en-US" sz="1800" dirty="0"/>
              <a:t> CDN</a:t>
            </a:r>
          </a:p>
        </p:txBody>
      </p:sp>
      <p:sp>
        <p:nvSpPr>
          <p:cNvPr id="63" name="Folded Corner 49">
            <a:extLst>
              <a:ext uri="{FF2B5EF4-FFF2-40B4-BE49-F238E27FC236}">
                <a16:creationId xmlns:a16="http://schemas.microsoft.com/office/drawing/2014/main" id="{69EFC47D-FAB1-467A-AC11-D01025A03644}"/>
              </a:ext>
            </a:extLst>
          </p:cNvPr>
          <p:cNvSpPr/>
          <p:nvPr/>
        </p:nvSpPr>
        <p:spPr>
          <a:xfrm>
            <a:off x="9671252" y="5029510"/>
            <a:ext cx="374144" cy="51293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39FB94-BB96-4D72-8F71-A0F19174C3CB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0045395" y="5272007"/>
            <a:ext cx="1054227" cy="1397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ACAA285-588D-4B25-B9E6-5E5FB7F00341}"/>
              </a:ext>
            </a:extLst>
          </p:cNvPr>
          <p:cNvSpPr/>
          <p:nvPr/>
        </p:nvSpPr>
        <p:spPr bwMode="auto">
          <a:xfrm>
            <a:off x="11099623" y="5130713"/>
            <a:ext cx="748436" cy="41173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3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98293"/>
      </p:ext>
    </p:extLst>
  </p:cSld>
  <p:clrMapOvr>
    <a:masterClrMapping/>
  </p:clrMapOvr>
  <p:transition spd="slow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Web Part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9240" y="3877213"/>
            <a:ext cx="9860674" cy="615553"/>
          </a:xfrm>
        </p:spPr>
        <p:txBody>
          <a:bodyPr/>
          <a:lstStyle/>
          <a:p>
            <a:r>
              <a:rPr lang="en-US" dirty="0"/>
              <a:t>Demonstration</a:t>
            </a:r>
          </a:p>
          <a:p>
            <a:r>
              <a:rPr lang="en-US" dirty="0"/>
              <a:t>Code walk-through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7729" y="5445956"/>
            <a:ext cx="6710941" cy="117852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3600" u="sng"/>
            </a:lvl1pPr>
          </a:lstStyle>
          <a:p>
            <a:r>
              <a:rPr lang="en-US" sz="3529" dirty="0"/>
              <a:t>https://link.bobg.tv/ReactQuotes</a:t>
            </a:r>
            <a:br>
              <a:rPr lang="en-US" sz="3529" dirty="0"/>
            </a:br>
            <a:r>
              <a:rPr lang="en-US" sz="3529" dirty="0"/>
              <a:t>https://link.bobg.tv/SPFxQuotes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5003" y="5296552"/>
            <a:ext cx="2166360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Similar Plunk</a:t>
            </a:r>
          </a:p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SPFx Example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26065" y="5595360"/>
            <a:ext cx="372733" cy="14940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26065" y="6034322"/>
            <a:ext cx="448212" cy="2333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Chrome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REST Services from SPFx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946" y="1556016"/>
            <a:ext cx="10514108" cy="5044032"/>
          </a:xfrm>
        </p:spPr>
        <p:txBody>
          <a:bodyPr>
            <a:normAutofit/>
          </a:bodyPr>
          <a:lstStyle/>
          <a:p>
            <a:r>
              <a:rPr lang="en-US" u="sng" dirty="0" err="1"/>
              <a:t>HttpClient</a:t>
            </a:r>
            <a:endParaRPr lang="en-US" u="sng" dirty="0"/>
          </a:p>
          <a:p>
            <a:pPr lvl="1"/>
            <a:r>
              <a:rPr lang="en-US" dirty="0"/>
              <a:t>For fetching non-SharePoint resources</a:t>
            </a:r>
          </a:p>
          <a:p>
            <a:r>
              <a:rPr lang="en-US" u="sng" dirty="0" err="1"/>
              <a:t>GraphHttpClient</a:t>
            </a:r>
            <a:endParaRPr lang="en-US" u="sng" dirty="0"/>
          </a:p>
          <a:p>
            <a:pPr lvl="1"/>
            <a:r>
              <a:rPr lang="en-US" dirty="0"/>
              <a:t>For talking to Office Graph</a:t>
            </a:r>
          </a:p>
          <a:p>
            <a:pPr lvl="1"/>
            <a:r>
              <a:rPr lang="en-US" dirty="0"/>
              <a:t>Manages extremely annoying things like getting bearer tokens</a:t>
            </a:r>
          </a:p>
          <a:p>
            <a:r>
              <a:rPr lang="en-US" u="sng" dirty="0" err="1"/>
              <a:t>SPHttpClient</a:t>
            </a:r>
            <a:endParaRPr lang="en-US" u="sng" dirty="0"/>
          </a:p>
          <a:p>
            <a:pPr lvl="1"/>
            <a:r>
              <a:rPr lang="en-US" dirty="0"/>
              <a:t>For talking to SharePoint</a:t>
            </a:r>
          </a:p>
          <a:p>
            <a:pPr lvl="1"/>
            <a:r>
              <a:rPr lang="en-US" dirty="0"/>
              <a:t>Ensures proper headers, request digest, etc.</a:t>
            </a:r>
          </a:p>
          <a:p>
            <a:pPr lvl="1"/>
            <a:r>
              <a:rPr lang="en-US" dirty="0"/>
              <a:t>But… there is another way…</a:t>
            </a:r>
          </a:p>
          <a:p>
            <a:r>
              <a:rPr lang="en-US" u="sng" dirty="0"/>
              <a:t>PnP-JS-Core</a:t>
            </a:r>
          </a:p>
          <a:p>
            <a:pPr lvl="1"/>
            <a:r>
              <a:rPr lang="en-US" dirty="0"/>
              <a:t>Fluent API for calling SharePoint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34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with </a:t>
            </a:r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550769"/>
            <a:ext cx="11653522" cy="4393382"/>
          </a:xfrm>
        </p:spPr>
        <p:txBody>
          <a:bodyPr/>
          <a:lstStyle/>
          <a:p>
            <a:r>
              <a:rPr lang="en-US" sz="2745" dirty="0" err="1"/>
              <a:t>var</a:t>
            </a:r>
            <a:r>
              <a:rPr lang="en-US" sz="2745" dirty="0"/>
              <a:t> </a:t>
            </a:r>
            <a:r>
              <a:rPr lang="en-US" sz="2745" dirty="0" err="1"/>
              <a:t>xhttp</a:t>
            </a:r>
            <a:r>
              <a:rPr lang="en-US" sz="2745" dirty="0"/>
              <a:t> = new </a:t>
            </a:r>
            <a:r>
              <a:rPr lang="en-US" sz="2745" dirty="0" err="1"/>
              <a:t>XMLHttpRequest</a:t>
            </a:r>
            <a:r>
              <a:rPr lang="en-US" sz="2745" dirty="0"/>
              <a:t>();</a:t>
            </a:r>
          </a:p>
          <a:p>
            <a:r>
              <a:rPr lang="en-US" sz="2745" dirty="0" err="1"/>
              <a:t>xhttp.onreadystatechange</a:t>
            </a:r>
            <a:r>
              <a:rPr lang="en-US" sz="2745" dirty="0"/>
              <a:t> = function() {</a:t>
            </a:r>
          </a:p>
          <a:p>
            <a:r>
              <a:rPr lang="en-US" sz="2745" dirty="0"/>
              <a:t>    if (</a:t>
            </a:r>
            <a:r>
              <a:rPr lang="en-US" sz="2745" dirty="0" err="1"/>
              <a:t>this.readyState</a:t>
            </a:r>
            <a:r>
              <a:rPr lang="en-US" sz="2745" dirty="0"/>
              <a:t> == 4 &amp;&amp; </a:t>
            </a:r>
            <a:r>
              <a:rPr lang="en-US" sz="2745" dirty="0" err="1"/>
              <a:t>this.status</a:t>
            </a:r>
            <a:r>
              <a:rPr lang="en-US" sz="2745" dirty="0"/>
              <a:t> == 200) {</a:t>
            </a:r>
          </a:p>
          <a:p>
            <a:r>
              <a:rPr lang="en-US" sz="2745" dirty="0"/>
              <a:t>       </a:t>
            </a:r>
            <a:r>
              <a:rPr lang="en-US" sz="2745" dirty="0" err="1"/>
              <a:t>document.getElementById</a:t>
            </a:r>
            <a:r>
              <a:rPr lang="en-US" sz="2745" dirty="0"/>
              <a:t>("demo").</a:t>
            </a:r>
            <a:r>
              <a:rPr lang="en-US" sz="2745" dirty="0" err="1"/>
              <a:t>innerHTML</a:t>
            </a:r>
            <a:r>
              <a:rPr lang="en-US" sz="2745" dirty="0"/>
              <a:t> = </a:t>
            </a:r>
            <a:br>
              <a:rPr lang="en-US" sz="2745" dirty="0"/>
            </a:br>
            <a:r>
              <a:rPr lang="en-US" sz="2745" dirty="0"/>
              <a:t>           </a:t>
            </a:r>
            <a:r>
              <a:rPr lang="en-US" sz="2745" dirty="0" err="1"/>
              <a:t>xhttp.responseText</a:t>
            </a:r>
            <a:r>
              <a:rPr lang="en-US" sz="2745" dirty="0"/>
              <a:t>;</a:t>
            </a:r>
          </a:p>
          <a:p>
            <a:r>
              <a:rPr lang="en-US" sz="2745" dirty="0"/>
              <a:t>    }</a:t>
            </a:r>
          </a:p>
          <a:p>
            <a:r>
              <a:rPr lang="en-US" sz="2745" dirty="0"/>
              <a:t>};</a:t>
            </a:r>
          </a:p>
          <a:p>
            <a:r>
              <a:rPr lang="en-US" sz="2745" dirty="0" err="1"/>
              <a:t>xhttp.open</a:t>
            </a:r>
            <a:r>
              <a:rPr lang="en-US" sz="2745" dirty="0"/>
              <a:t>("GET", "filename", true);</a:t>
            </a:r>
          </a:p>
          <a:p>
            <a:r>
              <a:rPr lang="en-US" sz="2745" dirty="0" err="1"/>
              <a:t>xhttp.send</a:t>
            </a:r>
            <a:r>
              <a:rPr lang="en-US" sz="2745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090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75"/>
          <a:stretch/>
        </p:blipFill>
        <p:spPr>
          <a:xfrm>
            <a:off x="865" y="487"/>
            <a:ext cx="12190271" cy="68628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SharePoint Framework (</a:t>
            </a:r>
            <a:r>
              <a:rPr lang="en-US" dirty="0" err="1">
                <a:solidFill>
                  <a:schemeClr val="bg1"/>
                </a:solidFill>
              </a:rPr>
              <a:t>SPFx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68431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New client-side page and web part model – the basis of Modern SharePoint</a:t>
            </a:r>
          </a:p>
          <a:p>
            <a:r>
              <a:rPr lang="en-US" sz="3200" dirty="0">
                <a:solidFill>
                  <a:schemeClr val="bg1"/>
                </a:solidFill>
              </a:rPr>
              <a:t>Web parts run in Communication Sites, Modern Team Sites, Modern Pages, AND on Classic pages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Modern and responsive – “mobile first” development</a:t>
            </a:r>
          </a:p>
          <a:p>
            <a:r>
              <a:rPr lang="en-US" sz="3200" dirty="0">
                <a:solidFill>
                  <a:schemeClr val="bg1"/>
                </a:solidFill>
              </a:rPr>
              <a:t>Extensions provide script injection, headers, footers, custom field rendering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Now in Preview: SharePoint Framework in Teams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No need to host a web application – you’ve already got SharePoint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Write once, use in both products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Full access to Teams API</a:t>
            </a:r>
          </a:p>
        </p:txBody>
      </p:sp>
    </p:spTree>
    <p:extLst>
      <p:ext uri="{BB962C8B-B14F-4D97-AF65-F5344CB8AC3E}">
        <p14:creationId xmlns:p14="http://schemas.microsoft.com/office/powerpoint/2010/main" val="1727456103"/>
      </p:ext>
    </p:extLst>
  </p:cSld>
  <p:clrMapOvr>
    <a:masterClrMapping/>
  </p:clrMapOvr>
  <p:transition spd="slow">
    <p:strips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with jQuery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528521"/>
            <a:ext cx="11653522" cy="3717428"/>
          </a:xfrm>
        </p:spPr>
        <p:txBody>
          <a:bodyPr/>
          <a:lstStyle/>
          <a:p>
            <a:r>
              <a:rPr lang="en-US" sz="2745" dirty="0"/>
              <a:t>$.ajax({</a:t>
            </a:r>
          </a:p>
          <a:p>
            <a:r>
              <a:rPr lang="en-US" sz="2745" dirty="0"/>
              <a:t>  url: "filename",</a:t>
            </a:r>
          </a:p>
          <a:p>
            <a:r>
              <a:rPr lang="en-US" sz="2745" dirty="0"/>
              <a:t>  success: function (result) {</a:t>
            </a:r>
            <a:br>
              <a:rPr lang="en-US" sz="2745" dirty="0"/>
            </a:br>
            <a:r>
              <a:rPr lang="en-US" sz="2745" dirty="0"/>
              <a:t>    </a:t>
            </a:r>
            <a:r>
              <a:rPr lang="en-US" sz="2745" dirty="0" err="1"/>
              <a:t>document.getElementById</a:t>
            </a:r>
            <a:r>
              <a:rPr lang="en-US" sz="2745" dirty="0"/>
              <a:t>("demo").</a:t>
            </a:r>
            <a:r>
              <a:rPr lang="en-US" sz="2745" dirty="0" err="1"/>
              <a:t>innerHTML</a:t>
            </a:r>
            <a:r>
              <a:rPr lang="en-US" sz="2745" dirty="0"/>
              <a:t> = </a:t>
            </a:r>
            <a:br>
              <a:rPr lang="en-US" sz="2745" dirty="0"/>
            </a:br>
            <a:r>
              <a:rPr lang="en-US" sz="2745" dirty="0"/>
              <a:t>        result;</a:t>
            </a:r>
            <a:br>
              <a:rPr lang="en-US" sz="2745" dirty="0"/>
            </a:br>
            <a:r>
              <a:rPr lang="en-US" sz="2745" dirty="0"/>
              <a:t>  }</a:t>
            </a:r>
          </a:p>
          <a:p>
            <a:r>
              <a:rPr lang="en-US" sz="2745" dirty="0"/>
              <a:t>  error: function (err) { alert (“Error!”); }</a:t>
            </a:r>
          </a:p>
          <a:p>
            <a:r>
              <a:rPr lang="en-US" sz="2745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446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with jQuery and Promises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528521"/>
            <a:ext cx="11653522" cy="4815806"/>
          </a:xfrm>
        </p:spPr>
        <p:txBody>
          <a:bodyPr/>
          <a:lstStyle/>
          <a:p>
            <a:r>
              <a:rPr lang="en-US" sz="2745" dirty="0"/>
              <a:t>$.ajax({</a:t>
            </a:r>
          </a:p>
          <a:p>
            <a:r>
              <a:rPr lang="en-US" sz="2745" dirty="0"/>
              <a:t>  url: "filename"</a:t>
            </a:r>
          </a:p>
          <a:p>
            <a:r>
              <a:rPr lang="en-US" sz="2745" dirty="0"/>
              <a:t>})</a:t>
            </a:r>
          </a:p>
          <a:p>
            <a:r>
              <a:rPr lang="en-US" sz="2745" dirty="0"/>
              <a:t>.done(function (result) {</a:t>
            </a:r>
            <a:br>
              <a:rPr lang="en-US" sz="2745" dirty="0"/>
            </a:br>
            <a:r>
              <a:rPr lang="en-US" sz="2745" dirty="0"/>
              <a:t>    </a:t>
            </a:r>
            <a:r>
              <a:rPr lang="en-US" sz="2745" dirty="0" err="1"/>
              <a:t>document.getElementById</a:t>
            </a:r>
            <a:r>
              <a:rPr lang="en-US" sz="2745" dirty="0"/>
              <a:t>("demo").</a:t>
            </a:r>
            <a:r>
              <a:rPr lang="en-US" sz="2745" dirty="0" err="1"/>
              <a:t>innerHTML</a:t>
            </a:r>
            <a:r>
              <a:rPr lang="en-US" sz="2745" dirty="0"/>
              <a:t> = </a:t>
            </a:r>
            <a:br>
              <a:rPr lang="en-US" sz="2745" dirty="0"/>
            </a:br>
            <a:r>
              <a:rPr lang="en-US" sz="2745" dirty="0"/>
              <a:t>        result;</a:t>
            </a:r>
          </a:p>
          <a:p>
            <a:r>
              <a:rPr lang="en-US" sz="2745" dirty="0"/>
              <a:t>})</a:t>
            </a:r>
          </a:p>
          <a:p>
            <a:r>
              <a:rPr lang="en-US" sz="2745" dirty="0"/>
              <a:t>.fail(function (result) {</a:t>
            </a:r>
          </a:p>
          <a:p>
            <a:r>
              <a:rPr lang="en-US" sz="2745" dirty="0"/>
              <a:t>  alert (“Error!”);</a:t>
            </a:r>
          </a:p>
          <a:p>
            <a:r>
              <a:rPr lang="en-US" sz="2745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406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13"/>
            <a:ext cx="9860674" cy="923330"/>
          </a:xfrm>
        </p:spPr>
        <p:txBody>
          <a:bodyPr/>
          <a:lstStyle/>
          <a:p>
            <a:r>
              <a:rPr lang="en-US" dirty="0" err="1"/>
              <a:t>HttpClient</a:t>
            </a:r>
            <a:endParaRPr lang="en-US" dirty="0"/>
          </a:p>
          <a:p>
            <a:r>
              <a:rPr lang="en-US" dirty="0" err="1"/>
              <a:t>SpHttpClient</a:t>
            </a:r>
            <a:endParaRPr lang="en-US" dirty="0"/>
          </a:p>
          <a:p>
            <a:r>
              <a:rPr lang="en-US" dirty="0" err="1"/>
              <a:t>GraphHttpClient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03151" y="3748225"/>
            <a:ext cx="5526397" cy="18510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27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fetch()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5088" y="5968870"/>
            <a:ext cx="6174447" cy="6354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3600" u="sng"/>
            </a:lvl1pPr>
          </a:lstStyle>
          <a:p>
            <a:r>
              <a:rPr lang="en-US" sz="3529" dirty="0"/>
              <a:t>https://link.bobg.tv/SPFxFetch</a:t>
            </a:r>
          </a:p>
        </p:txBody>
      </p:sp>
    </p:spTree>
    <p:extLst>
      <p:ext uri="{BB962C8B-B14F-4D97-AF65-F5344CB8AC3E}">
        <p14:creationId xmlns:p14="http://schemas.microsoft.com/office/powerpoint/2010/main" val="8389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623414-1833-4BCA-B65F-27FC1C2A4CDC}"/>
              </a:ext>
            </a:extLst>
          </p:cNvPr>
          <p:cNvSpPr/>
          <p:nvPr/>
        </p:nvSpPr>
        <p:spPr bwMode="auto">
          <a:xfrm>
            <a:off x="5722490" y="-8755"/>
            <a:ext cx="6469511" cy="6866269"/>
          </a:xfrm>
          <a:custGeom>
            <a:avLst/>
            <a:gdLst>
              <a:gd name="connsiteX0" fmla="*/ 0 w 6751638"/>
              <a:gd name="connsiteY0" fmla="*/ 0 h 6994525"/>
              <a:gd name="connsiteX1" fmla="*/ 6751638 w 6751638"/>
              <a:gd name="connsiteY1" fmla="*/ 0 h 6994525"/>
              <a:gd name="connsiteX2" fmla="*/ 6751638 w 6751638"/>
              <a:gd name="connsiteY2" fmla="*/ 6994525 h 6994525"/>
              <a:gd name="connsiteX3" fmla="*/ 0 w 6751638"/>
              <a:gd name="connsiteY3" fmla="*/ 6994525 h 6994525"/>
              <a:gd name="connsiteX4" fmla="*/ 0 w 6751638"/>
              <a:gd name="connsiteY4" fmla="*/ 0 h 6994525"/>
              <a:gd name="connsiteX0" fmla="*/ 1018095 w 6751638"/>
              <a:gd name="connsiteY0" fmla="*/ 0 h 7003952"/>
              <a:gd name="connsiteX1" fmla="*/ 6751638 w 6751638"/>
              <a:gd name="connsiteY1" fmla="*/ 9427 h 7003952"/>
              <a:gd name="connsiteX2" fmla="*/ 6751638 w 6751638"/>
              <a:gd name="connsiteY2" fmla="*/ 7003952 h 7003952"/>
              <a:gd name="connsiteX3" fmla="*/ 0 w 6751638"/>
              <a:gd name="connsiteY3" fmla="*/ 7003952 h 7003952"/>
              <a:gd name="connsiteX4" fmla="*/ 1018095 w 6751638"/>
              <a:gd name="connsiteY4" fmla="*/ 0 h 700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1638" h="7003952">
                <a:moveTo>
                  <a:pt x="1018095" y="0"/>
                </a:moveTo>
                <a:lnTo>
                  <a:pt x="6751638" y="9427"/>
                </a:lnTo>
                <a:lnTo>
                  <a:pt x="6751638" y="7003952"/>
                </a:lnTo>
                <a:lnTo>
                  <a:pt x="0" y="7003952"/>
                </a:lnTo>
                <a:lnTo>
                  <a:pt x="101809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71843-343E-46C3-8796-E1C54DEA0FB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18663" y="1356140"/>
            <a:ext cx="5722275" cy="3554819"/>
          </a:xfrm>
        </p:spPr>
        <p:txBody>
          <a:bodyPr/>
          <a:lstStyle/>
          <a:p>
            <a:pPr marL="0" indent="0">
              <a:buNone/>
            </a:pPr>
            <a:r>
              <a:rPr lang="en-US" sz="3300" dirty="0"/>
              <a:t>Tabs (Team and Personal)</a:t>
            </a:r>
          </a:p>
          <a:p>
            <a:pPr marL="0" indent="0">
              <a:buNone/>
            </a:pPr>
            <a:r>
              <a:rPr lang="en-US" sz="3300" dirty="0"/>
              <a:t>Bots</a:t>
            </a:r>
          </a:p>
          <a:p>
            <a:pPr marL="0" indent="0">
              <a:buNone/>
            </a:pPr>
            <a:r>
              <a:rPr lang="en-US" sz="3300" dirty="0"/>
              <a:t>Connectors</a:t>
            </a:r>
          </a:p>
          <a:p>
            <a:pPr marL="0" indent="0">
              <a:buNone/>
            </a:pPr>
            <a:r>
              <a:rPr lang="en-US" sz="3300" dirty="0"/>
              <a:t>Messaging extensions</a:t>
            </a:r>
          </a:p>
          <a:p>
            <a:pPr marL="0" indent="0">
              <a:buNone/>
            </a:pPr>
            <a:r>
              <a:rPr lang="en-US" sz="3300" dirty="0"/>
              <a:t>Activity feed integrations</a:t>
            </a:r>
          </a:p>
          <a:p>
            <a:pPr marL="0" indent="0">
              <a:buNone/>
            </a:pPr>
            <a:r>
              <a:rPr lang="en-US" sz="3300" dirty="0"/>
              <a:t>Outgoing web hooks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63808D-CEF1-470B-A9A3-CBD89936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for Microsoft Teams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9EE5F3-99EB-478B-AB5D-7FF80D648947}"/>
              </a:ext>
            </a:extLst>
          </p:cNvPr>
          <p:cNvGrpSpPr/>
          <p:nvPr/>
        </p:nvGrpSpPr>
        <p:grpSpPr>
          <a:xfrm rot="513856">
            <a:off x="6540917" y="2074702"/>
            <a:ext cx="4033912" cy="2352812"/>
            <a:chOff x="7285037" y="1231900"/>
            <a:chExt cx="4114800" cy="239999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7F9ED6A-C443-48AA-8E8E-D803F6FF7A3D}"/>
                </a:ext>
              </a:extLst>
            </p:cNvPr>
            <p:cNvSpPr/>
            <p:nvPr/>
          </p:nvSpPr>
          <p:spPr bwMode="auto">
            <a:xfrm>
              <a:off x="7285037" y="1384300"/>
              <a:ext cx="4114800" cy="2209800"/>
            </a:xfrm>
            <a:prstGeom prst="roundRect">
              <a:avLst>
                <a:gd name="adj" fmla="val 2589"/>
              </a:avLst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    .zip</a:t>
              </a:r>
            </a:p>
          </p:txBody>
        </p:sp>
        <p:sp>
          <p:nvSpPr>
            <p:cNvPr id="2" name="Scroll: Vertical 1">
              <a:extLst>
                <a:ext uri="{FF2B5EF4-FFF2-40B4-BE49-F238E27FC236}">
                  <a16:creationId xmlns:a16="http://schemas.microsoft.com/office/drawing/2014/main" id="{8A891587-45E3-4B33-8CA1-0541CF5A3F27}"/>
                </a:ext>
              </a:extLst>
            </p:cNvPr>
            <p:cNvSpPr/>
            <p:nvPr/>
          </p:nvSpPr>
          <p:spPr bwMode="auto">
            <a:xfrm>
              <a:off x="7844951" y="1593329"/>
              <a:ext cx="1905000" cy="1372393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72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manifest.json</a:t>
              </a:r>
              <a:endPara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3C46F3-77BF-442A-BD63-47F7A95A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9952037" y="1686719"/>
              <a:ext cx="917574" cy="9175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9FB89D-3063-4099-BEE6-13340C259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688636" y="2775346"/>
              <a:ext cx="361950" cy="36195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85C304-3212-4674-99BB-704DFFDB7724}"/>
                </a:ext>
              </a:extLst>
            </p:cNvPr>
            <p:cNvGrpSpPr/>
            <p:nvPr/>
          </p:nvGrpSpPr>
          <p:grpSpPr>
            <a:xfrm>
              <a:off x="7317302" y="1231900"/>
              <a:ext cx="351685" cy="2399991"/>
              <a:chOff x="6860102" y="906462"/>
              <a:chExt cx="351685" cy="239999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650A8AE-A5E9-435C-AFAD-686F4FC990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8789" t="29493" r="25586" b="20702"/>
              <a:stretch/>
            </p:blipFill>
            <p:spPr>
              <a:xfrm>
                <a:off x="6860102" y="906462"/>
                <a:ext cx="335679" cy="106997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920913-3676-42D7-AD9F-76F5F35B06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8789" t="47227" r="25586" b="20702"/>
              <a:stretch/>
            </p:blipFill>
            <p:spPr>
              <a:xfrm>
                <a:off x="6864326" y="1713220"/>
                <a:ext cx="335679" cy="68897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7C38590-C6F3-4553-9D8D-3EA4572C2C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8789" t="47227" r="25586" b="20702"/>
              <a:stretch/>
            </p:blipFill>
            <p:spPr>
              <a:xfrm>
                <a:off x="6870217" y="2165349"/>
                <a:ext cx="335679" cy="68897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52BD9A0-4A38-43E7-BE52-7B5979968E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8789" t="47227" r="25586" b="20702"/>
              <a:stretch/>
            </p:blipFill>
            <p:spPr>
              <a:xfrm>
                <a:off x="6876108" y="2617478"/>
                <a:ext cx="335679" cy="688975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27F2BB3-64CD-446A-90A4-4B07A2D022AF}"/>
              </a:ext>
            </a:extLst>
          </p:cNvPr>
          <p:cNvSpPr txBox="1"/>
          <p:nvPr/>
        </p:nvSpPr>
        <p:spPr>
          <a:xfrm>
            <a:off x="6272183" y="4323704"/>
            <a:ext cx="3722800" cy="158379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Package</a:t>
            </a:r>
            <a:b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73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defines the app</a:t>
            </a:r>
            <a:endParaRPr lang="en-US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</a:t>
            </a:r>
            <a:r>
              <a:rPr lang="en-US" sz="2353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Upload</a:t>
            </a:r>
            <a:r>
              <a:rPr lang="en-US" sz="2353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 Teams or</a:t>
            </a:r>
            <a:b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</a:t>
            </a:r>
            <a:r>
              <a:rPr lang="en-US" sz="2353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Publish</a:t>
            </a: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on App Source</a:t>
            </a:r>
            <a:endParaRPr lang="en-US" sz="2353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7E066-D1C3-4570-8622-5EC6E651EF54}"/>
              </a:ext>
            </a:extLst>
          </p:cNvPr>
          <p:cNvSpPr txBox="1"/>
          <p:nvPr/>
        </p:nvSpPr>
        <p:spPr>
          <a:xfrm>
            <a:off x="7072220" y="5955209"/>
            <a:ext cx="455682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https://bit.ly/Apps4Teams</a:t>
            </a:r>
            <a:endParaRPr lang="en-US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324245-AAFB-4C47-8C83-63C7E6FBC2DD}"/>
              </a:ext>
            </a:extLst>
          </p:cNvPr>
          <p:cNvSpPr txBox="1"/>
          <p:nvPr/>
        </p:nvSpPr>
        <p:spPr>
          <a:xfrm>
            <a:off x="7809152" y="408465"/>
            <a:ext cx="4205368" cy="109475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runs on your web server</a:t>
            </a:r>
            <a:b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73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anywhere you want with</a:t>
            </a:r>
            <a:b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73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any application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3FFAC-3003-49BA-9A1A-2B68A1C99C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63788" t="22864" r="8158" b="24011"/>
          <a:stretch/>
        </p:blipFill>
        <p:spPr>
          <a:xfrm>
            <a:off x="557801" y="4450493"/>
            <a:ext cx="359288" cy="349752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BF279CEB-B96C-4AFE-9871-780364CBD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333" y="1452032"/>
            <a:ext cx="408224" cy="408224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DEFD8C1-278A-4B62-9FFE-64ACEE1C9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3333" y="2051724"/>
            <a:ext cx="408224" cy="408224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CEDD2EC-668A-47A2-BE2B-CDC1C29614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333" y="2651416"/>
            <a:ext cx="408224" cy="408224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A613E375-F227-47A1-9AB9-B612A34765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3333" y="3251108"/>
            <a:ext cx="408224" cy="408224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01F3E8D-42E3-48CD-AB4C-1CCDCE5B8E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3333" y="3850800"/>
            <a:ext cx="408224" cy="408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45205F-0B31-4B6E-B6F8-8863B321635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0029" y="580400"/>
            <a:ext cx="653518" cy="6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85201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C7F0A7-C3D3-4DB9-92C1-95207FFB3C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9239" y="2040157"/>
            <a:ext cx="11653523" cy="4247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library allows your</a:t>
            </a:r>
            <a:br>
              <a:rPr lang="en-US" dirty="0"/>
            </a:br>
            <a:r>
              <a:rPr lang="en-US" dirty="0"/>
              <a:t>page to communicate with</a:t>
            </a:r>
            <a:br>
              <a:rPr lang="en-US" dirty="0"/>
            </a:br>
            <a:r>
              <a:rPr lang="en-US" dirty="0"/>
              <a:t>Teams</a:t>
            </a:r>
          </a:p>
          <a:p>
            <a:pPr lvl="1"/>
            <a:r>
              <a:rPr lang="en-US" dirty="0"/>
              <a:t>Initialize</a:t>
            </a:r>
          </a:p>
          <a:p>
            <a:pPr lvl="1"/>
            <a:r>
              <a:rPr lang="en-US" dirty="0"/>
              <a:t>Coordinate Authentication</a:t>
            </a:r>
          </a:p>
          <a:p>
            <a:pPr lvl="1"/>
            <a:r>
              <a:rPr lang="en-US" dirty="0"/>
              <a:t>Get context (channel, </a:t>
            </a:r>
            <a:r>
              <a:rPr lang="en-US" dirty="0" err="1"/>
              <a:t>entityId</a:t>
            </a:r>
            <a:r>
              <a:rPr lang="en-US" dirty="0"/>
              <a:t>*, </a:t>
            </a:r>
            <a:r>
              <a:rPr lang="en-US" dirty="0" err="1"/>
              <a:t>subEntityId</a:t>
            </a:r>
            <a:r>
              <a:rPr lang="en-US" dirty="0"/>
              <a:t>*, 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isFullScreen</a:t>
            </a:r>
            <a:r>
              <a:rPr lang="en-US" dirty="0"/>
              <a:t>, locale, </a:t>
            </a:r>
            <a:r>
              <a:rPr lang="en-US" dirty="0" err="1"/>
              <a:t>teamId</a:t>
            </a:r>
            <a:r>
              <a:rPr lang="en-US" dirty="0"/>
              <a:t>, </a:t>
            </a:r>
            <a:r>
              <a:rPr lang="en-US" dirty="0" err="1"/>
              <a:t>teamName</a:t>
            </a:r>
            <a:r>
              <a:rPr lang="en-US" dirty="0"/>
              <a:t>, more</a:t>
            </a:r>
          </a:p>
          <a:p>
            <a:pPr lvl="1"/>
            <a:r>
              <a:rPr lang="en-US" dirty="0"/>
              <a:t>Get deep link parameters (</a:t>
            </a:r>
            <a:r>
              <a:rPr lang="en-US" dirty="0" err="1"/>
              <a:t>subEntityId</a:t>
            </a:r>
            <a:r>
              <a:rPr lang="en-US" dirty="0"/>
              <a:t>, </a:t>
            </a:r>
            <a:r>
              <a:rPr lang="en-US" dirty="0" err="1"/>
              <a:t>subEntityLabel</a:t>
            </a:r>
            <a:r>
              <a:rPr lang="en-US" dirty="0"/>
              <a:t>, </a:t>
            </a:r>
            <a:r>
              <a:rPr lang="en-US" dirty="0" err="1"/>
              <a:t>subEntityWebUrl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 tab instances owned by the app</a:t>
            </a:r>
          </a:p>
          <a:p>
            <a:pPr lvl="1"/>
            <a:r>
              <a:rPr lang="en-US" dirty="0"/>
              <a:t>Handle messages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A6785-2678-43F6-9FC4-79FFF2B0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Client SDK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6BE051-CB6B-4BB7-AB92-2C5A22BAC150}"/>
              </a:ext>
            </a:extLst>
          </p:cNvPr>
          <p:cNvSpPr/>
          <p:nvPr/>
        </p:nvSpPr>
        <p:spPr bwMode="auto">
          <a:xfrm>
            <a:off x="6617573" y="216962"/>
            <a:ext cx="3361593" cy="33614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Configuration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F990B-BEB3-4C88-BB56-E754FEE46A38}"/>
              </a:ext>
            </a:extLst>
          </p:cNvPr>
          <p:cNvSpPr/>
          <p:nvPr/>
        </p:nvSpPr>
        <p:spPr bwMode="auto">
          <a:xfrm>
            <a:off x="6618915" y="830240"/>
            <a:ext cx="2465168" cy="24420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App-Specific Page (</a:t>
            </a:r>
            <a:r>
              <a:rPr lang="en-US" sz="2353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IFrame</a:t>
            </a: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A150911-C775-4984-B244-60A623EA0494}"/>
              </a:ext>
            </a:extLst>
          </p:cNvPr>
          <p:cNvSpPr/>
          <p:nvPr/>
        </p:nvSpPr>
        <p:spPr bwMode="auto">
          <a:xfrm>
            <a:off x="7680225" y="2040157"/>
            <a:ext cx="1837172" cy="6114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Connectors JS Lib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9A0670C-EB09-43B3-AFEC-B849222CED60}"/>
              </a:ext>
            </a:extLst>
          </p:cNvPr>
          <p:cNvSpPr/>
          <p:nvPr/>
        </p:nvSpPr>
        <p:spPr bwMode="auto">
          <a:xfrm>
            <a:off x="7027120" y="1804835"/>
            <a:ext cx="747021" cy="971127"/>
          </a:xfrm>
          <a:prstGeom prst="foldedCorner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E050F-1BD8-4BF6-BB4A-0F3008876845}"/>
              </a:ext>
            </a:extLst>
          </p:cNvPr>
          <p:cNvSpPr txBox="1"/>
          <p:nvPr/>
        </p:nvSpPr>
        <p:spPr>
          <a:xfrm>
            <a:off x="6534912" y="3199049"/>
            <a:ext cx="2009959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u="sng" dirty="0">
                <a:solidFill>
                  <a:schemeClr val="bg1"/>
                </a:solidFill>
              </a:rPr>
              <a:t>https://(some O365 URL)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6451D-8060-41A7-86E4-BA4D39E78C5B}"/>
              </a:ext>
            </a:extLst>
          </p:cNvPr>
          <p:cNvSpPr txBox="1"/>
          <p:nvPr/>
        </p:nvSpPr>
        <p:spPr>
          <a:xfrm>
            <a:off x="6534912" y="2936137"/>
            <a:ext cx="2556583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u="sng" dirty="0"/>
              <a:t>https://(URL of page in your app)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B7E21-0FEC-4967-879A-297890D35744}"/>
              </a:ext>
            </a:extLst>
          </p:cNvPr>
          <p:cNvSpPr txBox="1"/>
          <p:nvPr/>
        </p:nvSpPr>
        <p:spPr>
          <a:xfrm>
            <a:off x="5498383" y="6301017"/>
            <a:ext cx="6573782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173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 Your app defines these to maintain its state</a:t>
            </a:r>
          </a:p>
        </p:txBody>
      </p:sp>
    </p:spTree>
    <p:extLst>
      <p:ext uri="{BB962C8B-B14F-4D97-AF65-F5344CB8AC3E}">
        <p14:creationId xmlns:p14="http://schemas.microsoft.com/office/powerpoint/2010/main" val="41642899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201D5F-7730-4296-9765-7BEB775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SharePoint Framework Tab</a:t>
            </a:r>
          </a:p>
        </p:txBody>
      </p:sp>
    </p:spTree>
    <p:extLst>
      <p:ext uri="{BB962C8B-B14F-4D97-AF65-F5344CB8AC3E}">
        <p14:creationId xmlns:p14="http://schemas.microsoft.com/office/powerpoint/2010/main" val="10927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16" t="386" r="257" b="-386"/>
          <a:stretch/>
        </p:blipFill>
        <p:spPr>
          <a:xfrm>
            <a:off x="1" y="487"/>
            <a:ext cx="5498384" cy="6857027"/>
          </a:xfr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693616" y="195024"/>
            <a:ext cx="4868085" cy="55399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Tooling Up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797193" y="1063893"/>
          <a:ext cx="6238048" cy="59435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5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846">
                <a:tc>
                  <a:txBody>
                    <a:bodyPr/>
                    <a:lstStyle/>
                    <a:p>
                      <a:r>
                        <a:rPr lang="en-US" sz="2700" dirty="0"/>
                        <a:t>TypeScript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TypeScript</a:t>
                      </a:r>
                      <a:r>
                        <a:rPr lang="en-US" sz="2400" baseline="0" dirty="0"/>
                        <a:t> Site</a:t>
                      </a: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hlinkClick r:id="rId3"/>
                        </a:rPr>
                        <a:t>http://bit.ly/SPF-TypeScript</a:t>
                      </a:r>
                      <a:endParaRPr lang="en-US" sz="2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TypeScript Playground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hlinkClick r:id="rId4"/>
                        </a:rPr>
                        <a:t>http://bit.ly/TSPlayground</a:t>
                      </a:r>
                      <a:endParaRPr lang="en-US" sz="2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Bob’s TS</a:t>
                      </a:r>
                      <a:r>
                        <a:rPr lang="en-US" sz="2400" baseline="0" dirty="0"/>
                        <a:t> “Cheat Sheets”</a:t>
                      </a: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hlinkClick r:id="rId5"/>
                        </a:rPr>
                        <a:t>http://bit.ly/LearnTypeScript</a:t>
                      </a:r>
                      <a:endParaRPr lang="en-US" sz="24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567">
                <a:tc>
                  <a:txBody>
                    <a:bodyPr/>
                    <a:lstStyle/>
                    <a:p>
                      <a:r>
                        <a:rPr lang="en-US" sz="2700" dirty="0" err="1"/>
                        <a:t>WebPack</a:t>
                      </a:r>
                      <a:endParaRPr lang="en-US" sz="27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 err="1"/>
                        <a:t>WebPack</a:t>
                      </a:r>
                      <a:r>
                        <a:rPr lang="en-US" sz="2400" dirty="0"/>
                        <a:t> Site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hlinkClick r:id="rId6"/>
                        </a:rPr>
                        <a:t>http://bit.ly/SPF-WebPack</a:t>
                      </a:r>
                      <a:endParaRPr lang="en-US" sz="24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567">
                <a:tc>
                  <a:txBody>
                    <a:bodyPr/>
                    <a:lstStyle/>
                    <a:p>
                      <a:r>
                        <a:rPr lang="en-US" sz="2700" dirty="0"/>
                        <a:t>REST API’s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SharePoint REST </a:t>
                      </a:r>
                      <a:r>
                        <a:rPr lang="en-US" sz="2400" baseline="0" dirty="0"/>
                        <a:t>API reference</a:t>
                      </a: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hlinkClick r:id="rId7"/>
                        </a:rPr>
                        <a:t>http://bit.ly/SP-REST</a:t>
                      </a:r>
                      <a:endParaRPr lang="en-US" sz="24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567">
                <a:tc>
                  <a:txBody>
                    <a:bodyPr/>
                    <a:lstStyle/>
                    <a:p>
                      <a:r>
                        <a:rPr lang="en-US" sz="2700" dirty="0"/>
                        <a:t>Gulp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u="none" dirty="0"/>
                        <a:t>Gulp</a:t>
                      </a:r>
                      <a:r>
                        <a:rPr lang="en-US" sz="2400" u="none" baseline="0" dirty="0"/>
                        <a:t> task runner</a:t>
                      </a:r>
                      <a:endParaRPr lang="en-US" sz="2400" u="none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hlinkClick r:id="rId8"/>
                        </a:rPr>
                        <a:t>http://bit.ly/SPF-Gulp</a:t>
                      </a:r>
                      <a:endParaRPr lang="en-US" sz="24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567">
                <a:tc>
                  <a:txBody>
                    <a:bodyPr/>
                    <a:lstStyle/>
                    <a:p>
                      <a:r>
                        <a:rPr lang="en-US" sz="2700" dirty="0"/>
                        <a:t>VS</a:t>
                      </a:r>
                      <a:r>
                        <a:rPr lang="en-US" sz="2700" baseline="0" dirty="0"/>
                        <a:t> Code</a:t>
                      </a:r>
                      <a:endParaRPr lang="en-US" sz="27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Visual</a:t>
                      </a:r>
                      <a:r>
                        <a:rPr lang="en-US" sz="2400" baseline="0" dirty="0"/>
                        <a:t> Studio Code</a:t>
                      </a: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hlinkClick r:id="rId9"/>
                        </a:rPr>
                        <a:t>http://bit.ly/SPF-VSCode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7" r="20307"/>
          <a:stretch>
            <a:fillRect/>
          </a:stretch>
        </p:blipFill>
        <p:spPr>
          <a:xfrm>
            <a:off x="6096001" y="11381"/>
            <a:ext cx="6111563" cy="6857027"/>
          </a:xfrm>
        </p:spPr>
      </p:pic>
      <p:sp>
        <p:nvSpPr>
          <p:cNvPr id="8" name="Rectangle 7"/>
          <p:cNvSpPr/>
          <p:nvPr/>
        </p:nvSpPr>
        <p:spPr>
          <a:xfrm>
            <a:off x="418643" y="515619"/>
            <a:ext cx="5196213" cy="3684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u="sng" dirty="0"/>
              <a:t>Tutorials</a:t>
            </a:r>
            <a:br>
              <a:rPr lang="en-US" sz="3200" u="sng" dirty="0"/>
            </a:br>
            <a:endParaRPr lang="en-US" sz="3200" u="sng" dirty="0"/>
          </a:p>
          <a:p>
            <a:pPr marL="457112" indent="-457112">
              <a:buFont typeface="Arial" panose="020B0604020202020204" pitchFamily="34" charset="0"/>
              <a:buChar char="•"/>
            </a:pPr>
            <a:r>
              <a:rPr lang="en-US" sz="2400" dirty="0"/>
              <a:t>Dev Setup: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u="sng" dirty="0"/>
              <a:t>http://bit.ly/SPFx-DevSetup</a:t>
            </a:r>
          </a:p>
          <a:p>
            <a:pPr marL="457112" indent="-457112">
              <a:buFont typeface="Arial" panose="020B0604020202020204" pitchFamily="34" charset="0"/>
              <a:buChar char="•"/>
            </a:pPr>
            <a:r>
              <a:rPr lang="en-US" sz="2400" dirty="0"/>
              <a:t>Build your first Web Part: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u="sng" dirty="0"/>
              <a:t>http://bit.ly/SPFx-FirstWP</a:t>
            </a:r>
          </a:p>
          <a:p>
            <a:pPr marL="457112" indent="-457112">
              <a:buFont typeface="Arial" panose="020B0604020202020204" pitchFamily="34" charset="0"/>
              <a:buChar char="•"/>
            </a:pPr>
            <a:r>
              <a:rPr lang="en-US" sz="2400" dirty="0"/>
              <a:t>Set up your CDN: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u="sng" dirty="0"/>
              <a:t>http://bit.ly/SPFx-CDN</a:t>
            </a:r>
          </a:p>
          <a:p>
            <a:pPr marL="457112" indent="-457112">
              <a:buFont typeface="Arial" panose="020B0604020202020204" pitchFamily="34" charset="0"/>
              <a:buChar char="•"/>
            </a:pPr>
            <a:r>
              <a:rPr lang="en-US" sz="2400" dirty="0"/>
              <a:t>Code from this session: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u="sng" dirty="0"/>
              <a:t>http://bit.ly/BG-SPFx</a:t>
            </a:r>
          </a:p>
          <a:p>
            <a:pPr marL="457112" indent="-457112">
              <a:buFont typeface="Arial" panose="020B0604020202020204" pitchFamily="34" charset="0"/>
              <a:buChar char="•"/>
            </a:pPr>
            <a:r>
              <a:rPr lang="en-US" sz="2400" dirty="0" err="1"/>
              <a:t>SPFx</a:t>
            </a:r>
            <a:r>
              <a:rPr lang="en-US" sz="2400" dirty="0"/>
              <a:t> Extensions:</a:t>
            </a:r>
            <a:br>
              <a:rPr lang="en-US" sz="2400" u="sng" dirty="0"/>
            </a:br>
            <a:r>
              <a:rPr lang="en-US" sz="2400" dirty="0"/>
              <a:t>         </a:t>
            </a:r>
            <a:r>
              <a:rPr lang="en-US" sz="2400" u="sng" dirty="0"/>
              <a:t>http://bit.ly/SPFxExtensions</a:t>
            </a:r>
          </a:p>
          <a:p>
            <a:pPr marL="457112" indent="-457112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96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Tools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56921819"/>
              </p:ext>
            </p:extLst>
          </p:nvPr>
        </p:nvGraphicFramePr>
        <p:xfrm>
          <a:off x="290456" y="1170898"/>
          <a:ext cx="10746451" cy="484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9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3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Trad</a:t>
                      </a:r>
                      <a:endParaRPr lang="en-US" sz="2400" dirty="0"/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pPr algn="ctr"/>
                      <a:endParaRPr lang="en-US" sz="2400" u="none" dirty="0"/>
                    </a:p>
                  </a:txBody>
                  <a:tcPr marL="82284" marR="82284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r>
                        <a:rPr lang="en-US" sz="2400" dirty="0"/>
                        <a:t>Templating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Visual Studio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Yeoman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http://bit.ly/SPF-Yeoman</a:t>
                      </a:r>
                    </a:p>
                  </a:txBody>
                  <a:tcPr marL="82284" marR="82284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r>
                        <a:rPr lang="en-US" sz="2400" dirty="0"/>
                        <a:t>Language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C#, JavaScript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Typescript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http://bit.ly/SPF-TypeScript</a:t>
                      </a:r>
                    </a:p>
                  </a:txBody>
                  <a:tcPr marL="82284" marR="82284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43">
                <a:tc>
                  <a:txBody>
                    <a:bodyPr/>
                    <a:lstStyle/>
                    <a:p>
                      <a:r>
                        <a:rPr lang="en-US" sz="2400" dirty="0"/>
                        <a:t>Runtime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Env’t</a:t>
                      </a:r>
                      <a:endParaRPr lang="en-US" sz="2400" dirty="0"/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.NET,</a:t>
                      </a:r>
                      <a:r>
                        <a:rPr lang="en-US" sz="2400" baseline="0" dirty="0"/>
                        <a:t> Scripting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on Demand</a:t>
                      </a:r>
                      <a:endParaRPr lang="en-US" sz="2400" dirty="0"/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 JS Framework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http://bit.ly/SPF-JSFrameworks</a:t>
                      </a:r>
                    </a:p>
                  </a:txBody>
                  <a:tcPr marL="82284" marR="82284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43">
                <a:tc>
                  <a:txBody>
                    <a:bodyPr/>
                    <a:lstStyle/>
                    <a:p>
                      <a:r>
                        <a:rPr lang="en-US" sz="2400" dirty="0"/>
                        <a:t>Code</a:t>
                      </a:r>
                      <a:r>
                        <a:rPr lang="en-US" sz="2400" baseline="0" dirty="0"/>
                        <a:t> Editor</a:t>
                      </a:r>
                      <a:endParaRPr lang="en-US" sz="2400" dirty="0"/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Visual Studio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Visual Studio</a:t>
                      </a:r>
                      <a:r>
                        <a:rPr lang="en-US" sz="2400" baseline="0" dirty="0"/>
                        <a:t> Code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(or your choice)</a:t>
                      </a:r>
                      <a:endParaRPr lang="en-US" sz="2400" dirty="0"/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http://bit.ly/SPF-VSCode</a:t>
                      </a:r>
                    </a:p>
                  </a:txBody>
                  <a:tcPr marL="82284" marR="82284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r>
                        <a:rPr lang="en-US" sz="2400" dirty="0"/>
                        <a:t>Packages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nuget</a:t>
                      </a:r>
                      <a:endParaRPr lang="en-US" sz="2400" dirty="0"/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npm</a:t>
                      </a:r>
                      <a:endParaRPr lang="en-US" sz="2400" dirty="0"/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http://bit.ly/SPF-npm</a:t>
                      </a:r>
                    </a:p>
                  </a:txBody>
                  <a:tcPr marL="82284" marR="82284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r>
                        <a:rPr lang="en-US" sz="2400" dirty="0"/>
                        <a:t>Task Runner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Visual Studio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Gulp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http://bit.ly/SPF-Gulp</a:t>
                      </a:r>
                    </a:p>
                  </a:txBody>
                  <a:tcPr marL="82284" marR="82284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r>
                        <a:rPr lang="en-US" sz="2400" dirty="0"/>
                        <a:t>Compiler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Visual Studio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tsc</a:t>
                      </a:r>
                      <a:endParaRPr lang="en-US" sz="2400" dirty="0"/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http://bit.ly/SPF-TypeScript</a:t>
                      </a:r>
                    </a:p>
                  </a:txBody>
                  <a:tcPr marL="82284" marR="82284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r>
                        <a:rPr lang="en-US" sz="2400" dirty="0"/>
                        <a:t>Bundling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Visual Studio</a:t>
                      </a:r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WebPack</a:t>
                      </a:r>
                      <a:endParaRPr lang="en-US" sz="2400" dirty="0"/>
                    </a:p>
                  </a:txBody>
                  <a:tcPr marL="82284" marR="82284" marT="45713" marB="45713"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http://bit.ly/SPF-WebPack</a:t>
                      </a:r>
                    </a:p>
                  </a:txBody>
                  <a:tcPr marL="82284" marR="82284"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7649221" y="216192"/>
            <a:ext cx="2474625" cy="822559"/>
          </a:xfrm>
          <a:prstGeom prst="wedgeRectCallout">
            <a:avLst>
              <a:gd name="adj1" fmla="val -23296"/>
              <a:gd name="adj2" fmla="val 1188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Links are case sensitive!</a:t>
            </a:r>
          </a:p>
        </p:txBody>
      </p:sp>
      <p:pic>
        <p:nvPicPr>
          <p:cNvPr id="1026" name="Picture 2" descr="https://pbs.twimg.com/profile_images/3786155988/46ea2dd8b1bdd31a8ba61044cb5b6ebe_400x400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31" y="1632976"/>
            <a:ext cx="432299" cy="4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195" y="2053565"/>
            <a:ext cx="480373" cy="4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31" y="2868006"/>
            <a:ext cx="432299" cy="4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regmedia.co.uk/2015/11/27/visual_studio_code_logo.jpg?x=1200&amp;y=794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8" r="11013"/>
          <a:stretch/>
        </p:blipFill>
        <p:spPr bwMode="auto">
          <a:xfrm>
            <a:off x="6770208" y="3720600"/>
            <a:ext cx="406342" cy="3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ode-np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095" y="4219603"/>
            <a:ext cx="1898494" cy="36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vatars0.githubusercontent.com/u/6200624?v=3&amp;s=40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88" y="4608889"/>
            <a:ext cx="406985" cy="40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-images-1.medium.com/max/2000/1*A-_KrEvMuiH7dlwshFw5aw.pn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r="14562"/>
          <a:stretch/>
        </p:blipFill>
        <p:spPr bwMode="auto">
          <a:xfrm>
            <a:off x="6712326" y="5540598"/>
            <a:ext cx="507928" cy="4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195" y="5069066"/>
            <a:ext cx="480373" cy="4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qph.is.quoracdn.net/main-qimg-57bc31e67c387fb663f944354812fcff?convert_to_webp=tru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79" y="1621242"/>
            <a:ext cx="432299" cy="4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https://qph.is.quoracdn.net/main-qimg-57bc31e67c387fb663f944354812fcff?convert_to_webp=tru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79" y="2105852"/>
            <a:ext cx="432299" cy="4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https://qph.is.quoracdn.net/main-qimg-57bc31e67c387fb663f944354812fcff?convert_to_webp=tru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79" y="3382368"/>
            <a:ext cx="432299" cy="4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https://qph.is.quoracdn.net/main-qimg-57bc31e67c387fb663f944354812fcff?convert_to_webp=tru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79" y="4657450"/>
            <a:ext cx="432299" cy="4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s://qph.is.quoracdn.net/main-qimg-57bc31e67c387fb663f944354812fcff?convert_to_webp=tru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79" y="5095855"/>
            <a:ext cx="432299" cy="4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s://qph.is.quoracdn.net/main-qimg-57bc31e67c387fb663f944354812fcff?convert_to_webp=tru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79" y="5546224"/>
            <a:ext cx="432299" cy="4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2279" y="2639179"/>
            <a:ext cx="384496" cy="384496"/>
          </a:xfrm>
          <a:prstGeom prst="rect">
            <a:avLst/>
          </a:prstGeom>
        </p:spPr>
      </p:pic>
      <p:pic>
        <p:nvPicPr>
          <p:cNvPr id="1050" name="Picture 26" descr="https://pbs.twimg.com/profile_images/459035051645083648/kM6uyYA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79" y="4190840"/>
            <a:ext cx="384496" cy="38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node-np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64" b="13771"/>
          <a:stretch/>
        </p:blipFill>
        <p:spPr bwMode="auto">
          <a:xfrm>
            <a:off x="5284095" y="4694158"/>
            <a:ext cx="1141682" cy="3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node-np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64" b="13771"/>
          <a:stretch/>
        </p:blipFill>
        <p:spPr bwMode="auto">
          <a:xfrm>
            <a:off x="5284095" y="5141691"/>
            <a:ext cx="1141682" cy="3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22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32995F-9146-48D4-951B-EC6837D2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460" y="2448573"/>
            <a:ext cx="5678301" cy="498598"/>
          </a:xfrm>
        </p:spPr>
        <p:txBody>
          <a:bodyPr/>
          <a:lstStyle/>
          <a:p>
            <a:r>
              <a:rPr lang="en-US" dirty="0"/>
              <a:t>Tooling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4053-63C7-488E-A016-5BF2C2025D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45404" y="2980787"/>
            <a:ext cx="5679198" cy="2172390"/>
          </a:xfrm>
        </p:spPr>
        <p:txBody>
          <a:bodyPr/>
          <a:lstStyle/>
          <a:p>
            <a:pPr marL="504217" indent="-504217">
              <a:buFont typeface="+mj-lt"/>
              <a:buAutoNum type="arabicPeriod"/>
            </a:pPr>
            <a:r>
              <a:rPr lang="en-US" sz="3529" b="1" dirty="0"/>
              <a:t>Node Package Manager</a:t>
            </a:r>
          </a:p>
          <a:p>
            <a:pPr marL="504217" indent="-504217">
              <a:buFont typeface="+mj-lt"/>
              <a:buAutoNum type="arabicPeriod"/>
            </a:pPr>
            <a:r>
              <a:rPr lang="en-US" sz="3529" b="1" dirty="0"/>
              <a:t>TypeScript</a:t>
            </a:r>
          </a:p>
          <a:p>
            <a:pPr marL="504217" indent="-504217">
              <a:buFont typeface="+mj-lt"/>
              <a:buAutoNum type="arabicPeriod"/>
            </a:pPr>
            <a:r>
              <a:rPr lang="en-US" sz="3529" b="1" dirty="0"/>
              <a:t>WebPack</a:t>
            </a:r>
          </a:p>
          <a:p>
            <a:pPr marL="504217" indent="-504217">
              <a:buFont typeface="+mj-lt"/>
              <a:buAutoNum type="arabicPeriod"/>
            </a:pPr>
            <a:r>
              <a:rPr lang="en-US" sz="3529" b="1" dirty="0"/>
              <a:t>React</a:t>
            </a:r>
          </a:p>
        </p:txBody>
      </p:sp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70992B69-7ABC-4634-8BA2-4785C09DE6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7" r="20307"/>
          <a:stretch>
            <a:fillRect/>
          </a:stretch>
        </p:blipFill>
        <p:spPr>
          <a:xfrm>
            <a:off x="1" y="487"/>
            <a:ext cx="6110856" cy="68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Package Manager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1450191" y="3687346"/>
          <a:ext cx="9291619" cy="2743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7136">
                <a:tc>
                  <a:txBody>
                    <a:bodyPr/>
                    <a:lstStyle/>
                    <a:p>
                      <a:r>
                        <a:rPr lang="en-US" sz="1800" dirty="0"/>
                        <a:t>Install all packages for project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(e.g.</a:t>
                      </a:r>
                      <a:r>
                        <a:rPr lang="en-US" sz="1800" baseline="0" dirty="0"/>
                        <a:t> after downloading source code)</a:t>
                      </a:r>
                      <a:endParaRPr lang="en-US" sz="1800" dirty="0"/>
                    </a:p>
                  </a:txBody>
                  <a:tcPr marL="91427" marR="91427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7" marR="91427" marT="45713" marB="4571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install</a:t>
                      </a:r>
                    </a:p>
                  </a:txBody>
                  <a:tcPr marL="91427" marR="91427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89">
                <a:tc>
                  <a:txBody>
                    <a:bodyPr/>
                    <a:lstStyle/>
                    <a:p>
                      <a:r>
                        <a:rPr lang="en-US" sz="1800" dirty="0"/>
                        <a:t>Check what’s outdated</a:t>
                      </a:r>
                    </a:p>
                  </a:txBody>
                  <a:tcPr marL="91427" marR="91427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7" marR="91427" marT="45713" marB="4571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outdated</a:t>
                      </a:r>
                    </a:p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outdated –g</a:t>
                      </a:r>
                    </a:p>
                  </a:txBody>
                  <a:tcPr marL="91427" marR="91427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70">
                <a:tc>
                  <a:txBody>
                    <a:bodyPr/>
                    <a:lstStyle/>
                    <a:p>
                      <a:r>
                        <a:rPr lang="en-US" sz="1800" dirty="0"/>
                        <a:t>Update something that’s outdated</a:t>
                      </a:r>
                    </a:p>
                  </a:txBody>
                  <a:tcPr marL="91427" marR="91427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7" marR="91427" marT="45713" marB="4571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install </a:t>
                      </a:r>
                      <a:r>
                        <a:rPr lang="en-US" sz="1800" dirty="0" err="1"/>
                        <a:t>package-name@latest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  or </a:t>
                      </a:r>
                    </a:p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install </a:t>
                      </a:r>
                      <a:r>
                        <a:rPr lang="en-US" sz="1800" dirty="0" err="1"/>
                        <a:t>package-name@latest</a:t>
                      </a:r>
                      <a:r>
                        <a:rPr lang="en-US" sz="1800" dirty="0"/>
                        <a:t> -g</a:t>
                      </a:r>
                    </a:p>
                  </a:txBody>
                  <a:tcPr marL="91427" marR="91427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86561" y="3127703"/>
            <a:ext cx="2877874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/>
              <a:t>npm</a:t>
            </a:r>
            <a:r>
              <a:rPr lang="en-US" sz="1800" i="1" dirty="0"/>
              <a:t> install package-name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1570" y="3127705"/>
            <a:ext cx="314363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/>
              <a:t>npm</a:t>
            </a:r>
            <a:r>
              <a:rPr lang="en-US" sz="1800" i="1" dirty="0"/>
              <a:t> install package-name -g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82214" y="3703994"/>
            <a:ext cx="1672699" cy="56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Arrow 8"/>
          <p:cNvSpPr/>
          <p:nvPr/>
        </p:nvSpPr>
        <p:spPr>
          <a:xfrm>
            <a:off x="4782214" y="4927640"/>
            <a:ext cx="1672699" cy="56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ight Arrow 9"/>
          <p:cNvSpPr/>
          <p:nvPr/>
        </p:nvSpPr>
        <p:spPr>
          <a:xfrm>
            <a:off x="4782214" y="5672108"/>
            <a:ext cx="1672699" cy="56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lowchart: Magnetic Disk 10"/>
          <p:cNvSpPr/>
          <p:nvPr/>
        </p:nvSpPr>
        <p:spPr>
          <a:xfrm>
            <a:off x="1555817" y="1495058"/>
            <a:ext cx="1890878" cy="1651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.\</a:t>
            </a:r>
            <a:r>
              <a:rPr lang="en-US" sz="1800" dirty="0" err="1"/>
              <a:t>node_modules</a:t>
            </a:r>
            <a:endParaRPr lang="en-US" sz="18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380827" y="1495057"/>
            <a:ext cx="1890878" cy="1651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C:\Users\&lt;user&gt;\AppData\Roaming\npm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0192" y="1603351"/>
            <a:ext cx="2150613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75201" y="1603351"/>
            <a:ext cx="2150613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7581313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356927"/>
          </a:xfrm>
        </p:spPr>
        <p:txBody>
          <a:bodyPr/>
          <a:lstStyle/>
          <a:p>
            <a:r>
              <a:rPr lang="en-US" dirty="0"/>
              <a:t>A Brief Introduction to</a:t>
            </a:r>
            <a:br>
              <a:rPr lang="en-US" dirty="0"/>
            </a:br>
            <a:r>
              <a:rPr lang="en-US" dirty="0"/>
              <a:t>TypeScript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7788" y="5968870"/>
            <a:ext cx="649907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http://link.bobg.tv/LearnTypeScript</a:t>
            </a:r>
          </a:p>
        </p:txBody>
      </p:sp>
    </p:spTree>
    <p:extLst>
      <p:ext uri="{BB962C8B-B14F-4D97-AF65-F5344CB8AC3E}">
        <p14:creationId xmlns:p14="http://schemas.microsoft.com/office/powerpoint/2010/main" val="38486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obG MS2018" id="{C4997D8F-6482-4851-A1CE-95D06F0326DC}" vid="{5DD115E2-81C4-42A4-AB4B-AB10761FF86B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obG MS2018" id="{C4997D8F-6482-4851-A1CE-95D06F0326DC}" vid="{5C97A7A4-1973-4812-9593-65A0F1CCA62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F5326185E56748AB7294769A2BEA8A" ma:contentTypeVersion="4" ma:contentTypeDescription="Create a new document." ma:contentTypeScope="" ma:versionID="a251691c29301c598203e44011c278c8">
  <xsd:schema xmlns:xsd="http://www.w3.org/2001/XMLSchema" xmlns:xs="http://www.w3.org/2001/XMLSchema" xmlns:p="http://schemas.microsoft.com/office/2006/metadata/properties" xmlns:ns2="882a6306-b2a8-47a9-831f-c64dedac3251" targetNamespace="http://schemas.microsoft.com/office/2006/metadata/properties" ma:root="true" ma:fieldsID="a77b5ed4f507f1eae490bb6343e84313" ns2:_="">
    <xsd:import namespace="882a6306-b2a8-47a9-831f-c64dedac32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a6306-b2a8-47a9-831f-c64dedac32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4EDC23-721A-498C-90C0-46A461C5B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a6306-b2a8-47a9-831f-c64dedac32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BobG MS2018</Template>
  <TotalTime>46</TotalTime>
  <Words>2948</Words>
  <Application>Microsoft Office PowerPoint</Application>
  <PresentationFormat>Widescreen</PresentationFormat>
  <Paragraphs>670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SharePoint Framework and Tabs in Microsoft Teams</vt:lpstr>
      <vt:lpstr>Learning SharePoint Framework</vt:lpstr>
      <vt:lpstr>A Geological View of SharePoint</vt:lpstr>
      <vt:lpstr>PowerPoint Presentation</vt:lpstr>
      <vt:lpstr>SharePoint Framework (SPFx)</vt:lpstr>
      <vt:lpstr>Open Source Tools</vt:lpstr>
      <vt:lpstr>Tooling Up</vt:lpstr>
      <vt:lpstr>Node Package Manager</vt:lpstr>
      <vt:lpstr>A Brief Introduction to TypeScript</vt:lpstr>
      <vt:lpstr>How many mistakes can you find?</vt:lpstr>
      <vt:lpstr>How many mistakes can you find?</vt:lpstr>
      <vt:lpstr>What is Typescript?</vt:lpstr>
      <vt:lpstr>(1) Type Annotations</vt:lpstr>
      <vt:lpstr>(2) ES6 Compatibility</vt:lpstr>
      <vt:lpstr>(3) Classes and Interfaces</vt:lpstr>
      <vt:lpstr>(4) Typescript Definitions</vt:lpstr>
      <vt:lpstr>Splitting and Bundling</vt:lpstr>
      <vt:lpstr>Splitting and Bundling</vt:lpstr>
      <vt:lpstr>Writing and Using Modules</vt:lpstr>
      <vt:lpstr>CSS Modules</vt:lpstr>
      <vt:lpstr>CSS Modules</vt:lpstr>
      <vt:lpstr>CSS Modules</vt:lpstr>
      <vt:lpstr>React</vt:lpstr>
      <vt:lpstr>React vs. Other Frameworks</vt:lpstr>
      <vt:lpstr>Top 20 fastest growing skills Q3 2017</vt:lpstr>
      <vt:lpstr>Top 5 Reasons to use React</vt:lpstr>
      <vt:lpstr>Top 5 Reasons to use React</vt:lpstr>
      <vt:lpstr>Quiz time!</vt:lpstr>
      <vt:lpstr>Components</vt:lpstr>
      <vt:lpstr>Components</vt:lpstr>
      <vt:lpstr>Components</vt:lpstr>
      <vt:lpstr>Components</vt:lpstr>
      <vt:lpstr>Virtual DOM</vt:lpstr>
      <vt:lpstr>JSX/TSX</vt:lpstr>
      <vt:lpstr>JSX/TSX</vt:lpstr>
      <vt:lpstr>React in Action</vt:lpstr>
      <vt:lpstr>Don’t Panic!</vt:lpstr>
      <vt:lpstr>yo @microsoft/sharepoint</vt:lpstr>
      <vt:lpstr>yo @microsoft/sharepoint</vt:lpstr>
      <vt:lpstr>yo @microsoft/sharepoint</vt:lpstr>
      <vt:lpstr>Now … where is the web part?</vt:lpstr>
      <vt:lpstr>SP Framework Development Process</vt:lpstr>
      <vt:lpstr>SP Framework Development Process</vt:lpstr>
      <vt:lpstr>SP Framework Development Process Option 1: Office 365 CDN (SP Online)</vt:lpstr>
      <vt:lpstr>Office 365 CDN deployment Option 2: Other CDN (SP Online or 2016)</vt:lpstr>
      <vt:lpstr>Quotes Web Part</vt:lpstr>
      <vt:lpstr>Debugging in Chrome</vt:lpstr>
      <vt:lpstr>Calling REST Services from SPFx</vt:lpstr>
      <vt:lpstr>Fetching Data with XMLHttpRequest</vt:lpstr>
      <vt:lpstr>Fetching Data with jQuery</vt:lpstr>
      <vt:lpstr>Fetching Data with jQuery and Promises</vt:lpstr>
      <vt:lpstr>Fetch Demo</vt:lpstr>
      <vt:lpstr>Apps for Microsoft Teams</vt:lpstr>
      <vt:lpstr>Teams Client SDK</vt:lpstr>
      <vt:lpstr>Demo – SharePoint Framework Tab</vt:lpstr>
      <vt:lpstr>Tooling Up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 and Tabs in Microsoft Teams</dc:title>
  <dc:subject>&lt;Event name&gt;</dc:subject>
  <dc:creator>Bob German</dc:creator>
  <cp:keywords/>
  <dc:description/>
  <cp:lastModifiedBy>Bob German</cp:lastModifiedBy>
  <cp:revision>7</cp:revision>
  <dcterms:created xsi:type="dcterms:W3CDTF">2018-11-28T03:41:34Z</dcterms:created>
  <dcterms:modified xsi:type="dcterms:W3CDTF">2018-11-30T02:25:40Z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0x01010057F5326185E56748AB7294769A2BEA8A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