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7E72-82FD-3368-D4E9-D65F005A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97CA5-F373-8BB4-4EA0-2A0B1B61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8D60-3A32-E924-C05D-120B8476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319A3-2D34-EF5A-E8DE-219046C1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FE35-15BF-67B1-57C4-D7D3D000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8B14-D359-7067-813E-2E65246F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BD120-EB0E-B0BF-C9F2-29FC3198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1FF4C-B368-CF67-ADA0-B24A5A2E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D922-A1B3-08B4-C1DB-117977DA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CD0A-549D-8BE1-C24B-32A5026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46EAE-B41F-74E3-8C7F-F09D4D47D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C42C2-7251-86C8-767B-4272A5EC7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CAF1-0B42-1625-9041-A202B45F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21E76-98A8-F975-EBDE-38CA438D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B7659-039A-2B44-8019-F2DA1BCB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9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0218-2C5A-907A-C5E3-397F9DD7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44144-6D89-4ECD-EDDF-B44C33C51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E0EA-C0CA-5303-F181-FD514F94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68CA-63F4-F393-24F8-CFC4A21B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BCEC-E31F-EC32-1725-C5A1CAED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09DF-CDEB-4974-E857-01D79F2C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4515-15B0-031E-38C5-AAC53F697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E9526-86F7-6757-5B2B-5664D8A6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CE26-EC4F-7518-70C1-66B0D5B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71C5-6CE9-CF9A-4C22-3F3013C7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5E27-B086-5ED3-511A-720D44C0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08F4-4926-D138-AB40-6744BED35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CF148-3291-3D77-E495-2CDAFC44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044B-455D-2D08-574B-668FFDA1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0003-F8FC-1C96-0DD5-32A450CB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E6A3-F253-ABC8-609B-463EC196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DC0D-C1C6-DA3D-5443-FBD0973A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6599-EB14-C2AC-0BE0-0DE1B0F1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44005-5397-AC11-36C5-CC74CF81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7F362-39CC-17C3-D050-E96B58ADC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379F9-C95E-4297-C99F-A7344292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BC601-1BA5-BF7F-D954-C8FF6D8F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A1144-2F8A-6BB6-F0B5-B54AD7CB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6B61B-8534-27DC-0213-5A01A67C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4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FA-23EA-D6D4-B94E-47914CA1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8E8D7-9AF5-EA35-9CF1-F3E82593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937BC-BFE4-6BC7-EEDE-5B73EFE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4D472-7D66-3333-F79B-0D37BF1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F539A-A3CD-F7E9-269B-ADFFD9E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2485F-EC6C-BF60-9FB8-9D691E75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6ACA-F092-EE91-B1AD-09EE9951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C589-E3ED-271E-5724-5AEEE20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5136-9E69-4CD3-4657-35121A08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8CB1-F6CC-6424-500E-277A3A12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F669-E2D0-20C4-B463-B27F0412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8BA2-C771-58A8-1047-2D2EE4BC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6A17-6FE9-97EC-FBCA-EB40CF2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4578-E0AF-0733-8438-4058072D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97320-FB11-FF43-5097-C8EB064A8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CEBCB-0E20-095A-CF88-E946D19B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D39C2-49C8-08E4-5A5E-9EBF0A1F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D9712-788C-0666-94B9-D6FC414D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7910F-017A-7966-1957-2FB2B262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1B227-3E1E-2A97-74E8-435DC781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EB8C3-94F8-F4C0-9AC0-FC786804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248B-8DCD-56B7-37C3-46EE86D42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2C86-BB99-4BAD-989D-0FBF6E5D288B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330D-4D50-8F36-FE9B-7DEC7D94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5BB8-BEF9-34E8-C4A5-0EF10A4F1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0C48-9080-44DF-A22B-44B9E4239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AEBC-FB08-11EF-4232-B313AF41B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Pill Reminder 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8B44D-6F73-1FE0-5AA0-C0DEF0CBC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Concept</a:t>
            </a:r>
          </a:p>
        </p:txBody>
      </p:sp>
    </p:spTree>
    <p:extLst>
      <p:ext uri="{BB962C8B-B14F-4D97-AF65-F5344CB8AC3E}">
        <p14:creationId xmlns:p14="http://schemas.microsoft.com/office/powerpoint/2010/main" val="318438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0E186C6-50C3-D40B-14D1-8C4743F5AC83}"/>
              </a:ext>
            </a:extLst>
          </p:cNvPr>
          <p:cNvGrpSpPr/>
          <p:nvPr/>
        </p:nvGrpSpPr>
        <p:grpSpPr>
          <a:xfrm>
            <a:off x="176338" y="1015737"/>
            <a:ext cx="5679227" cy="5592452"/>
            <a:chOff x="584462" y="176752"/>
            <a:chExt cx="6636471" cy="650449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904E95-7B28-5FF4-58E0-83F1E2F43124}"/>
                </a:ext>
              </a:extLst>
            </p:cNvPr>
            <p:cNvSpPr/>
            <p:nvPr/>
          </p:nvSpPr>
          <p:spPr>
            <a:xfrm>
              <a:off x="584462" y="176752"/>
              <a:ext cx="6636471" cy="650449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EEB0EC-C727-2872-E733-E4671F622EE0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3902698" y="176752"/>
              <a:ext cx="0" cy="65044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E3394D-205E-852B-C513-1DCF501E0249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584462" y="3429000"/>
              <a:ext cx="66364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D1D5A7-3275-593B-7552-A38A0C62DBEC}"/>
                </a:ext>
              </a:extLst>
            </p:cNvPr>
            <p:cNvCxnSpPr>
              <a:cxnSpLocks/>
              <a:stCxn id="4" idx="5"/>
              <a:endCxn id="4" idx="1"/>
            </p:cNvCxnSpPr>
            <p:nvPr/>
          </p:nvCxnSpPr>
          <p:spPr>
            <a:xfrm flipH="1" flipV="1">
              <a:off x="1556350" y="1129313"/>
              <a:ext cx="4692694" cy="4599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76781E-A7B5-74CF-DC58-3EB666426419}"/>
                </a:ext>
              </a:extLst>
            </p:cNvPr>
            <p:cNvCxnSpPr>
              <a:cxnSpLocks/>
              <a:stCxn id="4" idx="7"/>
              <a:endCxn id="4" idx="3"/>
            </p:cNvCxnSpPr>
            <p:nvPr/>
          </p:nvCxnSpPr>
          <p:spPr>
            <a:xfrm flipH="1">
              <a:off x="1556350" y="1129313"/>
              <a:ext cx="4692694" cy="4599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E55181-D82B-2557-0DFB-64697D65AA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994" y="424761"/>
              <a:ext cx="2584468" cy="6026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AF3A55-8F3B-7510-7133-CF27010FF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8171" y="424761"/>
              <a:ext cx="2349054" cy="60263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D3F929-27D9-6222-DCE5-878E597C1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80" y="2240086"/>
              <a:ext cx="6150631" cy="23778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BC799E-E1AF-3D90-37BC-C5D4A44EE2C3}"/>
                </a:ext>
              </a:extLst>
            </p:cNvPr>
            <p:cNvCxnSpPr>
              <a:cxnSpLocks/>
            </p:cNvCxnSpPr>
            <p:nvPr/>
          </p:nvCxnSpPr>
          <p:spPr>
            <a:xfrm>
              <a:off x="827380" y="2240086"/>
              <a:ext cx="6150631" cy="23778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FD3F651-5342-AD4B-AE76-3BE8FE936A78}"/>
                </a:ext>
              </a:extLst>
            </p:cNvPr>
            <p:cNvCxnSpPr>
              <a:cxnSpLocks/>
            </p:cNvCxnSpPr>
            <p:nvPr/>
          </p:nvCxnSpPr>
          <p:spPr>
            <a:xfrm>
              <a:off x="2045616" y="735291"/>
              <a:ext cx="3704735" cy="54204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6DDDF5C-28BB-C45B-9904-A0FA00461249}"/>
                </a:ext>
              </a:extLst>
            </p:cNvPr>
            <p:cNvCxnSpPr>
              <a:cxnSpLocks/>
            </p:cNvCxnSpPr>
            <p:nvPr/>
          </p:nvCxnSpPr>
          <p:spPr>
            <a:xfrm>
              <a:off x="3252247" y="245097"/>
              <a:ext cx="1289600" cy="63630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0097125-39D6-1FD6-2AE3-D6152F1B1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9653" y="245097"/>
              <a:ext cx="1180391" cy="63630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4A2ED1C-BD38-F44E-15E5-3B9B15C21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4273" y="702297"/>
              <a:ext cx="3582018" cy="5453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D27ADBE-D476-6D6C-4E80-8A291D3E6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384" y="1649691"/>
              <a:ext cx="5525795" cy="35444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1FEC9A-7443-F225-A9D2-4EB31DB0C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449" y="2837468"/>
              <a:ext cx="6504495" cy="12074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7C4EAA-7E33-700D-A6D2-35C23B5E8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49" y="2903456"/>
              <a:ext cx="6504495" cy="10746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10DD9B4-BA00-2FCD-CB63-6B1A94D079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2384" y="1663831"/>
              <a:ext cx="5525795" cy="35633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FB5091A-97C9-B87F-B8E4-47B3709CA445}"/>
                </a:ext>
              </a:extLst>
            </p:cNvPr>
            <p:cNvSpPr/>
            <p:nvPr/>
          </p:nvSpPr>
          <p:spPr>
            <a:xfrm>
              <a:off x="3252247" y="2837468"/>
              <a:ext cx="1247797" cy="120744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26443D10-2A3F-C415-40DA-657C1DCB7BDD}"/>
                </a:ext>
              </a:extLst>
            </p:cNvPr>
            <p:cNvSpPr/>
            <p:nvPr/>
          </p:nvSpPr>
          <p:spPr>
            <a:xfrm flipH="1" flipV="1">
              <a:off x="3232083" y="209744"/>
              <a:ext cx="670598" cy="3219255"/>
            </a:xfrm>
            <a:prstGeom prst="triangle">
              <a:avLst>
                <a:gd name="adj" fmla="val 84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5E2FE2A7-9C06-C332-73E6-7804A38ABA3F}"/>
                </a:ext>
              </a:extLst>
            </p:cNvPr>
            <p:cNvSpPr/>
            <p:nvPr/>
          </p:nvSpPr>
          <p:spPr>
            <a:xfrm rot="20914276" flipH="1">
              <a:off x="3590285" y="3523302"/>
              <a:ext cx="670598" cy="3147089"/>
            </a:xfrm>
            <a:prstGeom prst="triangle">
              <a:avLst>
                <a:gd name="adj" fmla="val 84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5ACAD5F6-449D-130A-F47D-76B11B4F825C}"/>
                </a:ext>
              </a:extLst>
            </p:cNvPr>
            <p:cNvSpPr/>
            <p:nvPr/>
          </p:nvSpPr>
          <p:spPr>
            <a:xfrm rot="15647465" flipH="1">
              <a:off x="5346590" y="1835187"/>
              <a:ext cx="596110" cy="3147089"/>
            </a:xfrm>
            <a:prstGeom prst="triangle">
              <a:avLst>
                <a:gd name="adj" fmla="val 84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A1AF8287-4764-C2F4-67EA-806DC30C6CD1}"/>
                </a:ext>
              </a:extLst>
            </p:cNvPr>
            <p:cNvSpPr/>
            <p:nvPr/>
          </p:nvSpPr>
          <p:spPr>
            <a:xfrm rot="5400000">
              <a:off x="1887804" y="2141391"/>
              <a:ext cx="596110" cy="3167723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74FBA44-AEE8-C8F1-C3F1-0E26ACB9E77C}"/>
              </a:ext>
            </a:extLst>
          </p:cNvPr>
          <p:cNvGrpSpPr/>
          <p:nvPr/>
        </p:nvGrpSpPr>
        <p:grpSpPr>
          <a:xfrm>
            <a:off x="7289589" y="1191706"/>
            <a:ext cx="3802144" cy="1286052"/>
            <a:chOff x="7527481" y="867266"/>
            <a:chExt cx="3802144" cy="1286052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1E8BA56-CA93-F70B-F723-1B7885D018C0}"/>
                </a:ext>
              </a:extLst>
            </p:cNvPr>
            <p:cNvGrpSpPr/>
            <p:nvPr/>
          </p:nvGrpSpPr>
          <p:grpSpPr>
            <a:xfrm>
              <a:off x="7527481" y="867266"/>
              <a:ext cx="3802144" cy="1286052"/>
              <a:chOff x="7527481" y="867266"/>
              <a:chExt cx="3802144" cy="1286052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338A328-0412-5514-DA8B-528B4E361659}"/>
                  </a:ext>
                </a:extLst>
              </p:cNvPr>
              <p:cNvSpPr/>
              <p:nvPr/>
            </p:nvSpPr>
            <p:spPr>
              <a:xfrm>
                <a:off x="7527481" y="867266"/>
                <a:ext cx="3802144" cy="8861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CA1D4AF-ACE7-D2E1-9C69-1F223D1C5EDA}"/>
                  </a:ext>
                </a:extLst>
              </p:cNvPr>
              <p:cNvSpPr/>
              <p:nvPr/>
            </p:nvSpPr>
            <p:spPr>
              <a:xfrm>
                <a:off x="9868471" y="1743251"/>
                <a:ext cx="224028" cy="41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A465146-4ED7-B619-C7F4-949BD4DCDB6B}"/>
                  </a:ext>
                </a:extLst>
              </p:cNvPr>
              <p:cNvSpPr/>
              <p:nvPr/>
            </p:nvSpPr>
            <p:spPr>
              <a:xfrm>
                <a:off x="8887155" y="1743250"/>
                <a:ext cx="224028" cy="4100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2FB7B51-15B7-9F8E-E15E-488E10C17841}"/>
                </a:ext>
              </a:extLst>
            </p:cNvPr>
            <p:cNvSpPr/>
            <p:nvPr/>
          </p:nvSpPr>
          <p:spPr>
            <a:xfrm>
              <a:off x="9339979" y="1753386"/>
              <a:ext cx="303642" cy="3999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B0603E1-BC9E-0549-13CB-BC10F2B4BF58}"/>
              </a:ext>
            </a:extLst>
          </p:cNvPr>
          <p:cNvGrpSpPr/>
          <p:nvPr/>
        </p:nvGrpSpPr>
        <p:grpSpPr>
          <a:xfrm>
            <a:off x="7462987" y="3194736"/>
            <a:ext cx="3455347" cy="3413135"/>
            <a:chOff x="7049491" y="3127599"/>
            <a:chExt cx="3455347" cy="341313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7527002-520E-1031-F2C6-1A9EBEEB1C35}"/>
                </a:ext>
              </a:extLst>
            </p:cNvPr>
            <p:cNvSpPr/>
            <p:nvPr/>
          </p:nvSpPr>
          <p:spPr>
            <a:xfrm>
              <a:off x="7049491" y="3127599"/>
              <a:ext cx="3455347" cy="34131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AFA3505-3E3D-0B66-2C71-CA431C9D9B45}"/>
                </a:ext>
              </a:extLst>
            </p:cNvPr>
            <p:cNvSpPr/>
            <p:nvPr/>
          </p:nvSpPr>
          <p:spPr>
            <a:xfrm>
              <a:off x="8527810" y="4183341"/>
              <a:ext cx="471359" cy="45785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73AB355-1A6A-0FFA-2307-EEF9E4E04D4E}"/>
                </a:ext>
              </a:extLst>
            </p:cNvPr>
            <p:cNvSpPr/>
            <p:nvPr/>
          </p:nvSpPr>
          <p:spPr>
            <a:xfrm>
              <a:off x="8969964" y="4834166"/>
              <a:ext cx="282438" cy="2857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5575CFE-58B5-986B-F1A5-3D8580F916AC}"/>
                </a:ext>
              </a:extLst>
            </p:cNvPr>
            <p:cNvSpPr/>
            <p:nvPr/>
          </p:nvSpPr>
          <p:spPr>
            <a:xfrm>
              <a:off x="8257972" y="4843275"/>
              <a:ext cx="282438" cy="28573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0D8ED6D-7596-CE67-CA6A-E982322EC414}"/>
              </a:ext>
            </a:extLst>
          </p:cNvPr>
          <p:cNvSpPr txBox="1"/>
          <p:nvPr/>
        </p:nvSpPr>
        <p:spPr>
          <a:xfrm>
            <a:off x="4668561" y="27628"/>
            <a:ext cx="248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Pill</a:t>
            </a:r>
            <a:r>
              <a:rPr lang="en-US" b="1" dirty="0"/>
              <a:t> </a:t>
            </a:r>
            <a:r>
              <a:rPr lang="en-US" sz="3600" b="1" dirty="0"/>
              <a:t>Carousel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F47D3D-084E-B13E-4F34-9B4F689113C6}"/>
              </a:ext>
            </a:extLst>
          </p:cNvPr>
          <p:cNvSpPr txBox="1"/>
          <p:nvPr/>
        </p:nvSpPr>
        <p:spPr>
          <a:xfrm>
            <a:off x="2621533" y="387321"/>
            <a:ext cx="700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TOP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71E389F-D6F0-406B-BE97-422AB926BF52}"/>
              </a:ext>
            </a:extLst>
          </p:cNvPr>
          <p:cNvSpPr txBox="1"/>
          <p:nvPr/>
        </p:nvSpPr>
        <p:spPr>
          <a:xfrm>
            <a:off x="8837404" y="629003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E19F1B0-D009-3FF1-1E8B-A7518183881E}"/>
              </a:ext>
            </a:extLst>
          </p:cNvPr>
          <p:cNvSpPr txBox="1"/>
          <p:nvPr/>
        </p:nvSpPr>
        <p:spPr>
          <a:xfrm>
            <a:off x="6280682" y="579415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BOTTOM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F12EE41-F134-B383-05A9-14463684C8BE}"/>
              </a:ext>
            </a:extLst>
          </p:cNvPr>
          <p:cNvSpPr txBox="1"/>
          <p:nvPr/>
        </p:nvSpPr>
        <p:spPr>
          <a:xfrm>
            <a:off x="6565965" y="2651581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Alignment Pegs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CFD474D-6AD8-1694-5EB3-464060D70A7D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>
            <a:off x="8197822" y="2573518"/>
            <a:ext cx="886990" cy="262729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AA7045B-11DB-3DB5-DE9F-A741E6EAB5D4}"/>
              </a:ext>
            </a:extLst>
          </p:cNvPr>
          <p:cNvCxnSpPr>
            <a:cxnSpLocks/>
            <a:endCxn id="110" idx="3"/>
          </p:cNvCxnSpPr>
          <p:nvPr/>
        </p:nvCxnSpPr>
        <p:spPr>
          <a:xfrm flipH="1" flipV="1">
            <a:off x="8197822" y="2836247"/>
            <a:ext cx="614865" cy="1505268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3A0BC1-CEBE-EB9D-8014-ADCC2DD10A21}"/>
              </a:ext>
            </a:extLst>
          </p:cNvPr>
          <p:cNvSpPr txBox="1"/>
          <p:nvPr/>
        </p:nvSpPr>
        <p:spPr>
          <a:xfrm>
            <a:off x="1079226" y="463928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Closed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106C858-40FE-84AA-D7A5-B1D58E98AD52}"/>
              </a:ext>
            </a:extLst>
          </p:cNvPr>
          <p:cNvSpPr txBox="1"/>
          <p:nvPr/>
        </p:nvSpPr>
        <p:spPr>
          <a:xfrm>
            <a:off x="570697" y="87123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Open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32D191A-5A99-19E9-02F7-68737BF5C213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1874637" y="648594"/>
            <a:ext cx="854364" cy="568323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AC053D6-D11E-B85D-CEDF-A129A6131785}"/>
              </a:ext>
            </a:extLst>
          </p:cNvPr>
          <p:cNvCxnSpPr>
            <a:cxnSpLocks/>
          </p:cNvCxnSpPr>
          <p:nvPr/>
        </p:nvCxnSpPr>
        <p:spPr>
          <a:xfrm flipH="1" flipV="1">
            <a:off x="1189997" y="1172851"/>
            <a:ext cx="807846" cy="597179"/>
          </a:xfrm>
          <a:prstGeom prst="line">
            <a:avLst/>
          </a:prstGeom>
          <a:ln w="254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0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D9F9C47-AA03-02BD-AB13-2E11E1CAC5F0}"/>
              </a:ext>
            </a:extLst>
          </p:cNvPr>
          <p:cNvGrpSpPr/>
          <p:nvPr/>
        </p:nvGrpSpPr>
        <p:grpSpPr>
          <a:xfrm>
            <a:off x="3730244" y="1621410"/>
            <a:ext cx="4508784" cy="4468304"/>
            <a:chOff x="3183488" y="742359"/>
            <a:chExt cx="5679227" cy="55924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E2A19B-8177-4468-A6D6-11A2B1B1E527}"/>
                </a:ext>
              </a:extLst>
            </p:cNvPr>
            <p:cNvSpPr/>
            <p:nvPr/>
          </p:nvSpPr>
          <p:spPr>
            <a:xfrm>
              <a:off x="3183488" y="742359"/>
              <a:ext cx="5679227" cy="559245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C0829A9-CB7A-3537-8DC7-0087BEE98867}"/>
                </a:ext>
              </a:extLst>
            </p:cNvPr>
            <p:cNvSpPr/>
            <p:nvPr/>
          </p:nvSpPr>
          <p:spPr>
            <a:xfrm>
              <a:off x="5466472" y="3029996"/>
              <a:ext cx="1067815" cy="103814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2FAE7F4-F983-714D-5E99-018DFC77D07B}"/>
                </a:ext>
              </a:extLst>
            </p:cNvPr>
            <p:cNvSpPr/>
            <p:nvPr/>
          </p:nvSpPr>
          <p:spPr>
            <a:xfrm rot="20914276" flipH="1">
              <a:off x="5755751" y="3619665"/>
              <a:ext cx="573871" cy="2705813"/>
            </a:xfrm>
            <a:prstGeom prst="triangle">
              <a:avLst>
                <a:gd name="adj" fmla="val 842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A53439D-4995-E8F5-2135-9FF6C923323A}"/>
              </a:ext>
            </a:extLst>
          </p:cNvPr>
          <p:cNvSpPr txBox="1"/>
          <p:nvPr/>
        </p:nvSpPr>
        <p:spPr>
          <a:xfrm flipH="1">
            <a:off x="4973503" y="651864"/>
            <a:ext cx="2244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 COVER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913DF3-EF3E-066F-945A-EB8162E54C0B}"/>
              </a:ext>
            </a:extLst>
          </p:cNvPr>
          <p:cNvSpPr txBox="1"/>
          <p:nvPr/>
        </p:nvSpPr>
        <p:spPr>
          <a:xfrm>
            <a:off x="7988623" y="5457239"/>
            <a:ext cx="3332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Open Slot (exposes a pill slot or a closed slot on the carousel, depending upon the time).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D1DEF6-B4C6-6D29-5831-E9345F6E4152}"/>
              </a:ext>
            </a:extLst>
          </p:cNvPr>
          <p:cNvSpPr txBox="1"/>
          <p:nvPr/>
        </p:nvSpPr>
        <p:spPr>
          <a:xfrm>
            <a:off x="2011110" y="1749399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Closed Cover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F10606-74BF-1855-158F-DCBE8724F0D1}"/>
              </a:ext>
            </a:extLst>
          </p:cNvPr>
          <p:cNvCxnSpPr/>
          <p:nvPr/>
        </p:nvCxnSpPr>
        <p:spPr>
          <a:xfrm>
            <a:off x="3176833" y="2118731"/>
            <a:ext cx="1272619" cy="7564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95DBAD-58D6-4012-3D55-0C8799F3CE84}"/>
              </a:ext>
            </a:extLst>
          </p:cNvPr>
          <p:cNvCxnSpPr>
            <a:cxnSpLocks/>
          </p:cNvCxnSpPr>
          <p:nvPr/>
        </p:nvCxnSpPr>
        <p:spPr>
          <a:xfrm flipH="1" flipV="1">
            <a:off x="6193410" y="5514680"/>
            <a:ext cx="1715679" cy="40422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2D91324-4E8C-664E-D414-EF99849EBEFB}"/>
              </a:ext>
            </a:extLst>
          </p:cNvPr>
          <p:cNvSpPr txBox="1"/>
          <p:nvPr/>
        </p:nvSpPr>
        <p:spPr>
          <a:xfrm>
            <a:off x="8580284" y="1934065"/>
            <a:ext cx="233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Carousel rotates under the cover</a:t>
            </a:r>
          </a:p>
        </p:txBody>
      </p:sp>
    </p:spTree>
    <p:extLst>
      <p:ext uri="{BB962C8B-B14F-4D97-AF65-F5344CB8AC3E}">
        <p14:creationId xmlns:p14="http://schemas.microsoft.com/office/powerpoint/2010/main" val="16386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E7845-F4C4-E03D-F8CA-6000CA9DC42E}"/>
              </a:ext>
            </a:extLst>
          </p:cNvPr>
          <p:cNvGrpSpPr/>
          <p:nvPr/>
        </p:nvGrpSpPr>
        <p:grpSpPr>
          <a:xfrm>
            <a:off x="377993" y="1277977"/>
            <a:ext cx="5226858" cy="5214389"/>
            <a:chOff x="763571" y="715071"/>
            <a:chExt cx="5226858" cy="52143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643266F-8D9E-A09A-2D64-53E20634FBD5}"/>
                </a:ext>
              </a:extLst>
            </p:cNvPr>
            <p:cNvGrpSpPr/>
            <p:nvPr/>
          </p:nvGrpSpPr>
          <p:grpSpPr>
            <a:xfrm>
              <a:off x="763571" y="715071"/>
              <a:ext cx="5226858" cy="5214389"/>
              <a:chOff x="763571" y="715071"/>
              <a:chExt cx="5226858" cy="521438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D82EB1E-FF6F-BB83-B764-C551D57A24B8}"/>
                  </a:ext>
                </a:extLst>
              </p:cNvPr>
              <p:cNvSpPr/>
              <p:nvPr/>
            </p:nvSpPr>
            <p:spPr>
              <a:xfrm>
                <a:off x="763571" y="715071"/>
                <a:ext cx="5226858" cy="521438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452D31F-3463-7EF1-F492-8F2A2C5D69F6}"/>
                  </a:ext>
                </a:extLst>
              </p:cNvPr>
              <p:cNvSpPr/>
              <p:nvPr/>
            </p:nvSpPr>
            <p:spPr>
              <a:xfrm>
                <a:off x="3254408" y="1008668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172D18-2498-E3AF-383B-2041C225BFAD}"/>
                  </a:ext>
                </a:extLst>
              </p:cNvPr>
              <p:cNvSpPr/>
              <p:nvPr/>
            </p:nvSpPr>
            <p:spPr>
              <a:xfrm>
                <a:off x="3670691" y="1038496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94857B8-CB2B-9A59-10C0-2C8D3AFEF97D}"/>
                  </a:ext>
                </a:extLst>
              </p:cNvPr>
              <p:cNvSpPr/>
              <p:nvPr/>
            </p:nvSpPr>
            <p:spPr>
              <a:xfrm>
                <a:off x="4067349" y="114397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AD12FE-D093-9451-CFEB-E7DB80E145F7}"/>
                  </a:ext>
                </a:extLst>
              </p:cNvPr>
              <p:cNvSpPr/>
              <p:nvPr/>
            </p:nvSpPr>
            <p:spPr>
              <a:xfrm>
                <a:off x="4454985" y="1360429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76A9104-D050-ABF7-8F8C-9360EA495620}"/>
                  </a:ext>
                </a:extLst>
              </p:cNvPr>
              <p:cNvSpPr/>
              <p:nvPr/>
            </p:nvSpPr>
            <p:spPr>
              <a:xfrm>
                <a:off x="4843332" y="1671071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1484C01-36C6-2C20-03F9-DA8F71B46936}"/>
                  </a:ext>
                </a:extLst>
              </p:cNvPr>
              <p:cNvSpPr/>
              <p:nvPr/>
            </p:nvSpPr>
            <p:spPr>
              <a:xfrm>
                <a:off x="5136949" y="2022665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F915D2D-55CA-C4C0-F2D9-66C8A74A449F}"/>
                  </a:ext>
                </a:extLst>
              </p:cNvPr>
              <p:cNvSpPr/>
              <p:nvPr/>
            </p:nvSpPr>
            <p:spPr>
              <a:xfrm>
                <a:off x="5335437" y="2449737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5A9312D-0D4D-FFF7-632B-3DF8B76F4B0B}"/>
                  </a:ext>
                </a:extLst>
              </p:cNvPr>
              <p:cNvSpPr/>
              <p:nvPr/>
            </p:nvSpPr>
            <p:spPr>
              <a:xfrm>
                <a:off x="5478254" y="282681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5F54D90-87B6-248B-CF94-A887DA142FB7}"/>
                  </a:ext>
                </a:extLst>
              </p:cNvPr>
              <p:cNvSpPr/>
              <p:nvPr/>
            </p:nvSpPr>
            <p:spPr>
              <a:xfrm>
                <a:off x="5545150" y="3270675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CF82AA0-B5F0-BFB4-C5E9-B162127120DB}"/>
                  </a:ext>
                </a:extLst>
              </p:cNvPr>
              <p:cNvSpPr/>
              <p:nvPr/>
            </p:nvSpPr>
            <p:spPr>
              <a:xfrm>
                <a:off x="5489475" y="3593370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4CAB891-CD3C-AE87-EE78-AC9A7674BCFF}"/>
                  </a:ext>
                </a:extLst>
              </p:cNvPr>
              <p:cNvSpPr/>
              <p:nvPr/>
            </p:nvSpPr>
            <p:spPr>
              <a:xfrm>
                <a:off x="5375046" y="4047958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98EE01-A9B0-C88F-4CDF-DEA05C55163A}"/>
                  </a:ext>
                </a:extLst>
              </p:cNvPr>
              <p:cNvSpPr/>
              <p:nvPr/>
            </p:nvSpPr>
            <p:spPr>
              <a:xfrm>
                <a:off x="5110524" y="4493320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6FB09C-0CC8-9529-B9E3-50495E1AF700}"/>
                  </a:ext>
                </a:extLst>
              </p:cNvPr>
              <p:cNvSpPr/>
              <p:nvPr/>
            </p:nvSpPr>
            <p:spPr>
              <a:xfrm>
                <a:off x="4874399" y="482887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160BC12-2D7F-1F07-F26E-CFA69036EB47}"/>
                  </a:ext>
                </a:extLst>
              </p:cNvPr>
              <p:cNvSpPr/>
              <p:nvPr/>
            </p:nvSpPr>
            <p:spPr>
              <a:xfrm>
                <a:off x="4504906" y="5106910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986F4CE-A20B-2228-36B5-26B905B38EFB}"/>
                  </a:ext>
                </a:extLst>
              </p:cNvPr>
              <p:cNvSpPr/>
              <p:nvPr/>
            </p:nvSpPr>
            <p:spPr>
              <a:xfrm>
                <a:off x="4128489" y="5302051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C7D936A-87AA-7025-6096-FD21D503E31C}"/>
                  </a:ext>
                </a:extLst>
              </p:cNvPr>
              <p:cNvSpPr/>
              <p:nvPr/>
            </p:nvSpPr>
            <p:spPr>
              <a:xfrm>
                <a:off x="3714277" y="5459947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A7B6D08-8CEB-D8C3-F020-44A5E76243E9}"/>
                  </a:ext>
                </a:extLst>
              </p:cNvPr>
              <p:cNvSpPr/>
              <p:nvPr/>
            </p:nvSpPr>
            <p:spPr>
              <a:xfrm>
                <a:off x="2866397" y="5456933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9FFDDF-D2AF-49C2-A72D-27A395337F32}"/>
                  </a:ext>
                </a:extLst>
              </p:cNvPr>
              <p:cNvSpPr/>
              <p:nvPr/>
            </p:nvSpPr>
            <p:spPr>
              <a:xfrm>
                <a:off x="3246725" y="5482135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A4A461F-A79D-9559-445C-DF6D635BB0D7}"/>
                  </a:ext>
                </a:extLst>
              </p:cNvPr>
              <p:cNvSpPr/>
              <p:nvPr/>
            </p:nvSpPr>
            <p:spPr>
              <a:xfrm>
                <a:off x="2449789" y="5318897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333860E-5A26-CFCE-FDA0-B38D98FA34FD}"/>
                  </a:ext>
                </a:extLst>
              </p:cNvPr>
              <p:cNvSpPr/>
              <p:nvPr/>
            </p:nvSpPr>
            <p:spPr>
              <a:xfrm>
                <a:off x="2046812" y="5136475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7EA8294-3C1F-4928-75B6-1E6F43798A03}"/>
                  </a:ext>
                </a:extLst>
              </p:cNvPr>
              <p:cNvSpPr/>
              <p:nvPr/>
            </p:nvSpPr>
            <p:spPr>
              <a:xfrm>
                <a:off x="1653289" y="482887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BF91620-FFE2-41E6-04E4-73B754BCA6AF}"/>
                  </a:ext>
                </a:extLst>
              </p:cNvPr>
              <p:cNvSpPr/>
              <p:nvPr/>
            </p:nvSpPr>
            <p:spPr>
              <a:xfrm>
                <a:off x="1360292" y="448394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678816A-563B-180B-C043-6A5070FEC3DC}"/>
                  </a:ext>
                </a:extLst>
              </p:cNvPr>
              <p:cNvSpPr/>
              <p:nvPr/>
            </p:nvSpPr>
            <p:spPr>
              <a:xfrm>
                <a:off x="1143445" y="409155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F9D1FC8-6E0A-7BFE-6AC8-DCE05168EA23}"/>
                  </a:ext>
                </a:extLst>
              </p:cNvPr>
              <p:cNvSpPr/>
              <p:nvPr/>
            </p:nvSpPr>
            <p:spPr>
              <a:xfrm>
                <a:off x="1002552" y="3698033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FEFBAC-AC43-BF37-339A-BA4E5BE772C4}"/>
                  </a:ext>
                </a:extLst>
              </p:cNvPr>
              <p:cNvSpPr/>
              <p:nvPr/>
            </p:nvSpPr>
            <p:spPr>
              <a:xfrm>
                <a:off x="965354" y="3247551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973E0D3-AF6A-8FE5-11B1-A98FFBBA692C}"/>
                  </a:ext>
                </a:extLst>
              </p:cNvPr>
              <p:cNvSpPr/>
              <p:nvPr/>
            </p:nvSpPr>
            <p:spPr>
              <a:xfrm>
                <a:off x="1013495" y="290074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940234A-63FF-3561-4732-8C232C5D6876}"/>
                  </a:ext>
                </a:extLst>
              </p:cNvPr>
              <p:cNvSpPr/>
              <p:nvPr/>
            </p:nvSpPr>
            <p:spPr>
              <a:xfrm>
                <a:off x="1164391" y="2469476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4411A10-4CEE-479F-A9AE-98C3DED20C95}"/>
                  </a:ext>
                </a:extLst>
              </p:cNvPr>
              <p:cNvSpPr/>
              <p:nvPr/>
            </p:nvSpPr>
            <p:spPr>
              <a:xfrm>
                <a:off x="1360292" y="2084646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6F26398-0B50-CC01-D684-C58BDFE2E9A9}"/>
                  </a:ext>
                </a:extLst>
              </p:cNvPr>
              <p:cNvSpPr/>
              <p:nvPr/>
            </p:nvSpPr>
            <p:spPr>
              <a:xfrm>
                <a:off x="1630498" y="1710134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61469AD-810E-7AFE-2BD2-E18C622C0A08}"/>
                  </a:ext>
                </a:extLst>
              </p:cNvPr>
              <p:cNvSpPr/>
              <p:nvPr/>
            </p:nvSpPr>
            <p:spPr>
              <a:xfrm>
                <a:off x="1974606" y="1438034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EB641D0-65FF-48C1-31EA-9B5F6031E74E}"/>
                  </a:ext>
                </a:extLst>
              </p:cNvPr>
              <p:cNvSpPr/>
              <p:nvPr/>
            </p:nvSpPr>
            <p:spPr>
              <a:xfrm>
                <a:off x="2375363" y="1203012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3169C77-8416-209B-2056-88659242ABA8}"/>
                  </a:ext>
                </a:extLst>
              </p:cNvPr>
              <p:cNvSpPr/>
              <p:nvPr/>
            </p:nvSpPr>
            <p:spPr>
              <a:xfrm>
                <a:off x="2795250" y="1062880"/>
                <a:ext cx="186689" cy="19519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4FF5415-A4BC-F6EF-D621-91871A04C535}"/>
                </a:ext>
              </a:extLst>
            </p:cNvPr>
            <p:cNvSpPr/>
            <p:nvPr/>
          </p:nvSpPr>
          <p:spPr>
            <a:xfrm>
              <a:off x="3077362" y="1905332"/>
              <a:ext cx="593329" cy="1688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09D892F-1F67-9883-F865-DDF63C54F806}"/>
                </a:ext>
              </a:extLst>
            </p:cNvPr>
            <p:cNvSpPr/>
            <p:nvPr/>
          </p:nvSpPr>
          <p:spPr>
            <a:xfrm rot="7132293">
              <a:off x="3623793" y="2820417"/>
              <a:ext cx="593329" cy="168803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1AF2E31E-D292-4E60-C487-71EDABF0FA30}"/>
                </a:ext>
              </a:extLst>
            </p:cNvPr>
            <p:cNvSpPr/>
            <p:nvPr/>
          </p:nvSpPr>
          <p:spPr>
            <a:xfrm rot="13914773">
              <a:off x="2583704" y="2899220"/>
              <a:ext cx="617605" cy="162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FC02726-7667-BA69-5F05-C74AA335C16A}"/>
                </a:ext>
              </a:extLst>
            </p:cNvPr>
            <p:cNvSpPr/>
            <p:nvPr/>
          </p:nvSpPr>
          <p:spPr>
            <a:xfrm>
              <a:off x="3106765" y="2074938"/>
              <a:ext cx="510246" cy="5273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2128C5-0BAF-25B4-27E6-F2C67EE2B9C6}"/>
                </a:ext>
              </a:extLst>
            </p:cNvPr>
            <p:cNvSpPr/>
            <p:nvPr/>
          </p:nvSpPr>
          <p:spPr>
            <a:xfrm>
              <a:off x="4128489" y="3702338"/>
              <a:ext cx="348468" cy="341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3D0193A-DA13-BC57-1AB3-869B0380025B}"/>
                </a:ext>
              </a:extLst>
            </p:cNvPr>
            <p:cNvSpPr/>
            <p:nvPr/>
          </p:nvSpPr>
          <p:spPr>
            <a:xfrm>
              <a:off x="2435169" y="3712743"/>
              <a:ext cx="348468" cy="341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F6AA3CC-C92C-2111-464F-E58139F9F5DA}"/>
                </a:ext>
              </a:extLst>
            </p:cNvPr>
            <p:cNvSpPr/>
            <p:nvPr/>
          </p:nvSpPr>
          <p:spPr>
            <a:xfrm>
              <a:off x="3187654" y="3095940"/>
              <a:ext cx="348468" cy="341063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748FB5-78E8-96F0-8449-5525E90FF4F3}"/>
              </a:ext>
            </a:extLst>
          </p:cNvPr>
          <p:cNvGrpSpPr/>
          <p:nvPr/>
        </p:nvGrpSpPr>
        <p:grpSpPr>
          <a:xfrm>
            <a:off x="6587150" y="3530010"/>
            <a:ext cx="4637988" cy="359872"/>
            <a:chOff x="7022969" y="2466940"/>
            <a:chExt cx="4637988" cy="35987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3137AC-842F-FD85-ED18-0044D160F8E1}"/>
                </a:ext>
              </a:extLst>
            </p:cNvPr>
            <p:cNvSpPr/>
            <p:nvPr/>
          </p:nvSpPr>
          <p:spPr>
            <a:xfrm>
              <a:off x="7022969" y="2644935"/>
              <a:ext cx="4637988" cy="181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C0EC7E-2EF6-2F07-44BB-8BFBC6591251}"/>
                </a:ext>
              </a:extLst>
            </p:cNvPr>
            <p:cNvSpPr/>
            <p:nvPr/>
          </p:nvSpPr>
          <p:spPr>
            <a:xfrm>
              <a:off x="8139755" y="2466940"/>
              <a:ext cx="2404416" cy="181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CE76E61-39F1-C664-2D9C-CC81A6050EA3}"/>
              </a:ext>
            </a:extLst>
          </p:cNvPr>
          <p:cNvGrpSpPr/>
          <p:nvPr/>
        </p:nvGrpSpPr>
        <p:grpSpPr>
          <a:xfrm>
            <a:off x="7426136" y="3885172"/>
            <a:ext cx="2111604" cy="1071129"/>
            <a:chOff x="7426136" y="3885172"/>
            <a:chExt cx="2111604" cy="107112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988361D-9760-D583-5243-44C4ADD585FC}"/>
                </a:ext>
              </a:extLst>
            </p:cNvPr>
            <p:cNvSpPr/>
            <p:nvPr/>
          </p:nvSpPr>
          <p:spPr>
            <a:xfrm>
              <a:off x="7426136" y="4239903"/>
              <a:ext cx="2111604" cy="71639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19FBE73-794F-1F82-CE01-0CBA05989568}"/>
                </a:ext>
              </a:extLst>
            </p:cNvPr>
            <p:cNvSpPr/>
            <p:nvPr/>
          </p:nvSpPr>
          <p:spPr>
            <a:xfrm>
              <a:off x="8750601" y="3885172"/>
              <a:ext cx="311085" cy="3904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CA33B7F-BBD4-0513-AEBF-CE134AA97F72}"/>
              </a:ext>
            </a:extLst>
          </p:cNvPr>
          <p:cNvGrpSpPr/>
          <p:nvPr/>
        </p:nvGrpSpPr>
        <p:grpSpPr>
          <a:xfrm>
            <a:off x="10765410" y="3593920"/>
            <a:ext cx="914402" cy="440583"/>
            <a:chOff x="10765410" y="3593920"/>
            <a:chExt cx="914402" cy="44058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D501EA5-53C9-F431-9CE4-0635DE554796}"/>
                </a:ext>
              </a:extLst>
            </p:cNvPr>
            <p:cNvSpPr txBox="1"/>
            <p:nvPr/>
          </p:nvSpPr>
          <p:spPr>
            <a:xfrm>
              <a:off x="10765410" y="3593920"/>
              <a:ext cx="914400" cy="540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95379D-8D46-3A13-3B15-F5A28503CB4C}"/>
                </a:ext>
              </a:extLst>
            </p:cNvPr>
            <p:cNvSpPr txBox="1"/>
            <p:nvPr/>
          </p:nvSpPr>
          <p:spPr>
            <a:xfrm>
              <a:off x="10765410" y="3980448"/>
              <a:ext cx="914400" cy="5405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F5BF0D9-BC22-9B6D-D47E-9A72A580CC2E}"/>
                </a:ext>
              </a:extLst>
            </p:cNvPr>
            <p:cNvSpPr txBox="1"/>
            <p:nvPr/>
          </p:nvSpPr>
          <p:spPr>
            <a:xfrm rot="5400000" flipV="1">
              <a:off x="11490715" y="3791353"/>
              <a:ext cx="332473" cy="457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39DAA4B-5AE6-DD0A-DE4C-2935B8DC37A7}"/>
              </a:ext>
            </a:extLst>
          </p:cNvPr>
          <p:cNvSpPr txBox="1"/>
          <p:nvPr/>
        </p:nvSpPr>
        <p:spPr>
          <a:xfrm>
            <a:off x="5230293" y="58096"/>
            <a:ext cx="162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PLATEN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4CECDA-A093-9737-09E9-C6F09077E6FB}"/>
              </a:ext>
            </a:extLst>
          </p:cNvPr>
          <p:cNvSpPr txBox="1"/>
          <p:nvPr/>
        </p:nvSpPr>
        <p:spPr>
          <a:xfrm>
            <a:off x="1826370" y="727937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827814-A485-22AE-0647-2468C21527E3}"/>
              </a:ext>
            </a:extLst>
          </p:cNvPr>
          <p:cNvSpPr txBox="1"/>
          <p:nvPr/>
        </p:nvSpPr>
        <p:spPr>
          <a:xfrm>
            <a:off x="8443690" y="254509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SIDE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DE53C1-8B71-21E9-6A49-A18FBD687678}"/>
              </a:ext>
            </a:extLst>
          </p:cNvPr>
          <p:cNvSpPr txBox="1"/>
          <p:nvPr/>
        </p:nvSpPr>
        <p:spPr>
          <a:xfrm>
            <a:off x="8750601" y="5773308"/>
            <a:ext cx="249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GearMotor</a:t>
            </a:r>
            <a:r>
              <a:rPr lang="en-US" i="1" dirty="0"/>
              <a:t> (30 - 60 rpm)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16B5BA-29CA-15DB-7F1C-9226041DC7BB}"/>
              </a:ext>
            </a:extLst>
          </p:cNvPr>
          <p:cNvSpPr txBox="1"/>
          <p:nvPr/>
        </p:nvSpPr>
        <p:spPr>
          <a:xfrm>
            <a:off x="10296224" y="4969159"/>
            <a:ext cx="133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Optocoupler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4241514-A077-DB24-537D-7A55B645095E}"/>
              </a:ext>
            </a:extLst>
          </p:cNvPr>
          <p:cNvCxnSpPr>
            <a:cxnSpLocks/>
          </p:cNvCxnSpPr>
          <p:nvPr/>
        </p:nvCxnSpPr>
        <p:spPr>
          <a:xfrm flipH="1" flipV="1">
            <a:off x="8766764" y="5056226"/>
            <a:ext cx="697747" cy="740754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F2B4B7C-F15A-83FE-EC9E-D0BF91B62DA7}"/>
              </a:ext>
            </a:extLst>
          </p:cNvPr>
          <p:cNvCxnSpPr>
            <a:cxnSpLocks/>
          </p:cNvCxnSpPr>
          <p:nvPr/>
        </p:nvCxnSpPr>
        <p:spPr>
          <a:xfrm flipV="1">
            <a:off x="11036005" y="4102629"/>
            <a:ext cx="398128" cy="91293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5FA0466-8878-DF36-75BC-197EF665AE2F}"/>
              </a:ext>
            </a:extLst>
          </p:cNvPr>
          <p:cNvSpPr txBox="1"/>
          <p:nvPr/>
        </p:nvSpPr>
        <p:spPr>
          <a:xfrm>
            <a:off x="5877320" y="1548451"/>
            <a:ext cx="220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Index holes centered on pill slots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67D8F9F-906A-7B0C-014B-9AF560DEC7B7}"/>
              </a:ext>
            </a:extLst>
          </p:cNvPr>
          <p:cNvCxnSpPr>
            <a:cxnSpLocks/>
          </p:cNvCxnSpPr>
          <p:nvPr/>
        </p:nvCxnSpPr>
        <p:spPr>
          <a:xfrm flipH="1">
            <a:off x="4834621" y="2105205"/>
            <a:ext cx="1023280" cy="58275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D5B8575-B49D-AB5F-267E-EE2E9F8F1673}"/>
              </a:ext>
            </a:extLst>
          </p:cNvPr>
          <p:cNvSpPr txBox="1"/>
          <p:nvPr/>
        </p:nvSpPr>
        <p:spPr>
          <a:xfrm>
            <a:off x="5832374" y="5218626"/>
            <a:ext cx="1853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Holes for carousel</a:t>
            </a:r>
          </a:p>
          <a:p>
            <a:r>
              <a:rPr lang="en-US" i="1" dirty="0"/>
              <a:t>Alignment pegs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5712314-E9B1-C26B-EE22-040D18CB1444}"/>
              </a:ext>
            </a:extLst>
          </p:cNvPr>
          <p:cNvCxnSpPr>
            <a:cxnSpLocks/>
          </p:cNvCxnSpPr>
          <p:nvPr/>
        </p:nvCxnSpPr>
        <p:spPr>
          <a:xfrm flipH="1" flipV="1">
            <a:off x="3038581" y="2937646"/>
            <a:ext cx="3511864" cy="224864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AD2CC5C-4241-3E75-BE2A-C70E1E9CB20C}"/>
              </a:ext>
            </a:extLst>
          </p:cNvPr>
          <p:cNvCxnSpPr>
            <a:cxnSpLocks/>
          </p:cNvCxnSpPr>
          <p:nvPr/>
        </p:nvCxnSpPr>
        <p:spPr>
          <a:xfrm flipH="1" flipV="1">
            <a:off x="2219267" y="4428001"/>
            <a:ext cx="3787706" cy="153819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29F4042-22EE-3654-6A54-E1FDF5EB9AD2}"/>
              </a:ext>
            </a:extLst>
          </p:cNvPr>
          <p:cNvCxnSpPr>
            <a:cxnSpLocks/>
          </p:cNvCxnSpPr>
          <p:nvPr/>
        </p:nvCxnSpPr>
        <p:spPr>
          <a:xfrm flipH="1" flipV="1">
            <a:off x="3954338" y="4470636"/>
            <a:ext cx="1777203" cy="8557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3C997FA-DBF3-7F21-2A99-DD87081D98AC}"/>
              </a:ext>
            </a:extLst>
          </p:cNvPr>
          <p:cNvSpPr txBox="1"/>
          <p:nvPr/>
        </p:nvSpPr>
        <p:spPr>
          <a:xfrm>
            <a:off x="10027945" y="2098539"/>
            <a:ext cx="16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Raised mount for carousel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4CAB150-869A-74D3-D926-B7911111B782}"/>
              </a:ext>
            </a:extLst>
          </p:cNvPr>
          <p:cNvCxnSpPr>
            <a:cxnSpLocks/>
          </p:cNvCxnSpPr>
          <p:nvPr/>
        </p:nvCxnSpPr>
        <p:spPr>
          <a:xfrm flipH="1">
            <a:off x="9830805" y="2738785"/>
            <a:ext cx="531253" cy="74228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1B732B9-A525-C53E-E9FD-1368881701D0}"/>
              </a:ext>
            </a:extLst>
          </p:cNvPr>
          <p:cNvSpPr txBox="1"/>
          <p:nvPr/>
        </p:nvSpPr>
        <p:spPr>
          <a:xfrm>
            <a:off x="6349800" y="2486505"/>
            <a:ext cx="164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Platen base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51ED2F6-6AA3-0B8B-B6E0-098E2996E4CF}"/>
              </a:ext>
            </a:extLst>
          </p:cNvPr>
          <p:cNvCxnSpPr>
            <a:cxnSpLocks/>
          </p:cNvCxnSpPr>
          <p:nvPr/>
        </p:nvCxnSpPr>
        <p:spPr>
          <a:xfrm>
            <a:off x="7072127" y="2836058"/>
            <a:ext cx="231664" cy="81690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5CF8BB-5457-D7AB-CF28-82C696DA2563}"/>
              </a:ext>
            </a:extLst>
          </p:cNvPr>
          <p:cNvCxnSpPr>
            <a:cxnSpLocks/>
          </p:cNvCxnSpPr>
          <p:nvPr/>
        </p:nvCxnSpPr>
        <p:spPr>
          <a:xfrm flipH="1">
            <a:off x="5634254" y="2819125"/>
            <a:ext cx="1082410" cy="346081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0C59E75-40D4-8944-BAC8-839E0FEBAD16}"/>
              </a:ext>
            </a:extLst>
          </p:cNvPr>
          <p:cNvSpPr txBox="1"/>
          <p:nvPr/>
        </p:nvSpPr>
        <p:spPr>
          <a:xfrm>
            <a:off x="3796457" y="523190"/>
            <a:ext cx="497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Carousel slots into Platen; Platen rotates the carousel via the gearmotor</a:t>
            </a:r>
          </a:p>
        </p:txBody>
      </p:sp>
    </p:spTree>
    <p:extLst>
      <p:ext uri="{BB962C8B-B14F-4D97-AF65-F5344CB8AC3E}">
        <p14:creationId xmlns:p14="http://schemas.microsoft.com/office/powerpoint/2010/main" val="22855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1D15-194D-A3CE-6BD2-B613B32E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49" y="987425"/>
            <a:ext cx="10812545" cy="4873625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Intent is to prevent user from taking pills at the wrong time</a:t>
            </a:r>
          </a:p>
          <a:p>
            <a:pPr lvl="1"/>
            <a:r>
              <a:rPr lang="en-US" dirty="0"/>
              <a:t>User can only access pills through a slot at the top</a:t>
            </a:r>
          </a:p>
          <a:p>
            <a:pPr lvl="1"/>
            <a:r>
              <a:rPr lang="en-US" dirty="0"/>
              <a:t>Carousel rotates under the top cover to either expose the correct pill slot or else expose the closest of the 4 closed slots, depending upon the pre-set times of day for pill taking.</a:t>
            </a:r>
          </a:p>
          <a:p>
            <a:r>
              <a:rPr lang="en-US" sz="3500" dirty="0"/>
              <a:t>Removable Carousel Trays</a:t>
            </a:r>
          </a:p>
          <a:p>
            <a:pPr lvl="1"/>
            <a:r>
              <a:rPr lang="en-US" dirty="0"/>
              <a:t>For preparing refills offline</a:t>
            </a:r>
          </a:p>
          <a:p>
            <a:pPr lvl="1"/>
            <a:r>
              <a:rPr lang="en-US" dirty="0"/>
              <a:t>Carousel can only insert into Platen one way</a:t>
            </a:r>
          </a:p>
          <a:p>
            <a:pPr lvl="1"/>
            <a:r>
              <a:rPr lang="en-US" dirty="0"/>
              <a:t>Platen home position calibrated via a mark on the platen and a setup mode on the app</a:t>
            </a:r>
          </a:p>
          <a:p>
            <a:pPr lvl="1"/>
            <a:r>
              <a:rPr lang="en-US" dirty="0"/>
              <a:t>Platen slot exposure traced via opto-coupler and the index holes in the platen.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A6B8-3BDF-08D0-A6BE-D178A437A980}"/>
              </a:ext>
            </a:extLst>
          </p:cNvPr>
          <p:cNvSpPr txBox="1"/>
          <p:nvPr/>
        </p:nvSpPr>
        <p:spPr>
          <a:xfrm>
            <a:off x="4668561" y="27628"/>
            <a:ext cx="270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Design Notes</a:t>
            </a:r>
          </a:p>
        </p:txBody>
      </p:sp>
    </p:spTree>
    <p:extLst>
      <p:ext uri="{BB962C8B-B14F-4D97-AF65-F5344CB8AC3E}">
        <p14:creationId xmlns:p14="http://schemas.microsoft.com/office/powerpoint/2010/main" val="227214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1D15-194D-A3CE-6BD2-B613B32E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994471"/>
            <a:ext cx="10812545" cy="5187091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Design based upon Particle device (Photon or Argon or Photon 2)</a:t>
            </a:r>
          </a:p>
          <a:p>
            <a:r>
              <a:rPr lang="en-US" sz="4100" dirty="0"/>
              <a:t>App is provided</a:t>
            </a:r>
          </a:p>
          <a:p>
            <a:pPr lvl="1"/>
            <a:r>
              <a:rPr lang="en-US" dirty="0"/>
              <a:t>App used for initial position calibration</a:t>
            </a:r>
          </a:p>
          <a:p>
            <a:pPr lvl="1"/>
            <a:r>
              <a:rPr lang="en-US" dirty="0"/>
              <a:t>App has a screen for setting # pill taking times per day and the time window for each</a:t>
            </a:r>
          </a:p>
          <a:p>
            <a:r>
              <a:rPr lang="en-US" sz="4100" dirty="0"/>
              <a:t>Enclosure houses 16x2 LCD display, red and green LEDs, PIR and (optionally) a piezo buzzer.</a:t>
            </a:r>
          </a:p>
          <a:p>
            <a:pPr lvl="1"/>
            <a:r>
              <a:rPr lang="en-US" dirty="0"/>
              <a:t>Carousel moves to proper position during a pill taking time, when the PIR is activated (motion detected near the device)</a:t>
            </a:r>
          </a:p>
          <a:p>
            <a:pPr lvl="1"/>
            <a:r>
              <a:rPr lang="en-US" dirty="0"/>
              <a:t>Carousel moves to nearest closed slot when the current pill taking time ends.</a:t>
            </a:r>
          </a:p>
          <a:p>
            <a:pPr lvl="1"/>
            <a:r>
              <a:rPr lang="en-US" dirty="0"/>
              <a:t>Red LED lights (flashes) when carousel is moving.</a:t>
            </a:r>
          </a:p>
          <a:p>
            <a:pPr lvl="1"/>
            <a:r>
              <a:rPr lang="en-US" dirty="0"/>
              <a:t>Green LED lights (flashes) when pills are under the cover slot and available for taking</a:t>
            </a:r>
          </a:p>
          <a:p>
            <a:pPr lvl="1"/>
            <a:r>
              <a:rPr lang="en-US" dirty="0"/>
              <a:t>LCD displays local date/time or messages (pill refill needed, carousel moving, etc.)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A6B8-3BDF-08D0-A6BE-D178A437A980}"/>
              </a:ext>
            </a:extLst>
          </p:cNvPr>
          <p:cNvSpPr txBox="1"/>
          <p:nvPr/>
        </p:nvSpPr>
        <p:spPr>
          <a:xfrm>
            <a:off x="4668561" y="27628"/>
            <a:ext cx="3330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Design Notes (2)</a:t>
            </a:r>
          </a:p>
        </p:txBody>
      </p:sp>
    </p:spTree>
    <p:extLst>
      <p:ext uri="{BB962C8B-B14F-4D97-AF65-F5344CB8AC3E}">
        <p14:creationId xmlns:p14="http://schemas.microsoft.com/office/powerpoint/2010/main" val="75030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1D15-194D-A3CE-6BD2-B613B32EA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994471"/>
            <a:ext cx="10812545" cy="5187091"/>
          </a:xfrm>
        </p:spPr>
        <p:txBody>
          <a:bodyPr>
            <a:normAutofit lnSpcReduction="10000"/>
          </a:bodyPr>
          <a:lstStyle/>
          <a:p>
            <a:r>
              <a:rPr lang="en-US" sz="3400" u="sng" dirty="0"/>
              <a:t>Mechanical Calibration</a:t>
            </a:r>
            <a:r>
              <a:rPr lang="en-US" sz="4100" dirty="0"/>
              <a:t>: </a:t>
            </a:r>
            <a:r>
              <a:rPr lang="en-US" sz="3000" dirty="0"/>
              <a:t>If the Particle device reboots, how does it know where the platen is?</a:t>
            </a:r>
          </a:p>
          <a:p>
            <a:pPr lvl="2"/>
            <a:r>
              <a:rPr lang="en-US" sz="2800" u="sng" dirty="0"/>
              <a:t>Solution #1</a:t>
            </a:r>
            <a:r>
              <a:rPr lang="en-US" sz="2800" dirty="0"/>
              <a:t>:  There is an initial mechanical (manual) calibration when the unit if first assembled.  Thereafter, the Particle device maintains knowledge and tracking of platen position via non-volatile RAM.  Position tracking thereafter will be valid until the unit is disassembled and reassembled.</a:t>
            </a:r>
          </a:p>
          <a:p>
            <a:pPr marL="914400" lvl="2" indent="0">
              <a:buNone/>
            </a:pPr>
            <a:endParaRPr lang="en-US" sz="2000" dirty="0"/>
          </a:p>
          <a:p>
            <a:pPr lvl="2"/>
            <a:r>
              <a:rPr lang="en-US" sz="2800" u="sng" dirty="0"/>
              <a:t>Solution #2</a:t>
            </a:r>
            <a:r>
              <a:rPr lang="en-US" sz="2800" dirty="0"/>
              <a:t>:  Add another index hole or slot at the outside edge of the platen and another opto-isolator to detect it.  Now, the Particle device firmware can be used to automatically calibrate each time the device is re-booted and the carousel position tracked using regular volatile RAM.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A6B8-3BDF-08D0-A6BE-D178A437A980}"/>
              </a:ext>
            </a:extLst>
          </p:cNvPr>
          <p:cNvSpPr txBox="1"/>
          <p:nvPr/>
        </p:nvSpPr>
        <p:spPr>
          <a:xfrm>
            <a:off x="4668561" y="27628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72997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458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Pill Reminder 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Pill Reminder V2</dc:title>
  <dc:creator>Robert Glicksman</dc:creator>
  <cp:lastModifiedBy>Robert Glicksman</cp:lastModifiedBy>
  <cp:revision>7</cp:revision>
  <dcterms:created xsi:type="dcterms:W3CDTF">2023-03-04T18:19:32Z</dcterms:created>
  <dcterms:modified xsi:type="dcterms:W3CDTF">2023-03-04T21:01:03Z</dcterms:modified>
</cp:coreProperties>
</file>