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59" r:id="rId6"/>
    <p:sldId id="261" r:id="rId7"/>
    <p:sldId id="260" r:id="rId8"/>
    <p:sldId id="263" r:id="rId9"/>
    <p:sldId id="266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0DF1-8D22-4D7B-830D-97291704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70FA-F860-46C9-BB54-FEDFCF95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13AB-356B-4C08-BA37-6EA756B4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C585-AF7D-44F7-8AF5-4DB20DF6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7B72-469F-420C-BDCC-C7F3C34D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705-9ED3-4DC6-ABC0-E18A6CDE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6FBA-5661-4E86-A16F-2C87D2B7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4F1D-D88C-40D1-BD36-7DCEF561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67D-EE4F-4F85-840E-359964E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C594-1256-4178-BA26-05C237C9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3AD75-167B-46A1-9421-48E2B0D8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66161-30B7-4954-9968-D3574C0C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15BA-6728-4DA6-A1FC-EDB3151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9EE5-1E95-4EE9-BD47-5DE7069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1152-44FC-43F4-8A39-A6462DD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E066-474D-48F6-8B1F-62C1FF97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8280-CBF4-46E3-BDF0-90D2B997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ABD7-A21A-4A82-BE3C-4E2D4004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D958-9F7A-4DF6-B59C-91F47CA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83B8-EC09-4858-9070-1D4F3B2D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97D-E2E8-4F34-93DB-AFC7AD7B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2366-089E-4D0F-8B2D-B1F62917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76D1-5DB4-418B-AB12-C14B1692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9B7B-9278-4CAA-A9EC-DC36C569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E39-2E8C-4B19-AC0F-221AB612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0FDD-A0AA-44C4-B5CD-8F76D8B5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4883-3DA9-4390-B340-135A283BE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3834-C6E5-4400-AA3C-AC1F9E05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DA5C-0036-488A-B86E-3AAD22F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52D0-240C-45E1-B6AB-6A8DC589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74FF-5ABC-4D6B-90D3-E811BF1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1773-4CFF-485F-B716-40F23A0C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8D21-BEB5-43CE-A50C-73433DF2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1D284-B559-45DD-B08E-9C31D96E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38ED7-CBF7-41D8-A885-694D849A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127C2-475D-4325-BC2B-EFE713B5B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B2F12-51A2-4671-9DA7-E636908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2B75-5D1A-43E1-8CA4-80D906B2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AD836-C1EF-477A-AAB8-A797837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F54C-E97D-4639-9DBD-DF1698C6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3DAAC-DE64-4369-9093-9EF04AD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7D042-50E8-42B1-B312-3A65EBCF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85277-8CEE-49A6-B811-CE13FB9C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1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0A806-BF50-4836-B17C-150F508E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D4F1-CEC2-45A5-9ACB-13DE6355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019C-A58B-4E88-BD2A-3A605FB8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40EA-DD05-4876-86C5-3ADE528D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FB41-2BE3-4873-BD80-28AAD267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ECF6-35BD-48A1-A65F-3FE1FCD4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51CD-E30B-4C38-9695-8B1C225B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662D8-87D7-45CA-82B9-72EDB3D1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62CB-31A5-48E8-8E35-A27784F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84E-36A4-4328-8972-1361151A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A9323-D65E-4C65-826E-D762D6A0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35103-57B4-40F3-A881-76119A7F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2148-B94E-4B43-BFB0-CC98530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43D0-C1A5-4982-84A2-08B190F8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3C27-CBD6-4E3D-9BD1-46D1C6DE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4EF79-F87A-497A-80E1-E7588500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5562-7963-4AD7-939B-7C22EEE0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DF13-C211-45E8-A3E9-B0A150C8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845D-9CB9-4ACF-B164-09DC748B7D2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D9FD-86E0-4987-8E60-01B4B624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F667-ABD4-43DF-B0A7-B0371447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5084-C0A6-4BE0-87F0-951614F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9B3-7782-4CD5-B13D-0316D96EE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about data object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CD0B-0174-4FFB-A74D-B1F01C810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(this is not the presentation, just ideas)</a:t>
            </a:r>
          </a:p>
        </p:txBody>
      </p:sp>
    </p:spTree>
    <p:extLst>
      <p:ext uri="{BB962C8B-B14F-4D97-AF65-F5344CB8AC3E}">
        <p14:creationId xmlns:p14="http://schemas.microsoft.com/office/powerpoint/2010/main" val="142951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CD39-B10C-4682-B417-614DA42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BA5F-3681-4C43-ACD9-12FE31FF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structures with their associated spectra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6B38AA-EFD7-4C7B-A3C4-E2685141A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5963"/>
              </p:ext>
            </p:extLst>
          </p:nvPr>
        </p:nvGraphicFramePr>
        <p:xfrm>
          <a:off x="3968750" y="2813050"/>
          <a:ext cx="42545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CS ChemDraw Drawing" r:id="rId3" imgW="4254179" imgH="1230656" progId="ChemDraw.Document.6.0">
                  <p:embed/>
                </p:oleObj>
              </mc:Choice>
              <mc:Fallback>
                <p:oleObj name="CS ChemDraw Drawing" r:id="rId3" imgW="4254179" imgH="123065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0" y="2813050"/>
                        <a:ext cx="4254500" cy="123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57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CD39-B10C-4682-B417-614DA42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BA5F-3681-4C43-ACD9-12FE31FF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Inferring the structure of a compound based on a sample’s spectra.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1B2A7A-9C5B-4DFE-B91B-0F88FBE68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49373"/>
              </p:ext>
            </p:extLst>
          </p:nvPr>
        </p:nvGraphicFramePr>
        <p:xfrm>
          <a:off x="4052888" y="2833688"/>
          <a:ext cx="4178300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CS ChemDraw Drawing" r:id="rId3" imgW="4177950" imgH="2443813" progId="ChemDraw.Document.6.0">
                  <p:embed/>
                </p:oleObj>
              </mc:Choice>
              <mc:Fallback>
                <p:oleObj name="CS ChemDraw Drawing" r:id="rId3" imgW="4177950" imgH="244381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2833688"/>
                        <a:ext cx="4178300" cy="244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40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F151-3CFA-4E40-8524-D8E27A20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776-2E60-4C65-9998-38E3DFE8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310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Roughly the “supporting information” document for publication.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linked procedure-sample, sample-data, and data-structure associations.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(Possibly including analysis.)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1215C2-D6D0-43F5-BD42-D3ABA788A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08832"/>
              </p:ext>
            </p:extLst>
          </p:nvPr>
        </p:nvGraphicFramePr>
        <p:xfrm>
          <a:off x="5221548" y="2585043"/>
          <a:ext cx="45148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CS ChemDraw Drawing" r:id="rId3" imgW="4514591" imgH="3149477" progId="ChemDraw.Document.6.0">
                  <p:embed/>
                </p:oleObj>
              </mc:Choice>
              <mc:Fallback>
                <p:oleObj name="CS ChemDraw Drawing" r:id="rId3" imgW="4514591" imgH="31494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1548" y="2585043"/>
                        <a:ext cx="45148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74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F151-3CFA-4E40-8524-D8E27A20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776-2E60-4C65-9998-38E3DFE8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31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full enterprise. </a:t>
            </a:r>
          </a:p>
          <a:p>
            <a:pPr marL="0" indent="0">
              <a:buNone/>
            </a:pPr>
            <a:r>
              <a:rPr lang="en-US" dirty="0"/>
              <a:t>All of which (or any part of which) can be described using an IUPAC </a:t>
            </a:r>
            <a:r>
              <a:rPr lang="en-US" dirty="0" err="1"/>
              <a:t>FAIRSpec</a:t>
            </a:r>
            <a:r>
              <a:rPr lang="en-US" dirty="0"/>
              <a:t> Finding Aid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60041E-584B-4544-B269-77938B760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12853"/>
              </p:ext>
            </p:extLst>
          </p:nvPr>
        </p:nvGraphicFramePr>
        <p:xfrm>
          <a:off x="4965321" y="771525"/>
          <a:ext cx="7011988" cy="572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S ChemDraw Drawing" r:id="rId3" imgW="7012440" imgH="5721840" progId="ChemDraw.Document.6.0">
                  <p:embed/>
                </p:oleObj>
              </mc:Choice>
              <mc:Fallback>
                <p:oleObj name="CS ChemDraw Drawing" r:id="rId3" imgW="7012440" imgH="57218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5321" y="771525"/>
                        <a:ext cx="7011988" cy="572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1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2D4-5EAD-496F-B6EC-D35EBADA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C6A2-D7BB-4235-A65F-C8D13C54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structures without associated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5F087F-825B-4462-85AE-B35AAEFE9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13873"/>
              </p:ext>
            </p:extLst>
          </p:nvPr>
        </p:nvGraphicFramePr>
        <p:xfrm>
          <a:off x="2879725" y="2822575"/>
          <a:ext cx="2163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S ChemDraw Drawing" r:id="rId3" imgW="2163311" imgH="1213630" progId="ChemDraw.Document.6.0">
                  <p:embed/>
                </p:oleObj>
              </mc:Choice>
              <mc:Fallback>
                <p:oleObj name="CS ChemDraw Drawing" r:id="rId3" imgW="2163311" imgH="12136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725" y="2822575"/>
                        <a:ext cx="2163763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20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2D4-5EAD-496F-B6EC-D35EBADA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C6A2-D7BB-4235-A65F-C8D13C54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spectra – just a pile of spectra, no structures!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305EB7-BD2A-4628-8CE6-468AFC762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345" y="2820988"/>
          <a:ext cx="2163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S ChemDraw Drawing" r:id="rId3" imgW="2163311" imgH="1213630" progId="ChemDraw.Document.6.0">
                  <p:embed/>
                </p:oleObj>
              </mc:Choice>
              <mc:Fallback>
                <p:oleObj name="CS ChemDraw Drawing" r:id="rId3" imgW="2163311" imgH="1213630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305EB7-BD2A-4628-8CE6-468AFC762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6345" y="2820988"/>
                        <a:ext cx="2163763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2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2D4-5EAD-496F-B6EC-D35EBADA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C6A2-D7BB-4235-A65F-C8D13C54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structures and their associated spectra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7F2316-4FAE-481C-A726-EBEA62BCF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06085"/>
              </p:ext>
            </p:extLst>
          </p:nvPr>
        </p:nvGraphicFramePr>
        <p:xfrm>
          <a:off x="4289070" y="2835300"/>
          <a:ext cx="5049837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S ChemDraw Drawing" r:id="rId3" imgW="5049619" imgH="2877995" progId="ChemDraw.Document.6.0">
                  <p:embed/>
                </p:oleObj>
              </mc:Choice>
              <mc:Fallback>
                <p:oleObj name="CS ChemDraw Drawing" r:id="rId3" imgW="5049619" imgH="28779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9070" y="2835300"/>
                        <a:ext cx="5049837" cy="287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18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A1C1-CABF-4576-95CE-DA80645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3EF1-CED3-40E8-ABD7-B098A23A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structure-spectrum analyses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8A93C7-D8A8-45D8-8D97-C1A031A3D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19353"/>
              </p:ext>
            </p:extLst>
          </p:nvPr>
        </p:nvGraphicFramePr>
        <p:xfrm>
          <a:off x="3820497" y="2498654"/>
          <a:ext cx="5049837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S ChemDraw Drawing" r:id="rId3" imgW="5049619" imgH="2877995" progId="ChemDraw.Document.6.0">
                  <p:embed/>
                </p:oleObj>
              </mc:Choice>
              <mc:Fallback>
                <p:oleObj name="CS ChemDraw Drawing" r:id="rId3" imgW="5049619" imgH="28779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497" y="2498654"/>
                        <a:ext cx="5049837" cy="287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23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BFE-BCC2-4491-BC89-BF18E158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BD79-05EE-41FE-B169-142C3656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simulations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7767CC-9C80-403C-9B80-7833AD9A6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46224"/>
              </p:ext>
            </p:extLst>
          </p:nvPr>
        </p:nvGraphicFramePr>
        <p:xfrm>
          <a:off x="3779245" y="2573337"/>
          <a:ext cx="49958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S ChemDraw Drawing" r:id="rId3" imgW="4996589" imgH="2855293" progId="ChemDraw.Document.6.0">
                  <p:embed/>
                </p:oleObj>
              </mc:Choice>
              <mc:Fallback>
                <p:oleObj name="CS ChemDraw Drawing" r:id="rId3" imgW="4996589" imgH="28552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245" y="2573337"/>
                        <a:ext cx="4995863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28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00E-81DA-444D-8022-A851984D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C6EB-8789-4DD5-94FD-E2C31D43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procedure based on a protocol producing multiple samples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91454B-6200-43B4-9498-ABA95244F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60997"/>
              </p:ext>
            </p:extLst>
          </p:nvPr>
        </p:nvGraphicFramePr>
        <p:xfrm>
          <a:off x="4006850" y="2851150"/>
          <a:ext cx="41783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S ChemDraw Drawing" r:id="rId3" imgW="4177950" imgH="1154509" progId="ChemDraw.Document.6.0">
                  <p:embed/>
                </p:oleObj>
              </mc:Choice>
              <mc:Fallback>
                <p:oleObj name="CS ChemDraw Drawing" r:id="rId3" imgW="4177950" imgH="11545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6850" y="2851150"/>
                        <a:ext cx="4178300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87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23C-1B61-4003-BB0F-10A91636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DC0-99F7-439B-BB32-9E9B806A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8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from one procedure used to produce one or more additional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(think “carrying out a reaction” and “taking </a:t>
            </a:r>
            <a:r>
              <a:rPr lang="en-US" dirty="0" err="1"/>
              <a:t>nmr</a:t>
            </a:r>
            <a:r>
              <a:rPr lang="en-US" dirty="0"/>
              <a:t> samples”)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0A3613-78D4-4E49-939E-771B7D6A5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64513"/>
              </p:ext>
            </p:extLst>
          </p:nvPr>
        </p:nvGraphicFramePr>
        <p:xfrm>
          <a:off x="4884975" y="2805635"/>
          <a:ext cx="6543675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S ChemDraw Drawing" r:id="rId3" imgW="6543435" imgH="3120154" progId="ChemDraw.Document.6.0">
                  <p:embed/>
                </p:oleObj>
              </mc:Choice>
              <mc:Fallback>
                <p:oleObj name="CS ChemDraw Drawing" r:id="rId3" imgW="6543435" imgH="312015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975" y="2805635"/>
                        <a:ext cx="6543675" cy="311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97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9BB-CF64-4249-9EC6-6895935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2E3B-8BCE-49F3-A1B0-B51D823D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samples and their associated spectra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E4BF2F-DD4E-423C-80EE-A531F150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82489"/>
              </p:ext>
            </p:extLst>
          </p:nvPr>
        </p:nvGraphicFramePr>
        <p:xfrm>
          <a:off x="5200650" y="2292350"/>
          <a:ext cx="1789113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S ChemDraw Drawing" r:id="rId3" imgW="1789738" imgH="2271653" progId="ChemDraw.Document.6.0">
                  <p:embed/>
                </p:oleObj>
              </mc:Choice>
              <mc:Fallback>
                <p:oleObj name="CS ChemDraw Drawing" r:id="rId3" imgW="1789738" imgH="22716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292350"/>
                        <a:ext cx="1789113" cy="227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48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167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 ChemDraw Drawing</vt:lpstr>
      <vt:lpstr>Thinking about data object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Hanson</dc:creator>
  <cp:lastModifiedBy>Robert Hanson</cp:lastModifiedBy>
  <cp:revision>6</cp:revision>
  <dcterms:created xsi:type="dcterms:W3CDTF">2022-03-17T03:21:58Z</dcterms:created>
  <dcterms:modified xsi:type="dcterms:W3CDTF">2022-03-18T16:05:30Z</dcterms:modified>
</cp:coreProperties>
</file>