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0" r:id="rId5"/>
    <p:sldId id="259" r:id="rId6"/>
    <p:sldId id="261" r:id="rId7"/>
    <p:sldId id="262" r:id="rId8"/>
    <p:sldId id="263" r:id="rId9"/>
    <p:sldId id="265" r:id="rId10"/>
    <p:sldId id="266" r:id="rId11"/>
    <p:sldId id="268" r:id="rId12"/>
    <p:sldId id="277" r:id="rId13"/>
    <p:sldId id="276" r:id="rId14"/>
    <p:sldId id="279" r:id="rId15"/>
    <p:sldId id="278" r:id="rId16"/>
    <p:sldId id="280" r:id="rId17"/>
    <p:sldId id="274" r:id="rId18"/>
    <p:sldId id="273" r:id="rId19"/>
    <p:sldId id="269" r:id="rId20"/>
    <p:sldId id="272"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showGuides="1">
      <p:cViewPr>
        <p:scale>
          <a:sx n="69" d="100"/>
          <a:sy n="69" d="100"/>
        </p:scale>
        <p:origin x="488"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6DB23-8625-4BC9-AA0A-45096C85F11C}" type="datetimeFigureOut">
              <a:rPr lang="en-US" smtClean="0"/>
              <a:t>4/2/2025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A4ECFF-DEF4-4EF1-B465-6BA596E9E78F}" type="slidenum">
              <a:rPr lang="en-US" smtClean="0"/>
              <a:t>‹#›</a:t>
            </a:fld>
            <a:endParaRPr lang="en-US"/>
          </a:p>
        </p:txBody>
      </p:sp>
    </p:spTree>
    <p:extLst>
      <p:ext uri="{BB962C8B-B14F-4D97-AF65-F5344CB8AC3E}">
        <p14:creationId xmlns:p14="http://schemas.microsoft.com/office/powerpoint/2010/main" val="57585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A4ECFF-DEF4-4EF1-B465-6BA596E9E78F}" type="slidenum">
              <a:rPr lang="en-US" smtClean="0"/>
              <a:t>17</a:t>
            </a:fld>
            <a:endParaRPr lang="en-US"/>
          </a:p>
        </p:txBody>
      </p:sp>
    </p:spTree>
    <p:extLst>
      <p:ext uri="{BB962C8B-B14F-4D97-AF65-F5344CB8AC3E}">
        <p14:creationId xmlns:p14="http://schemas.microsoft.com/office/powerpoint/2010/main" val="2506895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3E9A-CBD5-5ABC-FBA7-BDB019DC6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9AC90D-4A5B-FFC3-955B-DE1E606A89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FFA24D-59E0-F76A-5DD2-8334AA8E6AD6}"/>
              </a:ext>
            </a:extLst>
          </p:cNvPr>
          <p:cNvSpPr>
            <a:spLocks noGrp="1"/>
          </p:cNvSpPr>
          <p:nvPr>
            <p:ph type="dt" sz="half" idx="10"/>
          </p:nvPr>
        </p:nvSpPr>
        <p:spPr/>
        <p:txBody>
          <a:bodyPr/>
          <a:lstStyle/>
          <a:p>
            <a:fld id="{809425AB-196B-45DC-962F-BF3E43196EDB}" type="datetimeFigureOut">
              <a:rPr lang="en-US" smtClean="0"/>
              <a:t>4/2/2025</a:t>
            </a:fld>
            <a:endParaRPr lang="en-US"/>
          </a:p>
        </p:txBody>
      </p:sp>
      <p:sp>
        <p:nvSpPr>
          <p:cNvPr id="5" name="Footer Placeholder 4">
            <a:extLst>
              <a:ext uri="{FF2B5EF4-FFF2-40B4-BE49-F238E27FC236}">
                <a16:creationId xmlns:a16="http://schemas.microsoft.com/office/drawing/2014/main" id="{E1345952-98B3-2FF8-7B3C-579B989C1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894A7-1CAE-EBD9-26B7-E2FAC59F853E}"/>
              </a:ext>
            </a:extLst>
          </p:cNvPr>
          <p:cNvSpPr>
            <a:spLocks noGrp="1"/>
          </p:cNvSpPr>
          <p:nvPr>
            <p:ph type="sldNum" sz="quarter" idx="12"/>
          </p:nvPr>
        </p:nvSpPr>
        <p:spPr/>
        <p:txBody>
          <a:bodyPr/>
          <a:lstStyle/>
          <a:p>
            <a:fld id="{BDD28725-7307-4DC9-91F3-FE9DA3A27B2D}" type="slidenum">
              <a:rPr lang="en-US" smtClean="0"/>
              <a:t>‹#›</a:t>
            </a:fld>
            <a:endParaRPr lang="en-US"/>
          </a:p>
        </p:txBody>
      </p:sp>
    </p:spTree>
    <p:extLst>
      <p:ext uri="{BB962C8B-B14F-4D97-AF65-F5344CB8AC3E}">
        <p14:creationId xmlns:p14="http://schemas.microsoft.com/office/powerpoint/2010/main" val="395970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5849-8B1F-A31C-2AD4-EA2B46425D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221F48-FF22-B895-A548-3373558B09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5E517-9AAF-3C06-E930-653F488A5086}"/>
              </a:ext>
            </a:extLst>
          </p:cNvPr>
          <p:cNvSpPr>
            <a:spLocks noGrp="1"/>
          </p:cNvSpPr>
          <p:nvPr>
            <p:ph type="dt" sz="half" idx="10"/>
          </p:nvPr>
        </p:nvSpPr>
        <p:spPr/>
        <p:txBody>
          <a:bodyPr/>
          <a:lstStyle/>
          <a:p>
            <a:fld id="{809425AB-196B-45DC-962F-BF3E43196EDB}" type="datetimeFigureOut">
              <a:rPr lang="en-US" smtClean="0"/>
              <a:t>4/2/2025</a:t>
            </a:fld>
            <a:endParaRPr lang="en-US"/>
          </a:p>
        </p:txBody>
      </p:sp>
      <p:sp>
        <p:nvSpPr>
          <p:cNvPr id="5" name="Footer Placeholder 4">
            <a:extLst>
              <a:ext uri="{FF2B5EF4-FFF2-40B4-BE49-F238E27FC236}">
                <a16:creationId xmlns:a16="http://schemas.microsoft.com/office/drawing/2014/main" id="{C2C77889-C337-97EF-7CC2-FEDD3F4D0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C6FF1-5027-1383-385F-13F15A9FF21A}"/>
              </a:ext>
            </a:extLst>
          </p:cNvPr>
          <p:cNvSpPr>
            <a:spLocks noGrp="1"/>
          </p:cNvSpPr>
          <p:nvPr>
            <p:ph type="sldNum" sz="quarter" idx="12"/>
          </p:nvPr>
        </p:nvSpPr>
        <p:spPr/>
        <p:txBody>
          <a:bodyPr/>
          <a:lstStyle/>
          <a:p>
            <a:fld id="{BDD28725-7307-4DC9-91F3-FE9DA3A27B2D}" type="slidenum">
              <a:rPr lang="en-US" smtClean="0"/>
              <a:t>‹#›</a:t>
            </a:fld>
            <a:endParaRPr lang="en-US"/>
          </a:p>
        </p:txBody>
      </p:sp>
    </p:spTree>
    <p:extLst>
      <p:ext uri="{BB962C8B-B14F-4D97-AF65-F5344CB8AC3E}">
        <p14:creationId xmlns:p14="http://schemas.microsoft.com/office/powerpoint/2010/main" val="3176801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F25B02-C5AC-CCD9-43A0-0E335AA3C7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9D6A4B-8783-7D96-E525-FDD5F2B62D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86387-13B3-1761-31B4-D78B0C572CBF}"/>
              </a:ext>
            </a:extLst>
          </p:cNvPr>
          <p:cNvSpPr>
            <a:spLocks noGrp="1"/>
          </p:cNvSpPr>
          <p:nvPr>
            <p:ph type="dt" sz="half" idx="10"/>
          </p:nvPr>
        </p:nvSpPr>
        <p:spPr/>
        <p:txBody>
          <a:bodyPr/>
          <a:lstStyle/>
          <a:p>
            <a:fld id="{809425AB-196B-45DC-962F-BF3E43196EDB}" type="datetimeFigureOut">
              <a:rPr lang="en-US" smtClean="0"/>
              <a:t>4/2/2025</a:t>
            </a:fld>
            <a:endParaRPr lang="en-US"/>
          </a:p>
        </p:txBody>
      </p:sp>
      <p:sp>
        <p:nvSpPr>
          <p:cNvPr id="5" name="Footer Placeholder 4">
            <a:extLst>
              <a:ext uri="{FF2B5EF4-FFF2-40B4-BE49-F238E27FC236}">
                <a16:creationId xmlns:a16="http://schemas.microsoft.com/office/drawing/2014/main" id="{D0024F81-61AA-5569-1259-952993C482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80042-1626-D97E-D98A-F847DAFDA63F}"/>
              </a:ext>
            </a:extLst>
          </p:cNvPr>
          <p:cNvSpPr>
            <a:spLocks noGrp="1"/>
          </p:cNvSpPr>
          <p:nvPr>
            <p:ph type="sldNum" sz="quarter" idx="12"/>
          </p:nvPr>
        </p:nvSpPr>
        <p:spPr/>
        <p:txBody>
          <a:bodyPr/>
          <a:lstStyle/>
          <a:p>
            <a:fld id="{BDD28725-7307-4DC9-91F3-FE9DA3A27B2D}" type="slidenum">
              <a:rPr lang="en-US" smtClean="0"/>
              <a:t>‹#›</a:t>
            </a:fld>
            <a:endParaRPr lang="en-US"/>
          </a:p>
        </p:txBody>
      </p:sp>
    </p:spTree>
    <p:extLst>
      <p:ext uri="{BB962C8B-B14F-4D97-AF65-F5344CB8AC3E}">
        <p14:creationId xmlns:p14="http://schemas.microsoft.com/office/powerpoint/2010/main" val="152913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00C69-E1AD-6AAB-C6B6-8AD06F5CAB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D460FC-84C4-2E3D-8DCE-DCB11EE71F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BA6C0-0A92-523B-83D7-80E6F72B2882}"/>
              </a:ext>
            </a:extLst>
          </p:cNvPr>
          <p:cNvSpPr>
            <a:spLocks noGrp="1"/>
          </p:cNvSpPr>
          <p:nvPr>
            <p:ph type="dt" sz="half" idx="10"/>
          </p:nvPr>
        </p:nvSpPr>
        <p:spPr/>
        <p:txBody>
          <a:bodyPr/>
          <a:lstStyle/>
          <a:p>
            <a:fld id="{809425AB-196B-45DC-962F-BF3E43196EDB}" type="datetimeFigureOut">
              <a:rPr lang="en-US" smtClean="0"/>
              <a:t>4/2/2025</a:t>
            </a:fld>
            <a:endParaRPr lang="en-US"/>
          </a:p>
        </p:txBody>
      </p:sp>
      <p:sp>
        <p:nvSpPr>
          <p:cNvPr id="5" name="Footer Placeholder 4">
            <a:extLst>
              <a:ext uri="{FF2B5EF4-FFF2-40B4-BE49-F238E27FC236}">
                <a16:creationId xmlns:a16="http://schemas.microsoft.com/office/drawing/2014/main" id="{CD3AF1A5-5D5E-CDBE-D3CA-A0CA0729E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350FF-6CB9-A9E0-E542-1198F1620FE5}"/>
              </a:ext>
            </a:extLst>
          </p:cNvPr>
          <p:cNvSpPr>
            <a:spLocks noGrp="1"/>
          </p:cNvSpPr>
          <p:nvPr>
            <p:ph type="sldNum" sz="quarter" idx="12"/>
          </p:nvPr>
        </p:nvSpPr>
        <p:spPr/>
        <p:txBody>
          <a:bodyPr/>
          <a:lstStyle/>
          <a:p>
            <a:fld id="{BDD28725-7307-4DC9-91F3-FE9DA3A27B2D}" type="slidenum">
              <a:rPr lang="en-US" smtClean="0"/>
              <a:t>‹#›</a:t>
            </a:fld>
            <a:endParaRPr lang="en-US"/>
          </a:p>
        </p:txBody>
      </p:sp>
    </p:spTree>
    <p:extLst>
      <p:ext uri="{BB962C8B-B14F-4D97-AF65-F5344CB8AC3E}">
        <p14:creationId xmlns:p14="http://schemas.microsoft.com/office/powerpoint/2010/main" val="174030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1EDA5-5E3A-AF38-D48E-2285E95443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F7EF8A-F4DC-8511-8100-3FEC3DD6A3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0A4539-9A00-3187-30D9-E4C42C89B05C}"/>
              </a:ext>
            </a:extLst>
          </p:cNvPr>
          <p:cNvSpPr>
            <a:spLocks noGrp="1"/>
          </p:cNvSpPr>
          <p:nvPr>
            <p:ph type="dt" sz="half" idx="10"/>
          </p:nvPr>
        </p:nvSpPr>
        <p:spPr/>
        <p:txBody>
          <a:bodyPr/>
          <a:lstStyle/>
          <a:p>
            <a:fld id="{809425AB-196B-45DC-962F-BF3E43196EDB}" type="datetimeFigureOut">
              <a:rPr lang="en-US" smtClean="0"/>
              <a:t>4/2/2025</a:t>
            </a:fld>
            <a:endParaRPr lang="en-US"/>
          </a:p>
        </p:txBody>
      </p:sp>
      <p:sp>
        <p:nvSpPr>
          <p:cNvPr id="5" name="Footer Placeholder 4">
            <a:extLst>
              <a:ext uri="{FF2B5EF4-FFF2-40B4-BE49-F238E27FC236}">
                <a16:creationId xmlns:a16="http://schemas.microsoft.com/office/drawing/2014/main" id="{C1B07D9A-1E8C-ACA0-2D19-D03547CA4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22F89-196C-DB17-011F-1D500760900F}"/>
              </a:ext>
            </a:extLst>
          </p:cNvPr>
          <p:cNvSpPr>
            <a:spLocks noGrp="1"/>
          </p:cNvSpPr>
          <p:nvPr>
            <p:ph type="sldNum" sz="quarter" idx="12"/>
          </p:nvPr>
        </p:nvSpPr>
        <p:spPr/>
        <p:txBody>
          <a:bodyPr/>
          <a:lstStyle/>
          <a:p>
            <a:fld id="{BDD28725-7307-4DC9-91F3-FE9DA3A27B2D}" type="slidenum">
              <a:rPr lang="en-US" smtClean="0"/>
              <a:t>‹#›</a:t>
            </a:fld>
            <a:endParaRPr lang="en-US"/>
          </a:p>
        </p:txBody>
      </p:sp>
    </p:spTree>
    <p:extLst>
      <p:ext uri="{BB962C8B-B14F-4D97-AF65-F5344CB8AC3E}">
        <p14:creationId xmlns:p14="http://schemas.microsoft.com/office/powerpoint/2010/main" val="393667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07C2-4DBA-17BD-5C97-A0B115D6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8EA7A5-7315-FABF-EFE0-0E9B57DED8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06860F-9A5D-AA08-6452-CEA3E31118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70C1A9-5A4B-24EB-388D-AC384F96FCCE}"/>
              </a:ext>
            </a:extLst>
          </p:cNvPr>
          <p:cNvSpPr>
            <a:spLocks noGrp="1"/>
          </p:cNvSpPr>
          <p:nvPr>
            <p:ph type="dt" sz="half" idx="10"/>
          </p:nvPr>
        </p:nvSpPr>
        <p:spPr/>
        <p:txBody>
          <a:bodyPr/>
          <a:lstStyle/>
          <a:p>
            <a:fld id="{809425AB-196B-45DC-962F-BF3E43196EDB}" type="datetimeFigureOut">
              <a:rPr lang="en-US" smtClean="0"/>
              <a:t>4/2/2025</a:t>
            </a:fld>
            <a:endParaRPr lang="en-US"/>
          </a:p>
        </p:txBody>
      </p:sp>
      <p:sp>
        <p:nvSpPr>
          <p:cNvPr id="6" name="Footer Placeholder 5">
            <a:extLst>
              <a:ext uri="{FF2B5EF4-FFF2-40B4-BE49-F238E27FC236}">
                <a16:creationId xmlns:a16="http://schemas.microsoft.com/office/drawing/2014/main" id="{4F4C24A2-93F0-AD4E-AF48-8C579ADD97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C00FCB-B1FE-085F-CCDD-2E26E8690D14}"/>
              </a:ext>
            </a:extLst>
          </p:cNvPr>
          <p:cNvSpPr>
            <a:spLocks noGrp="1"/>
          </p:cNvSpPr>
          <p:nvPr>
            <p:ph type="sldNum" sz="quarter" idx="12"/>
          </p:nvPr>
        </p:nvSpPr>
        <p:spPr/>
        <p:txBody>
          <a:bodyPr/>
          <a:lstStyle/>
          <a:p>
            <a:fld id="{BDD28725-7307-4DC9-91F3-FE9DA3A27B2D}" type="slidenum">
              <a:rPr lang="en-US" smtClean="0"/>
              <a:t>‹#›</a:t>
            </a:fld>
            <a:endParaRPr lang="en-US"/>
          </a:p>
        </p:txBody>
      </p:sp>
    </p:spTree>
    <p:extLst>
      <p:ext uri="{BB962C8B-B14F-4D97-AF65-F5344CB8AC3E}">
        <p14:creationId xmlns:p14="http://schemas.microsoft.com/office/powerpoint/2010/main" val="15621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3DF9-A379-7A2E-557F-7715394B31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5E8A0F-6681-D053-F2A8-E0CEBC8642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C5CAEB-FC7D-B6F8-5108-59A172A72D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084482-0D7B-1AB0-0464-E662AFE98A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B7480F-D3D4-0CCC-F48D-ABBBB0A9DC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DF943D-6A4E-9DCB-10ED-302062BE6B3A}"/>
              </a:ext>
            </a:extLst>
          </p:cNvPr>
          <p:cNvSpPr>
            <a:spLocks noGrp="1"/>
          </p:cNvSpPr>
          <p:nvPr>
            <p:ph type="dt" sz="half" idx="10"/>
          </p:nvPr>
        </p:nvSpPr>
        <p:spPr/>
        <p:txBody>
          <a:bodyPr/>
          <a:lstStyle/>
          <a:p>
            <a:fld id="{809425AB-196B-45DC-962F-BF3E43196EDB}" type="datetimeFigureOut">
              <a:rPr lang="en-US" smtClean="0"/>
              <a:t>4/2/2025</a:t>
            </a:fld>
            <a:endParaRPr lang="en-US"/>
          </a:p>
        </p:txBody>
      </p:sp>
      <p:sp>
        <p:nvSpPr>
          <p:cNvPr id="8" name="Footer Placeholder 7">
            <a:extLst>
              <a:ext uri="{FF2B5EF4-FFF2-40B4-BE49-F238E27FC236}">
                <a16:creationId xmlns:a16="http://schemas.microsoft.com/office/drawing/2014/main" id="{B0A848E1-FE3E-A122-60BF-BFC870786F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17F7AB-2BB5-910B-AF0D-65B801A1EA21}"/>
              </a:ext>
            </a:extLst>
          </p:cNvPr>
          <p:cNvSpPr>
            <a:spLocks noGrp="1"/>
          </p:cNvSpPr>
          <p:nvPr>
            <p:ph type="sldNum" sz="quarter" idx="12"/>
          </p:nvPr>
        </p:nvSpPr>
        <p:spPr/>
        <p:txBody>
          <a:bodyPr/>
          <a:lstStyle/>
          <a:p>
            <a:fld id="{BDD28725-7307-4DC9-91F3-FE9DA3A27B2D}" type="slidenum">
              <a:rPr lang="en-US" smtClean="0"/>
              <a:t>‹#›</a:t>
            </a:fld>
            <a:endParaRPr lang="en-US"/>
          </a:p>
        </p:txBody>
      </p:sp>
    </p:spTree>
    <p:extLst>
      <p:ext uri="{BB962C8B-B14F-4D97-AF65-F5344CB8AC3E}">
        <p14:creationId xmlns:p14="http://schemas.microsoft.com/office/powerpoint/2010/main" val="2487330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8C69-63EA-1E98-0FCE-258C27FB4F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12461-B57B-66CA-6603-94328265E010}"/>
              </a:ext>
            </a:extLst>
          </p:cNvPr>
          <p:cNvSpPr>
            <a:spLocks noGrp="1"/>
          </p:cNvSpPr>
          <p:nvPr>
            <p:ph type="dt" sz="half" idx="10"/>
          </p:nvPr>
        </p:nvSpPr>
        <p:spPr/>
        <p:txBody>
          <a:bodyPr/>
          <a:lstStyle/>
          <a:p>
            <a:fld id="{809425AB-196B-45DC-962F-BF3E43196EDB}" type="datetimeFigureOut">
              <a:rPr lang="en-US" smtClean="0"/>
              <a:t>4/2/2025</a:t>
            </a:fld>
            <a:endParaRPr lang="en-US"/>
          </a:p>
        </p:txBody>
      </p:sp>
      <p:sp>
        <p:nvSpPr>
          <p:cNvPr id="4" name="Footer Placeholder 3">
            <a:extLst>
              <a:ext uri="{FF2B5EF4-FFF2-40B4-BE49-F238E27FC236}">
                <a16:creationId xmlns:a16="http://schemas.microsoft.com/office/drawing/2014/main" id="{307767B2-2489-0095-B9D2-D4907E2906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A81165-8A33-B37C-BF7A-98C6D6A5C4E0}"/>
              </a:ext>
            </a:extLst>
          </p:cNvPr>
          <p:cNvSpPr>
            <a:spLocks noGrp="1"/>
          </p:cNvSpPr>
          <p:nvPr>
            <p:ph type="sldNum" sz="quarter" idx="12"/>
          </p:nvPr>
        </p:nvSpPr>
        <p:spPr/>
        <p:txBody>
          <a:bodyPr/>
          <a:lstStyle/>
          <a:p>
            <a:fld id="{BDD28725-7307-4DC9-91F3-FE9DA3A27B2D}" type="slidenum">
              <a:rPr lang="en-US" smtClean="0"/>
              <a:t>‹#›</a:t>
            </a:fld>
            <a:endParaRPr lang="en-US"/>
          </a:p>
        </p:txBody>
      </p:sp>
    </p:spTree>
    <p:extLst>
      <p:ext uri="{BB962C8B-B14F-4D97-AF65-F5344CB8AC3E}">
        <p14:creationId xmlns:p14="http://schemas.microsoft.com/office/powerpoint/2010/main" val="2829468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517395-047D-8E36-B244-DB47AF1E0586}"/>
              </a:ext>
            </a:extLst>
          </p:cNvPr>
          <p:cNvSpPr>
            <a:spLocks noGrp="1"/>
          </p:cNvSpPr>
          <p:nvPr>
            <p:ph type="dt" sz="half" idx="10"/>
          </p:nvPr>
        </p:nvSpPr>
        <p:spPr/>
        <p:txBody>
          <a:bodyPr/>
          <a:lstStyle/>
          <a:p>
            <a:fld id="{809425AB-196B-45DC-962F-BF3E43196EDB}" type="datetimeFigureOut">
              <a:rPr lang="en-US" smtClean="0"/>
              <a:t>4/2/2025</a:t>
            </a:fld>
            <a:endParaRPr lang="en-US"/>
          </a:p>
        </p:txBody>
      </p:sp>
      <p:sp>
        <p:nvSpPr>
          <p:cNvPr id="3" name="Footer Placeholder 2">
            <a:extLst>
              <a:ext uri="{FF2B5EF4-FFF2-40B4-BE49-F238E27FC236}">
                <a16:creationId xmlns:a16="http://schemas.microsoft.com/office/drawing/2014/main" id="{5D870DEB-665B-0DD2-9843-39D2E75301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1845FB-F0D0-4339-AE00-3014F7880463}"/>
              </a:ext>
            </a:extLst>
          </p:cNvPr>
          <p:cNvSpPr>
            <a:spLocks noGrp="1"/>
          </p:cNvSpPr>
          <p:nvPr>
            <p:ph type="sldNum" sz="quarter" idx="12"/>
          </p:nvPr>
        </p:nvSpPr>
        <p:spPr/>
        <p:txBody>
          <a:bodyPr/>
          <a:lstStyle/>
          <a:p>
            <a:fld id="{BDD28725-7307-4DC9-91F3-FE9DA3A27B2D}" type="slidenum">
              <a:rPr lang="en-US" smtClean="0"/>
              <a:t>‹#›</a:t>
            </a:fld>
            <a:endParaRPr lang="en-US"/>
          </a:p>
        </p:txBody>
      </p:sp>
    </p:spTree>
    <p:extLst>
      <p:ext uri="{BB962C8B-B14F-4D97-AF65-F5344CB8AC3E}">
        <p14:creationId xmlns:p14="http://schemas.microsoft.com/office/powerpoint/2010/main" val="2460317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E57F-48B5-D893-D8B7-0219EE6067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C081D2-CCF6-E9AC-62B6-ED4A11BCEE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2ABEFE-FD61-D583-006D-9F8FBAE34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37FEF-8FDC-7188-90CB-ED7C1EABA832}"/>
              </a:ext>
            </a:extLst>
          </p:cNvPr>
          <p:cNvSpPr>
            <a:spLocks noGrp="1"/>
          </p:cNvSpPr>
          <p:nvPr>
            <p:ph type="dt" sz="half" idx="10"/>
          </p:nvPr>
        </p:nvSpPr>
        <p:spPr/>
        <p:txBody>
          <a:bodyPr/>
          <a:lstStyle/>
          <a:p>
            <a:fld id="{809425AB-196B-45DC-962F-BF3E43196EDB}" type="datetimeFigureOut">
              <a:rPr lang="en-US" smtClean="0"/>
              <a:t>4/2/2025</a:t>
            </a:fld>
            <a:endParaRPr lang="en-US"/>
          </a:p>
        </p:txBody>
      </p:sp>
      <p:sp>
        <p:nvSpPr>
          <p:cNvPr id="6" name="Footer Placeholder 5">
            <a:extLst>
              <a:ext uri="{FF2B5EF4-FFF2-40B4-BE49-F238E27FC236}">
                <a16:creationId xmlns:a16="http://schemas.microsoft.com/office/drawing/2014/main" id="{E3E8B7A3-9CBE-10EF-E695-B79DC8D5D0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D26F1-486A-4A73-D34A-F21B86946AC4}"/>
              </a:ext>
            </a:extLst>
          </p:cNvPr>
          <p:cNvSpPr>
            <a:spLocks noGrp="1"/>
          </p:cNvSpPr>
          <p:nvPr>
            <p:ph type="sldNum" sz="quarter" idx="12"/>
          </p:nvPr>
        </p:nvSpPr>
        <p:spPr/>
        <p:txBody>
          <a:bodyPr/>
          <a:lstStyle/>
          <a:p>
            <a:fld id="{BDD28725-7307-4DC9-91F3-FE9DA3A27B2D}" type="slidenum">
              <a:rPr lang="en-US" smtClean="0"/>
              <a:t>‹#›</a:t>
            </a:fld>
            <a:endParaRPr lang="en-US"/>
          </a:p>
        </p:txBody>
      </p:sp>
    </p:spTree>
    <p:extLst>
      <p:ext uri="{BB962C8B-B14F-4D97-AF65-F5344CB8AC3E}">
        <p14:creationId xmlns:p14="http://schemas.microsoft.com/office/powerpoint/2010/main" val="426799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E9E9-D125-99A8-4628-51F2AF2DAB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0B74A7-89D6-4C83-FA34-1B4D5DDEED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263E4B-B440-61AE-8463-D817DDCB0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E66D3C-848C-1110-A0EA-C867C0E7A6A5}"/>
              </a:ext>
            </a:extLst>
          </p:cNvPr>
          <p:cNvSpPr>
            <a:spLocks noGrp="1"/>
          </p:cNvSpPr>
          <p:nvPr>
            <p:ph type="dt" sz="half" idx="10"/>
          </p:nvPr>
        </p:nvSpPr>
        <p:spPr/>
        <p:txBody>
          <a:bodyPr/>
          <a:lstStyle/>
          <a:p>
            <a:fld id="{809425AB-196B-45DC-962F-BF3E43196EDB}" type="datetimeFigureOut">
              <a:rPr lang="en-US" smtClean="0"/>
              <a:t>4/2/2025</a:t>
            </a:fld>
            <a:endParaRPr lang="en-US"/>
          </a:p>
        </p:txBody>
      </p:sp>
      <p:sp>
        <p:nvSpPr>
          <p:cNvPr id="6" name="Footer Placeholder 5">
            <a:extLst>
              <a:ext uri="{FF2B5EF4-FFF2-40B4-BE49-F238E27FC236}">
                <a16:creationId xmlns:a16="http://schemas.microsoft.com/office/drawing/2014/main" id="{090A2ED6-F664-8591-B358-8B50CDD0C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A87829-58FD-4226-DAAD-3B2EA3F4390C}"/>
              </a:ext>
            </a:extLst>
          </p:cNvPr>
          <p:cNvSpPr>
            <a:spLocks noGrp="1"/>
          </p:cNvSpPr>
          <p:nvPr>
            <p:ph type="sldNum" sz="quarter" idx="12"/>
          </p:nvPr>
        </p:nvSpPr>
        <p:spPr/>
        <p:txBody>
          <a:bodyPr/>
          <a:lstStyle/>
          <a:p>
            <a:fld id="{BDD28725-7307-4DC9-91F3-FE9DA3A27B2D}" type="slidenum">
              <a:rPr lang="en-US" smtClean="0"/>
              <a:t>‹#›</a:t>
            </a:fld>
            <a:endParaRPr lang="en-US"/>
          </a:p>
        </p:txBody>
      </p:sp>
    </p:spTree>
    <p:extLst>
      <p:ext uri="{BB962C8B-B14F-4D97-AF65-F5344CB8AC3E}">
        <p14:creationId xmlns:p14="http://schemas.microsoft.com/office/powerpoint/2010/main" val="2434593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83C861-6D68-9261-CAE6-CF0337942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96628E-C345-A333-2A6A-6D962F4E67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27440B-854B-4AF0-3DFE-2BFC0F322A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425AB-196B-45DC-962F-BF3E43196EDB}" type="datetimeFigureOut">
              <a:rPr lang="en-US" smtClean="0"/>
              <a:t>4/2/2025</a:t>
            </a:fld>
            <a:endParaRPr lang="en-US"/>
          </a:p>
        </p:txBody>
      </p:sp>
      <p:sp>
        <p:nvSpPr>
          <p:cNvPr id="5" name="Footer Placeholder 4">
            <a:extLst>
              <a:ext uri="{FF2B5EF4-FFF2-40B4-BE49-F238E27FC236}">
                <a16:creationId xmlns:a16="http://schemas.microsoft.com/office/drawing/2014/main" id="{0A349000-4507-EB6A-307D-1007F5C062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FDDD85-F8F7-0AA5-290E-6244C18932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28725-7307-4DC9-91F3-FE9DA3A27B2D}" type="slidenum">
              <a:rPr lang="en-US" smtClean="0"/>
              <a:t>‹#›</a:t>
            </a:fld>
            <a:endParaRPr lang="en-US"/>
          </a:p>
        </p:txBody>
      </p:sp>
    </p:spTree>
    <p:extLst>
      <p:ext uri="{BB962C8B-B14F-4D97-AF65-F5344CB8AC3E}">
        <p14:creationId xmlns:p14="http://schemas.microsoft.com/office/powerpoint/2010/main" val="2695580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nsonr@stolaf.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hemapps.stolaf.edu/inchi/cdk-web-demo/index1.htm?InChI=1S/C4H9NO/c1-3-4(6)5-2/h3H2,1-2H3,(H,5,6)"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hemapps.stolaf.edu/inchi/cdk-web-demo/index1.htm?InChI=1S/C9H10O3/c10-8-4-1-7(2-5-8)3-6-9(11)12/h1-2,4-5,10H,3,6H2,(H,11,12)/p-1"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hemapps.stolaf.edu/inchi/cdk-web-demo/index1.htm?InChI=1S/C14H19NO2/c1-11(16)5-6-12-7-8-14(17)13(9-12)10-15(2,3)4/h5-9H,10H2,1-4H3/p+1"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hemapps.stolaf.edu/inchi/cdk-web-dem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BD0E-CA60-BC63-1EAB-6B8B43A6B848}"/>
              </a:ext>
            </a:extLst>
          </p:cNvPr>
          <p:cNvSpPr>
            <a:spLocks noGrp="1"/>
          </p:cNvSpPr>
          <p:nvPr>
            <p:ph type="ctrTitle"/>
          </p:nvPr>
        </p:nvSpPr>
        <p:spPr/>
        <p:txBody>
          <a:bodyPr>
            <a:noAutofit/>
          </a:bodyPr>
          <a:lstStyle/>
          <a:p>
            <a:br>
              <a:rPr lang="en-US" sz="4000" dirty="0"/>
            </a:br>
            <a:br>
              <a:rPr lang="en-US" sz="4000" dirty="0"/>
            </a:br>
            <a:r>
              <a:rPr lang="en-US" sz="4000" dirty="0"/>
              <a:t>FOR DISCUSSION:</a:t>
            </a:r>
            <a:br>
              <a:rPr lang="en-US" sz="4000" dirty="0"/>
            </a:br>
            <a:r>
              <a:rPr lang="en-US" sz="4000" dirty="0"/>
              <a:t>InChI JNA/WASM </a:t>
            </a:r>
            <a:r>
              <a:rPr lang="en-US" sz="4000" dirty="0" err="1"/>
              <a:t>Java+JavaScript</a:t>
            </a:r>
            <a:r>
              <a:rPr lang="en-US" sz="4000" dirty="0"/>
              <a:t> </a:t>
            </a:r>
            <a:br>
              <a:rPr lang="en-US" sz="4000" dirty="0"/>
            </a:br>
            <a:r>
              <a:rPr lang="en-US" sz="4000" dirty="0"/>
              <a:t>Joint Development Proposal</a:t>
            </a:r>
          </a:p>
        </p:txBody>
      </p:sp>
      <p:sp>
        <p:nvSpPr>
          <p:cNvPr id="3" name="Subtitle 2">
            <a:extLst>
              <a:ext uri="{FF2B5EF4-FFF2-40B4-BE49-F238E27FC236}">
                <a16:creationId xmlns:a16="http://schemas.microsoft.com/office/drawing/2014/main" id="{A54F46ED-AE22-227A-6E31-BB2EFFF1F2D1}"/>
              </a:ext>
            </a:extLst>
          </p:cNvPr>
          <p:cNvSpPr>
            <a:spLocks noGrp="1"/>
          </p:cNvSpPr>
          <p:nvPr>
            <p:ph type="subTitle" idx="1"/>
          </p:nvPr>
        </p:nvSpPr>
        <p:spPr>
          <a:xfrm>
            <a:off x="1524000" y="3950208"/>
            <a:ext cx="9144000" cy="2322576"/>
          </a:xfrm>
        </p:spPr>
        <p:txBody>
          <a:bodyPr>
            <a:normAutofit/>
          </a:bodyPr>
          <a:lstStyle/>
          <a:p>
            <a:r>
              <a:rPr lang="en-US" dirty="0"/>
              <a:t>Bob Hanson</a:t>
            </a:r>
          </a:p>
          <a:p>
            <a:r>
              <a:rPr lang="en-US" dirty="0"/>
              <a:t>St. Olaf College</a:t>
            </a:r>
          </a:p>
          <a:p>
            <a:r>
              <a:rPr lang="en-US" dirty="0">
                <a:hlinkClick r:id="rId2"/>
              </a:rPr>
              <a:t>hansonr@stolaf.edu</a:t>
            </a:r>
            <a:r>
              <a:rPr lang="en-US" dirty="0"/>
              <a:t> </a:t>
            </a:r>
          </a:p>
          <a:p>
            <a:r>
              <a:rPr lang="en-US" dirty="0"/>
              <a:t>April 2, 2025</a:t>
            </a:r>
          </a:p>
        </p:txBody>
      </p:sp>
    </p:spTree>
    <p:extLst>
      <p:ext uri="{BB962C8B-B14F-4D97-AF65-F5344CB8AC3E}">
        <p14:creationId xmlns:p14="http://schemas.microsoft.com/office/powerpoint/2010/main" val="3272678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A4B2-A94D-1A68-174B-D96EDAB073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F3580E-D317-7B50-BA14-8D91B350157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79D63A4-034C-7C8A-1E25-9A8DDC2EF671}"/>
              </a:ext>
            </a:extLst>
          </p:cNvPr>
          <p:cNvPicPr>
            <a:picLocks noChangeAspect="1"/>
          </p:cNvPicPr>
          <p:nvPr/>
        </p:nvPicPr>
        <p:blipFill>
          <a:blip r:embed="rId2"/>
          <a:stretch>
            <a:fillRect/>
          </a:stretch>
        </p:blipFill>
        <p:spPr>
          <a:xfrm>
            <a:off x="2292638" y="201168"/>
            <a:ext cx="7537162" cy="6350823"/>
          </a:xfrm>
          <a:prstGeom prst="rect">
            <a:avLst/>
          </a:prstGeom>
        </p:spPr>
      </p:pic>
      <p:sp>
        <p:nvSpPr>
          <p:cNvPr id="6" name="TextBox 5">
            <a:extLst>
              <a:ext uri="{FF2B5EF4-FFF2-40B4-BE49-F238E27FC236}">
                <a16:creationId xmlns:a16="http://schemas.microsoft.com/office/drawing/2014/main" id="{55C41709-6EC0-F4E1-AF6E-8A5588D343BD}"/>
              </a:ext>
            </a:extLst>
          </p:cNvPr>
          <p:cNvSpPr txBox="1"/>
          <p:nvPr/>
        </p:nvSpPr>
        <p:spPr>
          <a:xfrm>
            <a:off x="6221899" y="3059668"/>
            <a:ext cx="2570922" cy="369332"/>
          </a:xfrm>
          <a:prstGeom prst="rect">
            <a:avLst/>
          </a:prstGeom>
          <a:noFill/>
          <a:ln>
            <a:solidFill>
              <a:srgbClr val="FF0000"/>
            </a:solidFill>
          </a:ln>
        </p:spPr>
        <p:txBody>
          <a:bodyPr wrap="square" rtlCol="0">
            <a:spAutoFit/>
          </a:bodyPr>
          <a:lstStyle/>
          <a:p>
            <a:r>
              <a:rPr lang="en-US" dirty="0">
                <a:solidFill>
                  <a:srgbClr val="FF0000"/>
                </a:solidFill>
              </a:rPr>
              <a:t>structure modified in OCL</a:t>
            </a:r>
          </a:p>
        </p:txBody>
      </p:sp>
      <p:cxnSp>
        <p:nvCxnSpPr>
          <p:cNvPr id="8" name="Connector: Curved 7">
            <a:extLst>
              <a:ext uri="{FF2B5EF4-FFF2-40B4-BE49-F238E27FC236}">
                <a16:creationId xmlns:a16="http://schemas.microsoft.com/office/drawing/2014/main" id="{A88ADCF6-B31E-440F-33E1-D83FFD4F4FE6}"/>
              </a:ext>
            </a:extLst>
          </p:cNvPr>
          <p:cNvCxnSpPr/>
          <p:nvPr/>
        </p:nvCxnSpPr>
        <p:spPr>
          <a:xfrm rot="16200000" flipV="1">
            <a:off x="5897218" y="2441026"/>
            <a:ext cx="649356" cy="331304"/>
          </a:xfrm>
          <a:prstGeom prst="curvedConnector3">
            <a:avLst>
              <a:gd name="adj1" fmla="val 5612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E08FDBD3-D54F-896C-E5A6-1019F6EAA15C}"/>
              </a:ext>
            </a:extLst>
          </p:cNvPr>
          <p:cNvCxnSpPr>
            <a:cxnSpLocks/>
          </p:cNvCxnSpPr>
          <p:nvPr/>
        </p:nvCxnSpPr>
        <p:spPr>
          <a:xfrm rot="5400000">
            <a:off x="2665113" y="2675518"/>
            <a:ext cx="1693429" cy="967407"/>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26A758F-0D49-AE4C-34A2-13FAC6A01B93}"/>
              </a:ext>
            </a:extLst>
          </p:cNvPr>
          <p:cNvSpPr/>
          <p:nvPr/>
        </p:nvSpPr>
        <p:spPr>
          <a:xfrm>
            <a:off x="2335696" y="4472608"/>
            <a:ext cx="278295" cy="20540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9DE354D-DC8E-AE92-8E48-B035532EE4BA}"/>
              </a:ext>
            </a:extLst>
          </p:cNvPr>
          <p:cNvSpPr/>
          <p:nvPr/>
        </p:nvSpPr>
        <p:spPr>
          <a:xfrm>
            <a:off x="2812774" y="6106491"/>
            <a:ext cx="278295" cy="20540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84C96B0-B9AF-D4E8-0B67-A583076A2288}"/>
              </a:ext>
            </a:extLst>
          </p:cNvPr>
          <p:cNvSpPr txBox="1"/>
          <p:nvPr/>
        </p:nvSpPr>
        <p:spPr>
          <a:xfrm>
            <a:off x="2503006" y="2373581"/>
            <a:ext cx="1050235" cy="646331"/>
          </a:xfrm>
          <a:prstGeom prst="rect">
            <a:avLst/>
          </a:prstGeom>
          <a:noFill/>
          <a:ln>
            <a:solidFill>
              <a:srgbClr val="FF0000"/>
            </a:solidFill>
          </a:ln>
        </p:spPr>
        <p:txBody>
          <a:bodyPr wrap="square" rtlCol="0">
            <a:spAutoFit/>
          </a:bodyPr>
          <a:lstStyle/>
          <a:p>
            <a:r>
              <a:rPr lang="en-US" dirty="0">
                <a:solidFill>
                  <a:srgbClr val="FF0000"/>
                </a:solidFill>
              </a:rPr>
              <a:t>via InChI</a:t>
            </a:r>
          </a:p>
          <a:p>
            <a:r>
              <a:rPr lang="en-US" dirty="0">
                <a:solidFill>
                  <a:srgbClr val="FF0000"/>
                </a:solidFill>
              </a:rPr>
              <a:t>to CDK</a:t>
            </a:r>
          </a:p>
        </p:txBody>
      </p:sp>
    </p:spTree>
    <p:extLst>
      <p:ext uri="{BB962C8B-B14F-4D97-AF65-F5344CB8AC3E}">
        <p14:creationId xmlns:p14="http://schemas.microsoft.com/office/powerpoint/2010/main" val="443982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7DE4-334B-2E89-6B34-70DEACA028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791D22-2940-FC30-5B5D-FDBF5865202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E5C5630-346D-AC2C-7957-22A42295DEBF}"/>
              </a:ext>
            </a:extLst>
          </p:cNvPr>
          <p:cNvPicPr>
            <a:picLocks noChangeAspect="1"/>
          </p:cNvPicPr>
          <p:nvPr/>
        </p:nvPicPr>
        <p:blipFill>
          <a:blip r:embed="rId2"/>
          <a:stretch>
            <a:fillRect/>
          </a:stretch>
        </p:blipFill>
        <p:spPr>
          <a:xfrm>
            <a:off x="80659" y="0"/>
            <a:ext cx="12030682" cy="6858000"/>
          </a:xfrm>
          <a:prstGeom prst="rect">
            <a:avLst/>
          </a:prstGeom>
        </p:spPr>
      </p:pic>
      <p:sp>
        <p:nvSpPr>
          <p:cNvPr id="6" name="Rectangle 5">
            <a:extLst>
              <a:ext uri="{FF2B5EF4-FFF2-40B4-BE49-F238E27FC236}">
                <a16:creationId xmlns:a16="http://schemas.microsoft.com/office/drawing/2014/main" id="{0002F2FD-6441-64AF-C363-D376E6C97E5F}"/>
              </a:ext>
            </a:extLst>
          </p:cNvPr>
          <p:cNvSpPr/>
          <p:nvPr/>
        </p:nvSpPr>
        <p:spPr>
          <a:xfrm>
            <a:off x="5127824" y="0"/>
            <a:ext cx="1824065" cy="19186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DB8953B-DC30-A617-20C9-39047D31A37B}"/>
              </a:ext>
            </a:extLst>
          </p:cNvPr>
          <p:cNvSpPr txBox="1"/>
          <p:nvPr/>
        </p:nvSpPr>
        <p:spPr>
          <a:xfrm>
            <a:off x="7388217" y="357871"/>
            <a:ext cx="3178184" cy="369332"/>
          </a:xfrm>
          <a:prstGeom prst="rect">
            <a:avLst/>
          </a:prstGeom>
          <a:noFill/>
          <a:ln>
            <a:solidFill>
              <a:srgbClr val="FF0000"/>
            </a:solidFill>
          </a:ln>
        </p:spPr>
        <p:txBody>
          <a:bodyPr wrap="square" rtlCol="0">
            <a:spAutoFit/>
          </a:bodyPr>
          <a:lstStyle/>
          <a:p>
            <a:r>
              <a:rPr lang="en-US" dirty="0">
                <a:solidFill>
                  <a:srgbClr val="FF0000"/>
                </a:solidFill>
              </a:rPr>
              <a:t> MOL file to InChI, CDK, and OCL</a:t>
            </a:r>
          </a:p>
        </p:txBody>
      </p:sp>
      <p:sp>
        <p:nvSpPr>
          <p:cNvPr id="7" name="TextBox 6">
            <a:extLst>
              <a:ext uri="{FF2B5EF4-FFF2-40B4-BE49-F238E27FC236}">
                <a16:creationId xmlns:a16="http://schemas.microsoft.com/office/drawing/2014/main" id="{52ED490E-0D4B-1594-E2E3-6636689A64B1}"/>
              </a:ext>
            </a:extLst>
          </p:cNvPr>
          <p:cNvSpPr txBox="1"/>
          <p:nvPr/>
        </p:nvSpPr>
        <p:spPr>
          <a:xfrm>
            <a:off x="2299855" y="6103133"/>
            <a:ext cx="2827969" cy="646331"/>
          </a:xfrm>
          <a:prstGeom prst="rect">
            <a:avLst/>
          </a:prstGeom>
          <a:noFill/>
          <a:ln>
            <a:solidFill>
              <a:srgbClr val="FF0000"/>
            </a:solidFill>
          </a:ln>
        </p:spPr>
        <p:txBody>
          <a:bodyPr wrap="square" rtlCol="0">
            <a:spAutoFit/>
          </a:bodyPr>
          <a:lstStyle/>
          <a:p>
            <a:r>
              <a:rPr lang="en-US" dirty="0">
                <a:solidFill>
                  <a:srgbClr val="FF0000"/>
                </a:solidFill>
              </a:rPr>
              <a:t> Note that MOL file from InChI loses stereochemistry.</a:t>
            </a:r>
          </a:p>
        </p:txBody>
      </p:sp>
    </p:spTree>
    <p:extLst>
      <p:ext uri="{BB962C8B-B14F-4D97-AF65-F5344CB8AC3E}">
        <p14:creationId xmlns:p14="http://schemas.microsoft.com/office/powerpoint/2010/main" val="8208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7A641-895D-02E5-4226-9DC91E1992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636E41-1933-B708-E072-59575E968E09}"/>
              </a:ext>
            </a:extLst>
          </p:cNvPr>
          <p:cNvSpPr>
            <a:spLocks noGrp="1"/>
          </p:cNvSpPr>
          <p:nvPr>
            <p:ph type="title"/>
          </p:nvPr>
        </p:nvSpPr>
        <p:spPr/>
        <p:txBody>
          <a:bodyPr/>
          <a:lstStyle/>
          <a:p>
            <a:r>
              <a:rPr lang="en-US" dirty="0"/>
              <a:t>Issues and Solutions</a:t>
            </a:r>
          </a:p>
        </p:txBody>
      </p:sp>
      <p:sp>
        <p:nvSpPr>
          <p:cNvPr id="3" name="Content Placeholder 2">
            <a:extLst>
              <a:ext uri="{FF2B5EF4-FFF2-40B4-BE49-F238E27FC236}">
                <a16:creationId xmlns:a16="http://schemas.microsoft.com/office/drawing/2014/main" id="{51BDE625-072B-0882-3AFF-1244BE8A34BD}"/>
              </a:ext>
            </a:extLst>
          </p:cNvPr>
          <p:cNvSpPr>
            <a:spLocks noGrp="1"/>
          </p:cNvSpPr>
          <p:nvPr>
            <p:ph idx="1"/>
          </p:nvPr>
        </p:nvSpPr>
        <p:spPr>
          <a:xfrm>
            <a:off x="838200" y="1825625"/>
            <a:ext cx="10515600" cy="4953866"/>
          </a:xfrm>
        </p:spPr>
        <p:txBody>
          <a:bodyPr>
            <a:normAutofit/>
          </a:bodyPr>
          <a:lstStyle/>
          <a:p>
            <a:pPr marL="0" indent="0">
              <a:buNone/>
            </a:pPr>
            <a:r>
              <a:rPr lang="en-US" dirty="0"/>
              <a:t>One of the strongest arguments for joining forces on JNA and WASM development is that issues arising with implementing InChI, particularly InChI-to-(reasonable)structure can be solved in one place in one go. No duplication of efforts necessary. These aren’t necessarily bugs. They may be simply the result of internal InChI representation choices that serve a purpose within </a:t>
            </a:r>
            <a:r>
              <a:rPr lang="en-US" dirty="0" err="1"/>
              <a:t>inchi</a:t>
            </a:r>
            <a:r>
              <a:rPr lang="en-US" dirty="0"/>
              <a:t>-C. The “issue” is only that some applications of InChI need to be made more chemist-friendly, with fewer surprises. </a:t>
            </a:r>
          </a:p>
          <a:p>
            <a:pPr marL="0" indent="0">
              <a:buNone/>
            </a:pPr>
            <a:endParaRPr lang="en-US" dirty="0"/>
          </a:p>
        </p:txBody>
      </p:sp>
    </p:spTree>
    <p:extLst>
      <p:ext uri="{BB962C8B-B14F-4D97-AF65-F5344CB8AC3E}">
        <p14:creationId xmlns:p14="http://schemas.microsoft.com/office/powerpoint/2010/main" val="323432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8E5F9-ADEF-E574-5856-592EC9CE8F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8FC46-F579-1F2B-0EC6-2495C942E28C}"/>
              </a:ext>
            </a:extLst>
          </p:cNvPr>
          <p:cNvSpPr>
            <a:spLocks noGrp="1"/>
          </p:cNvSpPr>
          <p:nvPr>
            <p:ph type="title"/>
          </p:nvPr>
        </p:nvSpPr>
        <p:spPr/>
        <p:txBody>
          <a:bodyPr/>
          <a:lstStyle/>
          <a:p>
            <a:r>
              <a:rPr lang="en-US" dirty="0"/>
              <a:t>Issues and Solutions</a:t>
            </a:r>
          </a:p>
        </p:txBody>
      </p:sp>
      <p:sp>
        <p:nvSpPr>
          <p:cNvPr id="3" name="Content Placeholder 2">
            <a:extLst>
              <a:ext uri="{FF2B5EF4-FFF2-40B4-BE49-F238E27FC236}">
                <a16:creationId xmlns:a16="http://schemas.microsoft.com/office/drawing/2014/main" id="{2434EC98-7572-6580-22C1-23BB86913931}"/>
              </a:ext>
            </a:extLst>
          </p:cNvPr>
          <p:cNvSpPr>
            <a:spLocks noGrp="1"/>
          </p:cNvSpPr>
          <p:nvPr>
            <p:ph idx="1"/>
          </p:nvPr>
        </p:nvSpPr>
        <p:spPr>
          <a:xfrm>
            <a:off x="838199" y="1825625"/>
            <a:ext cx="10975109" cy="4953866"/>
          </a:xfrm>
        </p:spPr>
        <p:txBody>
          <a:bodyPr>
            <a:normAutofit/>
          </a:bodyPr>
          <a:lstStyle/>
          <a:p>
            <a:pPr marL="0" indent="0">
              <a:buNone/>
            </a:pPr>
            <a:r>
              <a:rPr lang="en-US" dirty="0"/>
              <a:t>Here I highlight three such problems we have identified:</a:t>
            </a:r>
          </a:p>
          <a:p>
            <a:pPr marL="0" indent="0">
              <a:buNone/>
            </a:pPr>
            <a:endParaRPr lang="en-US" dirty="0"/>
          </a:p>
          <a:p>
            <a:pPr marL="0" indent="0">
              <a:buNone/>
            </a:pPr>
            <a:r>
              <a:rPr lang="en-US" dirty="0"/>
              <a:t>#1 amide -&gt; InChI -&gt; </a:t>
            </a:r>
            <a:r>
              <a:rPr lang="en-US" dirty="0" err="1"/>
              <a:t>iminol</a:t>
            </a:r>
            <a:endParaRPr lang="en-US" dirty="0"/>
          </a:p>
          <a:p>
            <a:pPr marL="0" indent="0">
              <a:buNone/>
            </a:pPr>
            <a:r>
              <a:rPr lang="en-US" dirty="0"/>
              <a:t>#2 phenol-carboxylate -&gt; InChI -&gt; carboxylic acid-phenolate</a:t>
            </a:r>
          </a:p>
          <a:p>
            <a:pPr marL="0" indent="0">
              <a:buNone/>
            </a:pPr>
            <a:r>
              <a:rPr lang="en-US" dirty="0"/>
              <a:t>#3  ammonium-phenol -&gt; InChI -&gt; loss of stereochemistry</a:t>
            </a:r>
          </a:p>
        </p:txBody>
      </p:sp>
    </p:spTree>
    <p:extLst>
      <p:ext uri="{BB962C8B-B14F-4D97-AF65-F5344CB8AC3E}">
        <p14:creationId xmlns:p14="http://schemas.microsoft.com/office/powerpoint/2010/main" val="13690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D275F-E8A1-D23B-4086-BC43E9A50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970E3C-F9C8-B2B3-FBC7-A3173F5C223A}"/>
              </a:ext>
            </a:extLst>
          </p:cNvPr>
          <p:cNvSpPr>
            <a:spLocks noGrp="1"/>
          </p:cNvSpPr>
          <p:nvPr>
            <p:ph type="title"/>
          </p:nvPr>
        </p:nvSpPr>
        <p:spPr/>
        <p:txBody>
          <a:bodyPr>
            <a:normAutofit/>
          </a:bodyPr>
          <a:lstStyle/>
          <a:p>
            <a:r>
              <a:rPr lang="en-US" sz="2800" dirty="0"/>
              <a:t>Issue #1 amide -&gt; InChI -&gt; </a:t>
            </a:r>
            <a:r>
              <a:rPr lang="en-US" sz="2800" dirty="0" err="1"/>
              <a:t>iminol</a:t>
            </a:r>
            <a:endParaRPr lang="en-US" sz="2800" dirty="0"/>
          </a:p>
        </p:txBody>
      </p:sp>
      <p:sp>
        <p:nvSpPr>
          <p:cNvPr id="3" name="Content Placeholder 2">
            <a:extLst>
              <a:ext uri="{FF2B5EF4-FFF2-40B4-BE49-F238E27FC236}">
                <a16:creationId xmlns:a16="http://schemas.microsoft.com/office/drawing/2014/main" id="{2A4157FB-19E5-596F-A4B2-80B636911DE9}"/>
              </a:ext>
            </a:extLst>
          </p:cNvPr>
          <p:cNvSpPr>
            <a:spLocks noGrp="1"/>
          </p:cNvSpPr>
          <p:nvPr>
            <p:ph idx="1"/>
          </p:nvPr>
        </p:nvSpPr>
        <p:spPr>
          <a:xfrm>
            <a:off x="838199" y="1825625"/>
            <a:ext cx="10975109" cy="4953866"/>
          </a:xfrm>
        </p:spPr>
        <p:txBody>
          <a:bodyPr>
            <a:normAutofit/>
          </a:bodyPr>
          <a:lstStyle/>
          <a:p>
            <a:pPr marL="0" indent="0">
              <a:buNone/>
            </a:pPr>
            <a:r>
              <a:rPr lang="en-US" sz="2400" dirty="0"/>
              <a:t>This is well known. It is not a bug. It is just that </a:t>
            </a:r>
            <a:r>
              <a:rPr lang="en-US" sz="2400" dirty="0" err="1"/>
              <a:t>inchi</a:t>
            </a:r>
            <a:r>
              <a:rPr lang="en-US" sz="2400" dirty="0"/>
              <a:t>-C internally stores amides as </a:t>
            </a:r>
            <a:r>
              <a:rPr lang="en-US" sz="2400" dirty="0" err="1"/>
              <a:t>iminols</a:t>
            </a:r>
            <a:r>
              <a:rPr lang="en-US" sz="2400" dirty="0"/>
              <a:t>, and it is far more likely that a chemist would expect an amide than an </a:t>
            </a:r>
            <a:r>
              <a:rPr lang="en-US" sz="2400" dirty="0" err="1"/>
              <a:t>iminol</a:t>
            </a:r>
            <a:r>
              <a:rPr lang="en-US" sz="2400" dirty="0"/>
              <a:t> as the structural representation.</a:t>
            </a:r>
          </a:p>
          <a:p>
            <a:pPr marL="0" indent="0">
              <a:buNone/>
            </a:pPr>
            <a:r>
              <a:rPr lang="en-US" sz="2400" dirty="0"/>
              <a:t> For example: </a:t>
            </a:r>
            <a:r>
              <a:rPr lang="pt-BR" sz="2000" dirty="0">
                <a:hlinkClick r:id="rId2"/>
              </a:rPr>
              <a:t>InChI=1S/C4H9NO/c1-3-4(6)5-2/h3H2,1-2H3,(H,5,6)</a:t>
            </a:r>
            <a:endParaRPr lang="pt-BR" sz="2000" dirty="0"/>
          </a:p>
          <a:p>
            <a:pPr marL="0" indent="0">
              <a:buNone/>
            </a:pPr>
            <a:endParaRPr lang="en-US" sz="2400" dirty="0"/>
          </a:p>
          <a:p>
            <a:pPr marL="0" indent="0">
              <a:buNone/>
            </a:pPr>
            <a:r>
              <a:rPr lang="en-US" sz="2400" dirty="0"/>
              <a:t>Without “</a:t>
            </a:r>
            <a:r>
              <a:rPr lang="en-US" sz="2400" dirty="0" err="1"/>
              <a:t>fixamide</a:t>
            </a:r>
            <a:r>
              <a:rPr lang="en-US" sz="2400" dirty="0"/>
              <a:t>”:                                                                  With “</a:t>
            </a:r>
            <a:r>
              <a:rPr lang="en-US" sz="2400" dirty="0" err="1"/>
              <a:t>fixamide</a:t>
            </a:r>
            <a:r>
              <a:rPr lang="en-US" sz="2400" dirty="0"/>
              <a:t>”</a:t>
            </a:r>
          </a:p>
          <a:p>
            <a:pPr marL="0" indent="0">
              <a:buNone/>
            </a:pPr>
            <a:endParaRPr lang="en-US" sz="2400" dirty="0"/>
          </a:p>
        </p:txBody>
      </p:sp>
      <p:sp>
        <p:nvSpPr>
          <p:cNvPr id="6" name="Rectangle 5">
            <a:extLst>
              <a:ext uri="{FF2B5EF4-FFF2-40B4-BE49-F238E27FC236}">
                <a16:creationId xmlns:a16="http://schemas.microsoft.com/office/drawing/2014/main" id="{21719096-F492-1627-81AC-3F6B5DBE8885}"/>
              </a:ext>
            </a:extLst>
          </p:cNvPr>
          <p:cNvSpPr/>
          <p:nvPr/>
        </p:nvSpPr>
        <p:spPr>
          <a:xfrm>
            <a:off x="5127824" y="0"/>
            <a:ext cx="1824065" cy="19186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C7CF5E5-EAB6-EF40-9055-314688599EBD}"/>
              </a:ext>
            </a:extLst>
          </p:cNvPr>
          <p:cNvPicPr>
            <a:picLocks noChangeAspect="1"/>
          </p:cNvPicPr>
          <p:nvPr/>
        </p:nvPicPr>
        <p:blipFill>
          <a:blip r:embed="rId3"/>
          <a:stretch>
            <a:fillRect/>
          </a:stretch>
        </p:blipFill>
        <p:spPr>
          <a:xfrm>
            <a:off x="1221913" y="4469142"/>
            <a:ext cx="2067213" cy="1495634"/>
          </a:xfrm>
          <a:prstGeom prst="rect">
            <a:avLst/>
          </a:prstGeom>
        </p:spPr>
      </p:pic>
      <p:pic>
        <p:nvPicPr>
          <p:cNvPr id="8" name="Picture 7">
            <a:extLst>
              <a:ext uri="{FF2B5EF4-FFF2-40B4-BE49-F238E27FC236}">
                <a16:creationId xmlns:a16="http://schemas.microsoft.com/office/drawing/2014/main" id="{B9A5DF27-3202-2A4E-5B14-30A79A4ED7B0}"/>
              </a:ext>
            </a:extLst>
          </p:cNvPr>
          <p:cNvPicPr>
            <a:picLocks noChangeAspect="1"/>
          </p:cNvPicPr>
          <p:nvPr/>
        </p:nvPicPr>
        <p:blipFill>
          <a:blip r:embed="rId4"/>
          <a:stretch>
            <a:fillRect/>
          </a:stretch>
        </p:blipFill>
        <p:spPr>
          <a:xfrm>
            <a:off x="8050175" y="4449892"/>
            <a:ext cx="1686160" cy="1676634"/>
          </a:xfrm>
          <a:prstGeom prst="rect">
            <a:avLst/>
          </a:prstGeom>
        </p:spPr>
      </p:pic>
      <p:sp>
        <p:nvSpPr>
          <p:cNvPr id="4" name="Rectangle 3">
            <a:extLst>
              <a:ext uri="{FF2B5EF4-FFF2-40B4-BE49-F238E27FC236}">
                <a16:creationId xmlns:a16="http://schemas.microsoft.com/office/drawing/2014/main" id="{AAEC419B-C626-DE4C-884B-E2B2FAE8ABFB}"/>
              </a:ext>
            </a:extLst>
          </p:cNvPr>
          <p:cNvSpPr/>
          <p:nvPr/>
        </p:nvSpPr>
        <p:spPr>
          <a:xfrm>
            <a:off x="572655" y="4403712"/>
            <a:ext cx="9744363" cy="34378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6267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5DC93-6F32-4C99-51DD-6EC4C39CB6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F78B1E-C54B-D421-3D5A-75B92E8A723E}"/>
              </a:ext>
            </a:extLst>
          </p:cNvPr>
          <p:cNvSpPr>
            <a:spLocks noGrp="1"/>
          </p:cNvSpPr>
          <p:nvPr>
            <p:ph type="title"/>
          </p:nvPr>
        </p:nvSpPr>
        <p:spPr/>
        <p:txBody>
          <a:bodyPr>
            <a:noAutofit/>
          </a:bodyPr>
          <a:lstStyle/>
          <a:p>
            <a:r>
              <a:rPr lang="en-US" sz="2800" dirty="0"/>
              <a:t>Issue #2 phenol-carboxylate -&gt; InChI -&gt; carboxylic acid-phenolate</a:t>
            </a:r>
          </a:p>
        </p:txBody>
      </p:sp>
      <p:sp>
        <p:nvSpPr>
          <p:cNvPr id="3" name="Content Placeholder 2">
            <a:extLst>
              <a:ext uri="{FF2B5EF4-FFF2-40B4-BE49-F238E27FC236}">
                <a16:creationId xmlns:a16="http://schemas.microsoft.com/office/drawing/2014/main" id="{BEFA565D-83A6-9DC0-E96C-FBA8F5AE7462}"/>
              </a:ext>
            </a:extLst>
          </p:cNvPr>
          <p:cNvSpPr>
            <a:spLocks noGrp="1"/>
          </p:cNvSpPr>
          <p:nvPr>
            <p:ph idx="1"/>
          </p:nvPr>
        </p:nvSpPr>
        <p:spPr>
          <a:xfrm>
            <a:off x="838199" y="1825625"/>
            <a:ext cx="10975109" cy="4953866"/>
          </a:xfrm>
        </p:spPr>
        <p:txBody>
          <a:bodyPr>
            <a:normAutofit/>
          </a:bodyPr>
          <a:lstStyle/>
          <a:p>
            <a:pPr marL="0" indent="0">
              <a:buNone/>
            </a:pPr>
            <a:r>
              <a:rPr lang="en-US" sz="2400" dirty="0"/>
              <a:t>This is less well-known. Again, it is not a bug, in the sense that InChI never has guaranteed a “reasonable” internal chemical model, just one that gets the job done to create a definitive InChI. In this case, the issue is that the anion of a structure that is both a phenol and a carboxylic acid gives a model that is a phenolate, not a carboxylate. </a:t>
            </a:r>
          </a:p>
          <a:p>
            <a:pPr marL="0" indent="0">
              <a:buNone/>
            </a:pPr>
            <a:r>
              <a:rPr lang="en-US" sz="2400" dirty="0"/>
              <a:t>For example: </a:t>
            </a:r>
            <a:r>
              <a:rPr lang="pt-BR" sz="2000" dirty="0">
                <a:hlinkClick r:id="rId2"/>
              </a:rPr>
              <a:t>InChI=1S/C9H10O3/c10-8-4-1-7(2-5-8)3-6-9(11)12/h1-2,4-5,10H,3,6H2,(H,11,12)/p-1</a:t>
            </a:r>
            <a:endParaRPr lang="pt-BR" sz="2000" dirty="0"/>
          </a:p>
          <a:p>
            <a:pPr marL="0" indent="0">
              <a:buNone/>
            </a:pPr>
            <a:endParaRPr lang="en-US" sz="2400" dirty="0"/>
          </a:p>
          <a:p>
            <a:pPr marL="0" indent="0">
              <a:buNone/>
            </a:pPr>
            <a:r>
              <a:rPr lang="en-US" sz="2400" dirty="0"/>
              <a:t>Without “</a:t>
            </a:r>
            <a:r>
              <a:rPr lang="en-US" sz="2400" dirty="0" err="1"/>
              <a:t>fixacid</a:t>
            </a:r>
            <a:r>
              <a:rPr lang="en-US" sz="2400" dirty="0"/>
              <a:t>”:                                                                  With “</a:t>
            </a:r>
            <a:r>
              <a:rPr lang="en-US" sz="2400" dirty="0" err="1"/>
              <a:t>fixacid</a:t>
            </a:r>
            <a:r>
              <a:rPr lang="en-US" sz="2400" dirty="0"/>
              <a:t>”</a:t>
            </a:r>
          </a:p>
          <a:p>
            <a:pPr marL="0" indent="0">
              <a:buNone/>
            </a:pPr>
            <a:endParaRPr lang="en-US" sz="2400" dirty="0"/>
          </a:p>
        </p:txBody>
      </p:sp>
      <p:pic>
        <p:nvPicPr>
          <p:cNvPr id="7" name="Picture 6">
            <a:extLst>
              <a:ext uri="{FF2B5EF4-FFF2-40B4-BE49-F238E27FC236}">
                <a16:creationId xmlns:a16="http://schemas.microsoft.com/office/drawing/2014/main" id="{E6D1FE70-E930-88CF-0451-5903964C8E19}"/>
              </a:ext>
            </a:extLst>
          </p:cNvPr>
          <p:cNvPicPr>
            <a:picLocks noChangeAspect="1"/>
          </p:cNvPicPr>
          <p:nvPr/>
        </p:nvPicPr>
        <p:blipFill>
          <a:blip r:embed="rId3"/>
          <a:stretch>
            <a:fillRect/>
          </a:stretch>
        </p:blipFill>
        <p:spPr>
          <a:xfrm>
            <a:off x="7738743" y="5119294"/>
            <a:ext cx="2514951" cy="1514686"/>
          </a:xfrm>
          <a:prstGeom prst="rect">
            <a:avLst/>
          </a:prstGeom>
        </p:spPr>
      </p:pic>
      <p:pic>
        <p:nvPicPr>
          <p:cNvPr id="10" name="Picture 9">
            <a:extLst>
              <a:ext uri="{FF2B5EF4-FFF2-40B4-BE49-F238E27FC236}">
                <a16:creationId xmlns:a16="http://schemas.microsoft.com/office/drawing/2014/main" id="{FBF75556-18B7-B30E-69A8-760F7CB7FD58}"/>
              </a:ext>
            </a:extLst>
          </p:cNvPr>
          <p:cNvPicPr>
            <a:picLocks noChangeAspect="1"/>
          </p:cNvPicPr>
          <p:nvPr/>
        </p:nvPicPr>
        <p:blipFill>
          <a:blip r:embed="rId4"/>
          <a:stretch>
            <a:fillRect/>
          </a:stretch>
        </p:blipFill>
        <p:spPr>
          <a:xfrm>
            <a:off x="1267944" y="5110058"/>
            <a:ext cx="2562583" cy="1571844"/>
          </a:xfrm>
          <a:prstGeom prst="rect">
            <a:avLst/>
          </a:prstGeom>
        </p:spPr>
      </p:pic>
    </p:spTree>
    <p:extLst>
      <p:ext uri="{BB962C8B-B14F-4D97-AF65-F5344CB8AC3E}">
        <p14:creationId xmlns:p14="http://schemas.microsoft.com/office/powerpoint/2010/main" val="2304419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8194C-3D7E-BB92-12D5-131DBC19D1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225D64-6E75-99D0-28BF-BD8F918266D7}"/>
              </a:ext>
            </a:extLst>
          </p:cNvPr>
          <p:cNvSpPr>
            <a:spLocks noGrp="1"/>
          </p:cNvSpPr>
          <p:nvPr>
            <p:ph type="title"/>
          </p:nvPr>
        </p:nvSpPr>
        <p:spPr/>
        <p:txBody>
          <a:bodyPr>
            <a:noAutofit/>
          </a:bodyPr>
          <a:lstStyle/>
          <a:p>
            <a:r>
              <a:rPr lang="en-US" sz="2800" dirty="0"/>
              <a:t>Issue #3 ammonium-phenol loss of stereochemistry</a:t>
            </a:r>
          </a:p>
        </p:txBody>
      </p:sp>
      <p:sp>
        <p:nvSpPr>
          <p:cNvPr id="3" name="Content Placeholder 2">
            <a:extLst>
              <a:ext uri="{FF2B5EF4-FFF2-40B4-BE49-F238E27FC236}">
                <a16:creationId xmlns:a16="http://schemas.microsoft.com/office/drawing/2014/main" id="{0EA7BC41-A538-9A28-6AE4-A17E801F5670}"/>
              </a:ext>
            </a:extLst>
          </p:cNvPr>
          <p:cNvSpPr>
            <a:spLocks noGrp="1"/>
          </p:cNvSpPr>
          <p:nvPr>
            <p:ph idx="1"/>
          </p:nvPr>
        </p:nvSpPr>
        <p:spPr>
          <a:xfrm>
            <a:off x="838199" y="1825625"/>
            <a:ext cx="10975109" cy="4953866"/>
          </a:xfrm>
        </p:spPr>
        <p:txBody>
          <a:bodyPr>
            <a:normAutofit/>
          </a:bodyPr>
          <a:lstStyle/>
          <a:p>
            <a:pPr marL="0" indent="0">
              <a:buNone/>
            </a:pPr>
            <a:r>
              <a:rPr lang="en-US" sz="2400" dirty="0"/>
              <a:t>This is a rather odd case that is a bug, because it is a loss of information in the InChI relative to the input structure. It is mentioned in the Tech Manual as “should be corrected”. No fix for this is known at this time, however. For example:</a:t>
            </a:r>
          </a:p>
          <a:p>
            <a:pPr marL="0" indent="0">
              <a:buNone/>
            </a:pPr>
            <a:r>
              <a:rPr lang="en-US" sz="2400" dirty="0"/>
              <a:t>    </a:t>
            </a:r>
            <a:r>
              <a:rPr lang="pt-BR" sz="2000" dirty="0">
                <a:hlinkClick r:id="rId2"/>
              </a:rPr>
              <a:t>InChI=1S/C14H19NO2/c1-11(16)5-6-12-7-8-14(17)13(9-12)10-15(2,3)4/h5-9H,10H2,1-4H3/p+1</a:t>
            </a:r>
            <a:endParaRPr lang="pt-BR" sz="2000" dirty="0"/>
          </a:p>
          <a:p>
            <a:pPr marL="0" indent="0">
              <a:buNone/>
            </a:pPr>
            <a:endParaRPr lang="en-US" sz="2400" dirty="0"/>
          </a:p>
          <a:p>
            <a:pPr marL="0" indent="0">
              <a:buNone/>
            </a:pPr>
            <a:r>
              <a:rPr lang="en-US" sz="2400" dirty="0" err="1"/>
              <a:t>OpenChemLib</a:t>
            </a:r>
            <a:r>
              <a:rPr lang="en-US" sz="2400" dirty="0"/>
              <a:t> input:                                          CDK output from InChI:</a:t>
            </a:r>
          </a:p>
          <a:p>
            <a:pPr marL="0" indent="0">
              <a:buNone/>
            </a:pPr>
            <a:endParaRPr lang="en-US" sz="2400" dirty="0"/>
          </a:p>
          <a:p>
            <a:pPr marL="0" indent="0">
              <a:buNone/>
            </a:pPr>
            <a:endParaRPr lang="en-US" sz="2400" dirty="0"/>
          </a:p>
        </p:txBody>
      </p:sp>
      <p:pic>
        <p:nvPicPr>
          <p:cNvPr id="5" name="Picture 4">
            <a:extLst>
              <a:ext uri="{FF2B5EF4-FFF2-40B4-BE49-F238E27FC236}">
                <a16:creationId xmlns:a16="http://schemas.microsoft.com/office/drawing/2014/main" id="{7DD3576D-5BF0-7956-DE56-0B5FFAFF8BED}"/>
              </a:ext>
            </a:extLst>
          </p:cNvPr>
          <p:cNvPicPr>
            <a:picLocks noChangeAspect="1"/>
          </p:cNvPicPr>
          <p:nvPr/>
        </p:nvPicPr>
        <p:blipFill>
          <a:blip r:embed="rId3"/>
          <a:stretch>
            <a:fillRect/>
          </a:stretch>
        </p:blipFill>
        <p:spPr>
          <a:xfrm>
            <a:off x="490889" y="4519219"/>
            <a:ext cx="3248478" cy="1495634"/>
          </a:xfrm>
          <a:prstGeom prst="rect">
            <a:avLst/>
          </a:prstGeom>
        </p:spPr>
      </p:pic>
      <p:pic>
        <p:nvPicPr>
          <p:cNvPr id="13" name="Picture 12">
            <a:extLst>
              <a:ext uri="{FF2B5EF4-FFF2-40B4-BE49-F238E27FC236}">
                <a16:creationId xmlns:a16="http://schemas.microsoft.com/office/drawing/2014/main" id="{BB7CC29A-FA1A-57B1-2AA9-C1EE43CA857A}"/>
              </a:ext>
            </a:extLst>
          </p:cNvPr>
          <p:cNvPicPr>
            <a:picLocks noChangeAspect="1"/>
          </p:cNvPicPr>
          <p:nvPr/>
        </p:nvPicPr>
        <p:blipFill>
          <a:blip r:embed="rId4"/>
          <a:stretch>
            <a:fillRect/>
          </a:stretch>
        </p:blipFill>
        <p:spPr>
          <a:xfrm>
            <a:off x="6651130" y="4599709"/>
            <a:ext cx="2752502" cy="1138053"/>
          </a:xfrm>
          <a:prstGeom prst="rect">
            <a:avLst/>
          </a:prstGeom>
        </p:spPr>
      </p:pic>
    </p:spTree>
    <p:extLst>
      <p:ext uri="{BB962C8B-B14F-4D97-AF65-F5344CB8AC3E}">
        <p14:creationId xmlns:p14="http://schemas.microsoft.com/office/powerpoint/2010/main" val="1693234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F76B-FBA5-94B6-F8CE-405E3F9B7BE0}"/>
              </a:ext>
            </a:extLst>
          </p:cNvPr>
          <p:cNvSpPr>
            <a:spLocks noGrp="1"/>
          </p:cNvSpPr>
          <p:nvPr>
            <p:ph type="title"/>
          </p:nvPr>
        </p:nvSpPr>
        <p:spPr/>
        <p:txBody>
          <a:bodyPr/>
          <a:lstStyle/>
          <a:p>
            <a:r>
              <a:rPr lang="en-US" dirty="0"/>
              <a:t>Coding Examples</a:t>
            </a:r>
          </a:p>
        </p:txBody>
      </p:sp>
      <p:sp>
        <p:nvSpPr>
          <p:cNvPr id="3" name="Content Placeholder 2">
            <a:extLst>
              <a:ext uri="{FF2B5EF4-FFF2-40B4-BE49-F238E27FC236}">
                <a16:creationId xmlns:a16="http://schemas.microsoft.com/office/drawing/2014/main" id="{AC1AB9C0-B9C3-6496-6A97-974C4462C671}"/>
              </a:ext>
            </a:extLst>
          </p:cNvPr>
          <p:cNvSpPr>
            <a:spLocks noGrp="1"/>
          </p:cNvSpPr>
          <p:nvPr>
            <p:ph idx="1"/>
          </p:nvPr>
        </p:nvSpPr>
        <p:spPr>
          <a:xfrm>
            <a:off x="838200" y="1690688"/>
            <a:ext cx="10515600" cy="5167311"/>
          </a:xfrm>
        </p:spPr>
        <p:txBody>
          <a:bodyPr>
            <a:normAutofit/>
          </a:bodyPr>
          <a:lstStyle/>
          <a:p>
            <a:pPr marL="0" indent="0">
              <a:buNone/>
            </a:pPr>
            <a:r>
              <a:rPr lang="en-US" sz="2400" dirty="0"/>
              <a:t>The following examples use </a:t>
            </a:r>
            <a:r>
              <a:rPr lang="en-US" sz="2400" dirty="0" err="1"/>
              <a:t>SwingJS</a:t>
            </a:r>
            <a:r>
              <a:rPr lang="en-US" sz="2400" dirty="0"/>
              <a:t>. As such, the Java methods map directly to JavaScript functions. All of the functions </a:t>
            </a:r>
            <a:r>
              <a:rPr lang="en-US" sz="2400" b="1" dirty="0"/>
              <a:t>in bold </a:t>
            </a:r>
            <a:r>
              <a:rPr lang="en-US" sz="2400" dirty="0"/>
              <a:t>are written in Java. They are accessed in both Java and JavaScript. For JavaScript apps not using </a:t>
            </a:r>
            <a:r>
              <a:rPr lang="en-US" sz="2400" dirty="0" err="1"/>
              <a:t>SwingJS</a:t>
            </a:r>
            <a:r>
              <a:rPr lang="en-US" sz="2400" dirty="0"/>
              <a:t>, we would provide </a:t>
            </a:r>
            <a:r>
              <a:rPr lang="en-US" sz="2400" dirty="0">
                <a:solidFill>
                  <a:srgbClr val="FF0000"/>
                </a:solidFill>
              </a:rPr>
              <a:t>IXA calls </a:t>
            </a:r>
            <a:r>
              <a:rPr lang="en-US" sz="2400" dirty="0"/>
              <a:t>using </a:t>
            </a:r>
            <a:r>
              <a:rPr lang="en-US" sz="2400" dirty="0" err="1"/>
              <a:t>Emscripten</a:t>
            </a:r>
            <a:r>
              <a:rPr lang="en-US" sz="2400" dirty="0"/>
              <a:t> methods </a:t>
            </a:r>
            <a:r>
              <a:rPr lang="en-US" sz="2400" i="1" dirty="0" err="1"/>
              <a:t>cwrap</a:t>
            </a:r>
            <a:r>
              <a:rPr lang="en-US" sz="2400" dirty="0"/>
              <a:t> and </a:t>
            </a:r>
            <a:r>
              <a:rPr lang="en-US" sz="2400" i="1" dirty="0" err="1"/>
              <a:t>ccall</a:t>
            </a:r>
            <a:r>
              <a:rPr lang="en-US" sz="2400" dirty="0"/>
              <a:t>. (And the apps would be responsible for anything else). But in </a:t>
            </a:r>
            <a:r>
              <a:rPr lang="en-US" sz="2400" dirty="0" err="1"/>
              <a:t>SwingJS</a:t>
            </a:r>
            <a:r>
              <a:rPr lang="en-US" sz="2400" dirty="0"/>
              <a:t> that is already taken care of by the JavaScript version of the native library registration process. </a:t>
            </a:r>
          </a:p>
          <a:p>
            <a:pPr marL="0" indent="0">
              <a:buNone/>
            </a:pPr>
            <a:r>
              <a:rPr lang="en-US" sz="2400" dirty="0"/>
              <a:t>Classes </a:t>
            </a:r>
            <a:r>
              <a:rPr lang="en-US" sz="2400" dirty="0" err="1"/>
              <a:t>swingjs.CDK</a:t>
            </a:r>
            <a:r>
              <a:rPr lang="en-US" sz="2400" dirty="0"/>
              <a:t> and </a:t>
            </a:r>
            <a:r>
              <a:rPr lang="en-US" sz="2400" dirty="0" err="1"/>
              <a:t>swingjs.OCL</a:t>
            </a:r>
            <a:r>
              <a:rPr lang="en-US" sz="2400" dirty="0"/>
              <a:t> are imported in Java as </a:t>
            </a:r>
            <a:r>
              <a:rPr lang="en-US" sz="2400" dirty="0">
                <a:latin typeface="Consolas" panose="020B0609020204030204" pitchFamily="49" charset="0"/>
              </a:rPr>
              <a:t>CDK</a:t>
            </a:r>
            <a:r>
              <a:rPr lang="en-US" sz="2400" dirty="0"/>
              <a:t> and </a:t>
            </a:r>
            <a:r>
              <a:rPr lang="en-US" sz="2400" dirty="0">
                <a:latin typeface="Consolas" panose="020B0609020204030204" pitchFamily="49" charset="0"/>
              </a:rPr>
              <a:t>OCL</a:t>
            </a:r>
            <a:r>
              <a:rPr lang="en-US" sz="2400" dirty="0"/>
              <a:t>. In the JavaScript they are script-local references to </a:t>
            </a:r>
            <a:r>
              <a:rPr lang="en-US" sz="2400" dirty="0">
                <a:latin typeface="Consolas" panose="020B0609020204030204" pitchFamily="49" charset="0"/>
              </a:rPr>
              <a:t>var CDK = </a:t>
            </a:r>
            <a:r>
              <a:rPr lang="en-US" sz="2400" dirty="0" err="1">
                <a:latin typeface="Consolas" panose="020B0609020204030204" pitchFamily="49" charset="0"/>
              </a:rPr>
              <a:t>swingjs.CDK</a:t>
            </a:r>
            <a:r>
              <a:rPr lang="en-US" sz="2400" dirty="0"/>
              <a:t> and </a:t>
            </a:r>
            <a:r>
              <a:rPr lang="en-US" sz="2400" dirty="0">
                <a:latin typeface="Consolas" panose="020B0609020204030204" pitchFamily="49" charset="0"/>
              </a:rPr>
              <a:t>var OCL = </a:t>
            </a:r>
            <a:r>
              <a:rPr lang="en-US" sz="2400" dirty="0" err="1">
                <a:latin typeface="Consolas" panose="020B0609020204030204" pitchFamily="49" charset="0"/>
              </a:rPr>
              <a:t>swingjs.OCL</a:t>
            </a:r>
            <a:r>
              <a:rPr lang="en-US" sz="2400" dirty="0"/>
              <a:t>. These two classes provide equivalent calls in CDK and OCL in both Java and JavaScript for generally useful InChI-related methods. IXA in Java refers (currently) to </a:t>
            </a:r>
            <a:r>
              <a:rPr lang="en-US" sz="2400" dirty="0">
                <a:latin typeface="Consolas" panose="020B0609020204030204" pitchFamily="49" charset="0"/>
              </a:rPr>
              <a:t>io.github.dan2097.jnainchi.IXA</a:t>
            </a:r>
            <a:r>
              <a:rPr lang="en-US" sz="2400" dirty="0"/>
              <a:t>, and in JavaScript refers to that as well, but is also aliased in JavaScript to </a:t>
            </a:r>
            <a:r>
              <a:rPr lang="en-US" sz="2400" dirty="0">
                <a:latin typeface="Consolas" panose="020B0609020204030204" pitchFamily="49" charset="0"/>
              </a:rPr>
              <a:t>J2S.wasm.jnainchi.IXA</a:t>
            </a:r>
            <a:r>
              <a:rPr lang="en-US" sz="2400" dirty="0"/>
              <a:t>.</a:t>
            </a:r>
          </a:p>
        </p:txBody>
      </p:sp>
    </p:spTree>
    <p:extLst>
      <p:ext uri="{BB962C8B-B14F-4D97-AF65-F5344CB8AC3E}">
        <p14:creationId xmlns:p14="http://schemas.microsoft.com/office/powerpoint/2010/main" val="573007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6CAA2-E45D-88B5-F83B-D513782D0D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617525-8EF4-15B1-901B-7868C5F3ADEC}"/>
              </a:ext>
            </a:extLst>
          </p:cNvPr>
          <p:cNvSpPr>
            <a:spLocks noGrp="1"/>
          </p:cNvSpPr>
          <p:nvPr>
            <p:ph type="title"/>
          </p:nvPr>
        </p:nvSpPr>
        <p:spPr/>
        <p:txBody>
          <a:bodyPr/>
          <a:lstStyle/>
          <a:p>
            <a:r>
              <a:rPr lang="en-US" dirty="0"/>
              <a:t>Coding examples (InChI-to-image, Java)</a:t>
            </a:r>
          </a:p>
        </p:txBody>
      </p:sp>
      <p:sp>
        <p:nvSpPr>
          <p:cNvPr id="3" name="Content Placeholder 2">
            <a:extLst>
              <a:ext uri="{FF2B5EF4-FFF2-40B4-BE49-F238E27FC236}">
                <a16:creationId xmlns:a16="http://schemas.microsoft.com/office/drawing/2014/main" id="{64EAAE06-5D77-CE62-1BB2-64558C0133D4}"/>
              </a:ext>
            </a:extLst>
          </p:cNvPr>
          <p:cNvSpPr>
            <a:spLocks noGrp="1"/>
          </p:cNvSpPr>
          <p:nvPr>
            <p:ph idx="1"/>
          </p:nvPr>
        </p:nvSpPr>
        <p:spPr>
          <a:xfrm>
            <a:off x="621792" y="1825624"/>
            <a:ext cx="11570208" cy="4794631"/>
          </a:xfrm>
        </p:spPr>
        <p:txBody>
          <a:bodyPr>
            <a:noAutofit/>
          </a:bodyPr>
          <a:lstStyle/>
          <a:p>
            <a:pPr marL="0" indent="0">
              <a:lnSpc>
                <a:spcPct val="100000"/>
              </a:lnSpc>
              <a:spcBef>
                <a:spcPts val="0"/>
              </a:spcBef>
              <a:buNone/>
            </a:pPr>
            <a:r>
              <a:rPr lang="en-US" sz="1600" dirty="0" err="1">
                <a:latin typeface="Consolas" panose="020B0609020204030204" pitchFamily="49" charset="0"/>
              </a:rPr>
              <a:t>BufferedImage</a:t>
            </a:r>
            <a:r>
              <a:rPr lang="en-US" sz="1600" dirty="0">
                <a:latin typeface="Consolas" panose="020B0609020204030204" pitchFamily="49" charset="0"/>
              </a:rPr>
              <a:t> </a:t>
            </a:r>
            <a:r>
              <a:rPr lang="en-US" sz="1600" dirty="0" err="1">
                <a:latin typeface="Consolas" panose="020B0609020204030204" pitchFamily="49" charset="0"/>
              </a:rPr>
              <a:t>inchiToImage</a:t>
            </a:r>
            <a:r>
              <a:rPr lang="en-US" sz="1600" dirty="0">
                <a:latin typeface="Consolas" panose="020B0609020204030204" pitchFamily="49" charset="0"/>
              </a:rPr>
              <a:t>(String </a:t>
            </a:r>
            <a:r>
              <a:rPr lang="en-US" sz="1600" dirty="0" err="1">
                <a:latin typeface="Consolas" panose="020B0609020204030204" pitchFamily="49" charset="0"/>
              </a:rPr>
              <a:t>inchi</a:t>
            </a:r>
            <a:r>
              <a:rPr lang="en-US" sz="1600" dirty="0">
                <a:latin typeface="Consolas" panose="020B0609020204030204" pitchFamily="49" charset="0"/>
              </a:rPr>
              <a:t>) {</a:t>
            </a:r>
          </a:p>
          <a:p>
            <a:pPr marL="0" indent="0">
              <a:lnSpc>
                <a:spcPct val="100000"/>
              </a:lnSpc>
              <a:spcBef>
                <a:spcPts val="0"/>
              </a:spcBef>
              <a:buNone/>
            </a:pPr>
            <a:r>
              <a:rPr lang="en-US" sz="1600" dirty="0">
                <a:latin typeface="Consolas" panose="020B0609020204030204" pitchFamily="49" charset="0"/>
              </a:rPr>
              <a:t>  try {</a:t>
            </a:r>
          </a:p>
          <a:p>
            <a:pPr marL="0" indent="0">
              <a:lnSpc>
                <a:spcPct val="100000"/>
              </a:lnSpc>
              <a:spcBef>
                <a:spcPts val="0"/>
              </a:spcBef>
              <a:buNone/>
            </a:pPr>
            <a:r>
              <a:rPr lang="en-US" sz="1600" dirty="0">
                <a:latin typeface="Consolas" panose="020B0609020204030204" pitchFamily="49" charset="0"/>
              </a:rPr>
              <a:t>    Pointer </a:t>
            </a:r>
            <a:r>
              <a:rPr lang="en-US" sz="1600" dirty="0" err="1">
                <a:latin typeface="Consolas" panose="020B0609020204030204" pitchFamily="49" charset="0"/>
              </a:rPr>
              <a:t>hStatus</a:t>
            </a:r>
            <a:r>
              <a:rPr lang="en-US" sz="1600" dirty="0">
                <a:latin typeface="Consolas" panose="020B0609020204030204" pitchFamily="49" charset="0"/>
              </a:rPr>
              <a:t> = </a:t>
            </a:r>
            <a:r>
              <a:rPr lang="en-US" sz="1600" b="1" dirty="0" err="1">
                <a:solidFill>
                  <a:srgbClr val="FF0000"/>
                </a:solidFill>
                <a:latin typeface="Consolas" panose="020B0609020204030204" pitchFamily="49" charset="0"/>
              </a:rPr>
              <a:t>IXA.IXA_STATUS_Create</a:t>
            </a:r>
            <a:r>
              <a:rPr lang="en-US" sz="1600" b="1" dirty="0">
                <a:solidFill>
                  <a:srgbClr val="FF0000"/>
                </a:solidFill>
                <a:latin typeface="Consolas" panose="020B0609020204030204" pitchFamily="49" charset="0"/>
              </a:rPr>
              <a:t>()</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    Pointer </a:t>
            </a:r>
            <a:r>
              <a:rPr lang="en-US" sz="1600" dirty="0" err="1">
                <a:latin typeface="Consolas" panose="020B0609020204030204" pitchFamily="49" charset="0"/>
              </a:rPr>
              <a:t>hMolecule</a:t>
            </a:r>
            <a:r>
              <a:rPr lang="en-US" sz="1600" dirty="0">
                <a:latin typeface="Consolas" panose="020B0609020204030204" pitchFamily="49" charset="0"/>
              </a:rPr>
              <a:t> =  </a:t>
            </a:r>
            <a:r>
              <a:rPr lang="en-US" sz="1600" b="1" dirty="0" err="1">
                <a:solidFill>
                  <a:srgbClr val="FF0000"/>
                </a:solidFill>
                <a:latin typeface="Consolas" panose="020B0609020204030204" pitchFamily="49" charset="0"/>
              </a:rPr>
              <a:t>IXA.IXA_MOL_Create</a:t>
            </a:r>
            <a:r>
              <a:rPr lang="en-US" sz="1600" b="1" dirty="0">
                <a:solidFill>
                  <a:srgbClr val="FF0000"/>
                </a:solidFill>
                <a:latin typeface="Consolas" panose="020B0609020204030204" pitchFamily="49" charset="0"/>
              </a:rPr>
              <a:t>(</a:t>
            </a:r>
            <a:r>
              <a:rPr lang="en-US" sz="1600" b="1" dirty="0" err="1">
                <a:solidFill>
                  <a:srgbClr val="FF0000"/>
                </a:solidFill>
                <a:latin typeface="Consolas" panose="020B0609020204030204" pitchFamily="49" charset="0"/>
              </a:rPr>
              <a:t>hStatus</a:t>
            </a:r>
            <a:r>
              <a:rPr lang="en-US" sz="1600" b="1" dirty="0">
                <a:solidFill>
                  <a:srgbClr val="FF0000"/>
                </a:solidFill>
                <a:latin typeface="Consolas" panose="020B0609020204030204" pitchFamily="49" charset="0"/>
              </a:rPr>
              <a:t>)</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    void </a:t>
            </a:r>
            <a:r>
              <a:rPr lang="en-US" sz="1600" b="1" dirty="0" err="1">
                <a:solidFill>
                  <a:srgbClr val="FF0000"/>
                </a:solidFill>
                <a:latin typeface="Consolas" panose="020B0609020204030204" pitchFamily="49" charset="0"/>
              </a:rPr>
              <a:t>IXA.IXA_MOL_ReadInChI</a:t>
            </a:r>
            <a:r>
              <a:rPr lang="en-US" sz="1600" b="1" dirty="0">
                <a:solidFill>
                  <a:srgbClr val="FF0000"/>
                </a:solidFill>
                <a:latin typeface="Consolas" panose="020B0609020204030204" pitchFamily="49" charset="0"/>
              </a:rPr>
              <a:t>(</a:t>
            </a:r>
            <a:r>
              <a:rPr lang="en-US" sz="1600" b="1" dirty="0" err="1">
                <a:solidFill>
                  <a:srgbClr val="FF0000"/>
                </a:solidFill>
                <a:latin typeface="Consolas" panose="020B0609020204030204" pitchFamily="49" charset="0"/>
              </a:rPr>
              <a:t>hStatus</a:t>
            </a:r>
            <a:r>
              <a:rPr lang="en-US" sz="1600" b="1" dirty="0">
                <a:solidFill>
                  <a:srgbClr val="FF0000"/>
                </a:solidFill>
                <a:latin typeface="Consolas" panose="020B0609020204030204" pitchFamily="49" charset="0"/>
              </a:rPr>
              <a:t>, </a:t>
            </a:r>
            <a:r>
              <a:rPr lang="en-US" sz="1600" b="1" dirty="0" err="1">
                <a:solidFill>
                  <a:srgbClr val="FF0000"/>
                </a:solidFill>
                <a:latin typeface="Consolas" panose="020B0609020204030204" pitchFamily="49" charset="0"/>
              </a:rPr>
              <a:t>hMolecule</a:t>
            </a:r>
            <a:r>
              <a:rPr lang="en-US" sz="1600" b="1" dirty="0">
                <a:solidFill>
                  <a:srgbClr val="FF0000"/>
                </a:solidFill>
                <a:latin typeface="Consolas" panose="020B0609020204030204" pitchFamily="49" charset="0"/>
              </a:rPr>
              <a:t>, </a:t>
            </a:r>
            <a:r>
              <a:rPr lang="en-US" sz="1600" b="1" dirty="0" err="1">
                <a:solidFill>
                  <a:srgbClr val="FF0000"/>
                </a:solidFill>
                <a:latin typeface="Consolas" panose="020B0609020204030204" pitchFamily="49" charset="0"/>
              </a:rPr>
              <a:t>inchi</a:t>
            </a:r>
            <a:r>
              <a:rPr lang="en-US" sz="1600" b="1" dirty="0">
                <a:solidFill>
                  <a:srgbClr val="FF0000"/>
                </a:solidFill>
                <a:latin typeface="Consolas" panose="020B0609020204030204" pitchFamily="49" charset="0"/>
              </a:rPr>
              <a:t>)</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    </a:t>
            </a:r>
            <a:r>
              <a:rPr lang="en-US" sz="1600" dirty="0" err="1">
                <a:latin typeface="Consolas" panose="020B0609020204030204" pitchFamily="49" charset="0"/>
              </a:rPr>
              <a:t>InchiInput</a:t>
            </a:r>
            <a:r>
              <a:rPr lang="en-US" sz="1600" dirty="0">
                <a:latin typeface="Consolas" panose="020B0609020204030204" pitchFamily="49" charset="0"/>
              </a:rPr>
              <a:t> input = </a:t>
            </a:r>
            <a:r>
              <a:rPr lang="en-US" sz="1600" b="1" dirty="0" err="1">
                <a:latin typeface="Consolas" panose="020B0609020204030204" pitchFamily="49" charset="0"/>
              </a:rPr>
              <a:t>CDK.getInchiInputFromMoleculeHandle</a:t>
            </a:r>
            <a:r>
              <a:rPr lang="en-US" sz="1600" b="1" dirty="0">
                <a:latin typeface="Consolas" panose="020B0609020204030204" pitchFamily="49" charset="0"/>
              </a:rPr>
              <a:t>(</a:t>
            </a:r>
            <a:r>
              <a:rPr lang="en-US" sz="1600" b="1" dirty="0" err="1">
                <a:latin typeface="Consolas" panose="020B0609020204030204" pitchFamily="49" charset="0"/>
              </a:rPr>
              <a:t>hStatus</a:t>
            </a:r>
            <a:r>
              <a:rPr lang="en-US" sz="1600" b="1" dirty="0">
                <a:latin typeface="Consolas" panose="020B0609020204030204" pitchFamily="49" charset="0"/>
              </a:rPr>
              <a:t>, </a:t>
            </a:r>
            <a:r>
              <a:rPr lang="en-US" sz="1600" b="1" dirty="0" err="1">
                <a:latin typeface="Consolas" panose="020B0609020204030204" pitchFamily="49" charset="0"/>
              </a:rPr>
              <a:t>hMolecule</a:t>
            </a:r>
            <a:r>
              <a:rPr lang="en-US" sz="1600" b="1" dirty="0">
                <a:latin typeface="Consolas" panose="020B0609020204030204" pitchFamily="49" charset="0"/>
              </a:rPr>
              <a:t>, “</a:t>
            </a:r>
            <a:r>
              <a:rPr lang="en-US" sz="1600" b="1" dirty="0" err="1">
                <a:latin typeface="Consolas" panose="020B0609020204030204" pitchFamily="49" charset="0"/>
              </a:rPr>
              <a:t>fixamide</a:t>
            </a:r>
            <a:r>
              <a:rPr lang="en-US" sz="1600" b="1" dirty="0">
                <a:latin typeface="Consolas" panose="020B0609020204030204" pitchFamily="49" charset="0"/>
              </a:rPr>
              <a:t>”)</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    </a:t>
            </a:r>
            <a:r>
              <a:rPr lang="en-US" sz="1600" dirty="0" err="1">
                <a:latin typeface="Consolas" panose="020B0609020204030204" pitchFamily="49" charset="0"/>
              </a:rPr>
              <a:t>IAtomContainer</a:t>
            </a:r>
            <a:r>
              <a:rPr lang="en-US" sz="1600" dirty="0">
                <a:latin typeface="Consolas" panose="020B0609020204030204" pitchFamily="49" charset="0"/>
              </a:rPr>
              <a:t> mol = </a:t>
            </a:r>
            <a:r>
              <a:rPr lang="en-US" sz="1600" b="1" dirty="0" err="1">
                <a:latin typeface="Consolas" panose="020B0609020204030204" pitchFamily="49" charset="0"/>
              </a:rPr>
              <a:t>CDK.getCDKMoleculeFromInchiInput</a:t>
            </a:r>
            <a:r>
              <a:rPr lang="en-US" sz="1600" b="1" dirty="0">
                <a:latin typeface="Consolas" panose="020B0609020204030204" pitchFamily="49" charset="0"/>
              </a:rPr>
              <a:t>(input)</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    </a:t>
            </a:r>
            <a:r>
              <a:rPr lang="en-US" sz="1600" dirty="0" err="1">
                <a:latin typeface="Consolas" panose="020B0609020204030204" pitchFamily="49" charset="0"/>
              </a:rPr>
              <a:t>BufferedImage</a:t>
            </a:r>
            <a:r>
              <a:rPr lang="en-US" sz="1600" dirty="0">
                <a:latin typeface="Consolas" panose="020B0609020204030204" pitchFamily="49" charset="0"/>
              </a:rPr>
              <a:t> image = (</a:t>
            </a:r>
            <a:r>
              <a:rPr lang="en-US" sz="1600" b="1" dirty="0" err="1">
                <a:latin typeface="Consolas" panose="020B0609020204030204" pitchFamily="49" charset="0"/>
              </a:rPr>
              <a:t>mol.getAtomCount</a:t>
            </a:r>
            <a:r>
              <a:rPr lang="en-US" sz="1600" b="1" dirty="0">
                <a:latin typeface="Consolas" panose="020B0609020204030204" pitchFamily="49" charset="0"/>
              </a:rPr>
              <a:t>()</a:t>
            </a:r>
            <a:r>
              <a:rPr lang="en-US" sz="1600" dirty="0">
                <a:latin typeface="Consolas" panose="020B0609020204030204" pitchFamily="49" charset="0"/>
              </a:rPr>
              <a:t> == 0 ? null : </a:t>
            </a:r>
            <a:r>
              <a:rPr lang="en-US" sz="1600" b="1" dirty="0" err="1">
                <a:latin typeface="Consolas" panose="020B0609020204030204" pitchFamily="49" charset="0"/>
              </a:rPr>
              <a:t>CDK.getImageFromCDKMolecule</a:t>
            </a:r>
            <a:r>
              <a:rPr lang="en-US" sz="1600" b="1" dirty="0">
                <a:latin typeface="Consolas" panose="020B0609020204030204" pitchFamily="49" charset="0"/>
              </a:rPr>
              <a:t>(mol)</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    return image;</a:t>
            </a:r>
          </a:p>
          <a:p>
            <a:pPr marL="0" indent="0">
              <a:lnSpc>
                <a:spcPct val="100000"/>
              </a:lnSpc>
              <a:spcBef>
                <a:spcPts val="0"/>
              </a:spcBef>
              <a:buNone/>
            </a:pPr>
            <a:r>
              <a:rPr lang="en-US" sz="1600" dirty="0">
                <a:latin typeface="Consolas" panose="020B0609020204030204" pitchFamily="49" charset="0"/>
              </a:rPr>
              <a:t>  } catch (e) {</a:t>
            </a:r>
          </a:p>
          <a:p>
            <a:pPr marL="0" indent="0">
              <a:lnSpc>
                <a:spcPct val="100000"/>
              </a:lnSpc>
              <a:spcBef>
                <a:spcPts val="0"/>
              </a:spcBef>
              <a:buNone/>
            </a:pPr>
            <a:r>
              <a:rPr lang="en-US" sz="1600" dirty="0">
                <a:latin typeface="Consolas" panose="020B0609020204030204" pitchFamily="49" charset="0"/>
              </a:rPr>
              <a:t>    throw e;</a:t>
            </a:r>
          </a:p>
          <a:p>
            <a:pPr marL="0" indent="0">
              <a:lnSpc>
                <a:spcPct val="100000"/>
              </a:lnSpc>
              <a:spcBef>
                <a:spcPts val="0"/>
              </a:spcBef>
              <a:buNone/>
            </a:pPr>
            <a:r>
              <a:rPr lang="en-US" sz="1600" dirty="0">
                <a:latin typeface="Consolas" panose="020B0609020204030204" pitchFamily="49" charset="0"/>
              </a:rPr>
              <a:t>  } finally {</a:t>
            </a:r>
          </a:p>
          <a:p>
            <a:pPr marL="0" indent="0">
              <a:lnSpc>
                <a:spcPct val="100000"/>
              </a:lnSpc>
              <a:spcBef>
                <a:spcPts val="0"/>
              </a:spcBef>
              <a:buNone/>
            </a:pPr>
            <a:r>
              <a:rPr lang="en-US" sz="1600" dirty="0">
                <a:latin typeface="Consolas" panose="020B0609020204030204" pitchFamily="49" charset="0"/>
              </a:rPr>
              <a:t>    </a:t>
            </a:r>
            <a:r>
              <a:rPr lang="en-US" sz="1600" b="1" dirty="0" err="1">
                <a:solidFill>
                  <a:srgbClr val="FF0000"/>
                </a:solidFill>
                <a:latin typeface="Consolas" panose="020B0609020204030204" pitchFamily="49" charset="0"/>
              </a:rPr>
              <a:t>IXA.IXA_STATUS_Destroy</a:t>
            </a:r>
            <a:r>
              <a:rPr lang="en-US" sz="1600" b="1" dirty="0">
                <a:solidFill>
                  <a:srgbClr val="FF0000"/>
                </a:solidFill>
                <a:latin typeface="Consolas" panose="020B0609020204030204" pitchFamily="49" charset="0"/>
              </a:rPr>
              <a:t>(</a:t>
            </a:r>
            <a:r>
              <a:rPr lang="en-US" sz="1600" b="1" dirty="0" err="1">
                <a:solidFill>
                  <a:srgbClr val="FF0000"/>
                </a:solidFill>
                <a:latin typeface="Consolas" panose="020B0609020204030204" pitchFamily="49" charset="0"/>
              </a:rPr>
              <a:t>hStatus</a:t>
            </a:r>
            <a:r>
              <a:rPr lang="en-US" sz="1600" b="1" dirty="0">
                <a:solidFill>
                  <a:srgbClr val="FF0000"/>
                </a:solidFill>
                <a:latin typeface="Consolas" panose="020B0609020204030204" pitchFamily="49" charset="0"/>
              </a:rPr>
              <a:t>)</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    </a:t>
            </a:r>
            <a:r>
              <a:rPr lang="en-US" sz="1600" b="1" dirty="0" err="1">
                <a:solidFill>
                  <a:srgbClr val="FF0000"/>
                </a:solidFill>
                <a:latin typeface="Consolas" panose="020B0609020204030204" pitchFamily="49" charset="0"/>
              </a:rPr>
              <a:t>IXA.IXA_MOL_Destroy</a:t>
            </a:r>
            <a:r>
              <a:rPr lang="en-US" sz="1600" b="1" dirty="0">
                <a:solidFill>
                  <a:srgbClr val="FF0000"/>
                </a:solidFill>
                <a:latin typeface="Consolas" panose="020B0609020204030204" pitchFamily="49" charset="0"/>
              </a:rPr>
              <a:t>(null, </a:t>
            </a:r>
            <a:r>
              <a:rPr lang="en-US" sz="1600" b="1" dirty="0" err="1">
                <a:solidFill>
                  <a:srgbClr val="FF0000"/>
                </a:solidFill>
                <a:latin typeface="Consolas" panose="020B0609020204030204" pitchFamily="49" charset="0"/>
              </a:rPr>
              <a:t>hMolecule</a:t>
            </a:r>
            <a:r>
              <a:rPr lang="en-US" sz="1600" b="1" dirty="0">
                <a:solidFill>
                  <a:srgbClr val="FF0000"/>
                </a:solidFill>
                <a:latin typeface="Consolas" panose="020B0609020204030204" pitchFamily="49" charset="0"/>
              </a:rPr>
              <a:t>)</a:t>
            </a:r>
            <a:r>
              <a:rPr lang="en-US" sz="1600" dirty="0">
                <a:latin typeface="Consolas" panose="020B0609020204030204" pitchFamily="49" charset="0"/>
              </a:rPr>
              <a:t>;		  </a:t>
            </a:r>
          </a:p>
          <a:p>
            <a:pPr marL="0" indent="0">
              <a:lnSpc>
                <a:spcPct val="100000"/>
              </a:lnSpc>
              <a:spcBef>
                <a:spcPts val="0"/>
              </a:spcBef>
              <a:buNone/>
            </a:pPr>
            <a:r>
              <a:rPr lang="en-US" sz="1600" dirty="0">
                <a:latin typeface="Consolas" panose="020B0609020204030204" pitchFamily="49" charset="0"/>
              </a:rPr>
              <a:t>  }</a:t>
            </a:r>
          </a:p>
          <a:p>
            <a:pPr marL="0" indent="0">
              <a:lnSpc>
                <a:spcPct val="100000"/>
              </a:lnSpc>
              <a:spcBef>
                <a:spcPts val="0"/>
              </a:spcBef>
              <a:buNone/>
            </a:pPr>
            <a:r>
              <a:rPr lang="en-US" sz="1600" dirty="0">
                <a:latin typeface="Consolas" panose="020B0609020204030204" pitchFamily="49" charset="0"/>
              </a:rPr>
              <a:t>}</a:t>
            </a:r>
          </a:p>
          <a:p>
            <a:pPr marL="0" indent="0">
              <a:lnSpc>
                <a:spcPct val="100000"/>
              </a:lnSpc>
              <a:spcBef>
                <a:spcPts val="0"/>
              </a:spcBef>
              <a:buNone/>
            </a:pPr>
            <a:endParaRPr lang="en-US" sz="1600" dirty="0">
              <a:latin typeface="Consolas" panose="020B0609020204030204" pitchFamily="49" charset="0"/>
            </a:endParaRPr>
          </a:p>
        </p:txBody>
      </p:sp>
      <p:sp>
        <p:nvSpPr>
          <p:cNvPr id="4" name="TextBox 3">
            <a:extLst>
              <a:ext uri="{FF2B5EF4-FFF2-40B4-BE49-F238E27FC236}">
                <a16:creationId xmlns:a16="http://schemas.microsoft.com/office/drawing/2014/main" id="{198A0275-5B01-F10C-648D-06EDB3834552}"/>
              </a:ext>
            </a:extLst>
          </p:cNvPr>
          <p:cNvSpPr txBox="1"/>
          <p:nvPr/>
        </p:nvSpPr>
        <p:spPr>
          <a:xfrm>
            <a:off x="6885432" y="4681728"/>
            <a:ext cx="4325112" cy="1200329"/>
          </a:xfrm>
          <a:prstGeom prst="rect">
            <a:avLst/>
          </a:prstGeom>
          <a:noFill/>
        </p:spPr>
        <p:txBody>
          <a:bodyPr wrap="square" rtlCol="0">
            <a:spAutoFit/>
          </a:bodyPr>
          <a:lstStyle/>
          <a:p>
            <a:r>
              <a:rPr lang="en-US" dirty="0">
                <a:solidFill>
                  <a:srgbClr val="FF0000"/>
                </a:solidFill>
              </a:rPr>
              <a:t>Note that all of the IXA method parameters and returns are simple variable types or </a:t>
            </a:r>
            <a:r>
              <a:rPr lang="en-US" dirty="0" err="1">
                <a:solidFill>
                  <a:srgbClr val="FF0000"/>
                </a:solidFill>
              </a:rPr>
              <a:t>com.sun.jna.Pointer</a:t>
            </a:r>
            <a:r>
              <a:rPr lang="en-US" dirty="0">
                <a:solidFill>
                  <a:srgbClr val="FF0000"/>
                </a:solidFill>
              </a:rPr>
              <a:t> objects. These are easily handled in JavaScript.</a:t>
            </a:r>
          </a:p>
        </p:txBody>
      </p:sp>
    </p:spTree>
    <p:extLst>
      <p:ext uri="{BB962C8B-B14F-4D97-AF65-F5344CB8AC3E}">
        <p14:creationId xmlns:p14="http://schemas.microsoft.com/office/powerpoint/2010/main" val="1059830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6644-E26C-F436-F076-3C9AD088E63E}"/>
              </a:ext>
            </a:extLst>
          </p:cNvPr>
          <p:cNvSpPr>
            <a:spLocks noGrp="1"/>
          </p:cNvSpPr>
          <p:nvPr>
            <p:ph type="title"/>
          </p:nvPr>
        </p:nvSpPr>
        <p:spPr/>
        <p:txBody>
          <a:bodyPr/>
          <a:lstStyle/>
          <a:p>
            <a:r>
              <a:rPr lang="en-US" dirty="0"/>
              <a:t>Coding examples (InChI-to-image, JavaScript)</a:t>
            </a:r>
          </a:p>
        </p:txBody>
      </p:sp>
      <p:sp>
        <p:nvSpPr>
          <p:cNvPr id="3" name="Content Placeholder 2">
            <a:extLst>
              <a:ext uri="{FF2B5EF4-FFF2-40B4-BE49-F238E27FC236}">
                <a16:creationId xmlns:a16="http://schemas.microsoft.com/office/drawing/2014/main" id="{3AD0E368-DE2C-1649-A28B-29E1CF92FE42}"/>
              </a:ext>
            </a:extLst>
          </p:cNvPr>
          <p:cNvSpPr>
            <a:spLocks noGrp="1"/>
          </p:cNvSpPr>
          <p:nvPr>
            <p:ph idx="1"/>
          </p:nvPr>
        </p:nvSpPr>
        <p:spPr>
          <a:xfrm>
            <a:off x="621792" y="1825624"/>
            <a:ext cx="11292840" cy="4822064"/>
          </a:xfrm>
        </p:spPr>
        <p:txBody>
          <a:bodyPr>
            <a:noAutofit/>
          </a:bodyPr>
          <a:lstStyle/>
          <a:p>
            <a:pPr marL="0" indent="0">
              <a:lnSpc>
                <a:spcPct val="100000"/>
              </a:lnSpc>
              <a:spcBef>
                <a:spcPts val="0"/>
              </a:spcBef>
              <a:buNone/>
            </a:pPr>
            <a:r>
              <a:rPr lang="en-US" sz="1600" dirty="0">
                <a:latin typeface="Consolas" panose="020B0609020204030204" pitchFamily="49" charset="0"/>
              </a:rPr>
              <a:t>function </a:t>
            </a:r>
            <a:r>
              <a:rPr lang="en-US" sz="1600" dirty="0" err="1">
                <a:latin typeface="Consolas" panose="020B0609020204030204" pitchFamily="49" charset="0"/>
              </a:rPr>
              <a:t>inchiToImage</a:t>
            </a:r>
            <a:r>
              <a:rPr lang="en-US" sz="1600" dirty="0">
                <a:latin typeface="Consolas" panose="020B0609020204030204" pitchFamily="49" charset="0"/>
              </a:rPr>
              <a:t>(</a:t>
            </a:r>
            <a:r>
              <a:rPr lang="en-US" sz="1600" dirty="0" err="1">
                <a:latin typeface="Consolas" panose="020B0609020204030204" pitchFamily="49" charset="0"/>
              </a:rPr>
              <a:t>inchi</a:t>
            </a:r>
            <a:r>
              <a:rPr lang="en-US" sz="1600" dirty="0">
                <a:latin typeface="Consolas" panose="020B0609020204030204" pitchFamily="49" charset="0"/>
              </a:rPr>
              <a:t>, </a:t>
            </a:r>
            <a:r>
              <a:rPr lang="en-US" sz="1600" dirty="0" err="1">
                <a:latin typeface="Consolas" panose="020B0609020204030204" pitchFamily="49" charset="0"/>
              </a:rPr>
              <a:t>moreOptions</a:t>
            </a:r>
            <a:r>
              <a:rPr lang="en-US" sz="1600" dirty="0">
                <a:latin typeface="Consolas" panose="020B0609020204030204" pitchFamily="49" charset="0"/>
              </a:rPr>
              <a:t>) {</a:t>
            </a:r>
          </a:p>
          <a:p>
            <a:pPr marL="0" indent="0">
              <a:lnSpc>
                <a:spcPct val="100000"/>
              </a:lnSpc>
              <a:spcBef>
                <a:spcPts val="0"/>
              </a:spcBef>
              <a:buNone/>
            </a:pPr>
            <a:r>
              <a:rPr lang="en-US" sz="1600" dirty="0">
                <a:latin typeface="Consolas" panose="020B0609020204030204" pitchFamily="49" charset="0"/>
              </a:rPr>
              <a:t>  try {</a:t>
            </a:r>
          </a:p>
          <a:p>
            <a:pPr marL="0" indent="0">
              <a:lnSpc>
                <a:spcPct val="100000"/>
              </a:lnSpc>
              <a:spcBef>
                <a:spcPts val="0"/>
              </a:spcBef>
              <a:buNone/>
            </a:pPr>
            <a:r>
              <a:rPr lang="en-US" sz="1600" dirty="0">
                <a:latin typeface="Consolas" panose="020B0609020204030204" pitchFamily="49" charset="0"/>
              </a:rPr>
              <a:t>    var </a:t>
            </a:r>
            <a:r>
              <a:rPr lang="en-US" sz="1600" dirty="0" err="1">
                <a:latin typeface="Consolas" panose="020B0609020204030204" pitchFamily="49" charset="0"/>
              </a:rPr>
              <a:t>hStatus</a:t>
            </a:r>
            <a:r>
              <a:rPr lang="en-US" sz="1600" dirty="0">
                <a:latin typeface="Consolas" panose="020B0609020204030204" pitchFamily="49" charset="0"/>
              </a:rPr>
              <a:t> = </a:t>
            </a:r>
            <a:r>
              <a:rPr lang="en-US" sz="1600" b="1" dirty="0" err="1">
                <a:solidFill>
                  <a:srgbClr val="FF0000"/>
                </a:solidFill>
                <a:latin typeface="Consolas" panose="020B0609020204030204" pitchFamily="49" charset="0"/>
              </a:rPr>
              <a:t>IXA.IXA_STATUS_Create</a:t>
            </a:r>
            <a:r>
              <a:rPr lang="en-US" sz="1600" b="1" dirty="0">
                <a:solidFill>
                  <a:srgbClr val="FF0000"/>
                </a:solidFill>
                <a:latin typeface="Consolas" panose="020B0609020204030204" pitchFamily="49" charset="0"/>
              </a:rPr>
              <a:t>()</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    var </a:t>
            </a:r>
            <a:r>
              <a:rPr lang="en-US" sz="1600" dirty="0" err="1">
                <a:latin typeface="Consolas" panose="020B0609020204030204" pitchFamily="49" charset="0"/>
              </a:rPr>
              <a:t>hMolecule</a:t>
            </a:r>
            <a:r>
              <a:rPr lang="en-US" sz="1600" dirty="0">
                <a:latin typeface="Consolas" panose="020B0609020204030204" pitchFamily="49" charset="0"/>
              </a:rPr>
              <a:t> =  </a:t>
            </a:r>
            <a:r>
              <a:rPr lang="en-US" sz="1600" b="1" dirty="0" err="1">
                <a:solidFill>
                  <a:srgbClr val="FF0000"/>
                </a:solidFill>
                <a:latin typeface="Consolas" panose="020B0609020204030204" pitchFamily="49" charset="0"/>
              </a:rPr>
              <a:t>IXA.IXA_MOL_Create</a:t>
            </a:r>
            <a:r>
              <a:rPr lang="en-US" sz="1600" b="1" dirty="0">
                <a:solidFill>
                  <a:srgbClr val="FF0000"/>
                </a:solidFill>
                <a:latin typeface="Consolas" panose="020B0609020204030204" pitchFamily="49" charset="0"/>
              </a:rPr>
              <a:t>(</a:t>
            </a:r>
            <a:r>
              <a:rPr lang="en-US" sz="1600" b="1" dirty="0" err="1">
                <a:solidFill>
                  <a:srgbClr val="FF0000"/>
                </a:solidFill>
                <a:latin typeface="Consolas" panose="020B0609020204030204" pitchFamily="49" charset="0"/>
              </a:rPr>
              <a:t>hStatus</a:t>
            </a:r>
            <a:r>
              <a:rPr lang="en-US" sz="1600" b="1" dirty="0">
                <a:solidFill>
                  <a:srgbClr val="FF0000"/>
                </a:solidFill>
                <a:latin typeface="Consolas" panose="020B0609020204030204" pitchFamily="49" charset="0"/>
              </a:rPr>
              <a:t>)</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    </a:t>
            </a:r>
            <a:r>
              <a:rPr lang="en-US" sz="1600" b="1" dirty="0" err="1">
                <a:solidFill>
                  <a:srgbClr val="FF0000"/>
                </a:solidFill>
                <a:latin typeface="Consolas" panose="020B0609020204030204" pitchFamily="49" charset="0"/>
              </a:rPr>
              <a:t>IXA.IXA_MOL_ReadInChI</a:t>
            </a:r>
            <a:r>
              <a:rPr lang="en-US" sz="1600" b="1" dirty="0">
                <a:solidFill>
                  <a:srgbClr val="FF0000"/>
                </a:solidFill>
                <a:latin typeface="Consolas" panose="020B0609020204030204" pitchFamily="49" charset="0"/>
              </a:rPr>
              <a:t>(</a:t>
            </a:r>
            <a:r>
              <a:rPr lang="en-US" sz="1600" b="1" dirty="0" err="1">
                <a:solidFill>
                  <a:srgbClr val="FF0000"/>
                </a:solidFill>
                <a:latin typeface="Consolas" panose="020B0609020204030204" pitchFamily="49" charset="0"/>
              </a:rPr>
              <a:t>hStatus</a:t>
            </a:r>
            <a:r>
              <a:rPr lang="en-US" sz="1600" b="1" dirty="0">
                <a:solidFill>
                  <a:srgbClr val="FF0000"/>
                </a:solidFill>
                <a:latin typeface="Consolas" panose="020B0609020204030204" pitchFamily="49" charset="0"/>
              </a:rPr>
              <a:t>, </a:t>
            </a:r>
            <a:r>
              <a:rPr lang="en-US" sz="1600" b="1" dirty="0" err="1">
                <a:solidFill>
                  <a:srgbClr val="FF0000"/>
                </a:solidFill>
                <a:latin typeface="Consolas" panose="020B0609020204030204" pitchFamily="49" charset="0"/>
              </a:rPr>
              <a:t>hMolecule</a:t>
            </a:r>
            <a:r>
              <a:rPr lang="en-US" sz="1600" b="1" dirty="0">
                <a:solidFill>
                  <a:srgbClr val="FF0000"/>
                </a:solidFill>
                <a:latin typeface="Consolas" panose="020B0609020204030204" pitchFamily="49" charset="0"/>
              </a:rPr>
              <a:t>, </a:t>
            </a:r>
            <a:r>
              <a:rPr lang="en-US" sz="1600" b="1" dirty="0" err="1">
                <a:solidFill>
                  <a:srgbClr val="FF0000"/>
                </a:solidFill>
                <a:latin typeface="Consolas" panose="020B0609020204030204" pitchFamily="49" charset="0"/>
              </a:rPr>
              <a:t>inchi</a:t>
            </a:r>
            <a:r>
              <a:rPr lang="en-US" sz="1600" b="1" dirty="0">
                <a:solidFill>
                  <a:srgbClr val="FF0000"/>
                </a:solidFill>
                <a:latin typeface="Consolas" panose="020B0609020204030204" pitchFamily="49" charset="0"/>
              </a:rPr>
              <a:t>)</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    var input = </a:t>
            </a:r>
            <a:r>
              <a:rPr lang="en-US" sz="1600" b="1" dirty="0" err="1">
                <a:latin typeface="Consolas" panose="020B0609020204030204" pitchFamily="49" charset="0"/>
              </a:rPr>
              <a:t>CDK.getInchiInputFromMoleculeHandle</a:t>
            </a:r>
            <a:r>
              <a:rPr lang="en-US" sz="1600" b="1" dirty="0">
                <a:latin typeface="Consolas" panose="020B0609020204030204" pitchFamily="49" charset="0"/>
              </a:rPr>
              <a:t>(</a:t>
            </a:r>
            <a:r>
              <a:rPr lang="en-US" sz="1600" b="1" dirty="0" err="1">
                <a:latin typeface="Consolas" panose="020B0609020204030204" pitchFamily="49" charset="0"/>
              </a:rPr>
              <a:t>hStatus</a:t>
            </a:r>
            <a:r>
              <a:rPr lang="en-US" sz="1600" b="1" dirty="0">
                <a:latin typeface="Consolas" panose="020B0609020204030204" pitchFamily="49" charset="0"/>
              </a:rPr>
              <a:t>, </a:t>
            </a:r>
            <a:r>
              <a:rPr lang="en-US" sz="1600" b="1" dirty="0" err="1">
                <a:latin typeface="Consolas" panose="020B0609020204030204" pitchFamily="49" charset="0"/>
              </a:rPr>
              <a:t>hMolecule</a:t>
            </a:r>
            <a:r>
              <a:rPr lang="en-US" sz="1600" b="1" dirty="0">
                <a:latin typeface="Consolas" panose="020B0609020204030204" pitchFamily="49" charset="0"/>
              </a:rPr>
              <a:t>, “</a:t>
            </a:r>
            <a:r>
              <a:rPr lang="en-US" sz="1600" b="1" dirty="0" err="1">
                <a:latin typeface="Consolas" panose="020B0609020204030204" pitchFamily="49" charset="0"/>
              </a:rPr>
              <a:t>fixamide</a:t>
            </a:r>
            <a:r>
              <a:rPr lang="en-US" sz="1600" b="1" dirty="0">
                <a:latin typeface="Consolas" panose="020B0609020204030204" pitchFamily="49" charset="0"/>
              </a:rPr>
              <a:t>”)</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    var mol = </a:t>
            </a:r>
            <a:r>
              <a:rPr lang="en-US" sz="1600" b="1" dirty="0" err="1">
                <a:latin typeface="Consolas" panose="020B0609020204030204" pitchFamily="49" charset="0"/>
              </a:rPr>
              <a:t>CDK.getCDKMoleculeFromInchiInput</a:t>
            </a:r>
            <a:r>
              <a:rPr lang="en-US" sz="1600" b="1" dirty="0">
                <a:latin typeface="Consolas" panose="020B0609020204030204" pitchFamily="49" charset="0"/>
              </a:rPr>
              <a:t>(input)</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    var image = (</a:t>
            </a:r>
            <a:r>
              <a:rPr lang="en-US" sz="1600" b="1" dirty="0" err="1">
                <a:latin typeface="Consolas" panose="020B0609020204030204" pitchFamily="49" charset="0"/>
              </a:rPr>
              <a:t>mol.getAtomCount</a:t>
            </a:r>
            <a:r>
              <a:rPr lang="en-US" sz="1600" b="1" dirty="0">
                <a:latin typeface="Consolas" panose="020B0609020204030204" pitchFamily="49" charset="0"/>
              </a:rPr>
              <a:t>$()</a:t>
            </a:r>
            <a:r>
              <a:rPr lang="en-US" sz="1600" dirty="0">
                <a:latin typeface="Consolas" panose="020B0609020204030204" pitchFamily="49" charset="0"/>
              </a:rPr>
              <a:t> == 0 ? null : </a:t>
            </a:r>
            <a:r>
              <a:rPr lang="en-US" sz="1600" b="1" dirty="0" err="1">
                <a:latin typeface="Consolas" panose="020B0609020204030204" pitchFamily="49" charset="0"/>
              </a:rPr>
              <a:t>CDK.getImageFromCDKMolecule</a:t>
            </a:r>
            <a:r>
              <a:rPr lang="en-US" sz="1600" b="1" dirty="0">
                <a:latin typeface="Consolas" panose="020B0609020204030204" pitchFamily="49" charset="0"/>
              </a:rPr>
              <a:t>(mol)</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    return (image == null ? "" : </a:t>
            </a:r>
            <a:r>
              <a:rPr lang="en-US" sz="1600" b="1" dirty="0" err="1">
                <a:latin typeface="Consolas" panose="020B0609020204030204" pitchFamily="49" charset="0"/>
              </a:rPr>
              <a:t>CDK.getDataURIForImage</a:t>
            </a:r>
            <a:r>
              <a:rPr lang="en-US" sz="1600" b="1" dirty="0">
                <a:latin typeface="Consolas" panose="020B0609020204030204" pitchFamily="49" charset="0"/>
              </a:rPr>
              <a:t>(image)</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 catch (e) {</a:t>
            </a:r>
          </a:p>
          <a:p>
            <a:pPr marL="0" indent="0">
              <a:lnSpc>
                <a:spcPct val="100000"/>
              </a:lnSpc>
              <a:spcBef>
                <a:spcPts val="0"/>
              </a:spcBef>
              <a:buNone/>
            </a:pPr>
            <a:r>
              <a:rPr lang="en-US" sz="1600" dirty="0">
                <a:latin typeface="Consolas" panose="020B0609020204030204" pitchFamily="49" charset="0"/>
              </a:rPr>
              <a:t>    throw e;</a:t>
            </a:r>
          </a:p>
          <a:p>
            <a:pPr marL="0" indent="0">
              <a:lnSpc>
                <a:spcPct val="100000"/>
              </a:lnSpc>
              <a:spcBef>
                <a:spcPts val="0"/>
              </a:spcBef>
              <a:buNone/>
            </a:pPr>
            <a:r>
              <a:rPr lang="en-US" sz="1600" dirty="0">
                <a:latin typeface="Consolas" panose="020B0609020204030204" pitchFamily="49" charset="0"/>
              </a:rPr>
              <a:t>  } finally {</a:t>
            </a:r>
          </a:p>
          <a:p>
            <a:pPr marL="0" indent="0">
              <a:lnSpc>
                <a:spcPct val="100000"/>
              </a:lnSpc>
              <a:spcBef>
                <a:spcPts val="0"/>
              </a:spcBef>
              <a:buNone/>
            </a:pPr>
            <a:r>
              <a:rPr lang="en-US" sz="1600" dirty="0">
                <a:latin typeface="Consolas" panose="020B0609020204030204" pitchFamily="49" charset="0"/>
              </a:rPr>
              <a:t>    </a:t>
            </a:r>
            <a:r>
              <a:rPr lang="en-US" sz="1600" b="1" dirty="0" err="1">
                <a:solidFill>
                  <a:srgbClr val="FF0000"/>
                </a:solidFill>
                <a:latin typeface="Consolas" panose="020B0609020204030204" pitchFamily="49" charset="0"/>
              </a:rPr>
              <a:t>IXA.IXA_STATUS_Destroy</a:t>
            </a:r>
            <a:r>
              <a:rPr lang="en-US" sz="1600" b="1" dirty="0">
                <a:solidFill>
                  <a:srgbClr val="FF0000"/>
                </a:solidFill>
                <a:latin typeface="Consolas" panose="020B0609020204030204" pitchFamily="49" charset="0"/>
              </a:rPr>
              <a:t>(</a:t>
            </a:r>
            <a:r>
              <a:rPr lang="en-US" sz="1600" b="1" dirty="0" err="1">
                <a:solidFill>
                  <a:srgbClr val="FF0000"/>
                </a:solidFill>
                <a:latin typeface="Consolas" panose="020B0609020204030204" pitchFamily="49" charset="0"/>
              </a:rPr>
              <a:t>hStatus</a:t>
            </a:r>
            <a:r>
              <a:rPr lang="en-US" sz="1600" b="1" dirty="0">
                <a:solidFill>
                  <a:srgbClr val="FF0000"/>
                </a:solidFill>
                <a:latin typeface="Consolas" panose="020B0609020204030204" pitchFamily="49" charset="0"/>
              </a:rPr>
              <a:t>)</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    </a:t>
            </a:r>
            <a:r>
              <a:rPr lang="en-US" sz="1600" b="1" dirty="0" err="1">
                <a:solidFill>
                  <a:srgbClr val="FF0000"/>
                </a:solidFill>
                <a:latin typeface="Consolas" panose="020B0609020204030204" pitchFamily="49" charset="0"/>
              </a:rPr>
              <a:t>IXA.IXA_MOL_Destroy</a:t>
            </a:r>
            <a:r>
              <a:rPr lang="en-US" sz="1600" b="1" dirty="0">
                <a:solidFill>
                  <a:srgbClr val="FF0000"/>
                </a:solidFill>
                <a:latin typeface="Consolas" panose="020B0609020204030204" pitchFamily="49" charset="0"/>
              </a:rPr>
              <a:t>(null, </a:t>
            </a:r>
            <a:r>
              <a:rPr lang="en-US" sz="1600" b="1" dirty="0" err="1">
                <a:solidFill>
                  <a:srgbClr val="FF0000"/>
                </a:solidFill>
                <a:latin typeface="Consolas" panose="020B0609020204030204" pitchFamily="49" charset="0"/>
              </a:rPr>
              <a:t>hMolecule</a:t>
            </a:r>
            <a:r>
              <a:rPr lang="en-US" sz="1600" b="1" dirty="0">
                <a:solidFill>
                  <a:srgbClr val="FF0000"/>
                </a:solidFill>
                <a:latin typeface="Consolas" panose="020B0609020204030204" pitchFamily="49" charset="0"/>
              </a:rPr>
              <a:t>)</a:t>
            </a:r>
            <a:r>
              <a:rPr lang="en-US" sz="1600" dirty="0">
                <a:latin typeface="Consolas" panose="020B0609020204030204" pitchFamily="49" charset="0"/>
              </a:rPr>
              <a:t>;		  </a:t>
            </a:r>
          </a:p>
          <a:p>
            <a:pPr marL="0" indent="0">
              <a:lnSpc>
                <a:spcPct val="100000"/>
              </a:lnSpc>
              <a:spcBef>
                <a:spcPts val="0"/>
              </a:spcBef>
              <a:buNone/>
            </a:pPr>
            <a:r>
              <a:rPr lang="en-US" sz="1600" dirty="0">
                <a:latin typeface="Consolas" panose="020B0609020204030204" pitchFamily="49" charset="0"/>
              </a:rPr>
              <a:t>  }</a:t>
            </a:r>
          </a:p>
          <a:p>
            <a:pPr marL="0" indent="0">
              <a:lnSpc>
                <a:spcPct val="100000"/>
              </a:lnSpc>
              <a:spcBef>
                <a:spcPts val="0"/>
              </a:spcBef>
              <a:buNone/>
            </a:pPr>
            <a:r>
              <a:rPr lang="en-US" sz="1600" dirty="0">
                <a:latin typeface="Consolas" panose="020B0609020204030204" pitchFamily="49" charset="0"/>
              </a:rPr>
              <a:t>}</a:t>
            </a:r>
          </a:p>
        </p:txBody>
      </p:sp>
      <p:sp>
        <p:nvSpPr>
          <p:cNvPr id="4" name="TextBox 3">
            <a:extLst>
              <a:ext uri="{FF2B5EF4-FFF2-40B4-BE49-F238E27FC236}">
                <a16:creationId xmlns:a16="http://schemas.microsoft.com/office/drawing/2014/main" id="{725FFD4C-593B-71FD-3139-38B23E8995A3}"/>
              </a:ext>
            </a:extLst>
          </p:cNvPr>
          <p:cNvSpPr txBox="1"/>
          <p:nvPr/>
        </p:nvSpPr>
        <p:spPr>
          <a:xfrm>
            <a:off x="6885432" y="4681728"/>
            <a:ext cx="4325112" cy="923330"/>
          </a:xfrm>
          <a:prstGeom prst="rect">
            <a:avLst/>
          </a:prstGeom>
          <a:noFill/>
        </p:spPr>
        <p:txBody>
          <a:bodyPr wrap="square" rtlCol="0">
            <a:spAutoFit/>
          </a:bodyPr>
          <a:lstStyle/>
          <a:p>
            <a:r>
              <a:rPr lang="en-US" dirty="0">
                <a:solidFill>
                  <a:srgbClr val="FF0000"/>
                </a:solidFill>
              </a:rPr>
              <a:t>For JavaScript, in the end we to turn the image into a </a:t>
            </a:r>
            <a:r>
              <a:rPr lang="en-US" dirty="0" err="1">
                <a:solidFill>
                  <a:srgbClr val="FF0000"/>
                </a:solidFill>
              </a:rPr>
              <a:t>DataURI</a:t>
            </a:r>
            <a:r>
              <a:rPr lang="en-US" dirty="0">
                <a:solidFill>
                  <a:srgbClr val="FF0000"/>
                </a:solidFill>
              </a:rPr>
              <a:t> in order to display it; this is not necessary in Java. </a:t>
            </a:r>
          </a:p>
        </p:txBody>
      </p:sp>
    </p:spTree>
    <p:extLst>
      <p:ext uri="{BB962C8B-B14F-4D97-AF65-F5344CB8AC3E}">
        <p14:creationId xmlns:p14="http://schemas.microsoft.com/office/powerpoint/2010/main" val="100598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15E2-E37B-DFF7-C172-1469EE900BC3}"/>
              </a:ext>
            </a:extLst>
          </p:cNvPr>
          <p:cNvSpPr>
            <a:spLocks noGrp="1"/>
          </p:cNvSpPr>
          <p:nvPr>
            <p:ph type="title"/>
          </p:nvPr>
        </p:nvSpPr>
        <p:spPr/>
        <p:txBody>
          <a:bodyPr/>
          <a:lstStyle/>
          <a:p>
            <a:r>
              <a:rPr lang="en-US" dirty="0"/>
              <a:t>Original configuration</a:t>
            </a:r>
          </a:p>
        </p:txBody>
      </p:sp>
      <p:sp>
        <p:nvSpPr>
          <p:cNvPr id="3" name="Content Placeholder 2">
            <a:extLst>
              <a:ext uri="{FF2B5EF4-FFF2-40B4-BE49-F238E27FC236}">
                <a16:creationId xmlns:a16="http://schemas.microsoft.com/office/drawing/2014/main" id="{8226B3D5-825C-7B99-48A9-7214403B253F}"/>
              </a:ext>
            </a:extLst>
          </p:cNvPr>
          <p:cNvSpPr>
            <a:spLocks noGrp="1"/>
          </p:cNvSpPr>
          <p:nvPr>
            <p:ph idx="1"/>
          </p:nvPr>
        </p:nvSpPr>
        <p:spPr/>
        <p:txBody>
          <a:bodyPr/>
          <a:lstStyle/>
          <a:p>
            <a:r>
              <a:rPr lang="en-US" dirty="0"/>
              <a:t>Different starting points</a:t>
            </a:r>
          </a:p>
          <a:p>
            <a:r>
              <a:rPr lang="en-US" dirty="0"/>
              <a:t>Two divergent pathways</a:t>
            </a:r>
          </a:p>
          <a:p>
            <a:r>
              <a:rPr lang="en-US" dirty="0"/>
              <a:t>Independent development</a:t>
            </a:r>
          </a:p>
          <a:p>
            <a:r>
              <a:rPr lang="en-US" dirty="0"/>
              <a:t>Limited JavaScript dev</a:t>
            </a:r>
          </a:p>
          <a:p>
            <a:pPr marL="0" indent="0">
              <a:buNone/>
            </a:pPr>
            <a:endParaRPr lang="en-US" dirty="0"/>
          </a:p>
        </p:txBody>
      </p:sp>
      <p:graphicFrame>
        <p:nvGraphicFramePr>
          <p:cNvPr id="4" name="Object 3">
            <a:extLst>
              <a:ext uri="{FF2B5EF4-FFF2-40B4-BE49-F238E27FC236}">
                <a16:creationId xmlns:a16="http://schemas.microsoft.com/office/drawing/2014/main" id="{55E4CD7D-47F3-2AAB-2C03-6776C2FFD32F}"/>
              </a:ext>
            </a:extLst>
          </p:cNvPr>
          <p:cNvGraphicFramePr>
            <a:graphicFrameLocks noChangeAspect="1"/>
          </p:cNvGraphicFramePr>
          <p:nvPr>
            <p:extLst>
              <p:ext uri="{D42A27DB-BD31-4B8C-83A1-F6EECF244321}">
                <p14:modId xmlns:p14="http://schemas.microsoft.com/office/powerpoint/2010/main" val="3193691831"/>
              </p:ext>
            </p:extLst>
          </p:nvPr>
        </p:nvGraphicFramePr>
        <p:xfrm>
          <a:off x="3989261" y="1796733"/>
          <a:ext cx="8485187" cy="5059362"/>
        </p:xfrm>
        <a:graphic>
          <a:graphicData uri="http://schemas.openxmlformats.org/presentationml/2006/ole">
            <mc:AlternateContent xmlns:mc="http://schemas.openxmlformats.org/markup-compatibility/2006">
              <mc:Choice xmlns:v="urn:schemas-microsoft-com:vml" Requires="v">
                <p:oleObj name="CS ChemDraw Drawing" r:id="rId2" imgW="6763330" imgH="4032115" progId="ChemDraw.Document.6.0">
                  <p:embed/>
                </p:oleObj>
              </mc:Choice>
              <mc:Fallback>
                <p:oleObj name="CS ChemDraw Drawing" r:id="rId2" imgW="6763330" imgH="4032115" progId="ChemDraw.Document.6.0">
                  <p:embed/>
                  <p:pic>
                    <p:nvPicPr>
                      <p:cNvPr id="4" name="Object 3">
                        <a:extLst>
                          <a:ext uri="{FF2B5EF4-FFF2-40B4-BE49-F238E27FC236}">
                            <a16:creationId xmlns:a16="http://schemas.microsoft.com/office/drawing/2014/main" id="{55E4CD7D-47F3-2AAB-2C03-6776C2FFD32F}"/>
                          </a:ext>
                        </a:extLst>
                      </p:cNvPr>
                      <p:cNvPicPr/>
                      <p:nvPr/>
                    </p:nvPicPr>
                    <p:blipFill>
                      <a:blip r:embed="rId3"/>
                      <a:stretch>
                        <a:fillRect/>
                      </a:stretch>
                    </p:blipFill>
                    <p:spPr>
                      <a:xfrm>
                        <a:off x="3989261" y="1796733"/>
                        <a:ext cx="8485187" cy="5059362"/>
                      </a:xfrm>
                      <a:prstGeom prst="rect">
                        <a:avLst/>
                      </a:prstGeom>
                    </p:spPr>
                  </p:pic>
                </p:oleObj>
              </mc:Fallback>
            </mc:AlternateContent>
          </a:graphicData>
        </a:graphic>
      </p:graphicFrame>
    </p:spTree>
    <p:extLst>
      <p:ext uri="{BB962C8B-B14F-4D97-AF65-F5344CB8AC3E}">
        <p14:creationId xmlns:p14="http://schemas.microsoft.com/office/powerpoint/2010/main" val="2531580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5FE9C-E17E-1F58-0CC0-46CBFC53C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FFC2CD-8012-6888-1F76-0EE953FE4A1F}"/>
              </a:ext>
            </a:extLst>
          </p:cNvPr>
          <p:cNvSpPr>
            <a:spLocks noGrp="1"/>
          </p:cNvSpPr>
          <p:nvPr>
            <p:ph type="title"/>
          </p:nvPr>
        </p:nvSpPr>
        <p:spPr>
          <a:xfrm>
            <a:off x="838200" y="365125"/>
            <a:ext cx="11186160" cy="1325563"/>
          </a:xfrm>
        </p:spPr>
        <p:txBody>
          <a:bodyPr/>
          <a:lstStyle/>
          <a:p>
            <a:r>
              <a:rPr lang="en-US" dirty="0"/>
              <a:t>Coding examples (</a:t>
            </a:r>
            <a:r>
              <a:rPr lang="en-US" dirty="0" err="1"/>
              <a:t>SwingJS</a:t>
            </a:r>
            <a:r>
              <a:rPr lang="en-US" dirty="0"/>
              <a:t> CDK to OCL molecule)</a:t>
            </a:r>
          </a:p>
        </p:txBody>
      </p:sp>
      <p:sp>
        <p:nvSpPr>
          <p:cNvPr id="3" name="Content Placeholder 2">
            <a:extLst>
              <a:ext uri="{FF2B5EF4-FFF2-40B4-BE49-F238E27FC236}">
                <a16:creationId xmlns:a16="http://schemas.microsoft.com/office/drawing/2014/main" id="{36EA4D79-08CC-E560-6BF5-23C5457EF4A2}"/>
              </a:ext>
            </a:extLst>
          </p:cNvPr>
          <p:cNvSpPr>
            <a:spLocks noGrp="1"/>
          </p:cNvSpPr>
          <p:nvPr>
            <p:ph idx="1"/>
          </p:nvPr>
        </p:nvSpPr>
        <p:spPr>
          <a:xfrm>
            <a:off x="621792" y="1825624"/>
            <a:ext cx="11570208" cy="4794631"/>
          </a:xfrm>
        </p:spPr>
        <p:txBody>
          <a:bodyPr>
            <a:noAutofit/>
          </a:bodyPr>
          <a:lstStyle/>
          <a:p>
            <a:pPr marL="0" indent="0">
              <a:lnSpc>
                <a:spcPct val="100000"/>
              </a:lnSpc>
              <a:spcBef>
                <a:spcPts val="0"/>
              </a:spcBef>
              <a:buNone/>
            </a:pPr>
            <a:r>
              <a:rPr lang="en-US" sz="2400" dirty="0"/>
              <a:t>Java:</a:t>
            </a:r>
          </a:p>
          <a:p>
            <a:pPr marL="0" indent="0">
              <a:lnSpc>
                <a:spcPct val="100000"/>
              </a:lnSpc>
              <a:spcBef>
                <a:spcPts val="0"/>
              </a:spcBef>
              <a:buNone/>
            </a:pPr>
            <a:endParaRPr lang="en-US" sz="1600" dirty="0">
              <a:latin typeface="Consolas" panose="020B0609020204030204" pitchFamily="49" charset="0"/>
            </a:endParaRPr>
          </a:p>
          <a:p>
            <a:pPr marL="0" indent="0">
              <a:lnSpc>
                <a:spcPct val="100000"/>
              </a:lnSpc>
              <a:spcBef>
                <a:spcPts val="0"/>
              </a:spcBef>
              <a:buNone/>
            </a:pPr>
            <a:r>
              <a:rPr lang="en-US" sz="1600" dirty="0" err="1">
                <a:latin typeface="Consolas" panose="020B0609020204030204" pitchFamily="49" charset="0"/>
              </a:rPr>
              <a:t>StereoMolecule</a:t>
            </a:r>
            <a:r>
              <a:rPr lang="en-US" sz="1600" dirty="0">
                <a:latin typeface="Consolas" panose="020B0609020204030204" pitchFamily="49" charset="0"/>
              </a:rPr>
              <a:t> </a:t>
            </a:r>
            <a:r>
              <a:rPr lang="en-US" sz="1600" dirty="0" err="1">
                <a:latin typeface="Consolas" panose="020B0609020204030204" pitchFamily="49" charset="0"/>
              </a:rPr>
              <a:t>cdkToOCLMolecule</a:t>
            </a:r>
            <a:r>
              <a:rPr lang="en-US" sz="1600" dirty="0">
                <a:latin typeface="Consolas" panose="020B0609020204030204" pitchFamily="49" charset="0"/>
              </a:rPr>
              <a:t> (</a:t>
            </a:r>
            <a:r>
              <a:rPr lang="en-US" sz="1600" dirty="0" err="1">
                <a:latin typeface="Consolas" panose="020B0609020204030204" pitchFamily="49" charset="0"/>
              </a:rPr>
              <a:t>IAtomContainer</a:t>
            </a:r>
            <a:r>
              <a:rPr lang="en-US" sz="1600" dirty="0">
                <a:latin typeface="Consolas" panose="020B0609020204030204" pitchFamily="49" charset="0"/>
              </a:rPr>
              <a:t> mol) {</a:t>
            </a:r>
          </a:p>
          <a:p>
            <a:pPr marL="0" indent="0">
              <a:lnSpc>
                <a:spcPct val="100000"/>
              </a:lnSpc>
              <a:spcBef>
                <a:spcPts val="0"/>
              </a:spcBef>
              <a:buNone/>
            </a:pPr>
            <a:r>
              <a:rPr lang="en-US" sz="1600" dirty="0">
                <a:latin typeface="Consolas" panose="020B0609020204030204" pitchFamily="49" charset="0"/>
              </a:rPr>
              <a:t>   </a:t>
            </a:r>
            <a:r>
              <a:rPr lang="en-US" sz="1600" dirty="0" err="1">
                <a:latin typeface="Consolas" panose="020B0609020204030204" pitchFamily="49" charset="0"/>
              </a:rPr>
              <a:t>InchiInput</a:t>
            </a:r>
            <a:r>
              <a:rPr lang="en-US" sz="1600" dirty="0">
                <a:latin typeface="Consolas" panose="020B0609020204030204" pitchFamily="49" charset="0"/>
              </a:rPr>
              <a:t> input = </a:t>
            </a:r>
            <a:r>
              <a:rPr lang="en-US" sz="1600" b="1" dirty="0" err="1">
                <a:latin typeface="Consolas" panose="020B0609020204030204" pitchFamily="49" charset="0"/>
              </a:rPr>
              <a:t>CDK.getInchiInputFromCDKMolecule</a:t>
            </a:r>
            <a:r>
              <a:rPr lang="en-US" sz="1600" b="1" dirty="0">
                <a:latin typeface="Consolas" panose="020B0609020204030204" pitchFamily="49" charset="0"/>
              </a:rPr>
              <a:t>(mol)</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   return </a:t>
            </a:r>
            <a:r>
              <a:rPr lang="en-US" sz="1600" b="1" dirty="0" err="1">
                <a:solidFill>
                  <a:srgbClr val="000000"/>
                </a:solidFill>
                <a:latin typeface="Consolas" panose="020B0609020204030204" pitchFamily="49" charset="0"/>
              </a:rPr>
              <a:t>OCL.getOCLMoleculeFromInchiInput</a:t>
            </a:r>
            <a:r>
              <a:rPr lang="en-US" sz="1600" b="1" dirty="0">
                <a:solidFill>
                  <a:srgbClr val="000000"/>
                </a:solidFill>
                <a:latin typeface="Consolas" panose="020B0609020204030204" pitchFamily="49" charset="0"/>
              </a:rPr>
              <a:t>(input)</a:t>
            </a:r>
            <a:r>
              <a:rPr lang="en-US" sz="1600" dirty="0">
                <a:solidFill>
                  <a:srgbClr val="000000"/>
                </a:solidFill>
                <a:latin typeface="Consolas" panose="020B0609020204030204" pitchFamily="49" charset="0"/>
              </a:rPr>
              <a:t>;</a:t>
            </a:r>
            <a:endParaRPr lang="en-US" sz="1600" dirty="0">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a:t>
            </a:r>
          </a:p>
          <a:p>
            <a:pPr marL="0" indent="0">
              <a:lnSpc>
                <a:spcPct val="100000"/>
              </a:lnSpc>
              <a:spcBef>
                <a:spcPts val="0"/>
              </a:spcBef>
              <a:buNone/>
            </a:pPr>
            <a:endParaRPr lang="en-US" sz="1600" dirty="0">
              <a:latin typeface="Consolas" panose="020B0609020204030204" pitchFamily="49" charset="0"/>
            </a:endParaRPr>
          </a:p>
          <a:p>
            <a:pPr marL="0" indent="0">
              <a:lnSpc>
                <a:spcPct val="100000"/>
              </a:lnSpc>
              <a:spcBef>
                <a:spcPts val="0"/>
              </a:spcBef>
              <a:buNone/>
            </a:pPr>
            <a:r>
              <a:rPr lang="en-US" sz="2400" dirty="0"/>
              <a:t>JavaScript (</a:t>
            </a:r>
            <a:r>
              <a:rPr lang="en-US" sz="2400" dirty="0" err="1"/>
              <a:t>SwingJS</a:t>
            </a:r>
            <a:r>
              <a:rPr lang="en-US" sz="2400" dirty="0"/>
              <a:t>):</a:t>
            </a:r>
          </a:p>
          <a:p>
            <a:pPr marL="0" indent="0">
              <a:lnSpc>
                <a:spcPct val="100000"/>
              </a:lnSpc>
              <a:spcBef>
                <a:spcPts val="0"/>
              </a:spcBef>
              <a:buNone/>
            </a:pPr>
            <a:endParaRPr lang="en-US" sz="1600" dirty="0">
              <a:latin typeface="Consolas" panose="020B0609020204030204" pitchFamily="49" charset="0"/>
            </a:endParaRPr>
          </a:p>
          <a:p>
            <a:pPr marL="0" indent="0">
              <a:lnSpc>
                <a:spcPct val="100000"/>
              </a:lnSpc>
              <a:spcBef>
                <a:spcPts val="0"/>
              </a:spcBef>
              <a:buNone/>
            </a:pPr>
            <a:r>
              <a:rPr lang="en-US" sz="1600" dirty="0" err="1">
                <a:latin typeface="Consolas" panose="020B0609020204030204" pitchFamily="49" charset="0"/>
              </a:rPr>
              <a:t>cdkToOCLMolecule</a:t>
            </a:r>
            <a:r>
              <a:rPr lang="en-US" sz="1600" dirty="0">
                <a:latin typeface="Consolas" panose="020B0609020204030204" pitchFamily="49" charset="0"/>
              </a:rPr>
              <a:t> = function(mol) {</a:t>
            </a:r>
          </a:p>
          <a:p>
            <a:pPr marL="0" indent="0">
              <a:lnSpc>
                <a:spcPct val="100000"/>
              </a:lnSpc>
              <a:spcBef>
                <a:spcPts val="0"/>
              </a:spcBef>
              <a:buNone/>
            </a:pPr>
            <a:r>
              <a:rPr lang="en-US" sz="1600" dirty="0">
                <a:latin typeface="Consolas" panose="020B0609020204030204" pitchFamily="49" charset="0"/>
              </a:rPr>
              <a:t>   var input = </a:t>
            </a:r>
            <a:r>
              <a:rPr lang="en-US" sz="1600" b="1" dirty="0" err="1">
                <a:latin typeface="Consolas" panose="020B0609020204030204" pitchFamily="49" charset="0"/>
              </a:rPr>
              <a:t>CDK.getInchiInputFromCDKMolecule</a:t>
            </a:r>
            <a:r>
              <a:rPr lang="en-US" sz="1600" b="1" dirty="0">
                <a:latin typeface="Consolas" panose="020B0609020204030204" pitchFamily="49" charset="0"/>
              </a:rPr>
              <a:t>(mol)</a:t>
            </a:r>
            <a:r>
              <a:rPr lang="en-US" sz="1600" dirty="0">
                <a:latin typeface="Consolas" panose="020B0609020204030204" pitchFamily="49" charset="0"/>
              </a:rPr>
              <a:t>;</a:t>
            </a:r>
          </a:p>
          <a:p>
            <a:pPr marL="0" indent="0">
              <a:lnSpc>
                <a:spcPct val="100000"/>
              </a:lnSpc>
              <a:spcBef>
                <a:spcPts val="0"/>
              </a:spcBef>
              <a:buNone/>
            </a:pPr>
            <a:r>
              <a:rPr lang="en-US" sz="1600" dirty="0">
                <a:latin typeface="Consolas" panose="020B0609020204030204" pitchFamily="49" charset="0"/>
              </a:rPr>
              <a:t>   return </a:t>
            </a:r>
            <a:r>
              <a:rPr lang="en-US" sz="1600" b="1" dirty="0" err="1">
                <a:solidFill>
                  <a:srgbClr val="000000"/>
                </a:solidFill>
                <a:latin typeface="Consolas" panose="020B0609020204030204" pitchFamily="49" charset="0"/>
              </a:rPr>
              <a:t>OCL.getOCLMoleculeFromInchiInput</a:t>
            </a:r>
            <a:r>
              <a:rPr lang="en-US" sz="1600" b="1" dirty="0">
                <a:solidFill>
                  <a:srgbClr val="000000"/>
                </a:solidFill>
                <a:latin typeface="Consolas" panose="020B0609020204030204" pitchFamily="49" charset="0"/>
              </a:rPr>
              <a:t>(input)</a:t>
            </a:r>
            <a:r>
              <a:rPr lang="en-US" sz="1600" dirty="0">
                <a:solidFill>
                  <a:srgbClr val="000000"/>
                </a:solidFill>
                <a:latin typeface="Consolas" panose="020B0609020204030204" pitchFamily="49" charset="0"/>
              </a:rPr>
              <a:t>;</a:t>
            </a:r>
            <a:endParaRPr lang="en-US" sz="1600" dirty="0">
              <a:latin typeface="Consolas" panose="020B0609020204030204" pitchFamily="49" charset="0"/>
            </a:endParaRPr>
          </a:p>
          <a:p>
            <a:pPr marL="0" indent="0">
              <a:lnSpc>
                <a:spcPct val="100000"/>
              </a:lnSpc>
              <a:spcBef>
                <a:spcPts val="0"/>
              </a:spcBef>
              <a:buNone/>
            </a:pPr>
            <a:r>
              <a:rPr lang="en-US" sz="1600" dirty="0">
                <a:latin typeface="Consolas" panose="020B0609020204030204" pitchFamily="49" charset="0"/>
              </a:rPr>
              <a:t>}</a:t>
            </a:r>
          </a:p>
          <a:p>
            <a:pPr marL="0" indent="0">
              <a:lnSpc>
                <a:spcPct val="100000"/>
              </a:lnSpc>
              <a:spcBef>
                <a:spcPts val="0"/>
              </a:spcBef>
              <a:buNone/>
            </a:pPr>
            <a:endParaRPr lang="en-US" sz="1600" dirty="0">
              <a:latin typeface="Consolas" panose="020B0609020204030204" pitchFamily="49" charset="0"/>
            </a:endParaRPr>
          </a:p>
          <a:p>
            <a:pPr marL="0" indent="0">
              <a:lnSpc>
                <a:spcPct val="100000"/>
              </a:lnSpc>
              <a:spcBef>
                <a:spcPts val="0"/>
              </a:spcBef>
              <a:buNone/>
            </a:pPr>
            <a:endParaRPr lang="en-US" sz="1600" dirty="0">
              <a:latin typeface="Consolas" panose="020B0609020204030204" pitchFamily="49" charset="0"/>
            </a:endParaRPr>
          </a:p>
        </p:txBody>
      </p:sp>
      <p:sp>
        <p:nvSpPr>
          <p:cNvPr id="4" name="TextBox 3">
            <a:extLst>
              <a:ext uri="{FF2B5EF4-FFF2-40B4-BE49-F238E27FC236}">
                <a16:creationId xmlns:a16="http://schemas.microsoft.com/office/drawing/2014/main" id="{03F6E31D-AFBF-D51F-475C-D23FD33004EB}"/>
              </a:ext>
            </a:extLst>
          </p:cNvPr>
          <p:cNvSpPr txBox="1"/>
          <p:nvPr/>
        </p:nvSpPr>
        <p:spPr>
          <a:xfrm>
            <a:off x="6885432" y="4681728"/>
            <a:ext cx="4325112" cy="2031325"/>
          </a:xfrm>
          <a:prstGeom prst="rect">
            <a:avLst/>
          </a:prstGeom>
          <a:noFill/>
        </p:spPr>
        <p:txBody>
          <a:bodyPr wrap="square" rtlCol="0">
            <a:spAutoFit/>
          </a:bodyPr>
          <a:lstStyle/>
          <a:p>
            <a:r>
              <a:rPr lang="en-US" dirty="0">
                <a:solidFill>
                  <a:srgbClr val="FF0000"/>
                </a:solidFill>
              </a:rPr>
              <a:t>These two versions are essentially identical. In both Java and JavaScript. Converting simple structures from CDK to and from OCL is just a matter of passing them through </a:t>
            </a:r>
            <a:r>
              <a:rPr lang="en-US" dirty="0" err="1">
                <a:solidFill>
                  <a:srgbClr val="FF0000"/>
                </a:solidFill>
              </a:rPr>
              <a:t>InchiInput</a:t>
            </a:r>
            <a:r>
              <a:rPr lang="en-US" dirty="0">
                <a:solidFill>
                  <a:srgbClr val="FF0000"/>
                </a:solidFill>
              </a:rPr>
              <a:t>. One need not actually create the InChI string. No string parsing is required, and no stereochemistry is lost.</a:t>
            </a:r>
          </a:p>
        </p:txBody>
      </p:sp>
    </p:spTree>
    <p:extLst>
      <p:ext uri="{BB962C8B-B14F-4D97-AF65-F5344CB8AC3E}">
        <p14:creationId xmlns:p14="http://schemas.microsoft.com/office/powerpoint/2010/main" val="2635264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EDDAC-C820-D72C-D899-CD83714351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A6DC9D-BCE1-AF51-7145-06AB24EB1E96}"/>
              </a:ext>
            </a:extLst>
          </p:cNvPr>
          <p:cNvSpPr>
            <a:spLocks noGrp="1"/>
          </p:cNvSpPr>
          <p:nvPr>
            <p:ph type="title"/>
          </p:nvPr>
        </p:nvSpPr>
        <p:spPr/>
        <p:txBody>
          <a:bodyPr/>
          <a:lstStyle/>
          <a:p>
            <a:r>
              <a:rPr lang="en-US" dirty="0"/>
              <a:t>Moving Forward</a:t>
            </a:r>
          </a:p>
        </p:txBody>
      </p:sp>
      <p:sp>
        <p:nvSpPr>
          <p:cNvPr id="3" name="Content Placeholder 2">
            <a:extLst>
              <a:ext uri="{FF2B5EF4-FFF2-40B4-BE49-F238E27FC236}">
                <a16:creationId xmlns:a16="http://schemas.microsoft.com/office/drawing/2014/main" id="{A3B664B6-D28D-79A6-072D-6AB9567288D9}"/>
              </a:ext>
            </a:extLst>
          </p:cNvPr>
          <p:cNvSpPr>
            <a:spLocks noGrp="1"/>
          </p:cNvSpPr>
          <p:nvPr>
            <p:ph idx="1"/>
          </p:nvPr>
        </p:nvSpPr>
        <p:spPr>
          <a:xfrm>
            <a:off x="838200" y="1825625"/>
            <a:ext cx="10738104" cy="4351338"/>
          </a:xfrm>
        </p:spPr>
        <p:txBody>
          <a:bodyPr>
            <a:normAutofit/>
          </a:bodyPr>
          <a:lstStyle/>
          <a:p>
            <a:r>
              <a:rPr lang="en-US" dirty="0"/>
              <a:t>Obviously needs more discussion!</a:t>
            </a:r>
          </a:p>
          <a:p>
            <a:r>
              <a:rPr lang="en-US" dirty="0"/>
              <a:t>Submit PR requests for InChI, JNA, OCL, and CDK</a:t>
            </a:r>
          </a:p>
          <a:p>
            <a:r>
              <a:rPr lang="en-US" dirty="0"/>
              <a:t>Proposing two new InChI repositories:</a:t>
            </a:r>
          </a:p>
          <a:p>
            <a:pPr lvl="1"/>
            <a:r>
              <a:rPr lang="en-US" dirty="0"/>
              <a:t>INCHI-API-JNA</a:t>
            </a:r>
          </a:p>
          <a:p>
            <a:pPr lvl="2"/>
            <a:r>
              <a:rPr lang="en-US" dirty="0"/>
              <a:t>Focus on Java, with simple IXA methods only</a:t>
            </a:r>
          </a:p>
          <a:p>
            <a:pPr lvl="1"/>
            <a:r>
              <a:rPr lang="en-US" dirty="0"/>
              <a:t>INCHI-API-WASM</a:t>
            </a:r>
          </a:p>
          <a:p>
            <a:pPr lvl="2"/>
            <a:r>
              <a:rPr lang="en-US" dirty="0"/>
              <a:t>Focus on JavaScript, using simple IXA methods only</a:t>
            </a:r>
          </a:p>
          <a:p>
            <a:pPr lvl="1"/>
            <a:r>
              <a:rPr lang="en-US" dirty="0"/>
              <a:t>Coordinated development</a:t>
            </a:r>
          </a:p>
          <a:p>
            <a:r>
              <a:rPr lang="en-US" dirty="0"/>
              <a:t>None of this requires the use of </a:t>
            </a:r>
            <a:r>
              <a:rPr lang="en-US" dirty="0" err="1"/>
              <a:t>SwingJS</a:t>
            </a:r>
            <a:r>
              <a:rPr lang="en-US" dirty="0"/>
              <a:t>; we only use that because it also gives us access to </a:t>
            </a:r>
            <a:r>
              <a:rPr lang="en-US" dirty="0" err="1"/>
              <a:t>OpenChemLib</a:t>
            </a:r>
            <a:r>
              <a:rPr lang="en-US" dirty="0"/>
              <a:t> and the CDK in JavaScript.</a:t>
            </a:r>
          </a:p>
          <a:p>
            <a:pPr lvl="2"/>
            <a:endParaRPr lang="en-US" dirty="0"/>
          </a:p>
          <a:p>
            <a:pPr lvl="1"/>
            <a:endParaRPr lang="en-US" dirty="0"/>
          </a:p>
        </p:txBody>
      </p:sp>
    </p:spTree>
    <p:extLst>
      <p:ext uri="{BB962C8B-B14F-4D97-AF65-F5344CB8AC3E}">
        <p14:creationId xmlns:p14="http://schemas.microsoft.com/office/powerpoint/2010/main" val="3028090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77DA0-CC7E-196D-2195-EEF2208C0C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C4E245-4246-4BC9-C6AC-50EFCA3DE333}"/>
              </a:ext>
            </a:extLst>
          </p:cNvPr>
          <p:cNvSpPr>
            <a:spLocks noGrp="1"/>
          </p:cNvSpPr>
          <p:nvPr>
            <p:ph type="title"/>
          </p:nvPr>
        </p:nvSpPr>
        <p:spPr/>
        <p:txBody>
          <a:bodyPr/>
          <a:lstStyle/>
          <a:p>
            <a:r>
              <a:rPr lang="en-US" dirty="0"/>
              <a:t>Desired configuration</a:t>
            </a:r>
          </a:p>
        </p:txBody>
      </p:sp>
      <p:sp>
        <p:nvSpPr>
          <p:cNvPr id="3" name="Content Placeholder 2">
            <a:extLst>
              <a:ext uri="{FF2B5EF4-FFF2-40B4-BE49-F238E27FC236}">
                <a16:creationId xmlns:a16="http://schemas.microsoft.com/office/drawing/2014/main" id="{7C2B6425-80BE-D0CE-0DF3-ADEE9BFD91A0}"/>
              </a:ext>
            </a:extLst>
          </p:cNvPr>
          <p:cNvSpPr>
            <a:spLocks noGrp="1"/>
          </p:cNvSpPr>
          <p:nvPr>
            <p:ph idx="1"/>
          </p:nvPr>
        </p:nvSpPr>
        <p:spPr/>
        <p:txBody>
          <a:bodyPr/>
          <a:lstStyle/>
          <a:p>
            <a:r>
              <a:rPr lang="en-US" dirty="0"/>
              <a:t>Same starting point	</a:t>
            </a:r>
          </a:p>
          <a:p>
            <a:r>
              <a:rPr lang="en-US" dirty="0"/>
              <a:t>Common IXA-only interface</a:t>
            </a:r>
          </a:p>
          <a:p>
            <a:r>
              <a:rPr lang="en-US" dirty="0"/>
              <a:t>Simple methods only</a:t>
            </a:r>
          </a:p>
          <a:p>
            <a:r>
              <a:rPr lang="en-US" dirty="0"/>
              <a:t>No significant changes in Java</a:t>
            </a:r>
          </a:p>
          <a:p>
            <a:r>
              <a:rPr lang="en-US" dirty="0"/>
              <a:t>Equivalent calls in JavaScript</a:t>
            </a:r>
          </a:p>
          <a:p>
            <a:endParaRPr lang="en-US" dirty="0"/>
          </a:p>
          <a:p>
            <a:pPr marL="0" indent="0">
              <a:buNone/>
            </a:pPr>
            <a:endParaRPr lang="en-US" dirty="0"/>
          </a:p>
        </p:txBody>
      </p:sp>
      <p:graphicFrame>
        <p:nvGraphicFramePr>
          <p:cNvPr id="4" name="Object 3">
            <a:extLst>
              <a:ext uri="{FF2B5EF4-FFF2-40B4-BE49-F238E27FC236}">
                <a16:creationId xmlns:a16="http://schemas.microsoft.com/office/drawing/2014/main" id="{B2EF7D2E-5A82-2D0F-5EF6-B0EAB674CC76}"/>
              </a:ext>
            </a:extLst>
          </p:cNvPr>
          <p:cNvGraphicFramePr>
            <a:graphicFrameLocks noChangeAspect="1"/>
          </p:cNvGraphicFramePr>
          <p:nvPr>
            <p:extLst>
              <p:ext uri="{D42A27DB-BD31-4B8C-83A1-F6EECF244321}">
                <p14:modId xmlns:p14="http://schemas.microsoft.com/office/powerpoint/2010/main" val="1579059015"/>
              </p:ext>
            </p:extLst>
          </p:nvPr>
        </p:nvGraphicFramePr>
        <p:xfrm>
          <a:off x="4065461" y="1787525"/>
          <a:ext cx="8494712" cy="5059363"/>
        </p:xfrm>
        <a:graphic>
          <a:graphicData uri="http://schemas.openxmlformats.org/presentationml/2006/ole">
            <mc:AlternateContent xmlns:mc="http://schemas.openxmlformats.org/markup-compatibility/2006">
              <mc:Choice xmlns:v="urn:schemas-microsoft-com:vml" Requires="v">
                <p:oleObj name="CS ChemDraw Drawing" r:id="rId2" imgW="6763330" imgH="4032520" progId="ChemDraw.Document.6.0">
                  <p:embed/>
                </p:oleObj>
              </mc:Choice>
              <mc:Fallback>
                <p:oleObj name="CS ChemDraw Drawing" r:id="rId2" imgW="6763330" imgH="4032520" progId="ChemDraw.Document.6.0">
                  <p:embed/>
                  <p:pic>
                    <p:nvPicPr>
                      <p:cNvPr id="4" name="Object 3">
                        <a:extLst>
                          <a:ext uri="{FF2B5EF4-FFF2-40B4-BE49-F238E27FC236}">
                            <a16:creationId xmlns:a16="http://schemas.microsoft.com/office/drawing/2014/main" id="{B2EF7D2E-5A82-2D0F-5EF6-B0EAB674CC76}"/>
                          </a:ext>
                        </a:extLst>
                      </p:cNvPr>
                      <p:cNvPicPr/>
                      <p:nvPr/>
                    </p:nvPicPr>
                    <p:blipFill>
                      <a:blip r:embed="rId3"/>
                      <a:stretch>
                        <a:fillRect/>
                      </a:stretch>
                    </p:blipFill>
                    <p:spPr>
                      <a:xfrm>
                        <a:off x="4065461" y="1787525"/>
                        <a:ext cx="8494712" cy="5059363"/>
                      </a:xfrm>
                      <a:prstGeom prst="rect">
                        <a:avLst/>
                      </a:prstGeom>
                    </p:spPr>
                  </p:pic>
                </p:oleObj>
              </mc:Fallback>
            </mc:AlternateContent>
          </a:graphicData>
        </a:graphic>
      </p:graphicFrame>
    </p:spTree>
    <p:extLst>
      <p:ext uri="{BB962C8B-B14F-4D97-AF65-F5344CB8AC3E}">
        <p14:creationId xmlns:p14="http://schemas.microsoft.com/office/powerpoint/2010/main" val="356991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ECB71-B062-594F-8FDD-AAE0F431D7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B3F8A6-CD81-02CD-1CC5-175C1852405F}"/>
              </a:ext>
            </a:extLst>
          </p:cNvPr>
          <p:cNvSpPr>
            <a:spLocks noGrp="1"/>
          </p:cNvSpPr>
          <p:nvPr>
            <p:ph type="title"/>
          </p:nvPr>
        </p:nvSpPr>
        <p:spPr/>
        <p:txBody>
          <a:bodyPr/>
          <a:lstStyle/>
          <a:p>
            <a:r>
              <a:rPr lang="en-US" dirty="0"/>
              <a:t>Preliminary work</a:t>
            </a:r>
          </a:p>
        </p:txBody>
      </p:sp>
      <p:sp>
        <p:nvSpPr>
          <p:cNvPr id="3" name="Content Placeholder 2">
            <a:extLst>
              <a:ext uri="{FF2B5EF4-FFF2-40B4-BE49-F238E27FC236}">
                <a16:creationId xmlns:a16="http://schemas.microsoft.com/office/drawing/2014/main" id="{6E1F6366-3871-3C86-6A38-A040ED68FCBD}"/>
              </a:ext>
            </a:extLst>
          </p:cNvPr>
          <p:cNvSpPr>
            <a:spLocks noGrp="1"/>
          </p:cNvSpPr>
          <p:nvPr>
            <p:ph idx="1"/>
          </p:nvPr>
        </p:nvSpPr>
        <p:spPr>
          <a:xfrm>
            <a:off x="838200" y="1825625"/>
            <a:ext cx="5114544" cy="4351338"/>
          </a:xfrm>
        </p:spPr>
        <p:txBody>
          <a:bodyPr>
            <a:normAutofit/>
          </a:bodyPr>
          <a:lstStyle/>
          <a:p>
            <a:r>
              <a:rPr lang="en-US" dirty="0"/>
              <a:t>No changes were required in </a:t>
            </a:r>
            <a:r>
              <a:rPr lang="en-US" dirty="0" err="1"/>
              <a:t>inchi</a:t>
            </a:r>
            <a:r>
              <a:rPr lang="en-US" dirty="0"/>
              <a:t>-C.</a:t>
            </a:r>
          </a:p>
          <a:p>
            <a:r>
              <a:rPr lang="en-US" dirty="0"/>
              <a:t>Two methods were added to </a:t>
            </a:r>
            <a:r>
              <a:rPr lang="en-US" dirty="0" err="1"/>
              <a:t>inchilib</a:t>
            </a:r>
            <a:r>
              <a:rPr lang="en-US" dirty="0"/>
              <a:t> simply to round out the options and provide a built-in way to access the InChI version. These included </a:t>
            </a:r>
            <a:r>
              <a:rPr lang="en-US" dirty="0" err="1"/>
              <a:t>IXA_Builder_GetInChIVersion</a:t>
            </a:r>
            <a:r>
              <a:rPr lang="en-US" dirty="0"/>
              <a:t> and </a:t>
            </a:r>
            <a:r>
              <a:rPr lang="en-US" dirty="0" err="1"/>
              <a:t>IXA_MOL_ReadAuxInfo</a:t>
            </a:r>
            <a:endParaRPr lang="en-US" dirty="0"/>
          </a:p>
          <a:p>
            <a:endParaRPr lang="en-US" dirty="0"/>
          </a:p>
        </p:txBody>
      </p:sp>
      <p:graphicFrame>
        <p:nvGraphicFramePr>
          <p:cNvPr id="4" name="Object 3">
            <a:extLst>
              <a:ext uri="{FF2B5EF4-FFF2-40B4-BE49-F238E27FC236}">
                <a16:creationId xmlns:a16="http://schemas.microsoft.com/office/drawing/2014/main" id="{42DF1B2F-9D15-BFEE-45CD-DA9A72EE9642}"/>
              </a:ext>
            </a:extLst>
          </p:cNvPr>
          <p:cNvGraphicFramePr>
            <a:graphicFrameLocks noChangeAspect="1"/>
          </p:cNvGraphicFramePr>
          <p:nvPr>
            <p:extLst>
              <p:ext uri="{D42A27DB-BD31-4B8C-83A1-F6EECF244321}">
                <p14:modId xmlns:p14="http://schemas.microsoft.com/office/powerpoint/2010/main" val="2114926317"/>
              </p:ext>
            </p:extLst>
          </p:nvPr>
        </p:nvGraphicFramePr>
        <p:xfrm>
          <a:off x="4092893" y="1796669"/>
          <a:ext cx="8494712" cy="5059363"/>
        </p:xfrm>
        <a:graphic>
          <a:graphicData uri="http://schemas.openxmlformats.org/presentationml/2006/ole">
            <mc:AlternateContent xmlns:mc="http://schemas.openxmlformats.org/markup-compatibility/2006">
              <mc:Choice xmlns:v="urn:schemas-microsoft-com:vml" Requires="v">
                <p:oleObj name="CS ChemDraw Drawing" r:id="rId2" imgW="6763330" imgH="4032115" progId="ChemDraw.Document.6.0">
                  <p:embed/>
                </p:oleObj>
              </mc:Choice>
              <mc:Fallback>
                <p:oleObj name="CS ChemDraw Drawing" r:id="rId2" imgW="6763330" imgH="4032115" progId="ChemDraw.Document.6.0">
                  <p:embed/>
                  <p:pic>
                    <p:nvPicPr>
                      <p:cNvPr id="4" name="Object 3">
                        <a:extLst>
                          <a:ext uri="{FF2B5EF4-FFF2-40B4-BE49-F238E27FC236}">
                            <a16:creationId xmlns:a16="http://schemas.microsoft.com/office/drawing/2014/main" id="{42DF1B2F-9D15-BFEE-45CD-DA9A72EE9642}"/>
                          </a:ext>
                        </a:extLst>
                      </p:cNvPr>
                      <p:cNvPicPr/>
                      <p:nvPr/>
                    </p:nvPicPr>
                    <p:blipFill>
                      <a:blip r:embed="rId3"/>
                      <a:stretch>
                        <a:fillRect/>
                      </a:stretch>
                    </p:blipFill>
                    <p:spPr>
                      <a:xfrm>
                        <a:off x="4092893" y="1796669"/>
                        <a:ext cx="8494712" cy="5059363"/>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D2BC884F-38C6-781F-8EFE-2A995FD84CEE}"/>
              </a:ext>
            </a:extLst>
          </p:cNvPr>
          <p:cNvSpPr/>
          <p:nvPr/>
        </p:nvSpPr>
        <p:spPr>
          <a:xfrm>
            <a:off x="5952744" y="2505456"/>
            <a:ext cx="4251960" cy="92354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498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AD03E-EAFE-8A92-E35A-FF7FD38028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CD69E7-2E29-534D-FB36-EE892C88D73D}"/>
              </a:ext>
            </a:extLst>
          </p:cNvPr>
          <p:cNvSpPr>
            <a:spLocks noGrp="1"/>
          </p:cNvSpPr>
          <p:nvPr>
            <p:ph type="title"/>
          </p:nvPr>
        </p:nvSpPr>
        <p:spPr/>
        <p:txBody>
          <a:bodyPr/>
          <a:lstStyle/>
          <a:p>
            <a:r>
              <a:rPr lang="en-US" dirty="0"/>
              <a:t>Preliminary work</a:t>
            </a:r>
          </a:p>
        </p:txBody>
      </p:sp>
      <p:sp>
        <p:nvSpPr>
          <p:cNvPr id="3" name="Content Placeholder 2">
            <a:extLst>
              <a:ext uri="{FF2B5EF4-FFF2-40B4-BE49-F238E27FC236}">
                <a16:creationId xmlns:a16="http://schemas.microsoft.com/office/drawing/2014/main" id="{AC3EF5F7-ED9F-EB71-5942-AF1ACB0C2380}"/>
              </a:ext>
            </a:extLst>
          </p:cNvPr>
          <p:cNvSpPr>
            <a:spLocks noGrp="1"/>
          </p:cNvSpPr>
          <p:nvPr>
            <p:ph idx="1"/>
          </p:nvPr>
        </p:nvSpPr>
        <p:spPr>
          <a:xfrm>
            <a:off x="838200" y="1825624"/>
            <a:ext cx="5087471" cy="5399929"/>
          </a:xfrm>
        </p:spPr>
        <p:txBody>
          <a:bodyPr>
            <a:normAutofit/>
          </a:bodyPr>
          <a:lstStyle/>
          <a:p>
            <a:r>
              <a:rPr lang="en-US" dirty="0"/>
              <a:t>WASM </a:t>
            </a:r>
            <a:r>
              <a:rPr lang="en-US" dirty="0" err="1"/>
              <a:t>makefile</a:t>
            </a:r>
            <a:r>
              <a:rPr lang="en-US" dirty="0"/>
              <a:t> adds IXA methods and renames output to match JNA native registration.</a:t>
            </a:r>
          </a:p>
          <a:p>
            <a:r>
              <a:rPr lang="en-US" dirty="0"/>
              <a:t>Java2script Eclipse </a:t>
            </a:r>
            <a:r>
              <a:rPr lang="en-US" dirty="0" err="1"/>
              <a:t>transpiler</a:t>
            </a:r>
            <a:r>
              <a:rPr lang="en-US" dirty="0"/>
              <a:t> upgraded to implement “native” methods.</a:t>
            </a:r>
          </a:p>
          <a:p>
            <a:r>
              <a:rPr lang="en-US" dirty="0" err="1"/>
              <a:t>SwingJS</a:t>
            </a:r>
            <a:r>
              <a:rPr lang="en-US" dirty="0"/>
              <a:t> runtime adds </a:t>
            </a:r>
            <a:r>
              <a:rPr lang="en-US" dirty="0" err="1"/>
              <a:t>Clazz</a:t>
            </a:r>
            <a:r>
              <a:rPr lang="en-US" dirty="0"/>
              <a:t>._</a:t>
            </a:r>
            <a:r>
              <a:rPr lang="en-US" dirty="0" err="1"/>
              <a:t>loadWasm</a:t>
            </a:r>
            <a:r>
              <a:rPr lang="en-US" dirty="0"/>
              <a:t>, linking Java native methods with WASM exports when native methods are registered in JavaScript.</a:t>
            </a:r>
          </a:p>
        </p:txBody>
      </p:sp>
      <p:graphicFrame>
        <p:nvGraphicFramePr>
          <p:cNvPr id="4" name="Object 3">
            <a:extLst>
              <a:ext uri="{FF2B5EF4-FFF2-40B4-BE49-F238E27FC236}">
                <a16:creationId xmlns:a16="http://schemas.microsoft.com/office/drawing/2014/main" id="{103CFB8B-F4CD-0AFE-6E10-150CA6E74D37}"/>
              </a:ext>
            </a:extLst>
          </p:cNvPr>
          <p:cNvGraphicFramePr>
            <a:graphicFrameLocks noChangeAspect="1"/>
          </p:cNvGraphicFramePr>
          <p:nvPr>
            <p:extLst>
              <p:ext uri="{D42A27DB-BD31-4B8C-83A1-F6EECF244321}">
                <p14:modId xmlns:p14="http://schemas.microsoft.com/office/powerpoint/2010/main" val="737115125"/>
              </p:ext>
            </p:extLst>
          </p:nvPr>
        </p:nvGraphicFramePr>
        <p:xfrm>
          <a:off x="4092893" y="1796669"/>
          <a:ext cx="8494712" cy="5059363"/>
        </p:xfrm>
        <a:graphic>
          <a:graphicData uri="http://schemas.openxmlformats.org/presentationml/2006/ole">
            <mc:AlternateContent xmlns:mc="http://schemas.openxmlformats.org/markup-compatibility/2006">
              <mc:Choice xmlns:v="urn:schemas-microsoft-com:vml" Requires="v">
                <p:oleObj name="CS ChemDraw Drawing" r:id="rId2" imgW="6763330" imgH="4032520" progId="ChemDraw.Document.6.0">
                  <p:embed/>
                </p:oleObj>
              </mc:Choice>
              <mc:Fallback>
                <p:oleObj name="CS ChemDraw Drawing" r:id="rId2" imgW="6763330" imgH="4032520" progId="ChemDraw.Document.6.0">
                  <p:embed/>
                  <p:pic>
                    <p:nvPicPr>
                      <p:cNvPr id="4" name="Object 3">
                        <a:extLst>
                          <a:ext uri="{FF2B5EF4-FFF2-40B4-BE49-F238E27FC236}">
                            <a16:creationId xmlns:a16="http://schemas.microsoft.com/office/drawing/2014/main" id="{103CFB8B-F4CD-0AFE-6E10-150CA6E74D37}"/>
                          </a:ext>
                        </a:extLst>
                      </p:cNvPr>
                      <p:cNvPicPr/>
                      <p:nvPr/>
                    </p:nvPicPr>
                    <p:blipFill>
                      <a:blip r:embed="rId3"/>
                      <a:stretch>
                        <a:fillRect/>
                      </a:stretch>
                    </p:blipFill>
                    <p:spPr>
                      <a:xfrm>
                        <a:off x="4092893" y="1796669"/>
                        <a:ext cx="8494712" cy="5059363"/>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168C504C-8519-D1B1-45BA-B9DDCD2A943D}"/>
              </a:ext>
            </a:extLst>
          </p:cNvPr>
          <p:cNvSpPr/>
          <p:nvPr/>
        </p:nvSpPr>
        <p:spPr>
          <a:xfrm>
            <a:off x="8110728" y="3511296"/>
            <a:ext cx="1975104" cy="128930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26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05902-6EC7-D524-7BB6-E704FB44F4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EAEEF0-0ED0-4B1F-0C3F-AD0A80920BF8}"/>
              </a:ext>
            </a:extLst>
          </p:cNvPr>
          <p:cNvSpPr>
            <a:spLocks noGrp="1"/>
          </p:cNvSpPr>
          <p:nvPr>
            <p:ph type="title"/>
          </p:nvPr>
        </p:nvSpPr>
        <p:spPr/>
        <p:txBody>
          <a:bodyPr/>
          <a:lstStyle/>
          <a:p>
            <a:r>
              <a:rPr lang="en-US" dirty="0"/>
              <a:t>Preliminary work</a:t>
            </a:r>
          </a:p>
        </p:txBody>
      </p:sp>
      <p:sp>
        <p:nvSpPr>
          <p:cNvPr id="3" name="Content Placeholder 2">
            <a:extLst>
              <a:ext uri="{FF2B5EF4-FFF2-40B4-BE49-F238E27FC236}">
                <a16:creationId xmlns:a16="http://schemas.microsoft.com/office/drawing/2014/main" id="{E1186E4F-CC64-0BD3-A037-412D6D315DAA}"/>
              </a:ext>
            </a:extLst>
          </p:cNvPr>
          <p:cNvSpPr>
            <a:spLocks noGrp="1"/>
          </p:cNvSpPr>
          <p:nvPr>
            <p:ph idx="1"/>
          </p:nvPr>
        </p:nvSpPr>
        <p:spPr>
          <a:xfrm>
            <a:off x="838200" y="1825625"/>
            <a:ext cx="4776216" cy="4351338"/>
          </a:xfrm>
        </p:spPr>
        <p:txBody>
          <a:bodyPr>
            <a:normAutofit/>
          </a:bodyPr>
          <a:lstStyle/>
          <a:p>
            <a:r>
              <a:rPr lang="en-US" dirty="0"/>
              <a:t>JNA-InChI adds InchiAPI.java and IXA.java, avoiding all references to C structures. </a:t>
            </a:r>
          </a:p>
          <a:p>
            <a:r>
              <a:rPr lang="en-US" dirty="0"/>
              <a:t>Adds additional </a:t>
            </a:r>
            <a:r>
              <a:rPr lang="en-US" dirty="0" err="1"/>
              <a:t>inchi</a:t>
            </a:r>
            <a:r>
              <a:rPr lang="en-US" dirty="0"/>
              <a:t> output  flags “</a:t>
            </a:r>
            <a:r>
              <a:rPr lang="en-US" dirty="0" err="1"/>
              <a:t>fixamide</a:t>
            </a:r>
            <a:r>
              <a:rPr lang="en-US" dirty="0"/>
              <a:t>” and “</a:t>
            </a:r>
            <a:r>
              <a:rPr lang="en-US" dirty="0" err="1"/>
              <a:t>fixacid</a:t>
            </a:r>
            <a:r>
              <a:rPr lang="en-US" dirty="0"/>
              <a:t>” (see slides 15 and 16). These are handled in the InChI-to-</a:t>
            </a:r>
            <a:r>
              <a:rPr lang="en-US" dirty="0" err="1"/>
              <a:t>InchiInput</a:t>
            </a:r>
            <a:r>
              <a:rPr lang="en-US" dirty="0"/>
              <a:t> section of InchiAPI.java.</a:t>
            </a:r>
          </a:p>
          <a:p>
            <a:pPr marL="0" indent="0">
              <a:buNone/>
            </a:pPr>
            <a:endParaRPr lang="en-US" dirty="0"/>
          </a:p>
        </p:txBody>
      </p:sp>
      <p:graphicFrame>
        <p:nvGraphicFramePr>
          <p:cNvPr id="4" name="Object 3">
            <a:extLst>
              <a:ext uri="{FF2B5EF4-FFF2-40B4-BE49-F238E27FC236}">
                <a16:creationId xmlns:a16="http://schemas.microsoft.com/office/drawing/2014/main" id="{0557235E-66E8-7ADE-D0E7-39D435D126A2}"/>
              </a:ext>
            </a:extLst>
          </p:cNvPr>
          <p:cNvGraphicFramePr>
            <a:graphicFrameLocks noChangeAspect="1"/>
          </p:cNvGraphicFramePr>
          <p:nvPr>
            <p:extLst>
              <p:ext uri="{D42A27DB-BD31-4B8C-83A1-F6EECF244321}">
                <p14:modId xmlns:p14="http://schemas.microsoft.com/office/powerpoint/2010/main" val="3421558233"/>
              </p:ext>
            </p:extLst>
          </p:nvPr>
        </p:nvGraphicFramePr>
        <p:xfrm>
          <a:off x="4092893" y="1796669"/>
          <a:ext cx="8494712" cy="5059363"/>
        </p:xfrm>
        <a:graphic>
          <a:graphicData uri="http://schemas.openxmlformats.org/presentationml/2006/ole">
            <mc:AlternateContent xmlns:mc="http://schemas.openxmlformats.org/markup-compatibility/2006">
              <mc:Choice xmlns:v="urn:schemas-microsoft-com:vml" Requires="v">
                <p:oleObj name="CS ChemDraw Drawing" r:id="rId2" imgW="6763330" imgH="4032115" progId="ChemDraw.Document.6.0">
                  <p:embed/>
                </p:oleObj>
              </mc:Choice>
              <mc:Fallback>
                <p:oleObj name="CS ChemDraw Drawing" r:id="rId2" imgW="6763330" imgH="4032115" progId="ChemDraw.Document.6.0">
                  <p:embed/>
                  <p:pic>
                    <p:nvPicPr>
                      <p:cNvPr id="4" name="Object 3">
                        <a:extLst>
                          <a:ext uri="{FF2B5EF4-FFF2-40B4-BE49-F238E27FC236}">
                            <a16:creationId xmlns:a16="http://schemas.microsoft.com/office/drawing/2014/main" id="{0557235E-66E8-7ADE-D0E7-39D435D126A2}"/>
                          </a:ext>
                        </a:extLst>
                      </p:cNvPr>
                      <p:cNvPicPr/>
                      <p:nvPr/>
                    </p:nvPicPr>
                    <p:blipFill>
                      <a:blip r:embed="rId3"/>
                      <a:stretch>
                        <a:fillRect/>
                      </a:stretch>
                    </p:blipFill>
                    <p:spPr>
                      <a:xfrm>
                        <a:off x="4092893" y="1796669"/>
                        <a:ext cx="8494712" cy="5059363"/>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CF119C97-2701-4566-DA43-241857643A9A}"/>
              </a:ext>
            </a:extLst>
          </p:cNvPr>
          <p:cNvSpPr/>
          <p:nvPr/>
        </p:nvSpPr>
        <p:spPr>
          <a:xfrm>
            <a:off x="6739128" y="4828032"/>
            <a:ext cx="2395728" cy="11430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546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88CA0-A190-3A09-B055-4905F088FE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AD46E0-8B81-BA7A-530C-9DEF04B9EDF0}"/>
              </a:ext>
            </a:extLst>
          </p:cNvPr>
          <p:cNvSpPr>
            <a:spLocks noGrp="1"/>
          </p:cNvSpPr>
          <p:nvPr>
            <p:ph type="title"/>
          </p:nvPr>
        </p:nvSpPr>
        <p:spPr/>
        <p:txBody>
          <a:bodyPr/>
          <a:lstStyle/>
          <a:p>
            <a:r>
              <a:rPr lang="en-US" dirty="0"/>
              <a:t>Preliminary work</a:t>
            </a:r>
          </a:p>
        </p:txBody>
      </p:sp>
      <p:sp>
        <p:nvSpPr>
          <p:cNvPr id="3" name="Content Placeholder 2">
            <a:extLst>
              <a:ext uri="{FF2B5EF4-FFF2-40B4-BE49-F238E27FC236}">
                <a16:creationId xmlns:a16="http://schemas.microsoft.com/office/drawing/2014/main" id="{F67CCEB8-591A-5F5F-2EA8-7C41A45CE5C5}"/>
              </a:ext>
            </a:extLst>
          </p:cNvPr>
          <p:cNvSpPr>
            <a:spLocks noGrp="1"/>
          </p:cNvSpPr>
          <p:nvPr>
            <p:ph idx="1"/>
          </p:nvPr>
        </p:nvSpPr>
        <p:spPr>
          <a:xfrm>
            <a:off x="838200" y="1825625"/>
            <a:ext cx="5114544" cy="4351338"/>
          </a:xfrm>
        </p:spPr>
        <p:txBody>
          <a:bodyPr>
            <a:normAutofit/>
          </a:bodyPr>
          <a:lstStyle/>
          <a:p>
            <a:r>
              <a:rPr lang="en-US" dirty="0"/>
              <a:t>CDK adds SwingJS-j2sExport class CDK.java as well as streamlined InchiGenerator.java and InchiToStructure.java classes functional in Java and JavaScript</a:t>
            </a:r>
          </a:p>
          <a:p>
            <a:r>
              <a:rPr lang="en-US" dirty="0"/>
              <a:t>OCL configures </a:t>
            </a:r>
            <a:r>
              <a:rPr lang="en-US" dirty="0" err="1"/>
              <a:t>inchiOCL</a:t>
            </a:r>
            <a:r>
              <a:rPr lang="en-US" dirty="0"/>
              <a:t> class to handle all Java and JavaScript calls to </a:t>
            </a:r>
            <a:r>
              <a:rPr lang="en-US" dirty="0" err="1"/>
              <a:t>InchiAPI</a:t>
            </a:r>
            <a:endParaRPr lang="en-US" dirty="0"/>
          </a:p>
        </p:txBody>
      </p:sp>
      <p:graphicFrame>
        <p:nvGraphicFramePr>
          <p:cNvPr id="4" name="Object 3">
            <a:extLst>
              <a:ext uri="{FF2B5EF4-FFF2-40B4-BE49-F238E27FC236}">
                <a16:creationId xmlns:a16="http://schemas.microsoft.com/office/drawing/2014/main" id="{4338A1BE-CE3A-F905-A63D-5DA5F960F9FB}"/>
              </a:ext>
            </a:extLst>
          </p:cNvPr>
          <p:cNvGraphicFramePr>
            <a:graphicFrameLocks noChangeAspect="1"/>
          </p:cNvGraphicFramePr>
          <p:nvPr/>
        </p:nvGraphicFramePr>
        <p:xfrm>
          <a:off x="4092893" y="1796669"/>
          <a:ext cx="8494712" cy="5059363"/>
        </p:xfrm>
        <a:graphic>
          <a:graphicData uri="http://schemas.openxmlformats.org/presentationml/2006/ole">
            <mc:AlternateContent xmlns:mc="http://schemas.openxmlformats.org/markup-compatibility/2006">
              <mc:Choice xmlns:v="urn:schemas-microsoft-com:vml" Requires="v">
                <p:oleObj name="CS ChemDraw Drawing" r:id="rId2" imgW="6763330" imgH="4032520" progId="ChemDraw.Document.6.0">
                  <p:embed/>
                </p:oleObj>
              </mc:Choice>
              <mc:Fallback>
                <p:oleObj name="CS ChemDraw Drawing" r:id="rId2" imgW="6763330" imgH="4032520" progId="ChemDraw.Document.6.0">
                  <p:embed/>
                  <p:pic>
                    <p:nvPicPr>
                      <p:cNvPr id="4" name="Object 3">
                        <a:extLst>
                          <a:ext uri="{FF2B5EF4-FFF2-40B4-BE49-F238E27FC236}">
                            <a16:creationId xmlns:a16="http://schemas.microsoft.com/office/drawing/2014/main" id="{4338A1BE-CE3A-F905-A63D-5DA5F960F9FB}"/>
                          </a:ext>
                        </a:extLst>
                      </p:cNvPr>
                      <p:cNvPicPr/>
                      <p:nvPr/>
                    </p:nvPicPr>
                    <p:blipFill>
                      <a:blip r:embed="rId3"/>
                      <a:stretch>
                        <a:fillRect/>
                      </a:stretch>
                    </p:blipFill>
                    <p:spPr>
                      <a:xfrm>
                        <a:off x="4092893" y="1796669"/>
                        <a:ext cx="8494712" cy="5059363"/>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AE448094-D1A5-5744-1DE0-0A48008A56D5}"/>
              </a:ext>
            </a:extLst>
          </p:cNvPr>
          <p:cNvSpPr/>
          <p:nvPr/>
        </p:nvSpPr>
        <p:spPr>
          <a:xfrm flipV="1">
            <a:off x="6739128" y="5971032"/>
            <a:ext cx="2395728" cy="65836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875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BC495-EB5D-0CED-56F9-F26CA141D2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6F9514-B9DF-2AA6-9517-AFD18BB3A81C}"/>
              </a:ext>
            </a:extLst>
          </p:cNvPr>
          <p:cNvSpPr>
            <a:spLocks noGrp="1"/>
          </p:cNvSpPr>
          <p:nvPr>
            <p:ph type="title"/>
          </p:nvPr>
        </p:nvSpPr>
        <p:spPr/>
        <p:txBody>
          <a:bodyPr/>
          <a:lstStyle/>
          <a:p>
            <a:r>
              <a:rPr lang="en-US" dirty="0"/>
              <a:t>Preliminary work</a:t>
            </a:r>
          </a:p>
        </p:txBody>
      </p:sp>
      <p:sp>
        <p:nvSpPr>
          <p:cNvPr id="3" name="Content Placeholder 2">
            <a:extLst>
              <a:ext uri="{FF2B5EF4-FFF2-40B4-BE49-F238E27FC236}">
                <a16:creationId xmlns:a16="http://schemas.microsoft.com/office/drawing/2014/main" id="{72510C8C-578E-809A-0299-EE6E5C296775}"/>
              </a:ext>
            </a:extLst>
          </p:cNvPr>
          <p:cNvSpPr>
            <a:spLocks noGrp="1"/>
          </p:cNvSpPr>
          <p:nvPr>
            <p:ph idx="1"/>
          </p:nvPr>
        </p:nvSpPr>
        <p:spPr>
          <a:xfrm>
            <a:off x="838200" y="1825625"/>
            <a:ext cx="10738104" cy="4351338"/>
          </a:xfrm>
        </p:spPr>
        <p:txBody>
          <a:bodyPr>
            <a:normAutofit/>
          </a:bodyPr>
          <a:lstStyle/>
          <a:p>
            <a:r>
              <a:rPr lang="en-US" dirty="0"/>
              <a:t>Website demonstrating using both CDK and </a:t>
            </a:r>
            <a:r>
              <a:rPr lang="en-US" dirty="0" err="1"/>
              <a:t>OpenChemLib</a:t>
            </a:r>
            <a:r>
              <a:rPr lang="en-US" dirty="0"/>
              <a:t> in JavaScript for generating InChI from structures and structures from InChI. </a:t>
            </a:r>
          </a:p>
          <a:p>
            <a:r>
              <a:rPr lang="en-US" dirty="0"/>
              <a:t>Includes InChI to structure editor, structure editor-to-InChI, CDX and CDXML file dropping, SMILES-to-InChI, MOL file-to-InChI, InChI to PNG, InChI-to-SVG, and OCL molecule-to-CDK molecule.</a:t>
            </a:r>
          </a:p>
          <a:p>
            <a:endParaRPr lang="en-US" dirty="0"/>
          </a:p>
          <a:p>
            <a:pPr marL="0" indent="0">
              <a:buNone/>
            </a:pPr>
            <a:r>
              <a:rPr lang="en-US" dirty="0">
                <a:hlinkClick r:id="rId2"/>
              </a:rPr>
              <a:t>https://chemapps.stolaf.edu/inchi/cdk-web-demo/</a:t>
            </a:r>
            <a:r>
              <a:rPr lang="en-US" dirty="0"/>
              <a:t> </a:t>
            </a:r>
          </a:p>
        </p:txBody>
      </p:sp>
    </p:spTree>
    <p:extLst>
      <p:ext uri="{BB962C8B-B14F-4D97-AF65-F5344CB8AC3E}">
        <p14:creationId xmlns:p14="http://schemas.microsoft.com/office/powerpoint/2010/main" val="2996881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E7863-F2CB-0B7C-3A9E-3C3D40E9F1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553557-A64F-1A59-24D4-925752A74D0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DFDF269-39E0-A326-BEF5-A4ADD76C21D2}"/>
              </a:ext>
            </a:extLst>
          </p:cNvPr>
          <p:cNvSpPr>
            <a:spLocks noGrp="1"/>
          </p:cNvSpPr>
          <p:nvPr>
            <p:ph idx="1"/>
          </p:nvPr>
        </p:nvSpPr>
        <p:spPr>
          <a:xfrm>
            <a:off x="838200" y="1825625"/>
            <a:ext cx="10738104" cy="4351338"/>
          </a:xfrm>
        </p:spPr>
        <p:txBody>
          <a:bodyPr>
            <a:normAutofit/>
          </a:bodyPr>
          <a:lstStyle/>
          <a:p>
            <a:endParaRPr lang="en-US" dirty="0"/>
          </a:p>
        </p:txBody>
      </p:sp>
      <p:pic>
        <p:nvPicPr>
          <p:cNvPr id="5" name="Picture 4">
            <a:extLst>
              <a:ext uri="{FF2B5EF4-FFF2-40B4-BE49-F238E27FC236}">
                <a16:creationId xmlns:a16="http://schemas.microsoft.com/office/drawing/2014/main" id="{4A0B08B8-E2E9-ECA7-1390-D43E360D1A2E}"/>
              </a:ext>
            </a:extLst>
          </p:cNvPr>
          <p:cNvPicPr>
            <a:picLocks noChangeAspect="1"/>
          </p:cNvPicPr>
          <p:nvPr/>
        </p:nvPicPr>
        <p:blipFill>
          <a:blip r:embed="rId2"/>
          <a:stretch>
            <a:fillRect/>
          </a:stretch>
        </p:blipFill>
        <p:spPr>
          <a:xfrm>
            <a:off x="2298025" y="246888"/>
            <a:ext cx="7495199" cy="6458931"/>
          </a:xfrm>
          <a:prstGeom prst="rect">
            <a:avLst/>
          </a:prstGeom>
        </p:spPr>
      </p:pic>
      <p:sp>
        <p:nvSpPr>
          <p:cNvPr id="4" name="Rectangle 3">
            <a:extLst>
              <a:ext uri="{FF2B5EF4-FFF2-40B4-BE49-F238E27FC236}">
                <a16:creationId xmlns:a16="http://schemas.microsoft.com/office/drawing/2014/main" id="{9F85EFFB-73D8-3A39-D204-16E37587AB8E}"/>
              </a:ext>
            </a:extLst>
          </p:cNvPr>
          <p:cNvSpPr/>
          <p:nvPr/>
        </p:nvSpPr>
        <p:spPr>
          <a:xfrm>
            <a:off x="5307466" y="269194"/>
            <a:ext cx="693284" cy="19186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Curved 7">
            <a:extLst>
              <a:ext uri="{FF2B5EF4-FFF2-40B4-BE49-F238E27FC236}">
                <a16:creationId xmlns:a16="http://schemas.microsoft.com/office/drawing/2014/main" id="{9F2DBCB6-6E69-E488-485B-5A3F4ACE1726}"/>
              </a:ext>
            </a:extLst>
          </p:cNvPr>
          <p:cNvCxnSpPr>
            <a:cxnSpLocks/>
          </p:cNvCxnSpPr>
          <p:nvPr/>
        </p:nvCxnSpPr>
        <p:spPr>
          <a:xfrm rot="5400000">
            <a:off x="2249477" y="2670876"/>
            <a:ext cx="1693429" cy="967407"/>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51D9D71-15D2-7339-02F7-119788EE9336}"/>
              </a:ext>
            </a:extLst>
          </p:cNvPr>
          <p:cNvSpPr txBox="1"/>
          <p:nvPr/>
        </p:nvSpPr>
        <p:spPr>
          <a:xfrm>
            <a:off x="3471999" y="2991188"/>
            <a:ext cx="1413212" cy="646331"/>
          </a:xfrm>
          <a:prstGeom prst="rect">
            <a:avLst/>
          </a:prstGeom>
          <a:noFill/>
          <a:ln>
            <a:solidFill>
              <a:srgbClr val="FF0000"/>
            </a:solidFill>
          </a:ln>
        </p:spPr>
        <p:txBody>
          <a:bodyPr wrap="square" rtlCol="0">
            <a:spAutoFit/>
          </a:bodyPr>
          <a:lstStyle/>
          <a:p>
            <a:r>
              <a:rPr lang="en-US" dirty="0">
                <a:solidFill>
                  <a:srgbClr val="FF0000"/>
                </a:solidFill>
              </a:rPr>
              <a:t> InChI to</a:t>
            </a:r>
          </a:p>
          <a:p>
            <a:r>
              <a:rPr lang="en-US" dirty="0">
                <a:solidFill>
                  <a:srgbClr val="FF0000"/>
                </a:solidFill>
              </a:rPr>
              <a:t>CDK and OCL</a:t>
            </a:r>
          </a:p>
        </p:txBody>
      </p:sp>
      <p:cxnSp>
        <p:nvCxnSpPr>
          <p:cNvPr id="12" name="Connector: Curved 11">
            <a:extLst>
              <a:ext uri="{FF2B5EF4-FFF2-40B4-BE49-F238E27FC236}">
                <a16:creationId xmlns:a16="http://schemas.microsoft.com/office/drawing/2014/main" id="{76BC8D52-0CE7-0185-E7B9-EB149030A93A}"/>
              </a:ext>
            </a:extLst>
          </p:cNvPr>
          <p:cNvCxnSpPr>
            <a:cxnSpLocks/>
          </p:cNvCxnSpPr>
          <p:nvPr/>
        </p:nvCxnSpPr>
        <p:spPr>
          <a:xfrm rot="16200000" flipH="1">
            <a:off x="6013789" y="2563243"/>
            <a:ext cx="1493046" cy="877166"/>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36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1546</TotalTime>
  <Words>1512</Words>
  <Application>Microsoft Office PowerPoint</Application>
  <PresentationFormat>Widescreen</PresentationFormat>
  <Paragraphs>129</Paragraphs>
  <Slides>21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Calibri</vt:lpstr>
      <vt:lpstr>Calibri Light</vt:lpstr>
      <vt:lpstr>Consolas</vt:lpstr>
      <vt:lpstr>Office Theme</vt:lpstr>
      <vt:lpstr>CS ChemDraw Drawing</vt:lpstr>
      <vt:lpstr>  FOR DISCUSSION: InChI JNA/WASM Java+JavaScript  Joint Development Proposal</vt:lpstr>
      <vt:lpstr>Original configuration</vt:lpstr>
      <vt:lpstr>Desired configuration</vt:lpstr>
      <vt:lpstr>Preliminary work</vt:lpstr>
      <vt:lpstr>Preliminary work</vt:lpstr>
      <vt:lpstr>Preliminary work</vt:lpstr>
      <vt:lpstr>Preliminary work</vt:lpstr>
      <vt:lpstr>Preliminary work</vt:lpstr>
      <vt:lpstr>PowerPoint Presentation</vt:lpstr>
      <vt:lpstr>PowerPoint Presentation</vt:lpstr>
      <vt:lpstr>PowerPoint Presentation</vt:lpstr>
      <vt:lpstr>Issues and Solutions</vt:lpstr>
      <vt:lpstr>Issues and Solutions</vt:lpstr>
      <vt:lpstr>Issue #1 amide -&gt; InChI -&gt; iminol</vt:lpstr>
      <vt:lpstr>Issue #2 phenol-carboxylate -&gt; InChI -&gt; carboxylic acid-phenolate</vt:lpstr>
      <vt:lpstr>Issue #3 ammonium-phenol loss of stereochemistry</vt:lpstr>
      <vt:lpstr>Coding Examples</vt:lpstr>
      <vt:lpstr>Coding examples (InChI-to-image, Java)</vt:lpstr>
      <vt:lpstr>Coding examples (InChI-to-image, JavaScript)</vt:lpstr>
      <vt:lpstr>Coding examples (SwingJS CDK to OCL molecule)</vt:lpstr>
      <vt:lpstr>Moving 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Bob Hanson</dc:creator>
  <cp:lastModifiedBy>Bob Hanson</cp:lastModifiedBy>
  <cp:revision>17</cp:revision>
  <dcterms:created xsi:type="dcterms:W3CDTF">2025-03-30T16:53:48Z</dcterms:created>
  <dcterms:modified xsi:type="dcterms:W3CDTF">2025-04-02T13:14:45Z</dcterms:modified>
</cp:coreProperties>
</file>