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8" r:id="rId12"/>
    <p:sldId id="274" r:id="rId13"/>
    <p:sldId id="273" r:id="rId14"/>
    <p:sldId id="269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DB23-8625-4BC9-AA0A-45096C85F1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4ECFF-DEF4-4EF1-B465-6BA596E9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5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4ECFF-DEF4-4EF1-B465-6BA596E9E7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9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3E9A-CBD5-5ABC-FBA7-BDB019DC6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AC90D-4A5B-FFC3-955B-DE1E606A8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A24D-59E0-F76A-5DD2-8334AA8E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5952-98B3-2FF8-7B3C-579B989C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94A7-1CAE-EBD9-26B7-E2FAC59F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5849-8B1F-A31C-2AD4-EA2B4642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21F48-FF22-B895-A548-3373558B0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E517-9AAF-3C06-E930-653F488A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7889-C337-97EF-7CC2-FEDD3F4D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6FF1-5027-1383-385F-13F15A9F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25B02-C5AC-CCD9-43A0-0E335AA3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D6A4B-8783-7D96-E525-FDD5F2B6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6387-13B3-1761-31B4-D78B0C57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4F81-61AA-5569-1259-952993C4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0042-1626-D97E-D98A-F847DAF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0C69-E1AD-6AAB-C6B6-8AD06F5C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60FC-84C4-2E3D-8DCE-DCB11EE7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A6C0-0A92-523B-83D7-80E6F72B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F1A5-5D5E-CDBE-D3CA-A0CA0729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50FF-6CB9-A9E0-E542-1198F162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0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EDA5-5E3A-AF38-D48E-2285E954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EF8A-F4DC-8511-8100-3FEC3DD6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4539-9A00-3187-30D9-E4C42C89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7D9A-1E8C-ACA0-2D19-D03547CA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2F89-196C-DB17-011F-1D500760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7C2-4DBA-17BD-5C97-A0B115D6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A7A5-7315-FABF-EFE0-0E9B57DED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860F-9A5D-AA08-6452-CEA3E311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C1A9-5A4B-24EB-388D-AC384F96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C24A2-93F0-AD4E-AF48-8C579AD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00FCB-B1FE-085F-CCDD-2E26E869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3DF9-A379-7A2E-557F-7715394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8A0F-6681-D053-F2A8-E0CEBC86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CAEB-FC7D-B6F8-5108-59A172A7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84482-0D7B-1AB0-0464-E662AFE98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7480F-D3D4-0CCC-F48D-ABBBB0A9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F943D-6A4E-9DCB-10ED-302062BE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848E1-FE3E-A122-60BF-BFC87078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7F7AB-2BB5-910B-AF0D-65B801A1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8C69-63EA-1E98-0FCE-258C27FB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12461-B57B-66CA-6603-94328265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67B2-2489-0095-B9D2-D4907E29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81165-8A33-B37C-BF7A-98C6D6A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17395-047D-8E36-B244-DB47AF1E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70DEB-665B-0DD2-9843-39D2E753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845FB-F0D0-4339-AE00-3014F788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E57F-48B5-D893-D8B7-0219EE60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81D2-CCF6-E9AC-62B6-ED4A11BC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ABEFE-FD61-D583-006D-9F8FBAE34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37FEF-8FDC-7188-90CB-ED7C1EAB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B7A3-9CBE-10EF-E695-B79DC8D5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26F1-486A-4A73-D34A-F21B8694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E9E9-D125-99A8-4628-51F2AF2D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B74A7-89D6-4C83-FA34-1B4D5DDEE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3E4B-B440-61AE-8463-D817DDCB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66D3C-848C-1110-A0EA-C867C0E7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A2ED6-F664-8591-B358-8B50CDD0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7829-58FD-4226-DAAD-3B2EA3F4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3C861-6D68-9261-CAE6-CF033794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6628E-C345-A333-2A6A-6D962F4E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440B-854B-4AF0-3DFE-2BFC0F322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25AB-196B-45DC-962F-BF3E43196E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9000-4507-EB6A-307D-1007F5C06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DD85-F8F7-0AA5-290E-6244C1893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28725-7307-4DC9-91F3-FE9DA3A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nsonr@stolaf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emapps.stolaf.edu/inchi/cdk-web-dem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BD0E-CA60-BC63-1EAB-6B8B43A6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FOR DISCUSSION:</a:t>
            </a:r>
            <a:br>
              <a:rPr lang="en-US" sz="4000" dirty="0"/>
            </a:br>
            <a:r>
              <a:rPr lang="en-US" sz="4000" dirty="0"/>
              <a:t>InChI JNA/WASM </a:t>
            </a:r>
            <a:r>
              <a:rPr lang="en-US" sz="4000" dirty="0" err="1"/>
              <a:t>Java+JavaScript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Joint Development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F46ED-AE22-227A-6E31-BB2EFFF1F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0208"/>
            <a:ext cx="9144000" cy="2322576"/>
          </a:xfrm>
        </p:spPr>
        <p:txBody>
          <a:bodyPr>
            <a:normAutofit/>
          </a:bodyPr>
          <a:lstStyle/>
          <a:p>
            <a:r>
              <a:rPr lang="en-US" dirty="0"/>
              <a:t>Bob Hanson</a:t>
            </a:r>
          </a:p>
          <a:p>
            <a:r>
              <a:rPr lang="en-US" dirty="0"/>
              <a:t>St. Olaf College</a:t>
            </a:r>
          </a:p>
          <a:p>
            <a:r>
              <a:rPr lang="en-US" dirty="0">
                <a:hlinkClick r:id="rId2"/>
              </a:rPr>
              <a:t>hansonr@stolaf.edu</a:t>
            </a:r>
            <a:r>
              <a:rPr lang="en-US" dirty="0"/>
              <a:t> </a:t>
            </a:r>
          </a:p>
          <a:p>
            <a:r>
              <a:rPr lang="en-US" dirty="0"/>
              <a:t>March 30, 2025</a:t>
            </a:r>
          </a:p>
        </p:txBody>
      </p:sp>
    </p:spTree>
    <p:extLst>
      <p:ext uri="{BB962C8B-B14F-4D97-AF65-F5344CB8AC3E}">
        <p14:creationId xmlns:p14="http://schemas.microsoft.com/office/powerpoint/2010/main" val="327267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A4B2-A94D-1A68-174B-D96EDAB0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580E-D317-7B50-BA14-8D91B350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D63A4-034C-7C8A-1E25-9A8DDC2E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38" y="201168"/>
            <a:ext cx="7537162" cy="63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7DE4-334B-2E89-6B34-70DEACA0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1D22-2940-FC30-5B5D-FDBF5865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C5630-346D-AC2C-7957-22A42295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9" y="0"/>
            <a:ext cx="1203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F76B-FBA5-94B6-F8CE-405E3F9B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B9C0-B9C3-6496-6A97-974C4462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examples use </a:t>
            </a:r>
            <a:r>
              <a:rPr lang="en-US" dirty="0" err="1"/>
              <a:t>SwingJS</a:t>
            </a:r>
            <a:r>
              <a:rPr lang="en-US" dirty="0"/>
              <a:t>. As such, the Java methods map directly to JavaScript functions. All of the functions </a:t>
            </a:r>
            <a:r>
              <a:rPr lang="en-US" b="1" dirty="0"/>
              <a:t>in bold </a:t>
            </a:r>
            <a:r>
              <a:rPr lang="en-US" dirty="0"/>
              <a:t>are written in Java. They are accessed in both Java and JavaScript. For JavaScript apps not using </a:t>
            </a:r>
            <a:r>
              <a:rPr lang="en-US" dirty="0" err="1"/>
              <a:t>SwingJS</a:t>
            </a:r>
            <a:r>
              <a:rPr lang="en-US" dirty="0"/>
              <a:t>, we would provide </a:t>
            </a:r>
            <a:r>
              <a:rPr lang="en-US" dirty="0">
                <a:solidFill>
                  <a:srgbClr val="FF0000"/>
                </a:solidFill>
              </a:rPr>
              <a:t>IXA calls </a:t>
            </a:r>
            <a:r>
              <a:rPr lang="en-US" dirty="0"/>
              <a:t>using </a:t>
            </a:r>
            <a:r>
              <a:rPr lang="en-US" dirty="0" err="1"/>
              <a:t>Emscripten</a:t>
            </a:r>
            <a:r>
              <a:rPr lang="en-US" dirty="0"/>
              <a:t> methods </a:t>
            </a:r>
            <a:r>
              <a:rPr lang="en-US" i="1" dirty="0" err="1"/>
              <a:t>cwrap</a:t>
            </a:r>
            <a:r>
              <a:rPr lang="en-US" dirty="0"/>
              <a:t> and </a:t>
            </a:r>
            <a:r>
              <a:rPr lang="en-US" i="1" dirty="0" err="1"/>
              <a:t>ccall</a:t>
            </a:r>
            <a:r>
              <a:rPr lang="en-US" dirty="0"/>
              <a:t>. (And the apps would be responsible for anything else). But in </a:t>
            </a:r>
            <a:r>
              <a:rPr lang="en-US" dirty="0" err="1"/>
              <a:t>SwingJS</a:t>
            </a:r>
            <a:r>
              <a:rPr lang="en-US" dirty="0"/>
              <a:t> that is already taken care of by the JavaScript version of the native library registration process. </a:t>
            </a:r>
          </a:p>
          <a:p>
            <a:pPr marL="0" indent="0">
              <a:buNone/>
            </a:pPr>
            <a:r>
              <a:rPr lang="en-US" dirty="0"/>
              <a:t>Classes </a:t>
            </a:r>
            <a:r>
              <a:rPr lang="en-US" dirty="0" err="1"/>
              <a:t>swingjs.CDK</a:t>
            </a:r>
            <a:r>
              <a:rPr lang="en-US" dirty="0"/>
              <a:t> and </a:t>
            </a:r>
            <a:r>
              <a:rPr lang="en-US" dirty="0" err="1"/>
              <a:t>swingjs.OCL</a:t>
            </a:r>
            <a:r>
              <a:rPr lang="en-US" dirty="0"/>
              <a:t> are imported in Java as </a:t>
            </a:r>
            <a:r>
              <a:rPr lang="en-US" sz="2200" dirty="0">
                <a:latin typeface="Consolas" panose="020B0609020204030204" pitchFamily="49" charset="0"/>
              </a:rPr>
              <a:t>CDK</a:t>
            </a:r>
            <a:r>
              <a:rPr lang="en-US" dirty="0"/>
              <a:t> and </a:t>
            </a:r>
            <a:r>
              <a:rPr lang="en-US" sz="2200" dirty="0">
                <a:latin typeface="Consolas" panose="020B0609020204030204" pitchFamily="49" charset="0"/>
              </a:rPr>
              <a:t>OCL</a:t>
            </a:r>
            <a:r>
              <a:rPr lang="en-US" dirty="0"/>
              <a:t>. In the JavaScript they are script-local references to </a:t>
            </a:r>
            <a:r>
              <a:rPr lang="en-US" sz="2200" dirty="0">
                <a:latin typeface="Consolas" panose="020B0609020204030204" pitchFamily="49" charset="0"/>
              </a:rPr>
              <a:t>var CDL = </a:t>
            </a:r>
            <a:r>
              <a:rPr lang="en-US" sz="2200" dirty="0" err="1">
                <a:latin typeface="Consolas" panose="020B0609020204030204" pitchFamily="49" charset="0"/>
              </a:rPr>
              <a:t>swingjs.CDK</a:t>
            </a:r>
            <a:r>
              <a:rPr lang="en-US" dirty="0"/>
              <a:t> and </a:t>
            </a:r>
            <a:r>
              <a:rPr lang="en-US" sz="2200" dirty="0">
                <a:latin typeface="Consolas" panose="020B0609020204030204" pitchFamily="49" charset="0"/>
              </a:rPr>
              <a:t>var OCL = </a:t>
            </a:r>
            <a:r>
              <a:rPr lang="en-US" sz="2200" dirty="0" err="1">
                <a:latin typeface="Consolas" panose="020B0609020204030204" pitchFamily="49" charset="0"/>
              </a:rPr>
              <a:t>swingjs.OCL</a:t>
            </a:r>
            <a:r>
              <a:rPr lang="en-US" dirty="0"/>
              <a:t>. These two classes provide equivalent calls in CDK and OCL in both Java and JavaScript for generally useful InChI-related methods. IXA in Java refers (currently) to </a:t>
            </a:r>
            <a:r>
              <a:rPr lang="en-US" sz="2200" dirty="0">
                <a:latin typeface="Consolas" panose="020B0609020204030204" pitchFamily="49" charset="0"/>
              </a:rPr>
              <a:t>io.github.dan2097.jnainchi.IXA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and in JavaScript refers to the same, but is also aliased to </a:t>
            </a:r>
            <a:r>
              <a:rPr lang="en-US" sz="2200" dirty="0">
                <a:latin typeface="Consolas" panose="020B0609020204030204" pitchFamily="49" charset="0"/>
              </a:rPr>
              <a:t>J2S.wasm.jnainchi.IXA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0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6CAA2-E45D-88B5-F83B-D513782D0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7525-8EF4-15B1-901B-7868C5F3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examples (InChI-to-image, 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AE06-5D77-CE62-1BB2-64558C01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825624"/>
            <a:ext cx="11570208" cy="47946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BufferedImage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inchiToImage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inchi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Pointer </a:t>
            </a:r>
            <a:r>
              <a:rPr lang="en-US" sz="1600" dirty="0" err="1">
                <a:latin typeface="Consolas" panose="020B0609020204030204" pitchFamily="49" charset="0"/>
              </a:rPr>
              <a:t>hStatus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IXA.IXA_STATUS_Create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Pointer </a:t>
            </a:r>
            <a:r>
              <a:rPr lang="en-US" sz="1600" dirty="0" err="1">
                <a:latin typeface="Consolas" panose="020B0609020204030204" pitchFamily="49" charset="0"/>
              </a:rPr>
              <a:t>hMolecule</a:t>
            </a:r>
            <a:r>
              <a:rPr lang="en-US" sz="1600" dirty="0">
                <a:latin typeface="Consolas" panose="020B0609020204030204" pitchFamily="49" charset="0"/>
              </a:rPr>
              <a:t> =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IXA.IXA_MOL_Create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hStatus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void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IXA.IXA_MOL_ReadInChI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hStatus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hMolecule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inchi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InchiInput</a:t>
            </a:r>
            <a:r>
              <a:rPr lang="en-US" sz="1600" dirty="0">
                <a:latin typeface="Consolas" panose="020B0609020204030204" pitchFamily="49" charset="0"/>
              </a:rPr>
              <a:t> input = </a:t>
            </a:r>
            <a:r>
              <a:rPr lang="en-US" sz="1600" b="1" dirty="0" err="1">
                <a:latin typeface="Consolas" panose="020B0609020204030204" pitchFamily="49" charset="0"/>
              </a:rPr>
              <a:t>CDK.getInchiInputFromMoleculeHandle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hStatus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</a:rPr>
              <a:t>hMolecule</a:t>
            </a:r>
            <a:r>
              <a:rPr lang="en-US" sz="1600" b="1" dirty="0">
                <a:latin typeface="Consolas" panose="020B0609020204030204" pitchFamily="49" charset="0"/>
              </a:rPr>
              <a:t>, “</a:t>
            </a:r>
            <a:r>
              <a:rPr lang="en-US" sz="1600" b="1" dirty="0" err="1">
                <a:latin typeface="Consolas" panose="020B0609020204030204" pitchFamily="49" charset="0"/>
              </a:rPr>
              <a:t>fixamide</a:t>
            </a:r>
            <a:r>
              <a:rPr lang="en-US" sz="1600" b="1" dirty="0">
                <a:latin typeface="Consolas" panose="020B0609020204030204" pitchFamily="49" charset="0"/>
              </a:rPr>
              <a:t>”)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IAtomContainer</a:t>
            </a:r>
            <a:r>
              <a:rPr lang="en-US" sz="1600" dirty="0">
                <a:latin typeface="Consolas" panose="020B0609020204030204" pitchFamily="49" charset="0"/>
              </a:rPr>
              <a:t> mol = </a:t>
            </a:r>
            <a:r>
              <a:rPr lang="en-US" sz="1600" b="1" dirty="0" err="1">
                <a:latin typeface="Consolas" panose="020B0609020204030204" pitchFamily="49" charset="0"/>
              </a:rPr>
              <a:t>CDK.getCDKMoleculeFromInchiInput</a:t>
            </a:r>
            <a:r>
              <a:rPr lang="en-US" sz="1600" b="1" dirty="0">
                <a:latin typeface="Consolas" panose="020B0609020204030204" pitchFamily="49" charset="0"/>
              </a:rPr>
              <a:t>(input)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BufferedImage</a:t>
            </a:r>
            <a:r>
              <a:rPr lang="en-US" sz="1600" dirty="0">
                <a:latin typeface="Consolas" panose="020B0609020204030204" pitchFamily="49" charset="0"/>
              </a:rPr>
              <a:t> image = (</a:t>
            </a:r>
            <a:r>
              <a:rPr lang="en-US" sz="1600" b="1" dirty="0" err="1">
                <a:latin typeface="Consolas" panose="020B0609020204030204" pitchFamily="49" charset="0"/>
              </a:rPr>
              <a:t>mol.getAtomCount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  <a:r>
              <a:rPr lang="en-US" sz="1600" dirty="0">
                <a:latin typeface="Consolas" panose="020B0609020204030204" pitchFamily="49" charset="0"/>
              </a:rPr>
              <a:t> == 0 ? null : </a:t>
            </a:r>
            <a:r>
              <a:rPr lang="en-US" sz="1600" b="1" dirty="0" err="1">
                <a:latin typeface="Consolas" panose="020B0609020204030204" pitchFamily="49" charset="0"/>
              </a:rPr>
              <a:t>CDK.getImageFromCDKMolecule</a:t>
            </a:r>
            <a:r>
              <a:rPr lang="en-US" sz="1600" b="1" dirty="0">
                <a:latin typeface="Consolas" panose="020B0609020204030204" pitchFamily="49" charset="0"/>
              </a:rPr>
              <a:t>(mol)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image;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catch (e)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throw 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finally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IXA.IXA_STATUS_Destroy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hStatus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IXA.IXA_MOL_Destroy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(null,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hMolecule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;	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A0275-5B01-F10C-648D-06EDB3834552}"/>
              </a:ext>
            </a:extLst>
          </p:cNvPr>
          <p:cNvSpPr txBox="1"/>
          <p:nvPr/>
        </p:nvSpPr>
        <p:spPr>
          <a:xfrm>
            <a:off x="6885432" y="4681728"/>
            <a:ext cx="432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all of the IXA method parameters and returns are simple variable types or </a:t>
            </a:r>
            <a:r>
              <a:rPr lang="en-US" dirty="0" err="1">
                <a:solidFill>
                  <a:srgbClr val="FF0000"/>
                </a:solidFill>
              </a:rPr>
              <a:t>com.sun.jna.Pointer</a:t>
            </a:r>
            <a:r>
              <a:rPr lang="en-US" dirty="0">
                <a:solidFill>
                  <a:srgbClr val="FF0000"/>
                </a:solidFill>
              </a:rPr>
              <a:t> objects. These are easily handled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105983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6644-E26C-F436-F076-3C9AD088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examples (InChI-to-image,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E368-DE2C-1649-A28B-29E1CF92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825624"/>
            <a:ext cx="11292840" cy="48220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inchiToImage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inchi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moreOptions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var </a:t>
            </a:r>
            <a:r>
              <a:rPr lang="en-US" sz="1600" dirty="0" err="1">
                <a:latin typeface="Consolas" panose="020B0609020204030204" pitchFamily="49" charset="0"/>
              </a:rPr>
              <a:t>hStatus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IXA.IXA_STATUS_Create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var </a:t>
            </a:r>
            <a:r>
              <a:rPr lang="en-US" sz="1600" dirty="0" err="1">
                <a:latin typeface="Consolas" panose="020B0609020204030204" pitchFamily="49" charset="0"/>
              </a:rPr>
              <a:t>hMolecule</a:t>
            </a:r>
            <a:r>
              <a:rPr lang="en-US" sz="1600" dirty="0">
                <a:latin typeface="Consolas" panose="020B0609020204030204" pitchFamily="49" charset="0"/>
              </a:rPr>
              <a:t> =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IXA.IXA_MOL_Create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hStatus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IXA.IXA_MOL_ReadInChI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hStatus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hMolecule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inchi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var input = </a:t>
            </a:r>
            <a:r>
              <a:rPr lang="en-US" sz="1600" b="1" dirty="0" err="1">
                <a:latin typeface="Consolas" panose="020B0609020204030204" pitchFamily="49" charset="0"/>
              </a:rPr>
              <a:t>CDK.getInchiInputFromMoleculeHandle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hStatus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</a:rPr>
              <a:t>hMolecule</a:t>
            </a:r>
            <a:r>
              <a:rPr lang="en-US" sz="1600" b="1" dirty="0">
                <a:latin typeface="Consolas" panose="020B0609020204030204" pitchFamily="49" charset="0"/>
              </a:rPr>
              <a:t>, “</a:t>
            </a:r>
            <a:r>
              <a:rPr lang="en-US" sz="1600" b="1" dirty="0" err="1">
                <a:latin typeface="Consolas" panose="020B0609020204030204" pitchFamily="49" charset="0"/>
              </a:rPr>
              <a:t>fixamide</a:t>
            </a:r>
            <a:r>
              <a:rPr lang="en-US" sz="1600" b="1" dirty="0">
                <a:latin typeface="Consolas" panose="020B0609020204030204" pitchFamily="49" charset="0"/>
              </a:rPr>
              <a:t>”)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var mol = </a:t>
            </a:r>
            <a:r>
              <a:rPr lang="en-US" sz="1600" b="1" dirty="0" err="1">
                <a:latin typeface="Consolas" panose="020B0609020204030204" pitchFamily="49" charset="0"/>
              </a:rPr>
              <a:t>CDK.getCDKMoleculeFromInchiInput</a:t>
            </a:r>
            <a:r>
              <a:rPr lang="en-US" sz="1600" b="1" dirty="0">
                <a:latin typeface="Consolas" panose="020B0609020204030204" pitchFamily="49" charset="0"/>
              </a:rPr>
              <a:t>(input)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var image = (</a:t>
            </a:r>
            <a:r>
              <a:rPr lang="en-US" sz="1600" b="1" dirty="0" err="1">
                <a:latin typeface="Consolas" panose="020B0609020204030204" pitchFamily="49" charset="0"/>
              </a:rPr>
              <a:t>mol.getAtomCount</a:t>
            </a:r>
            <a:r>
              <a:rPr lang="en-US" sz="1600" b="1" dirty="0">
                <a:latin typeface="Consolas" panose="020B0609020204030204" pitchFamily="49" charset="0"/>
              </a:rPr>
              <a:t>$()</a:t>
            </a:r>
            <a:r>
              <a:rPr lang="en-US" sz="1600" dirty="0">
                <a:latin typeface="Consolas" panose="020B0609020204030204" pitchFamily="49" charset="0"/>
              </a:rPr>
              <a:t> == 0 ? null : </a:t>
            </a:r>
            <a:r>
              <a:rPr lang="en-US" sz="1600" b="1" dirty="0" err="1">
                <a:latin typeface="Consolas" panose="020B0609020204030204" pitchFamily="49" charset="0"/>
              </a:rPr>
              <a:t>CDK.getImageFromCDKMolecule</a:t>
            </a:r>
            <a:r>
              <a:rPr lang="en-US" sz="1600" b="1" dirty="0">
                <a:latin typeface="Consolas" panose="020B0609020204030204" pitchFamily="49" charset="0"/>
              </a:rPr>
              <a:t>(mol)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(image == null ? "" : </a:t>
            </a:r>
            <a:r>
              <a:rPr lang="en-US" sz="1600" b="1" dirty="0" err="1">
                <a:latin typeface="Consolas" panose="020B0609020204030204" pitchFamily="49" charset="0"/>
              </a:rPr>
              <a:t>CDK.getDataURIForImage</a:t>
            </a:r>
            <a:r>
              <a:rPr lang="en-US" sz="1600" b="1" dirty="0">
                <a:latin typeface="Consolas" panose="020B0609020204030204" pitchFamily="49" charset="0"/>
              </a:rPr>
              <a:t>(image)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 catch (e)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throw 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finally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IXA.IXA_STATUS_Destroy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hStatus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IXA.IXA_MOL_Destroy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(null,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hMolecule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;	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FFD4C-593B-71FD-3139-38B23E8995A3}"/>
              </a:ext>
            </a:extLst>
          </p:cNvPr>
          <p:cNvSpPr txBox="1"/>
          <p:nvPr/>
        </p:nvSpPr>
        <p:spPr>
          <a:xfrm>
            <a:off x="6885432" y="4681728"/>
            <a:ext cx="432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JavaScript, in the end we to turn the image into a </a:t>
            </a:r>
            <a:r>
              <a:rPr lang="en-US" dirty="0" err="1">
                <a:solidFill>
                  <a:srgbClr val="FF0000"/>
                </a:solidFill>
              </a:rPr>
              <a:t>DataURI</a:t>
            </a:r>
            <a:r>
              <a:rPr lang="en-US" dirty="0">
                <a:solidFill>
                  <a:srgbClr val="FF0000"/>
                </a:solidFill>
              </a:rPr>
              <a:t> in order to display it; this is not necessary in Java. </a:t>
            </a:r>
          </a:p>
        </p:txBody>
      </p:sp>
    </p:spTree>
    <p:extLst>
      <p:ext uri="{BB962C8B-B14F-4D97-AF65-F5344CB8AC3E}">
        <p14:creationId xmlns:p14="http://schemas.microsoft.com/office/powerpoint/2010/main" val="100598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FE9C-E17E-1F58-0CC0-46CBFC53C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2CD-8012-6888-1F76-0EE953FE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6160" cy="1325563"/>
          </a:xfrm>
        </p:spPr>
        <p:txBody>
          <a:bodyPr/>
          <a:lstStyle/>
          <a:p>
            <a:r>
              <a:rPr lang="en-US" dirty="0"/>
              <a:t>Coding examples (</a:t>
            </a:r>
            <a:r>
              <a:rPr lang="en-US" dirty="0" err="1"/>
              <a:t>SwingJS</a:t>
            </a:r>
            <a:r>
              <a:rPr lang="en-US" dirty="0"/>
              <a:t> CDK to OCL molecule)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4D79-08CC-E560-6BF5-23C5457E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825624"/>
            <a:ext cx="11570208" cy="47946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Java: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StereoMolecule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cdkToOCLMolecule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IAtomContainer</a:t>
            </a:r>
            <a:r>
              <a:rPr lang="en-US" sz="1600" dirty="0">
                <a:latin typeface="Consolas" panose="020B0609020204030204" pitchFamily="49" charset="0"/>
              </a:rPr>
              <a:t> mol)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InchiInput</a:t>
            </a:r>
            <a:r>
              <a:rPr lang="en-US" sz="1600" dirty="0">
                <a:latin typeface="Consolas" panose="020B0609020204030204" pitchFamily="49" charset="0"/>
              </a:rPr>
              <a:t> input = </a:t>
            </a:r>
            <a:r>
              <a:rPr lang="en-US" sz="1600" b="1" dirty="0" err="1">
                <a:latin typeface="Consolas" panose="020B0609020204030204" pitchFamily="49" charset="0"/>
              </a:rPr>
              <a:t>CDK.getInchiInputFromCDKMolecule</a:t>
            </a:r>
            <a:r>
              <a:rPr lang="en-US" sz="1600" b="1" dirty="0">
                <a:latin typeface="Consolas" panose="020B0609020204030204" pitchFamily="49" charset="0"/>
              </a:rPr>
              <a:t>(mol)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OCL.getOCLMoleculeFromInchiInput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(input)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JavaScript (</a:t>
            </a:r>
            <a:r>
              <a:rPr lang="en-US" sz="2400" dirty="0" err="1"/>
              <a:t>SwingJS</a:t>
            </a:r>
            <a:r>
              <a:rPr lang="en-US" sz="2400" dirty="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cdkToOCLMolecule</a:t>
            </a:r>
            <a:r>
              <a:rPr lang="en-US" sz="1600" dirty="0">
                <a:latin typeface="Consolas" panose="020B0609020204030204" pitchFamily="49" charset="0"/>
              </a:rPr>
              <a:t> = function(mol)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var input = </a:t>
            </a:r>
            <a:r>
              <a:rPr lang="en-US" sz="1600" b="1" dirty="0" err="1">
                <a:latin typeface="Consolas" panose="020B0609020204030204" pitchFamily="49" charset="0"/>
              </a:rPr>
              <a:t>CDK.getInchiInputFromCDKMolecule</a:t>
            </a:r>
            <a:r>
              <a:rPr lang="en-US" sz="1600" b="1" dirty="0">
                <a:latin typeface="Consolas" panose="020B0609020204030204" pitchFamily="49" charset="0"/>
              </a:rPr>
              <a:t>(mol)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OCL.getOCLMoleculeFromInchiInput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(input)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6E31D-AFBF-D51F-475C-D23FD33004EB}"/>
              </a:ext>
            </a:extLst>
          </p:cNvPr>
          <p:cNvSpPr txBox="1"/>
          <p:nvPr/>
        </p:nvSpPr>
        <p:spPr>
          <a:xfrm>
            <a:off x="6885432" y="4681728"/>
            <a:ext cx="4325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two versions are essentially identical. In both Java and JavaScript, converting simple structures from CDK to and from OCL is just a matter of passing them through </a:t>
            </a:r>
            <a:r>
              <a:rPr lang="en-US" dirty="0" err="1">
                <a:solidFill>
                  <a:srgbClr val="FF0000"/>
                </a:solidFill>
              </a:rPr>
              <a:t>InchiInput</a:t>
            </a:r>
            <a:r>
              <a:rPr lang="en-US" dirty="0">
                <a:solidFill>
                  <a:srgbClr val="FF0000"/>
                </a:solidFill>
              </a:rPr>
              <a:t>. One need not actually create the InChI string. No string parsing is required, and no stereochemistry is lost.</a:t>
            </a:r>
          </a:p>
        </p:txBody>
      </p:sp>
    </p:spTree>
    <p:extLst>
      <p:ext uri="{BB962C8B-B14F-4D97-AF65-F5344CB8AC3E}">
        <p14:creationId xmlns:p14="http://schemas.microsoft.com/office/powerpoint/2010/main" val="263526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EDDAC-C820-D72C-D899-CD8371435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C9D-BCE1-AF51-7145-06AB24EB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64B6-D28D-79A6-072D-6AB95672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8104" cy="4351338"/>
          </a:xfrm>
        </p:spPr>
        <p:txBody>
          <a:bodyPr>
            <a:normAutofit/>
          </a:bodyPr>
          <a:lstStyle/>
          <a:p>
            <a:r>
              <a:rPr lang="en-US" dirty="0"/>
              <a:t>Obviously needs more discussion!</a:t>
            </a:r>
          </a:p>
          <a:p>
            <a:r>
              <a:rPr lang="en-US" dirty="0"/>
              <a:t>Submit PR requests for InChI, JNA, OCL, and CDK</a:t>
            </a:r>
          </a:p>
          <a:p>
            <a:r>
              <a:rPr lang="en-US" dirty="0"/>
              <a:t>Proposing two new InChI repositories:</a:t>
            </a:r>
          </a:p>
          <a:p>
            <a:pPr lvl="1"/>
            <a:r>
              <a:rPr lang="en-US" dirty="0" err="1"/>
              <a:t>Inchi</a:t>
            </a:r>
            <a:r>
              <a:rPr lang="en-US" dirty="0"/>
              <a:t>-API-JNA</a:t>
            </a:r>
          </a:p>
          <a:p>
            <a:pPr lvl="2"/>
            <a:r>
              <a:rPr lang="en-US" dirty="0"/>
              <a:t>Focus on Java, with simple IXA methods only</a:t>
            </a:r>
          </a:p>
          <a:p>
            <a:pPr lvl="1"/>
            <a:r>
              <a:rPr lang="en-US" dirty="0" err="1"/>
              <a:t>Inchi</a:t>
            </a:r>
            <a:r>
              <a:rPr lang="en-US" dirty="0"/>
              <a:t>-API-WASM</a:t>
            </a:r>
          </a:p>
          <a:p>
            <a:pPr lvl="2"/>
            <a:r>
              <a:rPr lang="en-US" dirty="0"/>
              <a:t>Focus on JavaScript, using simple IXA methods only</a:t>
            </a:r>
          </a:p>
          <a:p>
            <a:pPr lvl="1"/>
            <a:r>
              <a:rPr lang="en-US" dirty="0"/>
              <a:t>Coordinated development</a:t>
            </a:r>
          </a:p>
          <a:p>
            <a:r>
              <a:rPr lang="en-US" dirty="0"/>
              <a:t>None of this requires the use of </a:t>
            </a:r>
            <a:r>
              <a:rPr lang="en-US" dirty="0" err="1"/>
              <a:t>SwingJS</a:t>
            </a:r>
            <a:r>
              <a:rPr lang="en-US" dirty="0"/>
              <a:t>; we only use that because it also gives us access to </a:t>
            </a:r>
            <a:r>
              <a:rPr lang="en-US" dirty="0" err="1"/>
              <a:t>OpenChemLib</a:t>
            </a:r>
            <a:r>
              <a:rPr lang="en-US" dirty="0"/>
              <a:t> and the CDK in JavaScript.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9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15E2-E37B-DFF7-C172-1469EE90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B3D5-825C-7B99-48A9-7214403B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starting points</a:t>
            </a:r>
          </a:p>
          <a:p>
            <a:r>
              <a:rPr lang="en-US" dirty="0"/>
              <a:t>Two divergent pathways</a:t>
            </a:r>
          </a:p>
          <a:p>
            <a:r>
              <a:rPr lang="en-US" dirty="0"/>
              <a:t>Independent development</a:t>
            </a:r>
          </a:p>
          <a:p>
            <a:r>
              <a:rPr lang="en-US" dirty="0"/>
              <a:t>Limited JavaScript dev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5E4CD7D-47F3-2AAB-2C03-6776C2FFD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691831"/>
              </p:ext>
            </p:extLst>
          </p:nvPr>
        </p:nvGraphicFramePr>
        <p:xfrm>
          <a:off x="3989261" y="1796733"/>
          <a:ext cx="8485187" cy="505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763330" imgH="4032115" progId="ChemDraw.Document.6.0">
                  <p:embed/>
                </p:oleObj>
              </mc:Choice>
              <mc:Fallback>
                <p:oleObj name="CS ChemDraw Drawing" r:id="rId2" imgW="6763330" imgH="40321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9261" y="1796733"/>
                        <a:ext cx="8485187" cy="5059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5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77DA0-CC7E-196D-2195-EEF2208C0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E245-4246-4BC9-C6AC-50EFCA3D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6425-80BE-D0CE-0DF3-ADEE9BFD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starting point	</a:t>
            </a:r>
          </a:p>
          <a:p>
            <a:r>
              <a:rPr lang="en-US" dirty="0"/>
              <a:t>Common IXA-only interface</a:t>
            </a:r>
          </a:p>
          <a:p>
            <a:r>
              <a:rPr lang="en-US" dirty="0"/>
              <a:t>Simple methods only</a:t>
            </a:r>
          </a:p>
          <a:p>
            <a:r>
              <a:rPr lang="en-US" dirty="0"/>
              <a:t>No significant changes in Java</a:t>
            </a:r>
          </a:p>
          <a:p>
            <a:r>
              <a:rPr lang="en-US" dirty="0"/>
              <a:t>Equivalent calls in JavaScript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EF7D2E-5A82-2D0F-5EF6-B0EAB674C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798278"/>
              </p:ext>
            </p:extLst>
          </p:nvPr>
        </p:nvGraphicFramePr>
        <p:xfrm>
          <a:off x="4065461" y="1787525"/>
          <a:ext cx="8494712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763330" imgH="4032520" progId="ChemDraw.Document.6.0">
                  <p:embed/>
                </p:oleObj>
              </mc:Choice>
              <mc:Fallback>
                <p:oleObj name="CS ChemDraw Drawing" r:id="rId2" imgW="6763330" imgH="4032520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5E4CD7D-47F3-2AAB-2C03-6776C2FFD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5461" y="1787525"/>
                        <a:ext cx="8494712" cy="505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ECB71-B062-594F-8FDD-AAE0F431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F8A6-CD81-02CD-1CC5-175C1852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6366-3871-3C86-6A38-A040ED68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544" cy="4351338"/>
          </a:xfrm>
        </p:spPr>
        <p:txBody>
          <a:bodyPr>
            <a:normAutofit/>
          </a:bodyPr>
          <a:lstStyle/>
          <a:p>
            <a:r>
              <a:rPr lang="en-US" dirty="0"/>
              <a:t>No changes were required in </a:t>
            </a:r>
            <a:r>
              <a:rPr lang="en-US" dirty="0" err="1"/>
              <a:t>inchi</a:t>
            </a:r>
            <a:r>
              <a:rPr lang="en-US" dirty="0"/>
              <a:t>-C.</a:t>
            </a:r>
          </a:p>
          <a:p>
            <a:r>
              <a:rPr lang="en-US" dirty="0"/>
              <a:t>Two methods were added to </a:t>
            </a:r>
            <a:r>
              <a:rPr lang="en-US" dirty="0" err="1"/>
              <a:t>inchilib</a:t>
            </a:r>
            <a:r>
              <a:rPr lang="en-US" dirty="0"/>
              <a:t> simply to round out the options and provide a built-in way to access the InChI version. These included </a:t>
            </a:r>
            <a:r>
              <a:rPr lang="en-US" dirty="0" err="1"/>
              <a:t>IXA_Builder_GetInchiVersion</a:t>
            </a:r>
            <a:r>
              <a:rPr lang="en-US" dirty="0"/>
              <a:t> and </a:t>
            </a:r>
            <a:r>
              <a:rPr lang="en-US" dirty="0" err="1"/>
              <a:t>IXA_MOL_ReadAuxInfo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DF1B2F-9D15-BFEE-45CD-DA9A72EE9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2893" y="1796669"/>
          <a:ext cx="8494712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763330" imgH="4032520" progId="ChemDraw.Document.6.0">
                  <p:embed/>
                </p:oleObj>
              </mc:Choice>
              <mc:Fallback>
                <p:oleObj name="CS ChemDraw Drawing" r:id="rId2" imgW="6763330" imgH="4032520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03CFB8B-F4CD-0AFE-6E10-150CA6E74D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2893" y="1796669"/>
                        <a:ext cx="8494712" cy="505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BC884F-38C6-781F-8EFE-2A995FD84CEE}"/>
              </a:ext>
            </a:extLst>
          </p:cNvPr>
          <p:cNvSpPr/>
          <p:nvPr/>
        </p:nvSpPr>
        <p:spPr>
          <a:xfrm>
            <a:off x="5952744" y="2505456"/>
            <a:ext cx="4251960" cy="923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AD03E-EAFE-8A92-E35A-FF7FD3802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69E7-2E29-534D-FB36-EE892C88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5F7-ED9F-EB71-5942-AF1ACB0C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14544" cy="4858639"/>
          </a:xfrm>
        </p:spPr>
        <p:txBody>
          <a:bodyPr>
            <a:normAutofit/>
          </a:bodyPr>
          <a:lstStyle/>
          <a:p>
            <a:r>
              <a:rPr lang="en-US" dirty="0"/>
              <a:t>WASM </a:t>
            </a:r>
            <a:r>
              <a:rPr lang="en-US" dirty="0" err="1"/>
              <a:t>makefile</a:t>
            </a:r>
            <a:r>
              <a:rPr lang="en-US" dirty="0"/>
              <a:t> adds IXA methods and renames output to match JNA native registration.</a:t>
            </a:r>
          </a:p>
          <a:p>
            <a:r>
              <a:rPr lang="en-US" dirty="0"/>
              <a:t>Java2script Eclipse </a:t>
            </a:r>
            <a:r>
              <a:rPr lang="en-US" dirty="0" err="1"/>
              <a:t>transpiler</a:t>
            </a:r>
            <a:r>
              <a:rPr lang="en-US" dirty="0"/>
              <a:t> upgraded to implement “native” methods.</a:t>
            </a:r>
          </a:p>
          <a:p>
            <a:r>
              <a:rPr lang="en-US" dirty="0" err="1"/>
              <a:t>SwingJS</a:t>
            </a:r>
            <a:r>
              <a:rPr lang="en-US" dirty="0"/>
              <a:t> runtime adds </a:t>
            </a:r>
            <a:r>
              <a:rPr lang="en-US" dirty="0" err="1"/>
              <a:t>Clazz</a:t>
            </a:r>
            <a:r>
              <a:rPr lang="en-US" dirty="0"/>
              <a:t>._</a:t>
            </a:r>
            <a:r>
              <a:rPr lang="en-US" dirty="0" err="1"/>
              <a:t>loadWasm</a:t>
            </a:r>
            <a:r>
              <a:rPr lang="en-US" dirty="0"/>
              <a:t>, linking Java native methods with WASM exports when native methods are registered in JavaScript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3CFB8B-F4CD-0AFE-6E10-150CA6E74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79790"/>
              </p:ext>
            </p:extLst>
          </p:nvPr>
        </p:nvGraphicFramePr>
        <p:xfrm>
          <a:off x="4092893" y="1796669"/>
          <a:ext cx="8494712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763330" imgH="4032520" progId="ChemDraw.Document.6.0">
                  <p:embed/>
                </p:oleObj>
              </mc:Choice>
              <mc:Fallback>
                <p:oleObj name="CS ChemDraw Drawing" r:id="rId2" imgW="6763330" imgH="4032520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2EF7D2E-5A82-2D0F-5EF6-B0EAB674CC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2893" y="1796669"/>
                        <a:ext cx="8494712" cy="505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8C504C-8519-D1B1-45BA-B9DDCD2A943D}"/>
              </a:ext>
            </a:extLst>
          </p:cNvPr>
          <p:cNvSpPr/>
          <p:nvPr/>
        </p:nvSpPr>
        <p:spPr>
          <a:xfrm>
            <a:off x="8110728" y="3511296"/>
            <a:ext cx="1975104" cy="128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05902-6EC7-D524-7BB6-E704FB44F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EEF0-0ED0-4B1F-0C3F-AD0A8092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6E4F-CC64-0BD3-A037-412D6D31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216" cy="4351338"/>
          </a:xfrm>
        </p:spPr>
        <p:txBody>
          <a:bodyPr>
            <a:normAutofit/>
          </a:bodyPr>
          <a:lstStyle/>
          <a:p>
            <a:r>
              <a:rPr lang="en-US" dirty="0"/>
              <a:t>JNA-InChI adds InchiAPI.java and IXA.java, avoiding all references to C structures. </a:t>
            </a:r>
          </a:p>
          <a:p>
            <a:r>
              <a:rPr lang="en-US" dirty="0"/>
              <a:t>Adds additional InChI-to-</a:t>
            </a:r>
            <a:r>
              <a:rPr lang="en-US" dirty="0" err="1"/>
              <a:t>InchiInput</a:t>
            </a:r>
            <a:r>
              <a:rPr lang="en-US" dirty="0"/>
              <a:t> flag “</a:t>
            </a:r>
            <a:r>
              <a:rPr lang="en-US" dirty="0" err="1"/>
              <a:t>fixamide</a:t>
            </a:r>
            <a:r>
              <a:rPr lang="en-US" dirty="0"/>
              <a:t>”, which converts </a:t>
            </a:r>
            <a:r>
              <a:rPr lang="en-US" dirty="0" err="1"/>
              <a:t>inchi</a:t>
            </a:r>
            <a:r>
              <a:rPr lang="en-US" dirty="0"/>
              <a:t>-internal N=C-OH (</a:t>
            </a:r>
            <a:r>
              <a:rPr lang="en-US" dirty="0" err="1"/>
              <a:t>iminol</a:t>
            </a:r>
            <a:r>
              <a:rPr lang="en-US" dirty="0"/>
              <a:t>) to HN-C=O (amide) when creating an </a:t>
            </a:r>
            <a:r>
              <a:rPr lang="en-US" dirty="0" err="1"/>
              <a:t>InchiInput</a:t>
            </a:r>
            <a:r>
              <a:rPr lang="en-US" dirty="0"/>
              <a:t> object from an InChI.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57235E-66E8-7ADE-D0E7-39D435D12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2893" y="1796669"/>
          <a:ext cx="8494712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763330" imgH="4032520" progId="ChemDraw.Document.6.0">
                  <p:embed/>
                </p:oleObj>
              </mc:Choice>
              <mc:Fallback>
                <p:oleObj name="CS ChemDraw Drawing" r:id="rId2" imgW="6763330" imgH="4032520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03CFB8B-F4CD-0AFE-6E10-150CA6E74D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2893" y="1796669"/>
                        <a:ext cx="8494712" cy="505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119C97-2701-4566-DA43-241857643A9A}"/>
              </a:ext>
            </a:extLst>
          </p:cNvPr>
          <p:cNvSpPr/>
          <p:nvPr/>
        </p:nvSpPr>
        <p:spPr>
          <a:xfrm>
            <a:off x="6739128" y="4828032"/>
            <a:ext cx="2395728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88CA0-A190-3A09-B055-4905F088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46E0-8B81-BA7A-530C-9DEF04B9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CEB8-591A-5F5F-2EA8-7C41A45C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544" cy="4351338"/>
          </a:xfrm>
        </p:spPr>
        <p:txBody>
          <a:bodyPr>
            <a:normAutofit/>
          </a:bodyPr>
          <a:lstStyle/>
          <a:p>
            <a:r>
              <a:rPr lang="en-US" dirty="0"/>
              <a:t>CDK adds SwingJS-j2sExport class CDK.java as well as streamlined InchiGenerator.java and InchiToStructure.java classes functional in Java and JavaScript</a:t>
            </a:r>
          </a:p>
          <a:p>
            <a:r>
              <a:rPr lang="en-US" dirty="0"/>
              <a:t>OCL configures </a:t>
            </a:r>
            <a:r>
              <a:rPr lang="en-US" dirty="0" err="1"/>
              <a:t>inchiOCL</a:t>
            </a:r>
            <a:r>
              <a:rPr lang="en-US" dirty="0"/>
              <a:t> class to handle all Java and JavaScript calls to </a:t>
            </a:r>
            <a:r>
              <a:rPr lang="en-US" dirty="0" err="1"/>
              <a:t>InchiAPI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38A1BE-CE3A-F905-A63D-5DA5F960F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2893" y="1796669"/>
          <a:ext cx="8494712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763330" imgH="4032520" progId="ChemDraw.Document.6.0">
                  <p:embed/>
                </p:oleObj>
              </mc:Choice>
              <mc:Fallback>
                <p:oleObj name="CS ChemDraw Drawing" r:id="rId2" imgW="6763330" imgH="4032520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557235E-66E8-7ADE-D0E7-39D435D12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2893" y="1796669"/>
                        <a:ext cx="8494712" cy="505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E448094-D1A5-5744-1DE0-0A48008A56D5}"/>
              </a:ext>
            </a:extLst>
          </p:cNvPr>
          <p:cNvSpPr/>
          <p:nvPr/>
        </p:nvSpPr>
        <p:spPr>
          <a:xfrm flipV="1">
            <a:off x="6739128" y="5971032"/>
            <a:ext cx="2395728" cy="658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C495-EB5D-0CED-56F9-F26CA141D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514-B9DF-2AA6-9517-AFD18BB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0C8C-578E-809A-0299-EE6E5C29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8104" cy="4351338"/>
          </a:xfrm>
        </p:spPr>
        <p:txBody>
          <a:bodyPr>
            <a:normAutofit/>
          </a:bodyPr>
          <a:lstStyle/>
          <a:p>
            <a:r>
              <a:rPr lang="en-US" dirty="0"/>
              <a:t>Website demonstrating using both CDK and </a:t>
            </a:r>
            <a:r>
              <a:rPr lang="en-US" dirty="0" err="1"/>
              <a:t>OpenChemLib</a:t>
            </a:r>
            <a:r>
              <a:rPr lang="en-US" dirty="0"/>
              <a:t> in JavaScript for generating InChI from structures and structures from InChI. </a:t>
            </a:r>
          </a:p>
          <a:p>
            <a:r>
              <a:rPr lang="en-US" dirty="0"/>
              <a:t>Includes InChI to structure editor, structure editor-to-InChI, CDX and CDXML file dropping, SMILES-to-InChI, MOL file-to-InChI, InChI to PNG, InChI-to-SVG, and OCL molecule-to-CDK molecule.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https://chemapps.stolaf.edu/inchi/cdk-web-demo/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688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E7863-F2CB-0B7C-3A9E-3C3D40E9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3557-A64F-1A59-24D4-925752A7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F269-39E0-A326-BEF5-A4ADD76C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8104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B08B8-E2E9-ECA7-1390-D43E360D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25" y="246888"/>
            <a:ext cx="7495199" cy="64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1071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CS ChemDraw Drawing</vt:lpstr>
      <vt:lpstr>  FOR DISCUSSION: InChI JNA/WASM Java+JavaScript  Joint Development Proposal</vt:lpstr>
      <vt:lpstr>Original configuration</vt:lpstr>
      <vt:lpstr>Desired configuration</vt:lpstr>
      <vt:lpstr>Preliminary work</vt:lpstr>
      <vt:lpstr>Preliminary work</vt:lpstr>
      <vt:lpstr>Preliminary work</vt:lpstr>
      <vt:lpstr>Preliminary work</vt:lpstr>
      <vt:lpstr>Preliminary work</vt:lpstr>
      <vt:lpstr>PowerPoint Presentation</vt:lpstr>
      <vt:lpstr>PowerPoint Presentation</vt:lpstr>
      <vt:lpstr>PowerPoint Presentation</vt:lpstr>
      <vt:lpstr>Coding Examples</vt:lpstr>
      <vt:lpstr>Coding examples (InChI-to-image, Java)</vt:lpstr>
      <vt:lpstr>Coding examples (InChI-to-image, JavaScript)</vt:lpstr>
      <vt:lpstr>Coding examples (SwingJS CDK to OCL molecule)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Bob Hanson</dc:creator>
  <cp:lastModifiedBy>Bob Hanson</cp:lastModifiedBy>
  <cp:revision>9</cp:revision>
  <dcterms:created xsi:type="dcterms:W3CDTF">2025-03-30T16:53:48Z</dcterms:created>
  <dcterms:modified xsi:type="dcterms:W3CDTF">2025-03-31T17:36:20Z</dcterms:modified>
</cp:coreProperties>
</file>