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8" r:id="rId3"/>
    <p:sldId id="261" r:id="rId4"/>
    <p:sldId id="265" r:id="rId5"/>
    <p:sldId id="269" r:id="rId6"/>
    <p:sldId id="267" r:id="rId7"/>
    <p:sldId id="304" r:id="rId8"/>
    <p:sldId id="305" r:id="rId9"/>
    <p:sldId id="306" r:id="rId10"/>
    <p:sldId id="307" r:id="rId11"/>
    <p:sldId id="308" r:id="rId12"/>
    <p:sldId id="309" r:id="rId13"/>
    <p:sldId id="310" r:id="rId14"/>
    <p:sldId id="311" r:id="rId15"/>
    <p:sldId id="259" r:id="rId16"/>
    <p:sldId id="284" r:id="rId17"/>
    <p:sldId id="290" r:id="rId18"/>
    <p:sldId id="293" r:id="rId19"/>
    <p:sldId id="292" r:id="rId20"/>
    <p:sldId id="291" r:id="rId21"/>
    <p:sldId id="258" r:id="rId22"/>
    <p:sldId id="274" r:id="rId23"/>
    <p:sldId id="275" r:id="rId24"/>
    <p:sldId id="276" r:id="rId25"/>
    <p:sldId id="301" r:id="rId26"/>
    <p:sldId id="302" r:id="rId27"/>
    <p:sldId id="266" r:id="rId28"/>
    <p:sldId id="285" r:id="rId29"/>
    <p:sldId id="286" r:id="rId30"/>
    <p:sldId id="294" r:id="rId31"/>
    <p:sldId id="295" r:id="rId32"/>
    <p:sldId id="287" r:id="rId33"/>
  </p:sldIdLst>
  <p:sldSz cx="9144000" cy="6858000" type="screen4x3"/>
  <p:notesSz cx="7102475" cy="9388475"/>
  <p:defaultTextStyle>
    <a:defPPr>
      <a:defRPr lang="en-JM"/>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autoAdjust="0"/>
    <p:restoredTop sz="94660"/>
  </p:normalViewPr>
  <p:slideViewPr>
    <p:cSldViewPr>
      <p:cViewPr varScale="1">
        <p:scale>
          <a:sx n="84" d="100"/>
          <a:sy n="84" d="100"/>
        </p:scale>
        <p:origin x="1685"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63F3E12A-A01D-41AF-8ADC-4B67CE2BC5CC}" type="datetimeFigureOut">
              <a:rPr lang="en-JM" smtClean="0"/>
              <a:t>25/03/2015</a:t>
            </a:fld>
            <a:endParaRPr lang="en-JM"/>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709613" y="4459288"/>
            <a:ext cx="5683250" cy="4224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916988"/>
            <a:ext cx="3078163" cy="4699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1440" tIns="45720" rIns="91440" bIns="45720" rtlCol="0" anchor="b"/>
          <a:lstStyle>
            <a:lvl1pPr algn="r">
              <a:defRPr sz="1200"/>
            </a:lvl1pPr>
          </a:lstStyle>
          <a:p>
            <a:fld id="{C770B412-4B48-41BE-B165-FB99910FCB8A}" type="slidenum">
              <a:rPr lang="en-JM" smtClean="0"/>
              <a:t>‹#›</a:t>
            </a:fld>
            <a:endParaRPr lang="en-JM"/>
          </a:p>
        </p:txBody>
      </p:sp>
    </p:spTree>
    <p:extLst>
      <p:ext uri="{BB962C8B-B14F-4D97-AF65-F5344CB8AC3E}">
        <p14:creationId xmlns:p14="http://schemas.microsoft.com/office/powerpoint/2010/main" val="110713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JM"/>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JM"/>
          </a:p>
        </p:txBody>
      </p:sp>
      <p:sp>
        <p:nvSpPr>
          <p:cNvPr id="4" name="Date Placeholder 3"/>
          <p:cNvSpPr>
            <a:spLocks noGrp="1"/>
          </p:cNvSpPr>
          <p:nvPr>
            <p:ph type="dt" sz="half" idx="10"/>
          </p:nvPr>
        </p:nvSpPr>
        <p:spPr/>
        <p:txBody>
          <a:bodyPr/>
          <a:lstStyle>
            <a:lvl1pPr>
              <a:defRPr/>
            </a:lvl1pPr>
          </a:lstStyle>
          <a:p>
            <a:endParaRPr lang="en-JM"/>
          </a:p>
        </p:txBody>
      </p:sp>
      <p:sp>
        <p:nvSpPr>
          <p:cNvPr id="5" name="Footer Placeholder 4"/>
          <p:cNvSpPr>
            <a:spLocks noGrp="1"/>
          </p:cNvSpPr>
          <p:nvPr>
            <p:ph type="ftr" sz="quarter" idx="11"/>
          </p:nvPr>
        </p:nvSpPr>
        <p:spPr/>
        <p:txBody>
          <a:bodyPr/>
          <a:lstStyle>
            <a:lvl1pPr>
              <a:defRPr/>
            </a:lvl1pPr>
          </a:lstStyle>
          <a:p>
            <a:endParaRPr lang="en-JM"/>
          </a:p>
        </p:txBody>
      </p:sp>
      <p:sp>
        <p:nvSpPr>
          <p:cNvPr id="6" name="Slide Number Placeholder 5"/>
          <p:cNvSpPr>
            <a:spLocks noGrp="1"/>
          </p:cNvSpPr>
          <p:nvPr>
            <p:ph type="sldNum" sz="quarter" idx="12"/>
          </p:nvPr>
        </p:nvSpPr>
        <p:spPr/>
        <p:txBody>
          <a:bodyPr/>
          <a:lstStyle>
            <a:lvl1pPr>
              <a:defRPr/>
            </a:lvl1pPr>
          </a:lstStyle>
          <a:p>
            <a:fld id="{303FEF9E-108F-470C-AA25-00FEDFB90B0D}" type="slidenum">
              <a:rPr lang="en-JM"/>
              <a:pPr/>
              <a:t>‹#›</a:t>
            </a:fld>
            <a:endParaRPr lang="en-JM"/>
          </a:p>
        </p:txBody>
      </p:sp>
    </p:spTree>
    <p:extLst>
      <p:ext uri="{BB962C8B-B14F-4D97-AF65-F5344CB8AC3E}">
        <p14:creationId xmlns:p14="http://schemas.microsoft.com/office/powerpoint/2010/main" val="282974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lvl1pPr>
              <a:defRPr/>
            </a:lvl1pPr>
          </a:lstStyle>
          <a:p>
            <a:endParaRPr lang="en-JM"/>
          </a:p>
        </p:txBody>
      </p:sp>
      <p:sp>
        <p:nvSpPr>
          <p:cNvPr id="5" name="Footer Placeholder 4"/>
          <p:cNvSpPr>
            <a:spLocks noGrp="1"/>
          </p:cNvSpPr>
          <p:nvPr>
            <p:ph type="ftr" sz="quarter" idx="11"/>
          </p:nvPr>
        </p:nvSpPr>
        <p:spPr/>
        <p:txBody>
          <a:bodyPr/>
          <a:lstStyle>
            <a:lvl1pPr>
              <a:defRPr/>
            </a:lvl1pPr>
          </a:lstStyle>
          <a:p>
            <a:endParaRPr lang="en-JM"/>
          </a:p>
        </p:txBody>
      </p:sp>
      <p:sp>
        <p:nvSpPr>
          <p:cNvPr id="6" name="Slide Number Placeholder 5"/>
          <p:cNvSpPr>
            <a:spLocks noGrp="1"/>
          </p:cNvSpPr>
          <p:nvPr>
            <p:ph type="sldNum" sz="quarter" idx="12"/>
          </p:nvPr>
        </p:nvSpPr>
        <p:spPr/>
        <p:txBody>
          <a:bodyPr/>
          <a:lstStyle>
            <a:lvl1pPr>
              <a:defRPr/>
            </a:lvl1pPr>
          </a:lstStyle>
          <a:p>
            <a:fld id="{FC5418A5-0FB7-4EC6-9A0A-3B175E8BF0C7}" type="slidenum">
              <a:rPr lang="en-JM"/>
              <a:pPr/>
              <a:t>‹#›</a:t>
            </a:fld>
            <a:endParaRPr lang="en-JM"/>
          </a:p>
        </p:txBody>
      </p:sp>
    </p:spTree>
    <p:extLst>
      <p:ext uri="{BB962C8B-B14F-4D97-AF65-F5344CB8AC3E}">
        <p14:creationId xmlns:p14="http://schemas.microsoft.com/office/powerpoint/2010/main" val="282604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JM"/>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lvl1pPr>
              <a:defRPr/>
            </a:lvl1pPr>
          </a:lstStyle>
          <a:p>
            <a:endParaRPr lang="en-JM"/>
          </a:p>
        </p:txBody>
      </p:sp>
      <p:sp>
        <p:nvSpPr>
          <p:cNvPr id="5" name="Footer Placeholder 4"/>
          <p:cNvSpPr>
            <a:spLocks noGrp="1"/>
          </p:cNvSpPr>
          <p:nvPr>
            <p:ph type="ftr" sz="quarter" idx="11"/>
          </p:nvPr>
        </p:nvSpPr>
        <p:spPr/>
        <p:txBody>
          <a:bodyPr/>
          <a:lstStyle>
            <a:lvl1pPr>
              <a:defRPr/>
            </a:lvl1pPr>
          </a:lstStyle>
          <a:p>
            <a:endParaRPr lang="en-JM"/>
          </a:p>
        </p:txBody>
      </p:sp>
      <p:sp>
        <p:nvSpPr>
          <p:cNvPr id="6" name="Slide Number Placeholder 5"/>
          <p:cNvSpPr>
            <a:spLocks noGrp="1"/>
          </p:cNvSpPr>
          <p:nvPr>
            <p:ph type="sldNum" sz="quarter" idx="12"/>
          </p:nvPr>
        </p:nvSpPr>
        <p:spPr/>
        <p:txBody>
          <a:bodyPr/>
          <a:lstStyle>
            <a:lvl1pPr>
              <a:defRPr/>
            </a:lvl1pPr>
          </a:lstStyle>
          <a:p>
            <a:fld id="{9278C927-264A-4496-B54F-4A7D96E6C7FD}" type="slidenum">
              <a:rPr lang="en-JM"/>
              <a:pPr/>
              <a:t>‹#›</a:t>
            </a:fld>
            <a:endParaRPr lang="en-JM"/>
          </a:p>
        </p:txBody>
      </p:sp>
    </p:spTree>
    <p:extLst>
      <p:ext uri="{BB962C8B-B14F-4D97-AF65-F5344CB8AC3E}">
        <p14:creationId xmlns:p14="http://schemas.microsoft.com/office/powerpoint/2010/main" val="155025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JM"/>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JM"/>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FC8B94D5-A667-4BAA-BCCA-2E65434D9667}" type="slidenum">
              <a:rPr lang="en-JM"/>
              <a:pPr/>
              <a:t>‹#›</a:t>
            </a:fld>
            <a:endParaRPr lang="en-JM"/>
          </a:p>
        </p:txBody>
      </p:sp>
    </p:spTree>
    <p:extLst>
      <p:ext uri="{BB962C8B-B14F-4D97-AF65-F5344CB8AC3E}">
        <p14:creationId xmlns:p14="http://schemas.microsoft.com/office/powerpoint/2010/main" val="41990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lvl1pPr>
              <a:defRPr/>
            </a:lvl1pPr>
          </a:lstStyle>
          <a:p>
            <a:endParaRPr lang="en-JM"/>
          </a:p>
        </p:txBody>
      </p:sp>
      <p:sp>
        <p:nvSpPr>
          <p:cNvPr id="5" name="Footer Placeholder 4"/>
          <p:cNvSpPr>
            <a:spLocks noGrp="1"/>
          </p:cNvSpPr>
          <p:nvPr>
            <p:ph type="ftr" sz="quarter" idx="11"/>
          </p:nvPr>
        </p:nvSpPr>
        <p:spPr/>
        <p:txBody>
          <a:bodyPr/>
          <a:lstStyle>
            <a:lvl1pPr>
              <a:defRPr/>
            </a:lvl1pPr>
          </a:lstStyle>
          <a:p>
            <a:endParaRPr lang="en-JM"/>
          </a:p>
        </p:txBody>
      </p:sp>
      <p:sp>
        <p:nvSpPr>
          <p:cNvPr id="6" name="Slide Number Placeholder 5"/>
          <p:cNvSpPr>
            <a:spLocks noGrp="1"/>
          </p:cNvSpPr>
          <p:nvPr>
            <p:ph type="sldNum" sz="quarter" idx="12"/>
          </p:nvPr>
        </p:nvSpPr>
        <p:spPr/>
        <p:txBody>
          <a:bodyPr/>
          <a:lstStyle>
            <a:lvl1pPr>
              <a:defRPr/>
            </a:lvl1pPr>
          </a:lstStyle>
          <a:p>
            <a:fld id="{657D71E1-59F0-46FE-883D-478C802AFB83}" type="slidenum">
              <a:rPr lang="en-JM"/>
              <a:pPr/>
              <a:t>‹#›</a:t>
            </a:fld>
            <a:endParaRPr lang="en-JM"/>
          </a:p>
        </p:txBody>
      </p:sp>
    </p:spTree>
    <p:extLst>
      <p:ext uri="{BB962C8B-B14F-4D97-AF65-F5344CB8AC3E}">
        <p14:creationId xmlns:p14="http://schemas.microsoft.com/office/powerpoint/2010/main" val="17808379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JM"/>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JM"/>
          </a:p>
        </p:txBody>
      </p:sp>
      <p:sp>
        <p:nvSpPr>
          <p:cNvPr id="5" name="Footer Placeholder 4"/>
          <p:cNvSpPr>
            <a:spLocks noGrp="1"/>
          </p:cNvSpPr>
          <p:nvPr>
            <p:ph type="ftr" sz="quarter" idx="11"/>
          </p:nvPr>
        </p:nvSpPr>
        <p:spPr/>
        <p:txBody>
          <a:bodyPr/>
          <a:lstStyle>
            <a:lvl1pPr>
              <a:defRPr/>
            </a:lvl1pPr>
          </a:lstStyle>
          <a:p>
            <a:endParaRPr lang="en-JM"/>
          </a:p>
        </p:txBody>
      </p:sp>
      <p:sp>
        <p:nvSpPr>
          <p:cNvPr id="6" name="Slide Number Placeholder 5"/>
          <p:cNvSpPr>
            <a:spLocks noGrp="1"/>
          </p:cNvSpPr>
          <p:nvPr>
            <p:ph type="sldNum" sz="quarter" idx="12"/>
          </p:nvPr>
        </p:nvSpPr>
        <p:spPr/>
        <p:txBody>
          <a:bodyPr/>
          <a:lstStyle>
            <a:lvl1pPr>
              <a:defRPr/>
            </a:lvl1pPr>
          </a:lstStyle>
          <a:p>
            <a:fld id="{E323B1AC-0A73-47FE-B4C3-267C1DC3DC13}" type="slidenum">
              <a:rPr lang="en-JM"/>
              <a:pPr/>
              <a:t>‹#›</a:t>
            </a:fld>
            <a:endParaRPr lang="en-JM"/>
          </a:p>
        </p:txBody>
      </p:sp>
    </p:spTree>
    <p:extLst>
      <p:ext uri="{BB962C8B-B14F-4D97-AF65-F5344CB8AC3E}">
        <p14:creationId xmlns:p14="http://schemas.microsoft.com/office/powerpoint/2010/main" val="244482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Date Placeholder 4"/>
          <p:cNvSpPr>
            <a:spLocks noGrp="1"/>
          </p:cNvSpPr>
          <p:nvPr>
            <p:ph type="dt" sz="half" idx="10"/>
          </p:nvPr>
        </p:nvSpPr>
        <p:spPr/>
        <p:txBody>
          <a:bodyPr/>
          <a:lstStyle>
            <a:lvl1pPr>
              <a:defRPr/>
            </a:lvl1pPr>
          </a:lstStyle>
          <a:p>
            <a:endParaRPr lang="en-JM"/>
          </a:p>
        </p:txBody>
      </p:sp>
      <p:sp>
        <p:nvSpPr>
          <p:cNvPr id="6" name="Footer Placeholder 5"/>
          <p:cNvSpPr>
            <a:spLocks noGrp="1"/>
          </p:cNvSpPr>
          <p:nvPr>
            <p:ph type="ftr" sz="quarter" idx="11"/>
          </p:nvPr>
        </p:nvSpPr>
        <p:spPr/>
        <p:txBody>
          <a:bodyPr/>
          <a:lstStyle>
            <a:lvl1pPr>
              <a:defRPr/>
            </a:lvl1pPr>
          </a:lstStyle>
          <a:p>
            <a:endParaRPr lang="en-JM"/>
          </a:p>
        </p:txBody>
      </p:sp>
      <p:sp>
        <p:nvSpPr>
          <p:cNvPr id="7" name="Slide Number Placeholder 6"/>
          <p:cNvSpPr>
            <a:spLocks noGrp="1"/>
          </p:cNvSpPr>
          <p:nvPr>
            <p:ph type="sldNum" sz="quarter" idx="12"/>
          </p:nvPr>
        </p:nvSpPr>
        <p:spPr/>
        <p:txBody>
          <a:bodyPr/>
          <a:lstStyle>
            <a:lvl1pPr>
              <a:defRPr/>
            </a:lvl1pPr>
          </a:lstStyle>
          <a:p>
            <a:fld id="{4C917175-E6F5-420E-A486-770AAE570960}" type="slidenum">
              <a:rPr lang="en-JM"/>
              <a:pPr/>
              <a:t>‹#›</a:t>
            </a:fld>
            <a:endParaRPr lang="en-JM"/>
          </a:p>
        </p:txBody>
      </p:sp>
    </p:spTree>
    <p:extLst>
      <p:ext uri="{BB962C8B-B14F-4D97-AF65-F5344CB8AC3E}">
        <p14:creationId xmlns:p14="http://schemas.microsoft.com/office/powerpoint/2010/main" val="42537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7" name="Date Placeholder 6"/>
          <p:cNvSpPr>
            <a:spLocks noGrp="1"/>
          </p:cNvSpPr>
          <p:nvPr>
            <p:ph type="dt" sz="half" idx="10"/>
          </p:nvPr>
        </p:nvSpPr>
        <p:spPr/>
        <p:txBody>
          <a:bodyPr/>
          <a:lstStyle>
            <a:lvl1pPr>
              <a:defRPr/>
            </a:lvl1pPr>
          </a:lstStyle>
          <a:p>
            <a:endParaRPr lang="en-JM"/>
          </a:p>
        </p:txBody>
      </p:sp>
      <p:sp>
        <p:nvSpPr>
          <p:cNvPr id="8" name="Footer Placeholder 7"/>
          <p:cNvSpPr>
            <a:spLocks noGrp="1"/>
          </p:cNvSpPr>
          <p:nvPr>
            <p:ph type="ftr" sz="quarter" idx="11"/>
          </p:nvPr>
        </p:nvSpPr>
        <p:spPr/>
        <p:txBody>
          <a:bodyPr/>
          <a:lstStyle>
            <a:lvl1pPr>
              <a:defRPr/>
            </a:lvl1pPr>
          </a:lstStyle>
          <a:p>
            <a:endParaRPr lang="en-JM"/>
          </a:p>
        </p:txBody>
      </p:sp>
      <p:sp>
        <p:nvSpPr>
          <p:cNvPr id="9" name="Slide Number Placeholder 8"/>
          <p:cNvSpPr>
            <a:spLocks noGrp="1"/>
          </p:cNvSpPr>
          <p:nvPr>
            <p:ph type="sldNum" sz="quarter" idx="12"/>
          </p:nvPr>
        </p:nvSpPr>
        <p:spPr/>
        <p:txBody>
          <a:bodyPr/>
          <a:lstStyle>
            <a:lvl1pPr>
              <a:defRPr/>
            </a:lvl1pPr>
          </a:lstStyle>
          <a:p>
            <a:fld id="{7A2F02BB-01AF-43D0-9B18-25638A45E7FC}" type="slidenum">
              <a:rPr lang="en-JM"/>
              <a:pPr/>
              <a:t>‹#›</a:t>
            </a:fld>
            <a:endParaRPr lang="en-JM"/>
          </a:p>
        </p:txBody>
      </p:sp>
    </p:spTree>
    <p:extLst>
      <p:ext uri="{BB962C8B-B14F-4D97-AF65-F5344CB8AC3E}">
        <p14:creationId xmlns:p14="http://schemas.microsoft.com/office/powerpoint/2010/main" val="314267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p:txBody>
          <a:bodyPr/>
          <a:lstStyle>
            <a:lvl1pPr>
              <a:defRPr/>
            </a:lvl1pPr>
          </a:lstStyle>
          <a:p>
            <a:endParaRPr lang="en-JM"/>
          </a:p>
        </p:txBody>
      </p:sp>
      <p:sp>
        <p:nvSpPr>
          <p:cNvPr id="4" name="Footer Placeholder 3"/>
          <p:cNvSpPr>
            <a:spLocks noGrp="1"/>
          </p:cNvSpPr>
          <p:nvPr>
            <p:ph type="ftr" sz="quarter" idx="11"/>
          </p:nvPr>
        </p:nvSpPr>
        <p:spPr/>
        <p:txBody>
          <a:bodyPr/>
          <a:lstStyle>
            <a:lvl1pPr>
              <a:defRPr/>
            </a:lvl1pPr>
          </a:lstStyle>
          <a:p>
            <a:endParaRPr lang="en-JM"/>
          </a:p>
        </p:txBody>
      </p:sp>
      <p:sp>
        <p:nvSpPr>
          <p:cNvPr id="5" name="Slide Number Placeholder 4"/>
          <p:cNvSpPr>
            <a:spLocks noGrp="1"/>
          </p:cNvSpPr>
          <p:nvPr>
            <p:ph type="sldNum" sz="quarter" idx="12"/>
          </p:nvPr>
        </p:nvSpPr>
        <p:spPr/>
        <p:txBody>
          <a:bodyPr/>
          <a:lstStyle>
            <a:lvl1pPr>
              <a:defRPr/>
            </a:lvl1pPr>
          </a:lstStyle>
          <a:p>
            <a:fld id="{A1E0DE4C-9BEB-4762-BC3B-25C539A2EFE9}" type="slidenum">
              <a:rPr lang="en-JM"/>
              <a:pPr/>
              <a:t>‹#›</a:t>
            </a:fld>
            <a:endParaRPr lang="en-JM"/>
          </a:p>
        </p:txBody>
      </p:sp>
    </p:spTree>
    <p:extLst>
      <p:ext uri="{BB962C8B-B14F-4D97-AF65-F5344CB8AC3E}">
        <p14:creationId xmlns:p14="http://schemas.microsoft.com/office/powerpoint/2010/main" val="34214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JM"/>
          </a:p>
        </p:txBody>
      </p:sp>
      <p:sp>
        <p:nvSpPr>
          <p:cNvPr id="3" name="Footer Placeholder 2"/>
          <p:cNvSpPr>
            <a:spLocks noGrp="1"/>
          </p:cNvSpPr>
          <p:nvPr>
            <p:ph type="ftr" sz="quarter" idx="11"/>
          </p:nvPr>
        </p:nvSpPr>
        <p:spPr/>
        <p:txBody>
          <a:bodyPr/>
          <a:lstStyle>
            <a:lvl1pPr>
              <a:defRPr/>
            </a:lvl1pPr>
          </a:lstStyle>
          <a:p>
            <a:endParaRPr lang="en-JM"/>
          </a:p>
        </p:txBody>
      </p:sp>
      <p:sp>
        <p:nvSpPr>
          <p:cNvPr id="4" name="Slide Number Placeholder 3"/>
          <p:cNvSpPr>
            <a:spLocks noGrp="1"/>
          </p:cNvSpPr>
          <p:nvPr>
            <p:ph type="sldNum" sz="quarter" idx="12"/>
          </p:nvPr>
        </p:nvSpPr>
        <p:spPr/>
        <p:txBody>
          <a:bodyPr/>
          <a:lstStyle>
            <a:lvl1pPr>
              <a:defRPr/>
            </a:lvl1pPr>
          </a:lstStyle>
          <a:p>
            <a:fld id="{74A2B819-B7A0-4A9E-B364-9D29DD544C05}" type="slidenum">
              <a:rPr lang="en-JM"/>
              <a:pPr/>
              <a:t>‹#›</a:t>
            </a:fld>
            <a:endParaRPr lang="en-JM"/>
          </a:p>
        </p:txBody>
      </p:sp>
    </p:spTree>
    <p:extLst>
      <p:ext uri="{BB962C8B-B14F-4D97-AF65-F5344CB8AC3E}">
        <p14:creationId xmlns:p14="http://schemas.microsoft.com/office/powerpoint/2010/main" val="6274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JM"/>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JM"/>
          </a:p>
        </p:txBody>
      </p:sp>
      <p:sp>
        <p:nvSpPr>
          <p:cNvPr id="6" name="Footer Placeholder 5"/>
          <p:cNvSpPr>
            <a:spLocks noGrp="1"/>
          </p:cNvSpPr>
          <p:nvPr>
            <p:ph type="ftr" sz="quarter" idx="11"/>
          </p:nvPr>
        </p:nvSpPr>
        <p:spPr/>
        <p:txBody>
          <a:bodyPr/>
          <a:lstStyle>
            <a:lvl1pPr>
              <a:defRPr/>
            </a:lvl1pPr>
          </a:lstStyle>
          <a:p>
            <a:endParaRPr lang="en-JM"/>
          </a:p>
        </p:txBody>
      </p:sp>
      <p:sp>
        <p:nvSpPr>
          <p:cNvPr id="7" name="Slide Number Placeholder 6"/>
          <p:cNvSpPr>
            <a:spLocks noGrp="1"/>
          </p:cNvSpPr>
          <p:nvPr>
            <p:ph type="sldNum" sz="quarter" idx="12"/>
          </p:nvPr>
        </p:nvSpPr>
        <p:spPr/>
        <p:txBody>
          <a:bodyPr/>
          <a:lstStyle>
            <a:lvl1pPr>
              <a:defRPr/>
            </a:lvl1pPr>
          </a:lstStyle>
          <a:p>
            <a:fld id="{46D2CF21-44E1-4DA9-A26E-18C416D8896C}" type="slidenum">
              <a:rPr lang="en-JM"/>
              <a:pPr/>
              <a:t>‹#›</a:t>
            </a:fld>
            <a:endParaRPr lang="en-JM"/>
          </a:p>
        </p:txBody>
      </p:sp>
    </p:spTree>
    <p:extLst>
      <p:ext uri="{BB962C8B-B14F-4D97-AF65-F5344CB8AC3E}">
        <p14:creationId xmlns:p14="http://schemas.microsoft.com/office/powerpoint/2010/main" val="187115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JM"/>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M"/>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JM"/>
          </a:p>
        </p:txBody>
      </p:sp>
      <p:sp>
        <p:nvSpPr>
          <p:cNvPr id="6" name="Footer Placeholder 5"/>
          <p:cNvSpPr>
            <a:spLocks noGrp="1"/>
          </p:cNvSpPr>
          <p:nvPr>
            <p:ph type="ftr" sz="quarter" idx="11"/>
          </p:nvPr>
        </p:nvSpPr>
        <p:spPr/>
        <p:txBody>
          <a:bodyPr/>
          <a:lstStyle>
            <a:lvl1pPr>
              <a:defRPr/>
            </a:lvl1pPr>
          </a:lstStyle>
          <a:p>
            <a:endParaRPr lang="en-JM"/>
          </a:p>
        </p:txBody>
      </p:sp>
      <p:sp>
        <p:nvSpPr>
          <p:cNvPr id="7" name="Slide Number Placeholder 6"/>
          <p:cNvSpPr>
            <a:spLocks noGrp="1"/>
          </p:cNvSpPr>
          <p:nvPr>
            <p:ph type="sldNum" sz="quarter" idx="12"/>
          </p:nvPr>
        </p:nvSpPr>
        <p:spPr/>
        <p:txBody>
          <a:bodyPr/>
          <a:lstStyle>
            <a:lvl1pPr>
              <a:defRPr/>
            </a:lvl1pPr>
          </a:lstStyle>
          <a:p>
            <a:fld id="{A20EDA00-2A56-450F-B5E8-CEB83707F2A9}" type="slidenum">
              <a:rPr lang="en-JM"/>
              <a:pPr/>
              <a:t>‹#›</a:t>
            </a:fld>
            <a:endParaRPr lang="en-JM"/>
          </a:p>
        </p:txBody>
      </p:sp>
    </p:spTree>
    <p:extLst>
      <p:ext uri="{BB962C8B-B14F-4D97-AF65-F5344CB8AC3E}">
        <p14:creationId xmlns:p14="http://schemas.microsoft.com/office/powerpoint/2010/main" val="25837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JM"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JM" smtClean="0"/>
              <a:t>Click to edit Master text styles</a:t>
            </a:r>
          </a:p>
          <a:p>
            <a:pPr lvl="1"/>
            <a:r>
              <a:rPr lang="en-JM" smtClean="0"/>
              <a:t>Second level</a:t>
            </a:r>
          </a:p>
          <a:p>
            <a:pPr lvl="2"/>
            <a:r>
              <a:rPr lang="en-JM" smtClean="0"/>
              <a:t>Third level</a:t>
            </a:r>
          </a:p>
          <a:p>
            <a:pPr lvl="3"/>
            <a:r>
              <a:rPr lang="en-JM" smtClean="0"/>
              <a:t>Fourth level</a:t>
            </a:r>
          </a:p>
          <a:p>
            <a:pPr lvl="4"/>
            <a:r>
              <a:rPr lang="en-JM"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JM"/>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JM"/>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164DD96-A09F-464F-B2F0-15BBBF267F4B}" type="slidenum">
              <a:rPr lang="en-JM"/>
              <a:pPr/>
              <a:t>‹#›</a:t>
            </a:fld>
            <a:endParaRPr lang="en-JM"/>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7551" y="3276600"/>
            <a:ext cx="5105400" cy="3488600"/>
          </a:xfrm>
          <a:prstGeom prst="rect">
            <a:avLst/>
          </a:prstGeom>
        </p:spPr>
      </p:pic>
      <p:sp>
        <p:nvSpPr>
          <p:cNvPr id="2050" name="Rectangle 2"/>
          <p:cNvSpPr>
            <a:spLocks noGrp="1" noChangeArrowheads="1"/>
          </p:cNvSpPr>
          <p:nvPr>
            <p:ph type="ctrTitle"/>
          </p:nvPr>
        </p:nvSpPr>
        <p:spPr>
          <a:xfrm>
            <a:off x="0" y="1143000"/>
            <a:ext cx="9175749" cy="1944132"/>
          </a:xfrm>
        </p:spPr>
        <p:txBody>
          <a:bodyPr/>
          <a:lstStyle/>
          <a:p>
            <a:r>
              <a:rPr lang="en-US" sz="1800" b="1" dirty="0" smtClean="0">
                <a:latin typeface="Times New Roman" pitchFamily="18" charset="0"/>
                <a:cs typeface="Times New Roman" pitchFamily="18" charset="0"/>
              </a:rPr>
              <a:t>Robert M. </a:t>
            </a:r>
            <a:r>
              <a:rPr lang="en-US" sz="1800" b="1" dirty="0" err="1" smtClean="0">
                <a:latin typeface="Times New Roman" pitchFamily="18" charset="0"/>
                <a:cs typeface="Times New Roman" pitchFamily="18" charset="0"/>
              </a:rPr>
              <a:t>Hanson</a:t>
            </a:r>
            <a:r>
              <a:rPr lang="en-US" sz="1800" b="1" baseline="30000" dirty="0" err="1" smtClean="0">
                <a:latin typeface="Times New Roman" pitchFamily="18" charset="0"/>
                <a:cs typeface="Times New Roman" pitchFamily="18" charset="0"/>
              </a:rPr>
              <a:t>a</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and Robert J. </a:t>
            </a:r>
            <a:r>
              <a:rPr lang="en-US" sz="1800" b="1" dirty="0" err="1" smtClean="0">
                <a:latin typeface="Times New Roman" pitchFamily="18" charset="0"/>
                <a:cs typeface="Times New Roman" pitchFamily="18" charset="0"/>
              </a:rPr>
              <a:t>Lancashire</a:t>
            </a:r>
            <a:r>
              <a:rPr lang="en-US" sz="1800" b="1" baseline="30000" dirty="0" err="1" smtClean="0">
                <a:latin typeface="Times New Roman" pitchFamily="18" charset="0"/>
                <a:cs typeface="Times New Roman" pitchFamily="18" charset="0"/>
              </a:rPr>
              <a:t>b</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baseline="30000" dirty="0">
                <a:latin typeface="Times New Roman" pitchFamily="18" charset="0"/>
                <a:cs typeface="Times New Roman" pitchFamily="18" charset="0"/>
              </a:rPr>
              <a:t>a</a:t>
            </a:r>
            <a:r>
              <a:rPr lang="en-US" sz="1800" b="1" dirty="0">
                <a:latin typeface="Times New Roman" pitchFamily="18" charset="0"/>
                <a:cs typeface="Times New Roman" pitchFamily="18" charset="0"/>
              </a:rPr>
              <a:t> St. Olaf College, Northfield, MN 55057, </a:t>
            </a:r>
            <a:r>
              <a:rPr lang="en-US" sz="1800" b="1" dirty="0" smtClean="0">
                <a:latin typeface="Times New Roman" pitchFamily="18" charset="0"/>
                <a:cs typeface="Times New Roman" pitchFamily="18" charset="0"/>
              </a:rPr>
              <a:t>USA</a:t>
            </a:r>
            <a:br>
              <a:rPr lang="en-US" sz="1800" b="1" dirty="0" smtClean="0">
                <a:latin typeface="Times New Roman" pitchFamily="18" charset="0"/>
                <a:cs typeface="Times New Roman" pitchFamily="18" charset="0"/>
              </a:rPr>
            </a:br>
            <a:r>
              <a:rPr lang="en-US" sz="1800" b="1" baseline="30000" dirty="0" smtClean="0">
                <a:latin typeface="Times New Roman" pitchFamily="18" charset="0"/>
                <a:cs typeface="Times New Roman" pitchFamily="18" charset="0"/>
              </a:rPr>
              <a:t>b</a:t>
            </a:r>
            <a:r>
              <a:rPr lang="en-US" sz="1800" b="1" dirty="0" smtClean="0">
                <a:latin typeface="Times New Roman" pitchFamily="18" charset="0"/>
                <a:cs typeface="Times New Roman" pitchFamily="18" charset="0"/>
              </a:rPr>
              <a:t> The University of the West Indies, Mona Campus, Kingston 7, Jamaica</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8" name="Rectangle 7"/>
          <p:cNvSpPr/>
          <p:nvPr/>
        </p:nvSpPr>
        <p:spPr>
          <a:xfrm>
            <a:off x="-31749" y="85635"/>
            <a:ext cx="9144000" cy="830997"/>
          </a:xfrm>
          <a:prstGeom prst="rect">
            <a:avLst/>
          </a:prstGeom>
        </p:spPr>
        <p:txBody>
          <a:bodyPr wrap="square">
            <a:spAutoFit/>
          </a:bodyPr>
          <a:lstStyle/>
          <a:p>
            <a:pPr algn="ctr"/>
            <a:r>
              <a:rPr lang="en-US" sz="2400" b="1" dirty="0">
                <a:solidFill>
                  <a:schemeClr val="accent6"/>
                </a:solidFill>
                <a:latin typeface="Times New Roman" pitchFamily="18" charset="0"/>
                <a:cs typeface="Times New Roman" pitchFamily="18" charset="0"/>
              </a:rPr>
              <a:t>JCAMP-MOL: A JCAMP-DX extension to allow interactive model/spectrum exploration using Jmol and JSpecView</a:t>
            </a:r>
            <a:endParaRPr lang="en-JM"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662" y="2057400"/>
            <a:ext cx="7958138"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51274"/>
            <a:ext cx="4338637"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676400" y="443805"/>
            <a:ext cx="5334000" cy="923330"/>
          </a:xfrm>
          <a:prstGeom prst="rect">
            <a:avLst/>
          </a:prstGeom>
        </p:spPr>
        <p:txBody>
          <a:bodyPr wrap="square">
            <a:spAutoFit/>
          </a:bodyPr>
          <a:lstStyle/>
          <a:p>
            <a:pPr marL="0" indent="0">
              <a:buNone/>
            </a:pPr>
            <a:r>
              <a:rPr lang="en-US" dirty="0"/>
              <a:t>Key point is that all the JCAMP series files are meant </a:t>
            </a:r>
            <a:r>
              <a:rPr lang="en-US" dirty="0" smtClean="0"/>
              <a:t>for </a:t>
            </a:r>
            <a:r>
              <a:rPr lang="en-US" b="1" i="1" dirty="0"/>
              <a:t>data exchange</a:t>
            </a:r>
            <a:r>
              <a:rPr lang="en-US" dirty="0"/>
              <a:t>. </a:t>
            </a:r>
            <a:endParaRPr lang="en-US" dirty="0" smtClean="0"/>
          </a:p>
          <a:p>
            <a:pPr marL="0" indent="0">
              <a:buNone/>
            </a:pPr>
            <a:r>
              <a:rPr lang="en-US" dirty="0" smtClean="0"/>
              <a:t>For </a:t>
            </a:r>
            <a:r>
              <a:rPr lang="en-US" dirty="0"/>
              <a:t>this purpose, it is critical that we have </a:t>
            </a:r>
            <a:r>
              <a:rPr lang="en-US" b="1" i="1" dirty="0"/>
              <a:t>one file</a:t>
            </a:r>
            <a:r>
              <a:rPr lang="en-US" dirty="0"/>
              <a:t>. </a:t>
            </a:r>
          </a:p>
        </p:txBody>
      </p:sp>
    </p:spTree>
    <p:extLst>
      <p:ext uri="{BB962C8B-B14F-4D97-AF65-F5344CB8AC3E}">
        <p14:creationId xmlns:p14="http://schemas.microsoft.com/office/powerpoint/2010/main" val="258974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81000" y="268542"/>
            <a:ext cx="4824984" cy="5949061"/>
          </a:xfrm>
          <a:prstGeom prst="rect">
            <a:avLst/>
          </a:prstGeom>
        </p:spPr>
      </p:pic>
      <p:sp>
        <p:nvSpPr>
          <p:cNvPr id="6" name="TextBox 5"/>
          <p:cNvSpPr txBox="1"/>
          <p:nvPr/>
        </p:nvSpPr>
        <p:spPr>
          <a:xfrm>
            <a:off x="914400" y="6324600"/>
            <a:ext cx="5203091" cy="369332"/>
          </a:xfrm>
          <a:prstGeom prst="rect">
            <a:avLst/>
          </a:prstGeom>
          <a:noFill/>
        </p:spPr>
        <p:txBody>
          <a:bodyPr wrap="none" rtlCol="0">
            <a:spAutoFit/>
          </a:bodyPr>
          <a:lstStyle/>
          <a:p>
            <a:r>
              <a:rPr lang="en-US" dirty="0" smtClean="0"/>
              <a:t>MOL file data                                                         </a:t>
            </a:r>
            <a:endParaRPr lang="en-US" dirty="0"/>
          </a:p>
        </p:txBody>
      </p:sp>
    </p:spTree>
    <p:extLst>
      <p:ext uri="{BB962C8B-B14F-4D97-AF65-F5344CB8AC3E}">
        <p14:creationId xmlns:p14="http://schemas.microsoft.com/office/powerpoint/2010/main" val="2612481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0" y="268542"/>
            <a:ext cx="3565400" cy="5770811"/>
          </a:xfrm>
          <a:prstGeom prst="rect">
            <a:avLst/>
          </a:prstGeom>
          <a:noFill/>
        </p:spPr>
        <p:txBody>
          <a:bodyPr wrap="none" rtlCol="0">
            <a:spAutoFit/>
          </a:bodyPr>
          <a:lstStyle/>
          <a:p>
            <a:r>
              <a:rPr lang="pt-BR" sz="1200" b="1" dirty="0"/>
              <a:t>{</a:t>
            </a:r>
          </a:p>
          <a:p>
            <a:r>
              <a:rPr lang="pt-BR" sz="1200" b="1" dirty="0" smtClean="0"/>
              <a:t>"molfile":"C17H19NO3</a:t>
            </a:r>
          </a:p>
          <a:p>
            <a:r>
              <a:rPr lang="pt-BR" sz="1200" b="1" dirty="0" smtClean="0"/>
              <a:t>Actelion Java MolfileCreator 1.0</a:t>
            </a:r>
          </a:p>
          <a:p>
            <a:endParaRPr lang="pt-BR" sz="1200" b="1" dirty="0" smtClean="0"/>
          </a:p>
          <a:p>
            <a:r>
              <a:rPr lang="pt-BR" sz="1200" b="1" dirty="0" smtClean="0"/>
              <a:t> 40 44 0 0 1 0 0 0 0 0999 V2000</a:t>
            </a:r>
          </a:p>
          <a:p>
            <a:r>
              <a:rPr lang="pt-BR" sz="1200" b="1" dirty="0" smtClean="0"/>
              <a:t> -0.4311 0.7768 0.7512 C 0 0 0 0 0 0 0 0 0 0 0 0</a:t>
            </a:r>
          </a:p>
          <a:p>
            <a:r>
              <a:rPr lang="pt-BR" sz="1200" b="1" dirty="0" smtClean="0"/>
              <a:t> -1.4465 1.3603 -0.2028 C 0 0 0 0 0 0 0 0 0 0 0 0</a:t>
            </a:r>
          </a:p>
          <a:p>
            <a:r>
              <a:rPr lang="pt-BR" sz="1200" b="1" dirty="0" smtClean="0"/>
              <a:t> 0.7874 1.6277 1.0926 C 0 0 0 0 0 0 0 0 0 0 0 0</a:t>
            </a:r>
          </a:p>
          <a:p>
            <a:r>
              <a:rPr lang="pt-BR" sz="1200" b="1" dirty="0" smtClean="0"/>
              <a:t> -2.3566 0.2368 -0.6795 C 0 0 0 0 0 0 0 0 0 0 0 0</a:t>
            </a:r>
          </a:p>
          <a:p>
            <a:r>
              <a:rPr lang="pt-BR" sz="1200" b="1" dirty="0" smtClean="0"/>
              <a:t> 0.5330 -2.1904 -1.3894 C 0 0 0 0 0 0 0 0 0 0 0 0</a:t>
            </a:r>
          </a:p>
          <a:p>
            <a:r>
              <a:rPr lang="pt-BR" sz="1200" b="1" dirty="0" smtClean="0"/>
              <a:t> 1.8130 -2.3338 -0.8785 C 0 0 0 0 0 0 0 0 0 0 0 0</a:t>
            </a:r>
          </a:p>
          <a:p>
            <a:r>
              <a:rPr lang="pt-BR" sz="1200" b="1" dirty="0" smtClean="0"/>
              <a:t> -4.0284 -1.3394 0.0941 C 0 0 0 0 0 0 0 0 0 0 0 0</a:t>
            </a:r>
          </a:p>
          <a:p>
            <a:r>
              <a:rPr lang="pt-BR" sz="1200" b="1" dirty="0" smtClean="0"/>
              <a:t> 0.2374 -0.3864 0.0624 C 0 0 0 0 0 0 0 0 0 0 0 0</a:t>
            </a:r>
          </a:p>
          <a:p>
            <a:r>
              <a:rPr lang="pt-BR" sz="1200" b="1" dirty="0" smtClean="0"/>
              <a:t> -3.0501 -0.3193 0.4947 N 0 0 0 0 0 0 0 0 0 0 0 0</a:t>
            </a:r>
          </a:p>
          <a:p>
            <a:r>
              <a:rPr lang="pt-BR" sz="1200" b="1" dirty="0" smtClean="0"/>
              <a:t> 2.3542 -1.4855 0.0859 C 0 0 0 0 0 0 0 0 0 0 0 0</a:t>
            </a:r>
          </a:p>
          <a:p>
            <a:r>
              <a:rPr lang="pt-BR" sz="1200" b="1" dirty="0" smtClean="0"/>
              <a:t> 2.3642 1.3693 -0.7024 O 0 0 0 0 0 0 0 0 0 0 0 0</a:t>
            </a:r>
          </a:p>
          <a:p>
            <a:r>
              <a:rPr lang="pt-BR" sz="1200" b="1" dirty="0" smtClean="0"/>
              <a:t> 3.6237 -1.6496 0.5449 O 0 0 0 0 0 0 0 0 0 0 0 0</a:t>
            </a:r>
          </a:p>
          <a:p>
            <a:r>
              <a:rPr lang="pt-BR" sz="1200" b="1" dirty="0" smtClean="0"/>
              <a:t> 1.3821 2.2607 -0.1706 C 0 0 0 0 0 0 0 0 0 0 0 0</a:t>
            </a:r>
          </a:p>
          <a:p>
            <a:r>
              <a:rPr lang="pt-BR" sz="1200" b="1" dirty="0" smtClean="0"/>
              <a:t> 1.5331 -0.4583 0.5601 C 0 0 0 0 0 0 0 0 0 0 0 0</a:t>
            </a:r>
          </a:p>
          <a:p>
            <a:r>
              <a:rPr lang="pt-BR" sz="1200" b="1" dirty="0" smtClean="0"/>
              <a:t> 1.7530 0.5622 1.4209 O 0 0 0 0 0 0 0 0 0 0 0 0</a:t>
            </a:r>
          </a:p>
          <a:p>
            <a:r>
              <a:rPr lang="pt-BR" sz="1200" b="1" dirty="0" smtClean="0"/>
              <a:t> -0.8316 2.1589 -1.2915 C 0 0 0 0 0 0 0 0 0 0 0 0</a:t>
            </a:r>
          </a:p>
          <a:p>
            <a:r>
              <a:rPr lang="pt-BR" sz="1200" b="1" dirty="0" smtClean="0"/>
              <a:t> 0.3972 2.5652 -1.2397 C 0 0 0 0 0 0 0 0 0 0 0 0</a:t>
            </a:r>
          </a:p>
          <a:p>
            <a:r>
              <a:rPr lang="pt-BR" sz="1200" b="1" dirty="0" smtClean="0"/>
              <a:t> -1.1627 0.2492 1.9885 C 0 0 0 0 0 0 0 0 0 0 0 0</a:t>
            </a:r>
          </a:p>
          <a:p>
            <a:r>
              <a:rPr lang="pt-BR" sz="1200" b="1" dirty="0" smtClean="0"/>
              <a:t> -2.1313 -0.8426 1.5085 C 0 0 0 0 0 0 0 0 0 0 0 0</a:t>
            </a:r>
          </a:p>
          <a:p>
            <a:r>
              <a:rPr lang="pt-BR" sz="1200" b="1" dirty="0" smtClean="0"/>
              <a:t> -1.6574 -0.8721 -1.4482 C 0 0 0 0 0 0 0 0 0 0 0 0</a:t>
            </a:r>
          </a:p>
          <a:p>
            <a:r>
              <a:rPr lang="pt-BR" sz="1200" b="1" dirty="0" smtClean="0"/>
              <a:t> -0.2883 -1.1754 -0.9316 C 0 0 0 0 0 0 0 0 0 0 0 0</a:t>
            </a:r>
          </a:p>
          <a:p>
            <a:r>
              <a:rPr lang="pt-BR" sz="1200" b="1" dirty="0" smtClean="0"/>
              <a:t> 3.6915 -2.2306 1.3149 H 0 0 0 0 0 0 0 0 0 0 0 0</a:t>
            </a:r>
          </a:p>
          <a:p>
            <a:r>
              <a:rPr lang="pt-BR" sz="1200" b="1" dirty="0" smtClean="0"/>
              <a:t> 2.7937 1.6918 -1.5066 H 0 0 0 0 0 0 0 0 0 0 0 0</a:t>
            </a:r>
          </a:p>
          <a:p>
            <a:r>
              <a:rPr lang="pt-BR" sz="1200" b="1" dirty="0" smtClean="0"/>
              <a:t> -2.0656 2.0466 0.3750 H 0 0 0 0 0 0 0 0 0 0 0 0</a:t>
            </a:r>
          </a:p>
          <a:p>
            <a:r>
              <a:rPr lang="pt-BR" sz="1200" b="1" dirty="0" smtClean="0"/>
              <a:t> 0.6124 2.3326 1.9054 H 0 0 0 0 0 0 0 0 0 0 0 0</a:t>
            </a:r>
          </a:p>
          <a:p>
            <a:r>
              <a:rPr lang="pt-BR" sz="1200" b="1" dirty="0" smtClean="0"/>
              <a:t>...”</a:t>
            </a:r>
            <a:endParaRPr lang="en-US" sz="1200" b="1" dirty="0"/>
          </a:p>
        </p:txBody>
      </p:sp>
      <p:pic>
        <p:nvPicPr>
          <p:cNvPr id="7" name="Picture 6"/>
          <p:cNvPicPr>
            <a:picLocks noChangeAspect="1"/>
          </p:cNvPicPr>
          <p:nvPr/>
        </p:nvPicPr>
        <p:blipFill>
          <a:blip r:embed="rId2"/>
          <a:stretch>
            <a:fillRect/>
          </a:stretch>
        </p:blipFill>
        <p:spPr>
          <a:xfrm>
            <a:off x="381000" y="268542"/>
            <a:ext cx="4824984" cy="5949061"/>
          </a:xfrm>
          <a:prstGeom prst="rect">
            <a:avLst/>
          </a:prstGeom>
        </p:spPr>
      </p:pic>
      <p:sp>
        <p:nvSpPr>
          <p:cNvPr id="8" name="TextBox 7"/>
          <p:cNvSpPr txBox="1"/>
          <p:nvPr/>
        </p:nvSpPr>
        <p:spPr>
          <a:xfrm>
            <a:off x="914400" y="6324600"/>
            <a:ext cx="5818644" cy="369332"/>
          </a:xfrm>
          <a:prstGeom prst="rect">
            <a:avLst/>
          </a:prstGeom>
          <a:noFill/>
        </p:spPr>
        <p:txBody>
          <a:bodyPr wrap="none" rtlCol="0">
            <a:spAutoFit/>
          </a:bodyPr>
          <a:lstStyle/>
          <a:p>
            <a:r>
              <a:rPr lang="en-US" dirty="0" smtClean="0"/>
              <a:t>MOL file data                                                         JSON</a:t>
            </a:r>
            <a:endParaRPr lang="en-US" dirty="0"/>
          </a:p>
        </p:txBody>
      </p:sp>
    </p:spTree>
    <p:extLst>
      <p:ext uri="{BB962C8B-B14F-4D97-AF65-F5344CB8AC3E}">
        <p14:creationId xmlns:p14="http://schemas.microsoft.com/office/powerpoint/2010/main" val="284144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0" y="268542"/>
            <a:ext cx="6162264" cy="6001643"/>
          </a:xfrm>
          <a:prstGeom prst="rect">
            <a:avLst/>
          </a:prstGeom>
          <a:noFill/>
        </p:spPr>
        <p:txBody>
          <a:bodyPr wrap="none" rtlCol="0">
            <a:spAutoFit/>
          </a:bodyPr>
          <a:lstStyle/>
          <a:p>
            <a:r>
              <a:rPr lang="pt-BR" sz="1200" dirty="0"/>
              <a:t>{</a:t>
            </a:r>
          </a:p>
          <a:p>
            <a:r>
              <a:rPr lang="pt-BR" sz="1200" dirty="0"/>
              <a:t>"molfile":"</a:t>
            </a:r>
            <a:r>
              <a:rPr lang="pt-BR" sz="1200" dirty="0" smtClean="0"/>
              <a:t>C17H19NO3...”,</a:t>
            </a:r>
          </a:p>
          <a:p>
            <a:r>
              <a:rPr lang="pt-BR" sz="1200" b="1" dirty="0"/>
              <a:t>"jcamp":"##TITLE= Maximum beta inter-cluster(0), intra-cluster(0), Cluster size(8) </a:t>
            </a:r>
          </a:p>
          <a:p>
            <a:r>
              <a:rPr lang="pt-BR" sz="1200" b="1" dirty="0"/>
              <a:t>##JCAMP-DX= 5.00\t$$Hook4 tools, January 22 2015</a:t>
            </a:r>
          </a:p>
          <a:p>
            <a:r>
              <a:rPr lang="pt-BR" sz="1200" b="1" dirty="0"/>
              <a:t>##OWNER= </a:t>
            </a:r>
          </a:p>
          <a:p>
            <a:r>
              <a:rPr lang="pt-BR" sz="1200" b="1" dirty="0"/>
              <a:t>##DATATYPE= NMR SPECTRUM</a:t>
            </a:r>
          </a:p>
          <a:p>
            <a:r>
              <a:rPr lang="pt-BR" sz="1200" b="1" dirty="0"/>
              <a:t>##DATA CLASS= XYDATA</a:t>
            </a:r>
          </a:p>
          <a:p>
            <a:r>
              <a:rPr lang="pt-BR" sz="1200" b="1" dirty="0"/>
              <a:t>##.OBSERVE FREQUENCY= 400.0</a:t>
            </a:r>
          </a:p>
          <a:p>
            <a:r>
              <a:rPr lang="pt-BR" sz="1200" b="1" dirty="0"/>
              <a:t>##.OBSERVE NUCLEUS= ^1H</a:t>
            </a:r>
          </a:p>
          <a:p>
            <a:r>
              <a:rPr lang="pt-BR" sz="1200" b="1" dirty="0"/>
              <a:t>##$DECIM= 0</a:t>
            </a:r>
          </a:p>
          <a:p>
            <a:r>
              <a:rPr lang="pt-BR" sz="1200" b="1" dirty="0"/>
              <a:t>##$DSPFVS= 0</a:t>
            </a:r>
          </a:p>
          <a:p>
            <a:r>
              <a:rPr lang="pt-BR" sz="1200" b="1" dirty="0"/>
              <a:t>##$FCOR= 1</a:t>
            </a:r>
          </a:p>
          <a:p>
            <a:r>
              <a:rPr lang="pt-BR" sz="1200" b="1" dirty="0"/>
              <a:t>##$SW_h= 4000.0</a:t>
            </a:r>
          </a:p>
          <a:p>
            <a:r>
              <a:rPr lang="pt-BR" sz="1200" b="1" dirty="0"/>
              <a:t>##$SW= 10.0</a:t>
            </a:r>
          </a:p>
          <a:p>
            <a:r>
              <a:rPr lang="pt-BR" sz="1200" b="1" dirty="0"/>
              <a:t>##$TD= 16384</a:t>
            </a:r>
          </a:p>
          <a:p>
            <a:r>
              <a:rPr lang="pt-BR" sz="1200" b="1" dirty="0"/>
              <a:t>##$GRPDLY= 0.0</a:t>
            </a:r>
          </a:p>
          <a:p>
            <a:r>
              <a:rPr lang="pt-BR" sz="1200" b="1" dirty="0"/>
              <a:t>##$BF1= 400.0</a:t>
            </a:r>
          </a:p>
          <a:p>
            <a:r>
              <a:rPr lang="pt-BR" sz="1200" b="1" dirty="0"/>
              <a:t>##$SFO1= 400.002</a:t>
            </a:r>
          </a:p>
          <a:p>
            <a:r>
              <a:rPr lang="pt-BR" sz="1200" b="1" dirty="0"/>
              <a:t>##$NUC1= &lt;1H&gt;</a:t>
            </a:r>
          </a:p>
          <a:p>
            <a:r>
              <a:rPr lang="pt-BR" sz="1200" b="1" dirty="0"/>
              <a:t>##XUNITS=\tPPM</a:t>
            </a:r>
          </a:p>
          <a:p>
            <a:r>
              <a:rPr lang="pt-BR" sz="1200" b="1" dirty="0"/>
              <a:t>##YUNITS=\tARBITRARY UNITS</a:t>
            </a:r>
          </a:p>
          <a:p>
            <a:r>
              <a:rPr lang="pt-BR" sz="1200" b="1" dirty="0"/>
              <a:t>##NPOINTS=\t16384</a:t>
            </a:r>
          </a:p>
          <a:p>
            <a:r>
              <a:rPr lang="pt-BR" sz="1200" b="1" dirty="0"/>
              <a:t>##FIRSTX=\t10.000025000023875</a:t>
            </a:r>
          </a:p>
          <a:p>
            <a:r>
              <a:rPr lang="pt-BR" sz="1200" b="1" dirty="0"/>
              <a:t>##LASTX=\t-2.4999976125705814E-5</a:t>
            </a:r>
          </a:p>
          <a:p>
            <a:r>
              <a:rPr lang="pt-BR" sz="1200" b="1" dirty="0"/>
              <a:t>##XFACTOR= 6.103918696209487E-4</a:t>
            </a:r>
          </a:p>
          <a:p>
            <a:r>
              <a:rPr lang="pt-BR" sz="1200" b="1" dirty="0"/>
              <a:t>##YFACTOR= 1.0</a:t>
            </a:r>
          </a:p>
          <a:p>
            <a:r>
              <a:rPr lang="pt-BR" sz="1200" b="1" dirty="0"/>
              <a:t>##MAXY= 1.8652532864521182E8</a:t>
            </a:r>
          </a:p>
          <a:p>
            <a:r>
              <a:rPr lang="pt-BR" sz="1200" b="1" dirty="0"/>
              <a:t>##MINY= 278603.3179195728</a:t>
            </a:r>
          </a:p>
          <a:p>
            <a:r>
              <a:rPr lang="pt-BR" sz="1200" b="1" dirty="0"/>
              <a:t>##DELTAX= -6.103918696209487E-4</a:t>
            </a:r>
          </a:p>
          <a:p>
            <a:r>
              <a:rPr lang="pt-BR" sz="1200" b="1" dirty="0"/>
              <a:t>##XYDATA=(X++(Y..Y))</a:t>
            </a:r>
          </a:p>
          <a:p>
            <a:r>
              <a:rPr lang="pt-BR" sz="1200" b="1" dirty="0" smtClean="0"/>
              <a:t>...”</a:t>
            </a:r>
          </a:p>
          <a:p>
            <a:endParaRPr lang="en-US" sz="1200" dirty="0"/>
          </a:p>
        </p:txBody>
      </p:sp>
      <p:pic>
        <p:nvPicPr>
          <p:cNvPr id="7" name="Picture 6"/>
          <p:cNvPicPr>
            <a:picLocks noChangeAspect="1"/>
          </p:cNvPicPr>
          <p:nvPr/>
        </p:nvPicPr>
        <p:blipFill>
          <a:blip r:embed="rId2"/>
          <a:stretch>
            <a:fillRect/>
          </a:stretch>
        </p:blipFill>
        <p:spPr>
          <a:xfrm>
            <a:off x="381000" y="268542"/>
            <a:ext cx="4824984" cy="5949061"/>
          </a:xfrm>
          <a:prstGeom prst="rect">
            <a:avLst/>
          </a:prstGeom>
        </p:spPr>
      </p:pic>
      <p:sp>
        <p:nvSpPr>
          <p:cNvPr id="4" name="TextBox 3"/>
          <p:cNvSpPr txBox="1"/>
          <p:nvPr/>
        </p:nvSpPr>
        <p:spPr>
          <a:xfrm>
            <a:off x="914400" y="6324600"/>
            <a:ext cx="5818644" cy="369332"/>
          </a:xfrm>
          <a:prstGeom prst="rect">
            <a:avLst/>
          </a:prstGeom>
          <a:noFill/>
        </p:spPr>
        <p:txBody>
          <a:bodyPr wrap="none" rtlCol="0">
            <a:spAutoFit/>
          </a:bodyPr>
          <a:lstStyle/>
          <a:p>
            <a:r>
              <a:rPr lang="en-US" dirty="0" smtClean="0"/>
              <a:t>MOL file data                                                         JSON</a:t>
            </a:r>
            <a:endParaRPr lang="en-US" dirty="0"/>
          </a:p>
        </p:txBody>
      </p:sp>
    </p:spTree>
    <p:extLst>
      <p:ext uri="{BB962C8B-B14F-4D97-AF65-F5344CB8AC3E}">
        <p14:creationId xmlns:p14="http://schemas.microsoft.com/office/powerpoint/2010/main" val="3714684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6400" y="268542"/>
            <a:ext cx="2507418" cy="5539978"/>
          </a:xfrm>
          <a:prstGeom prst="rect">
            <a:avLst/>
          </a:prstGeom>
          <a:noFill/>
        </p:spPr>
        <p:txBody>
          <a:bodyPr wrap="none" rtlCol="0">
            <a:spAutoFit/>
          </a:bodyPr>
          <a:lstStyle/>
          <a:p>
            <a:r>
              <a:rPr lang="pt-BR" sz="1200" dirty="0"/>
              <a:t>{</a:t>
            </a:r>
          </a:p>
          <a:p>
            <a:r>
              <a:rPr lang="pt-BR" sz="1200" dirty="0"/>
              <a:t>"molfile":"</a:t>
            </a:r>
            <a:r>
              <a:rPr lang="pt-BR" sz="1200" dirty="0" smtClean="0"/>
              <a:t>C17H19NO3...”,</a:t>
            </a:r>
          </a:p>
          <a:p>
            <a:r>
              <a:rPr lang="pt-BR" sz="1200" dirty="0"/>
              <a:t>"jcamp":"##TITLE= Maximum </a:t>
            </a:r>
            <a:r>
              <a:rPr lang="pt-BR" sz="1200" dirty="0" smtClean="0"/>
              <a:t>..”</a:t>
            </a:r>
          </a:p>
          <a:p>
            <a:r>
              <a:rPr lang="pt-BR" sz="1200" b="1" dirty="0"/>
              <a:t>"signals":[</a:t>
            </a:r>
          </a:p>
          <a:p>
            <a:r>
              <a:rPr lang="pt-BR" sz="1200" b="1" dirty="0"/>
              <a:t> </a:t>
            </a:r>
            <a:r>
              <a:rPr lang="pt-BR" sz="1200" b="1" dirty="0" smtClean="0"/>
              <a:t>{</a:t>
            </a:r>
            <a:r>
              <a:rPr lang="pt-BR" sz="1200" b="1" dirty="0"/>
              <a:t>"type":"1HNMR</a:t>
            </a:r>
            <a:r>
              <a:rPr lang="pt-BR" sz="1200" b="1" dirty="0" smtClean="0"/>
              <a:t>",</a:t>
            </a:r>
          </a:p>
          <a:p>
            <a:r>
              <a:rPr lang="pt-BR" sz="1200" b="1" dirty="0"/>
              <a:t> </a:t>
            </a:r>
            <a:r>
              <a:rPr lang="pt-BR" sz="1200" b="1" dirty="0" smtClean="0"/>
              <a:t> "</a:t>
            </a:r>
            <a:r>
              <a:rPr lang="pt-BR" sz="1200" b="1" dirty="0"/>
              <a:t>atoms":"23",</a:t>
            </a:r>
          </a:p>
          <a:p>
            <a:r>
              <a:rPr lang="pt-BR" sz="1200" b="1" dirty="0" smtClean="0"/>
              <a:t>  "</a:t>
            </a:r>
            <a:r>
              <a:rPr lang="pt-BR" sz="1200" b="1" dirty="0"/>
              <a:t>xMax":2.64082</a:t>
            </a:r>
            <a:r>
              <a:rPr lang="pt-BR" sz="1200" b="1" dirty="0" smtClean="0"/>
              <a:t>, </a:t>
            </a:r>
          </a:p>
          <a:p>
            <a:r>
              <a:rPr lang="pt-BR" sz="1200" b="1" dirty="0" smtClean="0"/>
              <a:t>  </a:t>
            </a:r>
            <a:r>
              <a:rPr lang="pt-BR" sz="1200" b="1" dirty="0"/>
              <a:t>"xMin":2.60318,</a:t>
            </a:r>
          </a:p>
          <a:p>
            <a:r>
              <a:rPr lang="pt-BR" sz="1200" b="1" dirty="0" smtClean="0"/>
              <a:t>  </a:t>
            </a:r>
            <a:r>
              <a:rPr lang="pt-BR" sz="1200" b="1" dirty="0"/>
              <a:t>"multiplicity":"dd",</a:t>
            </a:r>
          </a:p>
          <a:p>
            <a:r>
              <a:rPr lang="pt-BR" sz="1200" b="1" dirty="0" smtClean="0"/>
              <a:t>  </a:t>
            </a:r>
            <a:r>
              <a:rPr lang="pt-BR" sz="1200" b="1" dirty="0"/>
              <a:t>"Couplings":[</a:t>
            </a:r>
          </a:p>
          <a:p>
            <a:r>
              <a:rPr lang="pt-BR" sz="1200" b="1" dirty="0"/>
              <a:t>    {"atoms":"25","value":2.36},  </a:t>
            </a:r>
          </a:p>
          <a:p>
            <a:r>
              <a:rPr lang="pt-BR" sz="1200" b="1" dirty="0"/>
              <a:t>    {"atoms":"28","value":4.167}</a:t>
            </a:r>
          </a:p>
          <a:p>
            <a:r>
              <a:rPr lang="pt-BR" sz="1200" b="1" dirty="0"/>
              <a:t>   </a:t>
            </a:r>
            <a:r>
              <a:rPr lang="pt-BR" sz="1200" b="1" dirty="0" smtClean="0"/>
              <a:t>],</a:t>
            </a:r>
          </a:p>
          <a:p>
            <a:r>
              <a:rPr lang="pt-BR" sz="1200" b="1" dirty="0" smtClean="0"/>
              <a:t>  "</a:t>
            </a:r>
            <a:r>
              <a:rPr lang="pt-BR" sz="1200" b="1" dirty="0"/>
              <a:t>integral":1</a:t>
            </a:r>
          </a:p>
          <a:p>
            <a:r>
              <a:rPr lang="pt-BR" sz="1200" b="1" dirty="0"/>
              <a:t> },</a:t>
            </a:r>
          </a:p>
          <a:p>
            <a:r>
              <a:rPr lang="pt-BR" sz="1200" b="1" dirty="0"/>
              <a:t> </a:t>
            </a:r>
            <a:r>
              <a:rPr lang="pt-BR" sz="1200" b="1" dirty="0" smtClean="0"/>
              <a:t>{</a:t>
            </a:r>
            <a:r>
              <a:rPr lang="pt-BR" sz="1200" b="1" dirty="0"/>
              <a:t>"type":"1HNMR</a:t>
            </a:r>
            <a:r>
              <a:rPr lang="pt-BR" sz="1200" b="1" dirty="0" smtClean="0"/>
              <a:t>",</a:t>
            </a:r>
          </a:p>
          <a:p>
            <a:r>
              <a:rPr lang="pt-BR" sz="1200" b="1" dirty="0"/>
              <a:t> </a:t>
            </a:r>
            <a:r>
              <a:rPr lang="pt-BR" sz="1200" b="1" dirty="0" smtClean="0"/>
              <a:t> "</a:t>
            </a:r>
            <a:r>
              <a:rPr lang="pt-BR" sz="1200" b="1" dirty="0"/>
              <a:t>atoms":"24",</a:t>
            </a:r>
          </a:p>
          <a:p>
            <a:r>
              <a:rPr lang="pt-BR" sz="1200" b="1" dirty="0" smtClean="0"/>
              <a:t>  "</a:t>
            </a:r>
            <a:r>
              <a:rPr lang="pt-BR" sz="1200" b="1" dirty="0"/>
              <a:t>xMax":4.29615,</a:t>
            </a:r>
          </a:p>
          <a:p>
            <a:r>
              <a:rPr lang="pt-BR" sz="1200" b="1" dirty="0" smtClean="0"/>
              <a:t>  "</a:t>
            </a:r>
            <a:r>
              <a:rPr lang="pt-BR" sz="1200" b="1" dirty="0"/>
              <a:t>xMin":4.25585,</a:t>
            </a:r>
          </a:p>
          <a:p>
            <a:r>
              <a:rPr lang="pt-BR" sz="1200" b="1" dirty="0"/>
              <a:t> </a:t>
            </a:r>
            <a:r>
              <a:rPr lang="pt-BR" sz="1200" b="1" dirty="0" smtClean="0"/>
              <a:t> "</a:t>
            </a:r>
            <a:r>
              <a:rPr lang="pt-BR" sz="1200" b="1" dirty="0"/>
              <a:t>multiplicity":"d</a:t>
            </a:r>
            <a:r>
              <a:rPr lang="pt-BR" sz="1200" b="1" dirty="0" smtClean="0"/>
              <a:t>",</a:t>
            </a:r>
          </a:p>
          <a:p>
            <a:r>
              <a:rPr lang="pt-BR" sz="1200" b="1" dirty="0"/>
              <a:t> </a:t>
            </a:r>
            <a:r>
              <a:rPr lang="pt-BR" sz="1200" b="1" dirty="0" smtClean="0"/>
              <a:t> "</a:t>
            </a:r>
            <a:r>
              <a:rPr lang="pt-BR" sz="1200" b="1" dirty="0"/>
              <a:t>Couplings":[</a:t>
            </a:r>
          </a:p>
          <a:p>
            <a:r>
              <a:rPr lang="pt-BR" sz="1200" b="1" dirty="0"/>
              <a:t>     {"atoms":"29","value":7.06}</a:t>
            </a:r>
          </a:p>
          <a:p>
            <a:r>
              <a:rPr lang="pt-BR" sz="1200" b="1" dirty="0" smtClean="0"/>
              <a:t>    ],</a:t>
            </a:r>
          </a:p>
          <a:p>
            <a:r>
              <a:rPr lang="pt-BR" sz="1200" b="1" dirty="0" smtClean="0"/>
              <a:t>  </a:t>
            </a:r>
            <a:r>
              <a:rPr lang="pt-BR" sz="1200" b="1" dirty="0"/>
              <a:t>"integral":</a:t>
            </a:r>
            <a:r>
              <a:rPr lang="pt-BR" sz="1200" b="1" dirty="0" smtClean="0"/>
              <a:t>1</a:t>
            </a:r>
          </a:p>
          <a:p>
            <a:r>
              <a:rPr lang="pt-BR" sz="1200" b="1" dirty="0"/>
              <a:t> </a:t>
            </a:r>
            <a:r>
              <a:rPr lang="pt-BR" sz="1200" b="1" dirty="0" smtClean="0"/>
              <a:t> },</a:t>
            </a:r>
            <a:endParaRPr lang="pt-BR" sz="1200" b="1" dirty="0"/>
          </a:p>
          <a:p>
            <a:r>
              <a:rPr lang="pt-BR" sz="1200" b="1" dirty="0"/>
              <a:t>  ...</a:t>
            </a:r>
          </a:p>
          <a:p>
            <a:r>
              <a:rPr lang="pt-BR" sz="1200" b="1" dirty="0"/>
              <a:t> ]</a:t>
            </a:r>
          </a:p>
          <a:p>
            <a:r>
              <a:rPr lang="pt-BR" sz="1200" b="1" dirty="0"/>
              <a:t>} </a:t>
            </a:r>
          </a:p>
          <a:p>
            <a:endParaRPr lang="pt-BR" sz="900" dirty="0" smtClean="0"/>
          </a:p>
          <a:p>
            <a:endParaRPr lang="en-US" sz="900" dirty="0"/>
          </a:p>
        </p:txBody>
      </p:sp>
      <p:pic>
        <p:nvPicPr>
          <p:cNvPr id="7" name="Picture 6"/>
          <p:cNvPicPr>
            <a:picLocks noChangeAspect="1"/>
          </p:cNvPicPr>
          <p:nvPr/>
        </p:nvPicPr>
        <p:blipFill>
          <a:blip r:embed="rId2"/>
          <a:stretch>
            <a:fillRect/>
          </a:stretch>
        </p:blipFill>
        <p:spPr>
          <a:xfrm>
            <a:off x="381000" y="268542"/>
            <a:ext cx="4824984" cy="5949061"/>
          </a:xfrm>
          <a:prstGeom prst="rect">
            <a:avLst/>
          </a:prstGeom>
        </p:spPr>
      </p:pic>
      <p:sp>
        <p:nvSpPr>
          <p:cNvPr id="5" name="TextBox 4"/>
          <p:cNvSpPr txBox="1"/>
          <p:nvPr/>
        </p:nvSpPr>
        <p:spPr>
          <a:xfrm>
            <a:off x="914400" y="6324600"/>
            <a:ext cx="5818644" cy="369332"/>
          </a:xfrm>
          <a:prstGeom prst="rect">
            <a:avLst/>
          </a:prstGeom>
          <a:noFill/>
        </p:spPr>
        <p:txBody>
          <a:bodyPr wrap="none" rtlCol="0">
            <a:spAutoFit/>
          </a:bodyPr>
          <a:lstStyle/>
          <a:p>
            <a:r>
              <a:rPr lang="en-US" dirty="0" smtClean="0"/>
              <a:t>MOL file data                                                         JSON</a:t>
            </a:r>
            <a:endParaRPr lang="en-US" dirty="0"/>
          </a:p>
        </p:txBody>
      </p:sp>
    </p:spTree>
    <p:extLst>
      <p:ext uri="{BB962C8B-B14F-4D97-AF65-F5344CB8AC3E}">
        <p14:creationId xmlns:p14="http://schemas.microsoft.com/office/powerpoint/2010/main" val="2119373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838200"/>
          </a:xfrm>
        </p:spPr>
        <p:txBody>
          <a:bodyPr/>
          <a:lstStyle/>
          <a:p>
            <a:r>
              <a:rPr lang="en-JM" sz="2800" b="1" dirty="0" smtClean="0">
                <a:solidFill>
                  <a:srgbClr val="000000"/>
                </a:solidFill>
              </a:rPr>
              <a:t>JCAMP-DX Origins: </a:t>
            </a:r>
            <a:br>
              <a:rPr lang="en-JM" sz="2800" b="1" dirty="0" smtClean="0">
                <a:solidFill>
                  <a:srgbClr val="000000"/>
                </a:solidFill>
              </a:rPr>
            </a:br>
            <a:r>
              <a:rPr lang="en-JM" sz="2800" b="1" dirty="0" smtClean="0">
                <a:solidFill>
                  <a:srgbClr val="000000"/>
                </a:solidFill>
              </a:rPr>
              <a:t>IUPAC Subcommittee </a:t>
            </a:r>
            <a:r>
              <a:rPr lang="en-JM" sz="2800" b="1" dirty="0">
                <a:solidFill>
                  <a:srgbClr val="000000"/>
                </a:solidFill>
              </a:rPr>
              <a:t>on </a:t>
            </a:r>
            <a:r>
              <a:rPr lang="en-JM" sz="2800" b="1" dirty="0" smtClean="0">
                <a:solidFill>
                  <a:srgbClr val="000000"/>
                </a:solidFill>
              </a:rPr>
              <a:t/>
            </a:r>
            <a:br>
              <a:rPr lang="en-JM" sz="2800" b="1" dirty="0" smtClean="0">
                <a:solidFill>
                  <a:srgbClr val="000000"/>
                </a:solidFill>
              </a:rPr>
            </a:br>
            <a:r>
              <a:rPr lang="en-JM" sz="2800" b="1" dirty="0" smtClean="0">
                <a:solidFill>
                  <a:srgbClr val="000000"/>
                </a:solidFill>
              </a:rPr>
              <a:t>Electronic </a:t>
            </a:r>
            <a:r>
              <a:rPr lang="en-JM" sz="2800" b="1" dirty="0">
                <a:solidFill>
                  <a:srgbClr val="000000"/>
                </a:solidFill>
              </a:rPr>
              <a:t>Data </a:t>
            </a:r>
            <a:r>
              <a:rPr lang="en-JM" sz="2800" b="1" dirty="0" smtClean="0">
                <a:solidFill>
                  <a:srgbClr val="000000"/>
                </a:solidFill>
              </a:rPr>
              <a:t>Standards</a:t>
            </a:r>
            <a:endParaRPr lang="en-JM" sz="2800" dirty="0"/>
          </a:p>
        </p:txBody>
      </p:sp>
      <p:sp>
        <p:nvSpPr>
          <p:cNvPr id="3" name="Content Placeholder 2"/>
          <p:cNvSpPr>
            <a:spLocks noGrp="1"/>
          </p:cNvSpPr>
          <p:nvPr>
            <p:ph idx="1"/>
          </p:nvPr>
        </p:nvSpPr>
        <p:spPr>
          <a:xfrm>
            <a:off x="304800" y="1524000"/>
            <a:ext cx="9144000" cy="4953000"/>
          </a:xfrm>
        </p:spPr>
        <p:txBody>
          <a:bodyPr/>
          <a:lstStyle/>
          <a:p>
            <a:pPr marL="0" lvl="0" indent="0">
              <a:spcBef>
                <a:spcPct val="0"/>
              </a:spcBef>
              <a:buNone/>
            </a:pPr>
            <a:endParaRPr lang="en-JM" sz="2800" kern="1200" dirty="0" smtClean="0">
              <a:solidFill>
                <a:srgbClr val="000000"/>
              </a:solidFill>
              <a:latin typeface="Arial" charset="0"/>
            </a:endParaRPr>
          </a:p>
          <a:p>
            <a:pPr marL="0" lvl="0" indent="0">
              <a:spcBef>
                <a:spcPct val="0"/>
              </a:spcBef>
              <a:buNone/>
            </a:pPr>
            <a:r>
              <a:rPr lang="en-JM" sz="2800" kern="1200" dirty="0" smtClean="0">
                <a:solidFill>
                  <a:srgbClr val="000000"/>
                </a:solidFill>
                <a:latin typeface="Arial" charset="0"/>
              </a:rPr>
              <a:t>1980s - The </a:t>
            </a:r>
            <a:r>
              <a:rPr lang="en-JM" sz="2800" kern="1200" dirty="0">
                <a:solidFill>
                  <a:srgbClr val="000000"/>
                </a:solidFill>
                <a:latin typeface="Arial" charset="0"/>
              </a:rPr>
              <a:t>first standard by the </a:t>
            </a:r>
            <a:r>
              <a:rPr lang="en-JM" sz="2800" b="1" kern="1200" dirty="0">
                <a:solidFill>
                  <a:srgbClr val="000000"/>
                </a:solidFill>
                <a:latin typeface="Arial" charset="0"/>
              </a:rPr>
              <a:t>J</a:t>
            </a:r>
            <a:r>
              <a:rPr lang="en-JM" sz="2800" kern="1200" dirty="0">
                <a:solidFill>
                  <a:srgbClr val="000000"/>
                </a:solidFill>
                <a:latin typeface="Arial" charset="0"/>
              </a:rPr>
              <a:t>oint </a:t>
            </a:r>
            <a:r>
              <a:rPr lang="en-JM" sz="2800" b="1" kern="1200" dirty="0">
                <a:solidFill>
                  <a:srgbClr val="000000"/>
                </a:solidFill>
                <a:latin typeface="Arial" charset="0"/>
              </a:rPr>
              <a:t>C</a:t>
            </a:r>
            <a:r>
              <a:rPr lang="en-JM" sz="2800" kern="1200" dirty="0">
                <a:solidFill>
                  <a:srgbClr val="000000"/>
                </a:solidFill>
                <a:latin typeface="Arial" charset="0"/>
              </a:rPr>
              <a:t>ommittee on </a:t>
            </a:r>
            <a:r>
              <a:rPr lang="en-JM" sz="2800" b="1" kern="1200" dirty="0">
                <a:solidFill>
                  <a:srgbClr val="000000"/>
                </a:solidFill>
                <a:latin typeface="Arial" charset="0"/>
              </a:rPr>
              <a:t>A</a:t>
            </a:r>
            <a:r>
              <a:rPr lang="en-JM" sz="2800" kern="1200" dirty="0">
                <a:solidFill>
                  <a:srgbClr val="000000"/>
                </a:solidFill>
                <a:latin typeface="Arial" charset="0"/>
              </a:rPr>
              <a:t>tomic and </a:t>
            </a:r>
            <a:r>
              <a:rPr lang="en-JM" sz="2800" b="1" kern="1200" dirty="0">
                <a:solidFill>
                  <a:srgbClr val="000000"/>
                </a:solidFill>
                <a:latin typeface="Arial" charset="0"/>
              </a:rPr>
              <a:t>M</a:t>
            </a:r>
            <a:r>
              <a:rPr lang="en-JM" sz="2800" kern="1200" dirty="0">
                <a:solidFill>
                  <a:srgbClr val="000000"/>
                </a:solidFill>
                <a:latin typeface="Arial" charset="0"/>
              </a:rPr>
              <a:t>olecular </a:t>
            </a:r>
            <a:r>
              <a:rPr lang="en-JM" sz="2800" b="1" kern="1200" dirty="0">
                <a:solidFill>
                  <a:srgbClr val="000000"/>
                </a:solidFill>
                <a:latin typeface="Arial" charset="0"/>
              </a:rPr>
              <a:t>P</a:t>
            </a:r>
            <a:r>
              <a:rPr lang="en-JM" sz="2800" kern="1200" dirty="0">
                <a:solidFill>
                  <a:srgbClr val="000000"/>
                </a:solidFill>
                <a:latin typeface="Arial" charset="0"/>
              </a:rPr>
              <a:t>hysical </a:t>
            </a:r>
            <a:r>
              <a:rPr lang="en-JM" sz="2800" b="1" kern="1200" dirty="0">
                <a:solidFill>
                  <a:srgbClr val="000000"/>
                </a:solidFill>
                <a:latin typeface="Arial" charset="0"/>
              </a:rPr>
              <a:t>D</a:t>
            </a:r>
            <a:r>
              <a:rPr lang="en-JM" sz="2800" kern="1200" dirty="0">
                <a:solidFill>
                  <a:srgbClr val="000000"/>
                </a:solidFill>
                <a:latin typeface="Arial" charset="0"/>
              </a:rPr>
              <a:t>ata E</a:t>
            </a:r>
            <a:r>
              <a:rPr lang="en-JM" sz="2800" b="1" kern="1200" dirty="0">
                <a:solidFill>
                  <a:srgbClr val="000000"/>
                </a:solidFill>
                <a:latin typeface="Arial" charset="0"/>
              </a:rPr>
              <a:t>x</a:t>
            </a:r>
            <a:r>
              <a:rPr lang="en-JM" sz="2800" kern="1200" dirty="0">
                <a:solidFill>
                  <a:srgbClr val="000000"/>
                </a:solidFill>
                <a:latin typeface="Arial" charset="0"/>
              </a:rPr>
              <a:t>change (</a:t>
            </a:r>
            <a:r>
              <a:rPr lang="en-JM" sz="2800" b="1" kern="1200" dirty="0">
                <a:solidFill>
                  <a:srgbClr val="000000"/>
                </a:solidFill>
                <a:latin typeface="Arial" charset="0"/>
              </a:rPr>
              <a:t>JCAMP-DX</a:t>
            </a:r>
            <a:r>
              <a:rPr lang="en-JM" sz="2800" kern="1200" dirty="0">
                <a:solidFill>
                  <a:srgbClr val="000000"/>
                </a:solidFill>
                <a:latin typeface="Arial" charset="0"/>
              </a:rPr>
              <a:t>) was published for </a:t>
            </a:r>
            <a:r>
              <a:rPr lang="en-JM" sz="2800" kern="1200" dirty="0" smtClean="0">
                <a:solidFill>
                  <a:srgbClr val="000000"/>
                </a:solidFill>
                <a:latin typeface="Arial" charset="0"/>
              </a:rPr>
              <a:t>IR. </a:t>
            </a:r>
            <a:endParaRPr lang="en-JM" sz="2800" kern="1200" dirty="0" smtClean="0">
              <a:solidFill>
                <a:srgbClr val="000000"/>
              </a:solidFill>
              <a:latin typeface="Arial" charset="0"/>
            </a:endParaRPr>
          </a:p>
          <a:p>
            <a:pPr marL="0" lvl="0" indent="0">
              <a:spcBef>
                <a:spcPct val="0"/>
              </a:spcBef>
              <a:buNone/>
            </a:pPr>
            <a:endParaRPr lang="en-JM" sz="2800" kern="1200" dirty="0">
              <a:solidFill>
                <a:srgbClr val="000000"/>
              </a:solidFill>
              <a:latin typeface="Arial" charset="0"/>
            </a:endParaRPr>
          </a:p>
          <a:p>
            <a:pPr marL="0" lvl="0" indent="0">
              <a:spcBef>
                <a:spcPct val="0"/>
              </a:spcBef>
              <a:buNone/>
            </a:pPr>
            <a:r>
              <a:rPr lang="en-JM" sz="2800" kern="1200" dirty="0" smtClean="0">
                <a:solidFill>
                  <a:srgbClr val="000000"/>
                </a:solidFill>
                <a:latin typeface="Arial" charset="0"/>
              </a:rPr>
              <a:t>1990s - Protocols </a:t>
            </a:r>
            <a:r>
              <a:rPr lang="en-JM" sz="2800" kern="1200" dirty="0">
                <a:solidFill>
                  <a:srgbClr val="000000"/>
                </a:solidFill>
                <a:latin typeface="Arial" charset="0"/>
              </a:rPr>
              <a:t>for MS, </a:t>
            </a:r>
            <a:r>
              <a:rPr lang="en-JM" sz="2800" kern="1200" dirty="0" smtClean="0">
                <a:solidFill>
                  <a:srgbClr val="000000"/>
                </a:solidFill>
                <a:latin typeface="Arial" charset="0"/>
              </a:rPr>
              <a:t>NMR, IMS, EMR and CD </a:t>
            </a:r>
            <a:r>
              <a:rPr lang="en-JM" sz="2800" kern="1200" dirty="0" smtClean="0">
                <a:solidFill>
                  <a:srgbClr val="000000"/>
                </a:solidFill>
                <a:latin typeface="Arial" charset="0"/>
              </a:rPr>
              <a:t>defined </a:t>
            </a:r>
            <a:r>
              <a:rPr lang="en-JM" sz="2800" kern="1200" dirty="0" smtClean="0">
                <a:solidFill>
                  <a:srgbClr val="000000"/>
                </a:solidFill>
                <a:latin typeface="Arial" charset="0"/>
              </a:rPr>
              <a:t>and implemented </a:t>
            </a:r>
            <a:r>
              <a:rPr lang="en-JM" sz="2800" kern="1200" dirty="0">
                <a:solidFill>
                  <a:srgbClr val="000000"/>
                </a:solidFill>
                <a:latin typeface="Arial" charset="0"/>
              </a:rPr>
              <a:t>by </a:t>
            </a:r>
            <a:r>
              <a:rPr lang="en-JM" sz="2800" kern="1200" dirty="0" smtClean="0">
                <a:solidFill>
                  <a:srgbClr val="000000"/>
                </a:solidFill>
                <a:latin typeface="Arial" charset="0"/>
              </a:rPr>
              <a:t>major </a:t>
            </a:r>
            <a:r>
              <a:rPr lang="en-JM" sz="2800" kern="1200" dirty="0" smtClean="0">
                <a:solidFill>
                  <a:srgbClr val="000000"/>
                </a:solidFill>
                <a:latin typeface="Arial" charset="0"/>
              </a:rPr>
              <a:t>instrument </a:t>
            </a:r>
            <a:r>
              <a:rPr lang="en-JM" sz="2800" kern="1200" dirty="0">
                <a:solidFill>
                  <a:srgbClr val="000000"/>
                </a:solidFill>
                <a:latin typeface="Arial" charset="0"/>
              </a:rPr>
              <a:t>manufacturers</a:t>
            </a:r>
            <a:r>
              <a:rPr lang="en-JM" sz="2800" kern="1200" dirty="0" smtClean="0">
                <a:solidFill>
                  <a:srgbClr val="000000"/>
                </a:solidFill>
                <a:latin typeface="Arial" charset="0"/>
              </a:rPr>
              <a:t>.</a:t>
            </a:r>
          </a:p>
          <a:p>
            <a:pPr marL="0" lvl="0" indent="0">
              <a:spcBef>
                <a:spcPct val="0"/>
              </a:spcBef>
              <a:buNone/>
            </a:pPr>
            <a:endParaRPr lang="en-JM" sz="2800" kern="1200" dirty="0">
              <a:solidFill>
                <a:srgbClr val="000000"/>
              </a:solidFill>
              <a:latin typeface="Arial" charset="0"/>
            </a:endParaRPr>
          </a:p>
          <a:p>
            <a:pPr marL="0" lvl="0" indent="0">
              <a:spcBef>
                <a:spcPct val="0"/>
              </a:spcBef>
              <a:buNone/>
            </a:pPr>
            <a:r>
              <a:rPr lang="en-JM" sz="2800" kern="1200" dirty="0">
                <a:solidFill>
                  <a:srgbClr val="000000"/>
                </a:solidFill>
                <a:latin typeface="Arial" charset="0"/>
              </a:rPr>
              <a:t/>
            </a:r>
            <a:br>
              <a:rPr lang="en-JM" sz="2800" kern="1200" dirty="0">
                <a:solidFill>
                  <a:srgbClr val="000000"/>
                </a:solidFill>
                <a:latin typeface="Arial" charset="0"/>
              </a:rPr>
            </a:br>
            <a:endParaRPr lang="en-JM" sz="2800" dirty="0"/>
          </a:p>
        </p:txBody>
      </p:sp>
    </p:spTree>
    <p:extLst>
      <p:ext uri="{BB962C8B-B14F-4D97-AF65-F5344CB8AC3E}">
        <p14:creationId xmlns:p14="http://schemas.microsoft.com/office/powerpoint/2010/main" val="416406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001000" cy="6553200"/>
          </a:xfrm>
        </p:spPr>
        <p:txBody>
          <a:bodyPr/>
          <a:lstStyle/>
          <a:p>
            <a:pPr marL="0" indent="0">
              <a:buNone/>
            </a:pPr>
            <a:r>
              <a:rPr lang="en-JM" sz="1400" dirty="0" smtClean="0">
                <a:solidFill>
                  <a:srgbClr val="0070C0"/>
                </a:solidFill>
              </a:rPr>
              <a:t>##</a:t>
            </a:r>
            <a:r>
              <a:rPr lang="en-JM" sz="1400" dirty="0">
                <a:solidFill>
                  <a:srgbClr val="0070C0"/>
                </a:solidFill>
              </a:rPr>
              <a:t>TITLE</a:t>
            </a:r>
            <a:r>
              <a:rPr lang="en-JM" sz="1400" dirty="0"/>
              <a:t>= o-</a:t>
            </a:r>
            <a:r>
              <a:rPr lang="en-JM" sz="1400" dirty="0" err="1"/>
              <a:t>eugenol</a:t>
            </a:r>
            <a:r>
              <a:rPr lang="en-JM" sz="1400" dirty="0"/>
              <a:t> </a:t>
            </a:r>
          </a:p>
          <a:p>
            <a:pPr marL="0" indent="0">
              <a:buNone/>
            </a:pPr>
            <a:r>
              <a:rPr lang="en-JM" sz="1400" dirty="0">
                <a:solidFill>
                  <a:srgbClr val="0070C0"/>
                </a:solidFill>
              </a:rPr>
              <a:t>##JCAMP-DX= </a:t>
            </a:r>
            <a:r>
              <a:rPr lang="en-JM" sz="1400" dirty="0"/>
              <a:t>5.01 $$export from JSpecView </a:t>
            </a:r>
          </a:p>
          <a:p>
            <a:pPr marL="0" indent="0">
              <a:buNone/>
            </a:pPr>
            <a:r>
              <a:rPr lang="en-JM" sz="1400" dirty="0">
                <a:solidFill>
                  <a:srgbClr val="0070C0"/>
                </a:solidFill>
              </a:rPr>
              <a:t>##DATA TYPE= </a:t>
            </a:r>
            <a:r>
              <a:rPr lang="en-JM" sz="1400" dirty="0"/>
              <a:t>INFRARED SPECTRUM </a:t>
            </a:r>
          </a:p>
          <a:p>
            <a:pPr marL="0" indent="0">
              <a:buNone/>
            </a:pPr>
            <a:r>
              <a:rPr lang="en-JM" sz="1400" dirty="0">
                <a:solidFill>
                  <a:srgbClr val="0070C0"/>
                </a:solidFill>
              </a:rPr>
              <a:t>##DATA CLASS= </a:t>
            </a:r>
            <a:r>
              <a:rPr lang="en-JM" sz="1400" dirty="0"/>
              <a:t>XYDATA </a:t>
            </a:r>
          </a:p>
          <a:p>
            <a:pPr marL="0" indent="0">
              <a:buNone/>
            </a:pPr>
            <a:r>
              <a:rPr lang="en-JM" sz="1400" dirty="0">
                <a:solidFill>
                  <a:srgbClr val="0070C0"/>
                </a:solidFill>
              </a:rPr>
              <a:t>##ORIGIN= </a:t>
            </a:r>
            <a:r>
              <a:rPr lang="en-JM" sz="1400" dirty="0" err="1"/>
              <a:t>Dept</a:t>
            </a:r>
            <a:r>
              <a:rPr lang="en-JM" sz="1400" dirty="0"/>
              <a:t> of </a:t>
            </a:r>
            <a:r>
              <a:rPr lang="en-JM" sz="1400" dirty="0" err="1"/>
              <a:t>Chem</a:t>
            </a:r>
            <a:r>
              <a:rPr lang="en-JM" sz="1400" dirty="0"/>
              <a:t>, UWI, JAMAICA </a:t>
            </a:r>
          </a:p>
          <a:p>
            <a:pPr marL="0" indent="0">
              <a:buNone/>
            </a:pPr>
            <a:r>
              <a:rPr lang="en-JM" sz="1400" dirty="0">
                <a:solidFill>
                  <a:srgbClr val="0070C0"/>
                </a:solidFill>
              </a:rPr>
              <a:t>##OWNER= </a:t>
            </a:r>
            <a:r>
              <a:rPr lang="en-JM" sz="1400" dirty="0"/>
              <a:t>public domain </a:t>
            </a:r>
            <a:endParaRPr lang="en-JM" sz="1400" dirty="0" smtClean="0"/>
          </a:p>
          <a:p>
            <a:pPr marL="0" indent="0">
              <a:buNone/>
            </a:pPr>
            <a:r>
              <a:rPr lang="en-JM" sz="1400" dirty="0" smtClean="0">
                <a:solidFill>
                  <a:srgbClr val="0070C0"/>
                </a:solidFill>
              </a:rPr>
              <a:t>##</a:t>
            </a:r>
            <a:r>
              <a:rPr lang="en-JM" sz="1400" dirty="0">
                <a:solidFill>
                  <a:srgbClr val="0070C0"/>
                </a:solidFill>
              </a:rPr>
              <a:t>LONGDATE= </a:t>
            </a:r>
            <a:r>
              <a:rPr lang="en-JM" sz="1400" dirty="0"/>
              <a:t>1997/07/01 09:24:00 </a:t>
            </a:r>
          </a:p>
          <a:p>
            <a:pPr marL="0" indent="0">
              <a:buNone/>
            </a:pPr>
            <a:endParaRPr lang="en-JM" sz="1400" dirty="0" smtClean="0">
              <a:solidFill>
                <a:srgbClr val="0070C0"/>
              </a:solidFill>
            </a:endParaRPr>
          </a:p>
          <a:p>
            <a:pPr marL="0" indent="0">
              <a:buNone/>
            </a:pPr>
            <a:r>
              <a:rPr lang="en-JM" sz="1400" dirty="0" smtClean="0">
                <a:solidFill>
                  <a:srgbClr val="0070C0"/>
                </a:solidFill>
              </a:rPr>
              <a:t>##</a:t>
            </a:r>
            <a:r>
              <a:rPr lang="en-JM" sz="1400" dirty="0">
                <a:solidFill>
                  <a:srgbClr val="0070C0"/>
                </a:solidFill>
              </a:rPr>
              <a:t>SPECTROMETERDATASYSTEM= </a:t>
            </a:r>
            <a:r>
              <a:rPr lang="en-JM" sz="1400" dirty="0"/>
              <a:t>PERKIN-ELMER 1000 FT-IR </a:t>
            </a:r>
          </a:p>
          <a:p>
            <a:pPr marL="0" indent="0">
              <a:buNone/>
            </a:pPr>
            <a:r>
              <a:rPr lang="en-JM" sz="1400" dirty="0">
                <a:solidFill>
                  <a:srgbClr val="0070C0"/>
                </a:solidFill>
              </a:rPr>
              <a:t>##INSTRUMENTALPARAMETERS=</a:t>
            </a:r>
            <a:r>
              <a:rPr lang="en-JM" sz="1400" dirty="0"/>
              <a:t> 4400.00,450.00 cm-1; 16 scans; mode ratio; </a:t>
            </a:r>
            <a:r>
              <a:rPr lang="en-JM" sz="1400" dirty="0" err="1"/>
              <a:t>apod</a:t>
            </a:r>
            <a:r>
              <a:rPr lang="en-JM" sz="1400" dirty="0"/>
              <a:t> strong </a:t>
            </a:r>
          </a:p>
          <a:p>
            <a:pPr marL="0" indent="0">
              <a:buNone/>
            </a:pPr>
            <a:r>
              <a:rPr lang="en-JM" sz="1400" dirty="0">
                <a:solidFill>
                  <a:srgbClr val="0070C0"/>
                </a:solidFill>
              </a:rPr>
              <a:t>##RESOLUTION=</a:t>
            </a:r>
            <a:r>
              <a:rPr lang="en-JM" sz="1400" dirty="0"/>
              <a:t> 2 </a:t>
            </a:r>
          </a:p>
          <a:p>
            <a:pPr marL="0" indent="0">
              <a:buNone/>
            </a:pPr>
            <a:r>
              <a:rPr lang="en-JM" sz="1400" dirty="0">
                <a:solidFill>
                  <a:srgbClr val="0070C0"/>
                </a:solidFill>
              </a:rPr>
              <a:t>##XUNITS=</a:t>
            </a:r>
            <a:r>
              <a:rPr lang="en-JM" sz="1400" dirty="0"/>
              <a:t> 1/CM </a:t>
            </a:r>
          </a:p>
          <a:p>
            <a:pPr marL="0" indent="0">
              <a:buNone/>
            </a:pPr>
            <a:r>
              <a:rPr lang="en-JM" sz="1400" dirty="0">
                <a:solidFill>
                  <a:srgbClr val="0070C0"/>
                </a:solidFill>
              </a:rPr>
              <a:t>##YUNITS=</a:t>
            </a:r>
            <a:r>
              <a:rPr lang="en-JM" sz="1400" dirty="0"/>
              <a:t> TRANSMITTANCE </a:t>
            </a:r>
          </a:p>
          <a:p>
            <a:pPr marL="0" indent="0">
              <a:buNone/>
            </a:pPr>
            <a:r>
              <a:rPr lang="en-JM" sz="1400" dirty="0">
                <a:solidFill>
                  <a:srgbClr val="0070C0"/>
                </a:solidFill>
              </a:rPr>
              <a:t>##XFACTOR=</a:t>
            </a:r>
            <a:r>
              <a:rPr lang="en-JM" sz="1400" dirty="0"/>
              <a:t> 3.93E-3 </a:t>
            </a:r>
          </a:p>
          <a:p>
            <a:pPr marL="0" indent="0">
              <a:buNone/>
            </a:pPr>
            <a:r>
              <a:rPr lang="en-JM" sz="1400" dirty="0">
                <a:solidFill>
                  <a:srgbClr val="0070C0"/>
                </a:solidFill>
              </a:rPr>
              <a:t>##YFACTOR=</a:t>
            </a:r>
            <a:r>
              <a:rPr lang="en-JM" sz="1400" dirty="0"/>
              <a:t> 9.40262357E-7 </a:t>
            </a:r>
          </a:p>
          <a:p>
            <a:pPr marL="0" indent="0">
              <a:buNone/>
            </a:pPr>
            <a:r>
              <a:rPr lang="en-JM" sz="1400" dirty="0">
                <a:solidFill>
                  <a:srgbClr val="0070C0"/>
                </a:solidFill>
              </a:rPr>
              <a:t>##FIRSTX=</a:t>
            </a:r>
            <a:r>
              <a:rPr lang="en-JM" sz="1400" dirty="0"/>
              <a:t> 470 </a:t>
            </a:r>
          </a:p>
          <a:p>
            <a:pPr marL="0" indent="0">
              <a:buNone/>
            </a:pPr>
            <a:r>
              <a:rPr lang="en-JM" sz="1400" dirty="0">
                <a:solidFill>
                  <a:srgbClr val="0070C0"/>
                </a:solidFill>
              </a:rPr>
              <a:t>##FIRSTY=</a:t>
            </a:r>
            <a:r>
              <a:rPr lang="en-JM" sz="1400" dirty="0"/>
              <a:t> 0.00520004 </a:t>
            </a:r>
          </a:p>
          <a:p>
            <a:pPr marL="0" indent="0">
              <a:buNone/>
            </a:pPr>
            <a:r>
              <a:rPr lang="en-JM" sz="1400" dirty="0">
                <a:solidFill>
                  <a:srgbClr val="0070C0"/>
                </a:solidFill>
              </a:rPr>
              <a:t>##LASTX=</a:t>
            </a:r>
            <a:r>
              <a:rPr lang="en-JM" sz="1400" dirty="0"/>
              <a:t> 4400 </a:t>
            </a:r>
          </a:p>
          <a:p>
            <a:pPr marL="0" indent="0">
              <a:buNone/>
            </a:pPr>
            <a:r>
              <a:rPr lang="en-JM" sz="1400" dirty="0">
                <a:solidFill>
                  <a:srgbClr val="0070C0"/>
                </a:solidFill>
              </a:rPr>
              <a:t>##NPOINTS=</a:t>
            </a:r>
            <a:r>
              <a:rPr lang="en-JM" sz="1400" dirty="0"/>
              <a:t> 3931 </a:t>
            </a:r>
          </a:p>
          <a:p>
            <a:pPr marL="0" indent="0">
              <a:buNone/>
            </a:pPr>
            <a:r>
              <a:rPr lang="en-JM" sz="1400" dirty="0">
                <a:solidFill>
                  <a:srgbClr val="0070C0"/>
                </a:solidFill>
              </a:rPr>
              <a:t>##XYDATA= (X++(Y..Y)) </a:t>
            </a:r>
            <a:r>
              <a:rPr lang="en-JM" sz="1400" dirty="0"/>
              <a:t>119593E530R12K042n65l78n02q80J885K545o2j634K702r4r43J760J759O29K859A7942 124427B0990L048J89k891K263L362J288K325L237N97l14K891K828O91K043L865D8454 </a:t>
            </a:r>
            <a:r>
              <a:rPr lang="en-JM" sz="1400" dirty="0" smtClean="0"/>
              <a:t>128753E1031K733M305J666K83L802M902J319L048N311J603n35K703K891N122M022I5934</a:t>
            </a:r>
          </a:p>
          <a:p>
            <a:pPr marL="0" indent="0">
              <a:buNone/>
            </a:pPr>
            <a:r>
              <a:rPr lang="en-JM" sz="1400" dirty="0" smtClean="0"/>
              <a:t>... </a:t>
            </a:r>
            <a:endParaRPr lang="en-JM" sz="1400" dirty="0"/>
          </a:p>
          <a:p>
            <a:pPr marL="0" indent="0">
              <a:buNone/>
            </a:pPr>
            <a:r>
              <a:rPr lang="en-JM" sz="1400" dirty="0" smtClean="0"/>
              <a:t>1119593H75220</a:t>
            </a:r>
            <a:endParaRPr lang="en-JM" sz="1400" dirty="0"/>
          </a:p>
          <a:p>
            <a:pPr marL="0" indent="0">
              <a:buNone/>
            </a:pPr>
            <a:r>
              <a:rPr lang="en-JM" sz="1400" dirty="0">
                <a:solidFill>
                  <a:srgbClr val="0070C0"/>
                </a:solidFill>
              </a:rPr>
              <a:t>##END= </a:t>
            </a:r>
          </a:p>
          <a:p>
            <a:pPr marL="0" indent="0">
              <a:buNone/>
            </a:pPr>
            <a:endParaRPr lang="en-JM" sz="1400" dirty="0"/>
          </a:p>
        </p:txBody>
      </p:sp>
      <p:sp>
        <p:nvSpPr>
          <p:cNvPr id="5" name="Rectangle 4"/>
          <p:cNvSpPr/>
          <p:nvPr/>
        </p:nvSpPr>
        <p:spPr>
          <a:xfrm>
            <a:off x="4369308" y="533400"/>
            <a:ext cx="2057400" cy="2862322"/>
          </a:xfrm>
          <a:prstGeom prst="rect">
            <a:avLst/>
          </a:prstGeom>
        </p:spPr>
        <p:txBody>
          <a:bodyPr wrap="square">
            <a:spAutoFit/>
          </a:bodyPr>
          <a:lstStyle/>
          <a:p>
            <a:r>
              <a:rPr lang="en-US" sz="2000" b="1" dirty="0" smtClean="0">
                <a:solidFill>
                  <a:srgbClr val="FF0000"/>
                </a:solidFill>
              </a:rPr>
              <a:t>Header </a:t>
            </a:r>
            <a:endParaRPr lang="en-US" sz="2000" b="1" dirty="0">
              <a:solidFill>
                <a:srgbClr val="FF0000"/>
              </a:solidFill>
            </a:endParaRPr>
          </a:p>
          <a:p>
            <a:endParaRPr lang="en-US" sz="2000" b="1" dirty="0" smtClean="0">
              <a:solidFill>
                <a:srgbClr val="FF0000"/>
              </a:solidFill>
            </a:endParaRPr>
          </a:p>
          <a:p>
            <a:endParaRPr lang="en-US" sz="2000" b="1" dirty="0" smtClean="0">
              <a:solidFill>
                <a:srgbClr val="FF0000"/>
              </a:solidFill>
            </a:endParaRPr>
          </a:p>
          <a:p>
            <a:endParaRPr lang="en-US" sz="2000" b="1" dirty="0">
              <a:solidFill>
                <a:srgbClr val="FF0000"/>
              </a:solidFill>
            </a:endParaRPr>
          </a:p>
          <a:p>
            <a:endParaRPr lang="en-US" sz="2000" b="1" dirty="0" smtClean="0">
              <a:solidFill>
                <a:srgbClr val="FF0000"/>
              </a:solidFill>
            </a:endParaRPr>
          </a:p>
          <a:p>
            <a:endParaRPr lang="en-US" sz="2000" b="1" dirty="0">
              <a:solidFill>
                <a:srgbClr val="FF0000"/>
              </a:solidFill>
            </a:endParaRPr>
          </a:p>
          <a:p>
            <a:endParaRPr lang="en-US" sz="2000" b="1" dirty="0" smtClean="0">
              <a:solidFill>
                <a:srgbClr val="FF0000"/>
              </a:solidFill>
            </a:endParaRPr>
          </a:p>
          <a:p>
            <a:endParaRPr lang="en-US" sz="2000" b="1" dirty="0">
              <a:solidFill>
                <a:srgbClr val="FF0000"/>
              </a:solidFill>
            </a:endParaRPr>
          </a:p>
          <a:p>
            <a:r>
              <a:rPr lang="en-US" sz="2000" b="1" dirty="0" smtClean="0">
                <a:solidFill>
                  <a:srgbClr val="FF0000"/>
                </a:solidFill>
              </a:rPr>
              <a:t>Data</a:t>
            </a:r>
          </a:p>
        </p:txBody>
      </p:sp>
      <p:cxnSp>
        <p:nvCxnSpPr>
          <p:cNvPr id="4" name="Straight Connector 3"/>
          <p:cNvCxnSpPr/>
          <p:nvPr/>
        </p:nvCxnSpPr>
        <p:spPr>
          <a:xfrm>
            <a:off x="228600" y="228600"/>
            <a:ext cx="0" cy="1676400"/>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7" name="Straight Connector 6"/>
          <p:cNvCxnSpPr/>
          <p:nvPr/>
        </p:nvCxnSpPr>
        <p:spPr>
          <a:xfrm>
            <a:off x="228600" y="2286000"/>
            <a:ext cx="0" cy="441960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2482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Advantages of JCAMP-DX</a:t>
            </a:r>
          </a:p>
        </p:txBody>
      </p:sp>
      <p:sp>
        <p:nvSpPr>
          <p:cNvPr id="6" name="Content Placeholder 2"/>
          <p:cNvSpPr>
            <a:spLocks noGrp="1"/>
          </p:cNvSpPr>
          <p:nvPr>
            <p:ph idx="1"/>
          </p:nvPr>
        </p:nvSpPr>
        <p:spPr>
          <a:xfrm>
            <a:off x="762000" y="1524000"/>
            <a:ext cx="7543800" cy="4953000"/>
          </a:xfrm>
        </p:spPr>
        <p:txBody>
          <a:bodyPr/>
          <a:lstStyle/>
          <a:p>
            <a:pPr>
              <a:spcBef>
                <a:spcPct val="0"/>
              </a:spcBef>
            </a:pPr>
            <a:r>
              <a:rPr lang="en-JM" sz="2800" dirty="0" smtClean="0"/>
              <a:t>Designed for </a:t>
            </a:r>
            <a:r>
              <a:rPr lang="en-JM" sz="2800" dirty="0" smtClean="0"/>
              <a:t>flexibility/customizable</a:t>
            </a:r>
          </a:p>
          <a:p>
            <a:pPr>
              <a:spcBef>
                <a:spcPct val="0"/>
              </a:spcBef>
            </a:pPr>
            <a:endParaRPr lang="en-JM" sz="2800" dirty="0" smtClean="0"/>
          </a:p>
          <a:p>
            <a:pPr>
              <a:spcBef>
                <a:spcPct val="0"/>
              </a:spcBef>
            </a:pPr>
            <a:r>
              <a:rPr lang="en-JM" sz="2800" dirty="0" smtClean="0"/>
              <a:t>Wide variety of instrumental </a:t>
            </a:r>
            <a:r>
              <a:rPr lang="en-JM" sz="2800" dirty="0" smtClean="0"/>
              <a:t>techniques</a:t>
            </a:r>
          </a:p>
          <a:p>
            <a:pPr>
              <a:spcBef>
                <a:spcPct val="0"/>
              </a:spcBef>
            </a:pPr>
            <a:endParaRPr lang="en-JM" sz="2800" dirty="0" smtClean="0"/>
          </a:p>
          <a:p>
            <a:pPr>
              <a:spcBef>
                <a:spcPct val="0"/>
              </a:spcBef>
            </a:pPr>
            <a:r>
              <a:rPr lang="en-JM" sz="2800" dirty="0" smtClean="0"/>
              <a:t>Well-tested; works great</a:t>
            </a:r>
          </a:p>
          <a:p>
            <a:pPr>
              <a:spcBef>
                <a:spcPct val="0"/>
              </a:spcBef>
            </a:pPr>
            <a:endParaRPr lang="en-JM" sz="2800" dirty="0"/>
          </a:p>
          <a:p>
            <a:pPr>
              <a:spcBef>
                <a:spcPct val="0"/>
              </a:spcBef>
            </a:pPr>
            <a:r>
              <a:rPr lang="en-JM" sz="2800" dirty="0" smtClean="0"/>
              <a:t>Well-documented</a:t>
            </a:r>
          </a:p>
          <a:p>
            <a:pPr>
              <a:spcBef>
                <a:spcPct val="0"/>
              </a:spcBef>
            </a:pPr>
            <a:endParaRPr lang="en-JM" sz="2800" dirty="0" smtClean="0"/>
          </a:p>
          <a:p>
            <a:pPr>
              <a:spcBef>
                <a:spcPct val="0"/>
              </a:spcBef>
            </a:pPr>
            <a:r>
              <a:rPr lang="en-JM" sz="2800" dirty="0" smtClean="0"/>
              <a:t>Already readable in </a:t>
            </a:r>
            <a:r>
              <a:rPr lang="en-JM" sz="2800" dirty="0" err="1" smtClean="0"/>
              <a:t>Jmol</a:t>
            </a:r>
            <a:r>
              <a:rPr lang="en-JM" sz="2800" dirty="0" smtClean="0"/>
              <a:t> and </a:t>
            </a:r>
            <a:r>
              <a:rPr lang="en-JM" sz="2800" dirty="0" err="1" smtClean="0"/>
              <a:t>JSpecView</a:t>
            </a:r>
            <a:endParaRPr lang="en-JM" sz="2800" dirty="0"/>
          </a:p>
          <a:p>
            <a:pPr>
              <a:spcBef>
                <a:spcPct val="0"/>
              </a:spcBef>
            </a:pPr>
            <a:endParaRPr lang="en-JM" sz="2800" dirty="0" smtClean="0"/>
          </a:p>
          <a:p>
            <a:pPr>
              <a:spcBef>
                <a:spcPct val="0"/>
              </a:spcBef>
            </a:pPr>
            <a:endParaRPr lang="en-JM" sz="2800" dirty="0" smtClean="0"/>
          </a:p>
          <a:p>
            <a:pPr marL="0" lvl="0" indent="0">
              <a:spcBef>
                <a:spcPct val="0"/>
              </a:spcBef>
              <a:buNone/>
            </a:pPr>
            <a:endParaRPr lang="en-JM" sz="2800" dirty="0"/>
          </a:p>
        </p:txBody>
      </p:sp>
    </p:spTree>
    <p:extLst>
      <p:ext uri="{BB962C8B-B14F-4D97-AF65-F5344CB8AC3E}">
        <p14:creationId xmlns:p14="http://schemas.microsoft.com/office/powerpoint/2010/main" val="36665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Disadvantages of JCAMP-DX</a:t>
            </a:r>
          </a:p>
        </p:txBody>
      </p:sp>
      <p:sp>
        <p:nvSpPr>
          <p:cNvPr id="6" name="Content Placeholder 2"/>
          <p:cNvSpPr>
            <a:spLocks noGrp="1"/>
          </p:cNvSpPr>
          <p:nvPr>
            <p:ph idx="1"/>
          </p:nvPr>
        </p:nvSpPr>
        <p:spPr>
          <a:xfrm>
            <a:off x="762000" y="1524000"/>
            <a:ext cx="7543800" cy="4953000"/>
          </a:xfrm>
        </p:spPr>
        <p:txBody>
          <a:bodyPr/>
          <a:lstStyle/>
          <a:p>
            <a:pPr>
              <a:spcBef>
                <a:spcPct val="0"/>
              </a:spcBef>
            </a:pPr>
            <a:endParaRPr lang="en-JM" sz="2800" dirty="0" smtClean="0"/>
          </a:p>
          <a:p>
            <a:pPr marL="0" lvl="0" indent="0">
              <a:spcBef>
                <a:spcPct val="0"/>
              </a:spcBef>
              <a:buNone/>
            </a:pPr>
            <a:endParaRPr lang="en-JM" sz="2800" dirty="0"/>
          </a:p>
        </p:txBody>
      </p:sp>
      <p:pic>
        <p:nvPicPr>
          <p:cNvPr id="3" name="Picture 2"/>
          <p:cNvPicPr>
            <a:picLocks noChangeAspect="1"/>
          </p:cNvPicPr>
          <p:nvPr/>
        </p:nvPicPr>
        <p:blipFill>
          <a:blip r:embed="rId2"/>
          <a:stretch>
            <a:fillRect/>
          </a:stretch>
        </p:blipFill>
        <p:spPr>
          <a:xfrm>
            <a:off x="566737" y="3314700"/>
            <a:ext cx="8010525" cy="1333500"/>
          </a:xfrm>
          <a:prstGeom prst="rect">
            <a:avLst/>
          </a:prstGeom>
        </p:spPr>
      </p:pic>
    </p:spTree>
    <p:extLst>
      <p:ext uri="{BB962C8B-B14F-4D97-AF65-F5344CB8AC3E}">
        <p14:creationId xmlns:p14="http://schemas.microsoft.com/office/powerpoint/2010/main" val="266224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Disadvantages of JCAMP-DX</a:t>
            </a:r>
          </a:p>
        </p:txBody>
      </p:sp>
      <p:sp>
        <p:nvSpPr>
          <p:cNvPr id="6" name="Content Placeholder 2"/>
          <p:cNvSpPr>
            <a:spLocks noGrp="1"/>
          </p:cNvSpPr>
          <p:nvPr>
            <p:ph idx="1"/>
          </p:nvPr>
        </p:nvSpPr>
        <p:spPr>
          <a:xfrm>
            <a:off x="762000" y="1524000"/>
            <a:ext cx="7543800" cy="4953000"/>
          </a:xfrm>
        </p:spPr>
        <p:txBody>
          <a:bodyPr/>
          <a:lstStyle/>
          <a:p>
            <a:pPr>
              <a:spcBef>
                <a:spcPct val="0"/>
              </a:spcBef>
            </a:pPr>
            <a:endParaRPr lang="en-JM" sz="2800" dirty="0" smtClean="0"/>
          </a:p>
          <a:p>
            <a:pPr marL="0" lvl="0" indent="0">
              <a:spcBef>
                <a:spcPct val="0"/>
              </a:spcBef>
              <a:buNone/>
            </a:pPr>
            <a:endParaRPr lang="en-JM" sz="2800" dirty="0"/>
          </a:p>
        </p:txBody>
      </p:sp>
      <p:pic>
        <p:nvPicPr>
          <p:cNvPr id="4" name="Picture 3"/>
          <p:cNvPicPr>
            <a:picLocks noChangeAspect="1"/>
          </p:cNvPicPr>
          <p:nvPr/>
        </p:nvPicPr>
        <p:blipFill>
          <a:blip r:embed="rId2"/>
          <a:stretch>
            <a:fillRect/>
          </a:stretch>
        </p:blipFill>
        <p:spPr>
          <a:xfrm>
            <a:off x="1511457" y="1828800"/>
            <a:ext cx="5965512" cy="3605213"/>
          </a:xfrm>
          <a:prstGeom prst="rect">
            <a:avLst/>
          </a:prstGeom>
        </p:spPr>
      </p:pic>
    </p:spTree>
    <p:extLst>
      <p:ext uri="{BB962C8B-B14F-4D97-AF65-F5344CB8AC3E}">
        <p14:creationId xmlns:p14="http://schemas.microsoft.com/office/powerpoint/2010/main" val="3884580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85800" y="381000"/>
            <a:ext cx="7772400" cy="1143000"/>
          </a:xfrm>
        </p:spPr>
        <p:txBody>
          <a:bodyPr/>
          <a:lstStyle/>
          <a:p>
            <a:r>
              <a:rPr lang="en-US" altLang="en-US" i="1" smtClean="0">
                <a:solidFill>
                  <a:srgbClr val="FF3300"/>
                </a:solidFill>
              </a:rPr>
              <a:t>My Goals Today</a:t>
            </a:r>
            <a:endParaRPr lang="en-US" altLang="en-US" sz="3200" smtClean="0">
              <a:solidFill>
                <a:srgbClr val="FF3300"/>
              </a:solidFill>
              <a:latin typeface="Arial" panose="020B0604020202020204" pitchFamily="34" charset="0"/>
            </a:endParaRPr>
          </a:p>
        </p:txBody>
      </p:sp>
      <p:sp>
        <p:nvSpPr>
          <p:cNvPr id="26629" name="Rectangle 5"/>
          <p:cNvSpPr>
            <a:spLocks noGrp="1" noChangeArrowheads="1"/>
          </p:cNvSpPr>
          <p:nvPr>
            <p:ph type="body" idx="1"/>
          </p:nvPr>
        </p:nvSpPr>
        <p:spPr>
          <a:xfrm>
            <a:off x="838200" y="1905000"/>
            <a:ext cx="7772400" cy="4419600"/>
          </a:xfrm>
        </p:spPr>
        <p:txBody>
          <a:bodyPr/>
          <a:lstStyle/>
          <a:p>
            <a:pPr>
              <a:buFont typeface="Arial" charset="0"/>
              <a:buChar char="•"/>
              <a:defRPr/>
            </a:pPr>
            <a:r>
              <a:rPr lang="en-US" dirty="0" smtClean="0">
                <a:latin typeface="Arial" charset="0"/>
              </a:rPr>
              <a:t>Argue for the need of a</a:t>
            </a:r>
            <a:r>
              <a:rPr lang="en-US" dirty="0" smtClean="0">
                <a:latin typeface="Arial" charset="0"/>
              </a:rPr>
              <a:t>n </a:t>
            </a:r>
            <a:r>
              <a:rPr lang="en-US" dirty="0" smtClean="0">
                <a:latin typeface="Arial" charset="0"/>
              </a:rPr>
              <a:t>integrated “package” of molecular and spectral data</a:t>
            </a:r>
            <a:r>
              <a:rPr lang="en-US" i="1" dirty="0" smtClean="0">
                <a:latin typeface="Arial" charset="0"/>
              </a:rPr>
              <a:t>.</a:t>
            </a:r>
            <a:endParaRPr lang="en-US" i="1" dirty="0">
              <a:latin typeface="Arial" charset="0"/>
            </a:endParaRPr>
          </a:p>
          <a:p>
            <a:pPr>
              <a:buFont typeface="Arial" charset="0"/>
              <a:buChar char="•"/>
              <a:defRPr/>
            </a:pPr>
            <a:r>
              <a:rPr lang="en-US" dirty="0" smtClean="0">
                <a:latin typeface="Arial" charset="0"/>
              </a:rPr>
              <a:t>Give a bit of history.</a:t>
            </a:r>
          </a:p>
          <a:p>
            <a:pPr>
              <a:buFont typeface="Arial" charset="0"/>
              <a:buChar char="•"/>
              <a:defRPr/>
            </a:pPr>
            <a:r>
              <a:rPr lang="en-US" dirty="0" smtClean="0">
                <a:latin typeface="Arial" charset="0"/>
              </a:rPr>
              <a:t>Discuss the proposed extended </a:t>
            </a:r>
            <a:r>
              <a:rPr lang="en-US" dirty="0" smtClean="0">
                <a:latin typeface="Arial" charset="0"/>
              </a:rPr>
              <a:t>JCAMP-DX </a:t>
            </a:r>
            <a:r>
              <a:rPr lang="en-US" dirty="0" smtClean="0">
                <a:latin typeface="Arial" charset="0"/>
              </a:rPr>
              <a:t>format we call </a:t>
            </a:r>
            <a:r>
              <a:rPr lang="en-US" i="1" dirty="0" smtClean="0">
                <a:latin typeface="Arial" charset="0"/>
              </a:rPr>
              <a:t>JCAMP-MOL</a:t>
            </a:r>
          </a:p>
          <a:p>
            <a:pPr marL="0" indent="0">
              <a:buFont typeface="Arial" charset="0"/>
              <a:buNone/>
              <a:defRPr/>
            </a:pPr>
            <a:endParaRPr lang="en-US" dirty="0" smtClean="0">
              <a:latin typeface="Arial" charset="0"/>
            </a:endParaRPr>
          </a:p>
          <a:p>
            <a:pPr>
              <a:buFont typeface="Arial" charset="0"/>
              <a:buChar char="•"/>
              <a:defRPr/>
            </a:pPr>
            <a:endParaRPr lang="en-US" dirty="0">
              <a:latin typeface="Arial" charset="0"/>
            </a:endParaRPr>
          </a:p>
          <a:p>
            <a:pPr>
              <a:buFontTx/>
              <a:buNone/>
              <a:defRPr/>
            </a:pPr>
            <a:endParaRPr lang="en-US" dirty="0">
              <a:solidFill>
                <a:srgbClr val="FF3300"/>
              </a:solidFill>
            </a:endParaRPr>
          </a:p>
        </p:txBody>
      </p:sp>
    </p:spTree>
    <p:extLst>
      <p:ext uri="{BB962C8B-B14F-4D97-AF65-F5344CB8AC3E}">
        <p14:creationId xmlns:p14="http://schemas.microsoft.com/office/powerpoint/2010/main" val="210644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Disadvantages of JCAMP-DX</a:t>
            </a:r>
          </a:p>
        </p:txBody>
      </p:sp>
      <p:sp>
        <p:nvSpPr>
          <p:cNvPr id="6" name="Content Placeholder 2"/>
          <p:cNvSpPr>
            <a:spLocks noGrp="1"/>
          </p:cNvSpPr>
          <p:nvPr>
            <p:ph idx="1"/>
          </p:nvPr>
        </p:nvSpPr>
        <p:spPr>
          <a:xfrm>
            <a:off x="762000" y="1524000"/>
            <a:ext cx="7543800" cy="4953000"/>
          </a:xfrm>
        </p:spPr>
        <p:txBody>
          <a:bodyPr/>
          <a:lstStyle/>
          <a:p>
            <a:pPr>
              <a:spcBef>
                <a:spcPct val="0"/>
              </a:spcBef>
            </a:pPr>
            <a:endParaRPr lang="en-JM" sz="2800" dirty="0" smtClean="0"/>
          </a:p>
          <a:p>
            <a:pPr marL="0" lvl="0" indent="0">
              <a:spcBef>
                <a:spcPct val="0"/>
              </a:spcBef>
              <a:buNone/>
            </a:pPr>
            <a:endParaRPr lang="en-JM" sz="2800" dirty="0"/>
          </a:p>
        </p:txBody>
      </p:sp>
      <p:pic>
        <p:nvPicPr>
          <p:cNvPr id="2" name="Picture 1"/>
          <p:cNvPicPr>
            <a:picLocks noChangeAspect="1"/>
          </p:cNvPicPr>
          <p:nvPr/>
        </p:nvPicPr>
        <p:blipFill>
          <a:blip r:embed="rId2"/>
          <a:stretch>
            <a:fillRect/>
          </a:stretch>
        </p:blipFill>
        <p:spPr>
          <a:xfrm>
            <a:off x="438150" y="2757487"/>
            <a:ext cx="8267700" cy="1343025"/>
          </a:xfrm>
          <a:prstGeom prst="rect">
            <a:avLst/>
          </a:prstGeom>
        </p:spPr>
      </p:pic>
    </p:spTree>
    <p:extLst>
      <p:ext uri="{BB962C8B-B14F-4D97-AF65-F5344CB8AC3E}">
        <p14:creationId xmlns:p14="http://schemas.microsoft.com/office/powerpoint/2010/main" val="3855646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81200"/>
            <a:ext cx="8534400" cy="4245864"/>
          </a:xfrm>
        </p:spPr>
        <p:txBody>
          <a:bodyPr/>
          <a:lstStyle/>
          <a:p>
            <a:pPr marL="0" indent="0">
              <a:buNone/>
            </a:pPr>
            <a:r>
              <a:rPr lang="en-US" sz="2400" dirty="0"/>
              <a:t>The purpose of </a:t>
            </a:r>
            <a:r>
              <a:rPr lang="en-US" sz="2400" dirty="0" smtClean="0"/>
              <a:t>JCAMP-MOL </a:t>
            </a:r>
            <a:r>
              <a:rPr lang="en-US" sz="2400" dirty="0"/>
              <a:t>is to allow for a </a:t>
            </a:r>
            <a:r>
              <a:rPr lang="en-US" sz="2400" b="1" dirty="0">
                <a:solidFill>
                  <a:srgbClr val="FF0000"/>
                </a:solidFill>
              </a:rPr>
              <a:t>single</a:t>
            </a:r>
            <a:r>
              <a:rPr lang="en-US" sz="2400" dirty="0"/>
              <a:t> </a:t>
            </a:r>
            <a:r>
              <a:rPr lang="en-US" sz="2400" dirty="0" smtClean="0"/>
              <a:t>file to contain spectral information, model structure information, and model/spectrum correlation information.</a:t>
            </a:r>
          </a:p>
          <a:p>
            <a:pPr marL="0" indent="0">
              <a:buNone/>
            </a:pPr>
            <a:endParaRPr lang="en-US" sz="1600" dirty="0"/>
          </a:p>
          <a:p>
            <a:pPr marL="0" indent="0">
              <a:buNone/>
            </a:pPr>
            <a:r>
              <a:rPr lang="en-US" sz="2400" dirty="0" smtClean="0"/>
              <a:t>The </a:t>
            </a:r>
            <a:r>
              <a:rPr lang="en-US" sz="2400" dirty="0"/>
              <a:t>specification describes a simple extension to the JCAMP-DX format using two user-defined-data-labels, </a:t>
            </a:r>
            <a:r>
              <a:rPr lang="en-US" sz="2400" dirty="0">
                <a:solidFill>
                  <a:srgbClr val="FF0000"/>
                </a:solidFill>
              </a:rPr>
              <a:t>##$MODELS</a:t>
            </a:r>
            <a:r>
              <a:rPr lang="en-US" sz="2400" dirty="0"/>
              <a:t> and </a:t>
            </a:r>
            <a:r>
              <a:rPr lang="en-US" sz="2400" dirty="0">
                <a:solidFill>
                  <a:srgbClr val="FF0000"/>
                </a:solidFill>
              </a:rPr>
              <a:t>##$</a:t>
            </a:r>
            <a:r>
              <a:rPr lang="en-US" sz="2400" dirty="0" smtClean="0">
                <a:solidFill>
                  <a:srgbClr val="FF0000"/>
                </a:solidFill>
              </a:rPr>
              <a:t>PEAKS</a:t>
            </a:r>
            <a:r>
              <a:rPr lang="en-US" sz="2400" dirty="0" smtClean="0"/>
              <a:t>.  </a:t>
            </a:r>
          </a:p>
          <a:p>
            <a:pPr marL="0" indent="0">
              <a:buNone/>
            </a:pPr>
            <a:endParaRPr lang="en-US" sz="1600" dirty="0" smtClean="0"/>
          </a:p>
          <a:p>
            <a:pPr marL="0" indent="0">
              <a:buNone/>
            </a:pPr>
            <a:r>
              <a:rPr lang="en-US" sz="2400" dirty="0" smtClean="0"/>
              <a:t>The customization </a:t>
            </a:r>
            <a:r>
              <a:rPr lang="en-US" sz="2400" dirty="0"/>
              <a:t>can be applied to any </a:t>
            </a:r>
            <a:r>
              <a:rPr lang="en-US" sz="2400" dirty="0" smtClean="0"/>
              <a:t>JCAMP-DX file, </a:t>
            </a:r>
            <a:r>
              <a:rPr lang="en-US" sz="2400" dirty="0"/>
              <a:t>especially BLOCK files that contain multiple spectra of diverse </a:t>
            </a:r>
            <a:r>
              <a:rPr lang="en-US" sz="2400" dirty="0" smtClean="0"/>
              <a:t>types.</a:t>
            </a:r>
          </a:p>
          <a:p>
            <a:pPr marL="0" indent="0">
              <a:buNone/>
            </a:pPr>
            <a:r>
              <a:rPr lang="en-US" sz="2400" dirty="0"/>
              <a:t/>
            </a:r>
            <a:br>
              <a:rPr lang="en-US" sz="2400" dirty="0"/>
            </a:br>
            <a:endParaRPr lang="en-JM" sz="2400" dirty="0"/>
          </a:p>
        </p:txBody>
      </p:sp>
      <p:sp>
        <p:nvSpPr>
          <p:cNvPr id="6" name="Title 1"/>
          <p:cNvSpPr>
            <a:spLocks noGrp="1"/>
          </p:cNvSpPr>
          <p:nvPr>
            <p:ph type="title"/>
          </p:nvPr>
        </p:nvSpPr>
        <p:spPr>
          <a:xfrm>
            <a:off x="0" y="0"/>
            <a:ext cx="9144000" cy="990600"/>
          </a:xfrm>
        </p:spPr>
        <p:txBody>
          <a:bodyPr/>
          <a:lstStyle/>
          <a:p>
            <a:r>
              <a:rPr lang="en-US" sz="3200" b="1" dirty="0" smtClean="0">
                <a:solidFill>
                  <a:srgbClr val="000000"/>
                </a:solidFill>
                <a:cs typeface="Times New Roman" pitchFamily="18" charset="0"/>
              </a:rPr>
              <a:t>JCAMP-MOL</a:t>
            </a:r>
            <a:endParaRPr lang="en-JM" sz="3200" dirty="0"/>
          </a:p>
        </p:txBody>
      </p:sp>
    </p:spTree>
    <p:extLst>
      <p:ext uri="{BB962C8B-B14F-4D97-AF65-F5344CB8AC3E}">
        <p14:creationId xmlns:p14="http://schemas.microsoft.com/office/powerpoint/2010/main" val="2361555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4800" y="911930"/>
            <a:ext cx="8534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600" dirty="0">
                <a:solidFill>
                  <a:srgbClr val="0070C0"/>
                </a:solidFill>
                <a:latin typeface="+mn-lt"/>
                <a:cs typeface="Arial" pitchFamily="34" charset="0"/>
              </a:rPr>
              <a:t>##$MODELS=</a:t>
            </a:r>
          </a:p>
          <a:p>
            <a:pPr lvl="0"/>
            <a:r>
              <a:rPr lang="en-US" sz="1600" dirty="0">
                <a:solidFill>
                  <a:srgbClr val="0070C0"/>
                </a:solidFill>
                <a:latin typeface="+mn-lt"/>
                <a:cs typeface="Arial" pitchFamily="34" charset="0"/>
              </a:rPr>
              <a:t>&lt;Models&gt;</a:t>
            </a:r>
          </a:p>
          <a:p>
            <a:pPr lvl="0"/>
            <a:r>
              <a:rPr lang="en-US" sz="1600" dirty="0">
                <a:solidFill>
                  <a:srgbClr val="0070C0"/>
                </a:solidFill>
                <a:latin typeface="+mn-lt"/>
                <a:cs typeface="Arial" pitchFamily="34" charset="0"/>
              </a:rPr>
              <a:t>&lt;</a:t>
            </a:r>
            <a:r>
              <a:rPr lang="en-US" sz="1600" dirty="0" err="1">
                <a:solidFill>
                  <a:srgbClr val="0070C0"/>
                </a:solidFill>
                <a:latin typeface="+mn-lt"/>
                <a:cs typeface="Arial" pitchFamily="34" charset="0"/>
              </a:rPr>
              <a:t>ModelData</a:t>
            </a:r>
            <a:r>
              <a:rPr lang="en-US" sz="1600" dirty="0">
                <a:solidFill>
                  <a:srgbClr val="0070C0"/>
                </a:solidFill>
                <a:latin typeface="+mn-lt"/>
                <a:cs typeface="Arial" pitchFamily="34" charset="0"/>
              </a:rPr>
              <a:t> id="</a:t>
            </a:r>
            <a:r>
              <a:rPr lang="en-US" sz="1600" dirty="0" err="1">
                <a:solidFill>
                  <a:srgbClr val="0070C0"/>
                </a:solidFill>
                <a:latin typeface="+mn-lt"/>
                <a:cs typeface="Arial" pitchFamily="34" charset="0"/>
              </a:rPr>
              <a:t>acetophenone</a:t>
            </a:r>
            <a:r>
              <a:rPr lang="en-US" sz="1600" dirty="0">
                <a:solidFill>
                  <a:srgbClr val="0070C0"/>
                </a:solidFill>
                <a:latin typeface="+mn-lt"/>
                <a:cs typeface="Arial" pitchFamily="34" charset="0"/>
              </a:rPr>
              <a:t>"</a:t>
            </a:r>
            <a:r>
              <a:rPr lang="en-US" sz="1600" dirty="0">
                <a:latin typeface="+mn-lt"/>
                <a:cs typeface="Arial" pitchFamily="34" charset="0"/>
              </a:rPr>
              <a:t> type="MOL"&gt;</a:t>
            </a:r>
          </a:p>
          <a:p>
            <a:pPr lvl="0"/>
            <a:r>
              <a:rPr lang="en-US" sz="1600" dirty="0" err="1">
                <a:latin typeface="+mn-lt"/>
                <a:cs typeface="Arial" pitchFamily="34" charset="0"/>
              </a:rPr>
              <a:t>acetophenone</a:t>
            </a:r>
            <a:endParaRPr lang="en-US" sz="1600" dirty="0">
              <a:latin typeface="+mn-lt"/>
              <a:cs typeface="Arial" pitchFamily="34" charset="0"/>
            </a:endParaRPr>
          </a:p>
          <a:p>
            <a:pPr lvl="0"/>
            <a:r>
              <a:rPr lang="en-US" sz="1600" dirty="0">
                <a:latin typeface="+mn-lt"/>
                <a:cs typeface="Arial" pitchFamily="34" charset="0"/>
              </a:rPr>
              <a:t> </a:t>
            </a:r>
            <a:r>
              <a:rPr lang="en-US" sz="1600" dirty="0" err="1">
                <a:latin typeface="+mn-lt"/>
                <a:cs typeface="Arial" pitchFamily="34" charset="0"/>
              </a:rPr>
              <a:t>DSViewer</a:t>
            </a:r>
            <a:r>
              <a:rPr lang="en-US" sz="1600" dirty="0">
                <a:latin typeface="+mn-lt"/>
                <a:cs typeface="Arial" pitchFamily="34" charset="0"/>
              </a:rPr>
              <a:t>          3D                             0</a:t>
            </a:r>
          </a:p>
          <a:p>
            <a:pPr lvl="0"/>
            <a:endParaRPr lang="en-US" sz="1600" dirty="0">
              <a:latin typeface="+mn-lt"/>
              <a:cs typeface="Arial" pitchFamily="34" charset="0"/>
            </a:endParaRPr>
          </a:p>
          <a:p>
            <a:pPr lvl="0"/>
            <a:r>
              <a:rPr lang="en-US" sz="1600" dirty="0">
                <a:latin typeface="+mn-lt"/>
                <a:cs typeface="Arial" pitchFamily="34" charset="0"/>
              </a:rPr>
              <a:t>17 17  0  0  0  0  0  0  0  0999 V2000</a:t>
            </a:r>
          </a:p>
          <a:p>
            <a:pPr lvl="0"/>
            <a:r>
              <a:rPr lang="en-US" sz="1600" dirty="0">
                <a:latin typeface="+mn-lt"/>
                <a:cs typeface="Arial" pitchFamily="34" charset="0"/>
              </a:rPr>
              <a:t>  -1.6931    0.0078    0.0000 C   0  0  0  0  0  0  0  0  0  1</a:t>
            </a:r>
          </a:p>
          <a:p>
            <a:pPr lvl="0"/>
            <a:r>
              <a:rPr lang="en-US" sz="1600" dirty="0">
                <a:latin typeface="+mn-lt"/>
                <a:cs typeface="Arial" pitchFamily="34" charset="0"/>
              </a:rPr>
              <a:t>...</a:t>
            </a:r>
          </a:p>
          <a:p>
            <a:pPr lvl="0"/>
            <a:r>
              <a:rPr lang="en-US" sz="1600" dirty="0">
                <a:latin typeface="+mn-lt"/>
                <a:cs typeface="Arial" pitchFamily="34" charset="0"/>
              </a:rPr>
              <a:t>M  END</a:t>
            </a:r>
          </a:p>
          <a:p>
            <a:pPr lvl="0"/>
            <a:r>
              <a:rPr lang="en-US" sz="1600" dirty="0">
                <a:solidFill>
                  <a:srgbClr val="0070C0"/>
                </a:solidFill>
                <a:latin typeface="+mn-lt"/>
                <a:cs typeface="Arial" pitchFamily="34" charset="0"/>
              </a:rPr>
              <a:t> &lt;/</a:t>
            </a:r>
            <a:r>
              <a:rPr lang="en-US" sz="1600" dirty="0" err="1">
                <a:solidFill>
                  <a:srgbClr val="0070C0"/>
                </a:solidFill>
                <a:latin typeface="+mn-lt"/>
                <a:cs typeface="Arial" pitchFamily="34" charset="0"/>
              </a:rPr>
              <a:t>ModelData</a:t>
            </a:r>
            <a:r>
              <a:rPr lang="en-US" sz="1600" dirty="0">
                <a:solidFill>
                  <a:srgbClr val="0070C0"/>
                </a:solidFill>
                <a:latin typeface="+mn-lt"/>
                <a:cs typeface="Arial" pitchFamily="34" charset="0"/>
              </a:rPr>
              <a:t>&gt;</a:t>
            </a:r>
          </a:p>
          <a:p>
            <a:pPr lvl="0"/>
            <a:r>
              <a:rPr lang="en-US" sz="1600" dirty="0">
                <a:solidFill>
                  <a:srgbClr val="0070C0"/>
                </a:solidFill>
                <a:latin typeface="+mn-lt"/>
                <a:cs typeface="Arial" pitchFamily="34" charset="0"/>
              </a:rPr>
              <a:t>&lt;</a:t>
            </a:r>
            <a:r>
              <a:rPr lang="en-US" sz="1600" dirty="0" err="1">
                <a:solidFill>
                  <a:srgbClr val="0070C0"/>
                </a:solidFill>
                <a:latin typeface="+mn-lt"/>
                <a:cs typeface="Arial" pitchFamily="34" charset="0"/>
              </a:rPr>
              <a:t>ModelData</a:t>
            </a:r>
            <a:r>
              <a:rPr lang="en-US" sz="1600" dirty="0">
                <a:solidFill>
                  <a:srgbClr val="0070C0"/>
                </a:solidFill>
                <a:latin typeface="+mn-lt"/>
                <a:cs typeface="Arial" pitchFamily="34" charset="0"/>
              </a:rPr>
              <a:t> </a:t>
            </a:r>
            <a:r>
              <a:rPr lang="en-US" sz="1600" dirty="0">
                <a:latin typeface="+mn-lt"/>
                <a:cs typeface="Arial" pitchFamily="34" charset="0"/>
              </a:rPr>
              <a:t>id="1" type="XYZVIB" </a:t>
            </a:r>
            <a:r>
              <a:rPr lang="en-US" sz="1600" dirty="0" err="1">
                <a:solidFill>
                  <a:srgbClr val="0070C0"/>
                </a:solidFill>
                <a:latin typeface="+mn-lt"/>
                <a:cs typeface="Arial" pitchFamily="34" charset="0"/>
              </a:rPr>
              <a:t>baseModel</a:t>
            </a:r>
            <a:r>
              <a:rPr lang="en-US" sz="1600" dirty="0">
                <a:solidFill>
                  <a:srgbClr val="0070C0"/>
                </a:solidFill>
                <a:latin typeface="+mn-lt"/>
                <a:cs typeface="Arial" pitchFamily="34" charset="0"/>
              </a:rPr>
              <a:t>="</a:t>
            </a:r>
            <a:r>
              <a:rPr lang="en-US" sz="1600" dirty="0" err="1">
                <a:solidFill>
                  <a:srgbClr val="0070C0"/>
                </a:solidFill>
                <a:latin typeface="+mn-lt"/>
                <a:cs typeface="Arial" pitchFamily="34" charset="0"/>
              </a:rPr>
              <a:t>acetophenone</a:t>
            </a:r>
            <a:r>
              <a:rPr lang="en-US" sz="1600" dirty="0">
                <a:solidFill>
                  <a:srgbClr val="0070C0"/>
                </a:solidFill>
                <a:latin typeface="+mn-lt"/>
                <a:cs typeface="Arial" pitchFamily="34" charset="0"/>
              </a:rPr>
              <a:t>" </a:t>
            </a:r>
            <a:r>
              <a:rPr lang="en-US" sz="1600" dirty="0" err="1">
                <a:latin typeface="+mn-lt"/>
                <a:cs typeface="Arial" pitchFamily="34" charset="0"/>
              </a:rPr>
              <a:t>vibrationScale</a:t>
            </a:r>
            <a:r>
              <a:rPr lang="en-US" sz="1600" dirty="0">
                <a:latin typeface="+mn-lt"/>
                <a:cs typeface="Arial" pitchFamily="34" charset="0"/>
              </a:rPr>
              <a:t>=".1"&gt;</a:t>
            </a:r>
          </a:p>
          <a:p>
            <a:pPr lvl="0"/>
            <a:r>
              <a:rPr lang="en-US" sz="1600" dirty="0">
                <a:latin typeface="+mn-lt"/>
                <a:cs typeface="Arial" pitchFamily="34" charset="0"/>
              </a:rPr>
              <a:t>17</a:t>
            </a:r>
          </a:p>
          <a:p>
            <a:pPr lvl="0"/>
            <a:r>
              <a:rPr lang="en-US" sz="1600" dirty="0">
                <a:latin typeface="+mn-lt"/>
                <a:cs typeface="Arial" pitchFamily="34" charset="0"/>
              </a:rPr>
              <a:t>1  Energy: -1454.38826  </a:t>
            </a:r>
            <a:r>
              <a:rPr lang="en-US" sz="1600" dirty="0" err="1">
                <a:latin typeface="+mn-lt"/>
                <a:cs typeface="Arial" pitchFamily="34" charset="0"/>
              </a:rPr>
              <a:t>Freq</a:t>
            </a:r>
            <a:r>
              <a:rPr lang="en-US" sz="1600" dirty="0">
                <a:latin typeface="+mn-lt"/>
                <a:cs typeface="Arial" pitchFamily="34" charset="0"/>
              </a:rPr>
              <a:t>: 3199.35852</a:t>
            </a:r>
          </a:p>
          <a:p>
            <a:pPr lvl="0"/>
            <a:r>
              <a:rPr lang="en-US" sz="1600" dirty="0">
                <a:latin typeface="+mn-lt"/>
                <a:cs typeface="Arial" pitchFamily="34" charset="0"/>
              </a:rPr>
              <a:t>C    -1.693100    0.007800    0.000000   -0.000980    0.000120    0.000000</a:t>
            </a:r>
          </a:p>
          <a:p>
            <a:pPr lvl="0"/>
            <a:r>
              <a:rPr lang="en-US" sz="1600" dirty="0">
                <a:latin typeface="+mn-lt"/>
                <a:cs typeface="Arial" pitchFamily="34" charset="0"/>
              </a:rPr>
              <a:t>...</a:t>
            </a:r>
          </a:p>
          <a:p>
            <a:pPr lvl="0"/>
            <a:r>
              <a:rPr lang="en-US" sz="1600" dirty="0">
                <a:latin typeface="+mn-lt"/>
                <a:cs typeface="Arial" pitchFamily="34" charset="0"/>
              </a:rPr>
              <a:t>17</a:t>
            </a:r>
          </a:p>
          <a:p>
            <a:pPr lvl="0"/>
            <a:r>
              <a:rPr lang="en-US" sz="1600" dirty="0">
                <a:latin typeface="+mn-lt"/>
                <a:cs typeface="Arial" pitchFamily="34" charset="0"/>
              </a:rPr>
              <a:t>2  Energy: -1454.38826  </a:t>
            </a:r>
            <a:r>
              <a:rPr lang="en-US" sz="1600" dirty="0" err="1">
                <a:latin typeface="+mn-lt"/>
                <a:cs typeface="Arial" pitchFamily="34" charset="0"/>
              </a:rPr>
              <a:t>Freq</a:t>
            </a:r>
            <a:r>
              <a:rPr lang="en-US" sz="1600" dirty="0">
                <a:latin typeface="+mn-lt"/>
                <a:cs typeface="Arial" pitchFamily="34" charset="0"/>
              </a:rPr>
              <a:t>: 3191.02824</a:t>
            </a:r>
          </a:p>
          <a:p>
            <a:pPr lvl="0"/>
            <a:r>
              <a:rPr lang="en-US" sz="1600" dirty="0">
                <a:latin typeface="+mn-lt"/>
                <a:cs typeface="Arial" pitchFamily="34" charset="0"/>
              </a:rPr>
              <a:t>C    -1.693100    0.007800    0.000000   -0.000020   -0.000100    0.000000</a:t>
            </a:r>
          </a:p>
          <a:p>
            <a:pPr lvl="0"/>
            <a:r>
              <a:rPr lang="en-US" sz="1600" dirty="0">
                <a:latin typeface="+mn-lt"/>
                <a:cs typeface="Arial" pitchFamily="34" charset="0"/>
              </a:rPr>
              <a:t>...</a:t>
            </a:r>
          </a:p>
          <a:p>
            <a:pPr lvl="0"/>
            <a:r>
              <a:rPr lang="en-US" sz="1600" dirty="0">
                <a:latin typeface="+mn-lt"/>
                <a:cs typeface="Arial" pitchFamily="34" charset="0"/>
              </a:rPr>
              <a:t> </a:t>
            </a:r>
            <a:r>
              <a:rPr lang="en-US" sz="1600" dirty="0">
                <a:solidFill>
                  <a:srgbClr val="0070C0"/>
                </a:solidFill>
                <a:latin typeface="+mn-lt"/>
                <a:cs typeface="Arial" pitchFamily="34" charset="0"/>
              </a:rPr>
              <a:t>&lt;/</a:t>
            </a:r>
            <a:r>
              <a:rPr lang="en-US" sz="1600" dirty="0" err="1">
                <a:solidFill>
                  <a:srgbClr val="0070C0"/>
                </a:solidFill>
                <a:latin typeface="+mn-lt"/>
                <a:cs typeface="Arial" pitchFamily="34" charset="0"/>
              </a:rPr>
              <a:t>ModelData</a:t>
            </a:r>
            <a:r>
              <a:rPr lang="en-US" sz="1600" dirty="0">
                <a:solidFill>
                  <a:srgbClr val="0070C0"/>
                </a:solidFill>
                <a:latin typeface="+mn-lt"/>
                <a:cs typeface="Arial" pitchFamily="34" charset="0"/>
              </a:rPr>
              <a:t>&gt;</a:t>
            </a:r>
          </a:p>
          <a:p>
            <a:pPr lvl="0"/>
            <a:r>
              <a:rPr lang="en-US" sz="1600" dirty="0">
                <a:solidFill>
                  <a:srgbClr val="0070C0"/>
                </a:solidFill>
                <a:latin typeface="+mn-lt"/>
                <a:cs typeface="Arial" pitchFamily="34" charset="0"/>
              </a:rPr>
              <a:t>&lt;/Models</a:t>
            </a:r>
            <a:r>
              <a:rPr lang="en-US" sz="1600" dirty="0" smtClean="0">
                <a:solidFill>
                  <a:srgbClr val="0070C0"/>
                </a:solidFill>
                <a:latin typeface="+mn-lt"/>
                <a:cs typeface="Arial" pitchFamily="34" charset="0"/>
              </a:rPr>
              <a:t>&gt;</a:t>
            </a:r>
            <a:endParaRPr kumimoji="0" lang="en-US" sz="1600" b="0" i="0" u="none" strike="noStrike" cap="none" normalizeH="0" baseline="0" dirty="0" smtClean="0">
              <a:ln>
                <a:noFill/>
              </a:ln>
              <a:solidFill>
                <a:srgbClr val="0070C0"/>
              </a:solidFill>
              <a:effectLst/>
              <a:latin typeface="+mn-lt"/>
              <a:cs typeface="Arial" pitchFamily="34" charset="0"/>
            </a:endParaRPr>
          </a:p>
        </p:txBody>
      </p:sp>
      <p:sp>
        <p:nvSpPr>
          <p:cNvPr id="4" name="Title 1"/>
          <p:cNvSpPr txBox="1">
            <a:spLocks/>
          </p:cNvSpPr>
          <p:nvPr/>
        </p:nvSpPr>
        <p:spPr>
          <a:xfrm>
            <a:off x="0" y="0"/>
            <a:ext cx="9144000" cy="6096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dirty="0" smtClean="0">
                <a:solidFill>
                  <a:srgbClr val="000000"/>
                </a:solidFill>
                <a:cs typeface="Times New Roman" pitchFamily="18" charset="0"/>
              </a:rPr>
              <a:t>##$MODELS</a:t>
            </a:r>
            <a:endParaRPr lang="en-JM" sz="3200" dirty="0"/>
          </a:p>
        </p:txBody>
      </p:sp>
      <p:sp>
        <p:nvSpPr>
          <p:cNvPr id="3" name="Rectangle 2"/>
          <p:cNvSpPr/>
          <p:nvPr/>
        </p:nvSpPr>
        <p:spPr>
          <a:xfrm>
            <a:off x="6172200" y="990600"/>
            <a:ext cx="2819400" cy="2585323"/>
          </a:xfrm>
          <a:prstGeom prst="rect">
            <a:avLst/>
          </a:prstGeom>
        </p:spPr>
        <p:txBody>
          <a:bodyPr wrap="square">
            <a:spAutoFit/>
          </a:bodyPr>
          <a:lstStyle/>
          <a:p>
            <a:r>
              <a:rPr lang="en-US" b="1" dirty="0" smtClean="0">
                <a:solidFill>
                  <a:srgbClr val="FF0000"/>
                </a:solidFill>
              </a:rPr>
              <a:t>Multiple e</a:t>
            </a:r>
            <a:r>
              <a:rPr lang="en-US" b="1" dirty="0" smtClean="0">
                <a:solidFill>
                  <a:srgbClr val="FF0000"/>
                </a:solidFill>
              </a:rPr>
              <a:t>mbedded </a:t>
            </a:r>
            <a:r>
              <a:rPr lang="en-US" b="1" dirty="0" smtClean="0">
                <a:solidFill>
                  <a:srgbClr val="FF0000"/>
                </a:solidFill>
              </a:rPr>
              <a:t>structural </a:t>
            </a:r>
            <a:r>
              <a:rPr lang="en-US" b="1" dirty="0" smtClean="0">
                <a:solidFill>
                  <a:srgbClr val="FF0000"/>
                </a:solidFill>
              </a:rPr>
              <a:t>data</a:t>
            </a:r>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base structure along with any number of additional structures</a:t>
            </a:r>
          </a:p>
          <a:p>
            <a:endParaRPr lang="en-US" b="1" dirty="0">
              <a:solidFill>
                <a:srgbClr val="FF0000"/>
              </a:solidFill>
            </a:endParaRPr>
          </a:p>
          <a:p>
            <a:r>
              <a:rPr lang="en-US" b="1" dirty="0" smtClean="0">
                <a:solidFill>
                  <a:srgbClr val="FF0000"/>
                </a:solidFill>
              </a:rPr>
              <a:t>XML-like compartmentalization</a:t>
            </a:r>
            <a:endParaRPr lang="en-JM" b="1" dirty="0">
              <a:solidFill>
                <a:srgbClr val="FF0000"/>
              </a:solidFill>
            </a:endParaRPr>
          </a:p>
        </p:txBody>
      </p:sp>
    </p:spTree>
    <p:extLst>
      <p:ext uri="{BB962C8B-B14F-4D97-AF65-F5344CB8AC3E}">
        <p14:creationId xmlns:p14="http://schemas.microsoft.com/office/powerpoint/2010/main" val="3906298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5016758"/>
          </a:xfrm>
          <a:prstGeom prst="rect">
            <a:avLst/>
          </a:prstGeom>
        </p:spPr>
        <p:txBody>
          <a:bodyPr wrap="square">
            <a:spAutoFit/>
          </a:bodyPr>
          <a:lstStyle/>
          <a:p>
            <a:pPr lvl="0" eaLnBrk="0" hangingPunct="0"/>
            <a:endParaRPr lang="en-US" sz="1400" dirty="0" smtClean="0">
              <a:cs typeface="Arial" pitchFamily="34" charset="0"/>
            </a:endParaRPr>
          </a:p>
          <a:p>
            <a:pPr lvl="0" eaLnBrk="0" hangingPunct="0"/>
            <a:r>
              <a:rPr lang="en-US" sz="1400" dirty="0" smtClean="0">
                <a:solidFill>
                  <a:srgbClr val="0070C0"/>
                </a:solidFill>
                <a:cs typeface="Arial" pitchFamily="34" charset="0"/>
              </a:rPr>
              <a:t>##$</a:t>
            </a:r>
            <a:r>
              <a:rPr lang="en-US" sz="1400" dirty="0">
                <a:solidFill>
                  <a:srgbClr val="0070C0"/>
                </a:solidFill>
                <a:cs typeface="Arial" pitchFamily="34" charset="0"/>
              </a:rPr>
              <a:t>PEAKS</a:t>
            </a:r>
            <a:r>
              <a:rPr lang="en-US" sz="1400" dirty="0" smtClean="0">
                <a:solidFill>
                  <a:srgbClr val="0070C0"/>
                </a:solidFill>
                <a:cs typeface="Arial" pitchFamily="34" charset="0"/>
              </a:rPr>
              <a:t>= </a:t>
            </a:r>
            <a:endParaRPr lang="en-US" sz="1400" dirty="0">
              <a:solidFill>
                <a:srgbClr val="0070C0"/>
              </a:solidFill>
              <a:cs typeface="Arial" pitchFamily="34" charset="0"/>
            </a:endParaRPr>
          </a:p>
          <a:p>
            <a:pPr lvl="0" eaLnBrk="0" hangingPunct="0"/>
            <a:r>
              <a:rPr lang="en-US" sz="1400" dirty="0">
                <a:solidFill>
                  <a:srgbClr val="0070C0"/>
                </a:solidFill>
                <a:cs typeface="Arial" pitchFamily="34" charset="0"/>
              </a:rPr>
              <a:t>&lt;Peaks </a:t>
            </a:r>
            <a:r>
              <a:rPr lang="en-US" sz="1400" dirty="0">
                <a:cs typeface="Arial" pitchFamily="34" charset="0"/>
              </a:rPr>
              <a:t>type="IR" </a:t>
            </a:r>
            <a:r>
              <a:rPr lang="en-US" sz="1400" dirty="0" err="1">
                <a:cs typeface="Arial" pitchFamily="34" charset="0"/>
              </a:rPr>
              <a:t>xUnitsExpected</a:t>
            </a:r>
            <a:r>
              <a:rPr lang="en-US" sz="1400" dirty="0">
                <a:cs typeface="Arial" pitchFamily="34" charset="0"/>
              </a:rPr>
              <a:t>="1/cm"  </a:t>
            </a:r>
            <a:r>
              <a:rPr lang="en-US" sz="1400" dirty="0">
                <a:solidFill>
                  <a:srgbClr val="0070C0"/>
                </a:solidFill>
                <a:cs typeface="Arial" pitchFamily="34" charset="0"/>
              </a:rPr>
              <a:t>&gt;</a:t>
            </a: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solidFill>
                  <a:srgbClr val="0070C0"/>
                </a:solidFill>
                <a:cs typeface="Arial" pitchFamily="34" charset="0"/>
              </a:rPr>
              <a:t> </a:t>
            </a:r>
            <a:r>
              <a:rPr lang="en-US" sz="1200" dirty="0">
                <a:cs typeface="Arial" pitchFamily="34" charset="0"/>
              </a:rPr>
              <a:t>id="1" title="</a:t>
            </a:r>
            <a:r>
              <a:rPr lang="en-US" sz="1200" dirty="0" err="1">
                <a:cs typeface="Arial" pitchFamily="34" charset="0"/>
              </a:rPr>
              <a:t>asymm</a:t>
            </a:r>
            <a:r>
              <a:rPr lang="en-US" sz="1200" dirty="0">
                <a:cs typeface="Arial" pitchFamily="34" charset="0"/>
              </a:rPr>
              <a:t> </a:t>
            </a:r>
            <a:r>
              <a:rPr lang="en-US" sz="1200" dirty="0" err="1" smtClean="0">
                <a:cs typeface="Arial" pitchFamily="34" charset="0"/>
              </a:rPr>
              <a:t>str</a:t>
            </a:r>
            <a:r>
              <a:rPr lang="en-US" sz="1200" dirty="0" smtClean="0">
                <a:cs typeface="Arial" pitchFamily="34" charset="0"/>
              </a:rPr>
              <a:t> </a:t>
            </a:r>
            <a:r>
              <a:rPr lang="en-US" sz="1200" dirty="0">
                <a:cs typeface="Arial" pitchFamily="34" charset="0"/>
              </a:rPr>
              <a:t>of </a:t>
            </a:r>
            <a:r>
              <a:rPr lang="en-US" sz="1200" dirty="0" err="1" smtClean="0">
                <a:cs typeface="Arial" pitchFamily="34" charset="0"/>
              </a:rPr>
              <a:t>arom</a:t>
            </a:r>
            <a:r>
              <a:rPr lang="en-US" sz="1200" dirty="0" smtClean="0">
                <a:cs typeface="Arial" pitchFamily="34" charset="0"/>
              </a:rPr>
              <a:t> </a:t>
            </a:r>
            <a:r>
              <a:rPr lang="en-US" sz="1200" dirty="0">
                <a:cs typeface="Arial" pitchFamily="34" charset="0"/>
              </a:rPr>
              <a:t>CH group (~3100 cm-1)" </a:t>
            </a:r>
            <a:r>
              <a:rPr lang="en-US" sz="1200" dirty="0" err="1">
                <a:cs typeface="Arial" pitchFamily="34" charset="0"/>
              </a:rPr>
              <a:t>peakShape</a:t>
            </a:r>
            <a:r>
              <a:rPr lang="en-US" sz="1200" dirty="0">
                <a:cs typeface="Arial" pitchFamily="34" charset="0"/>
              </a:rPr>
              <a:t>="broad" model="1.1" </a:t>
            </a:r>
            <a:r>
              <a:rPr lang="en-US" sz="1200" dirty="0" err="1">
                <a:cs typeface="Arial" pitchFamily="34" charset="0"/>
              </a:rPr>
              <a:t>xMax</a:t>
            </a:r>
            <a:r>
              <a:rPr lang="en-US" sz="1200" dirty="0">
                <a:cs typeface="Arial" pitchFamily="34" charset="0"/>
              </a:rPr>
              <a:t>="3121" </a:t>
            </a:r>
            <a:r>
              <a:rPr lang="en-US" sz="1200" dirty="0" err="1">
                <a:cs typeface="Arial" pitchFamily="34" charset="0"/>
              </a:rPr>
              <a:t>xMin</a:t>
            </a:r>
            <a:r>
              <a:rPr lang="en-US" sz="1200" dirty="0">
                <a:cs typeface="Arial" pitchFamily="34" charset="0"/>
              </a:rPr>
              <a:t>="3081" </a:t>
            </a:r>
            <a:r>
              <a:rPr lang="en-US" sz="1200" dirty="0">
                <a:solidFill>
                  <a:srgbClr val="0070C0"/>
                </a:solidFill>
                <a:cs typeface="Arial" pitchFamily="34" charset="0"/>
              </a:rPr>
              <a:t>/&gt;</a:t>
            </a: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cs typeface="Arial" pitchFamily="34" charset="0"/>
              </a:rPr>
              <a:t> id="2" title="</a:t>
            </a:r>
            <a:r>
              <a:rPr lang="en-US" sz="1200" dirty="0" err="1">
                <a:cs typeface="Arial" pitchFamily="34" charset="0"/>
              </a:rPr>
              <a:t>symm</a:t>
            </a:r>
            <a:r>
              <a:rPr lang="en-US" sz="1200" dirty="0">
                <a:cs typeface="Arial" pitchFamily="34" charset="0"/>
              </a:rPr>
              <a:t> </a:t>
            </a:r>
            <a:r>
              <a:rPr lang="en-US" sz="1200" dirty="0" err="1" smtClean="0">
                <a:cs typeface="Arial" pitchFamily="34" charset="0"/>
              </a:rPr>
              <a:t>str</a:t>
            </a:r>
            <a:r>
              <a:rPr lang="en-US" sz="1200" dirty="0" smtClean="0">
                <a:cs typeface="Arial" pitchFamily="34" charset="0"/>
              </a:rPr>
              <a:t> </a:t>
            </a:r>
            <a:r>
              <a:rPr lang="en-US" sz="1200" dirty="0">
                <a:cs typeface="Arial" pitchFamily="34" charset="0"/>
              </a:rPr>
              <a:t>of </a:t>
            </a:r>
            <a:r>
              <a:rPr lang="en-US" sz="1200" dirty="0" err="1" smtClean="0">
                <a:cs typeface="Arial" pitchFamily="34" charset="0"/>
              </a:rPr>
              <a:t>arom</a:t>
            </a:r>
            <a:r>
              <a:rPr lang="en-US" sz="1200" dirty="0" smtClean="0">
                <a:cs typeface="Arial" pitchFamily="34" charset="0"/>
              </a:rPr>
              <a:t> </a:t>
            </a:r>
            <a:r>
              <a:rPr lang="en-US" sz="1200" dirty="0">
                <a:cs typeface="Arial" pitchFamily="34" charset="0"/>
              </a:rPr>
              <a:t>CH group (~3085 cm-1)" </a:t>
            </a:r>
            <a:r>
              <a:rPr lang="en-US" sz="1200" dirty="0" err="1">
                <a:cs typeface="Arial" pitchFamily="34" charset="0"/>
              </a:rPr>
              <a:t>peakShape</a:t>
            </a:r>
            <a:r>
              <a:rPr lang="en-US" sz="1200" dirty="0">
                <a:cs typeface="Arial" pitchFamily="34" charset="0"/>
              </a:rPr>
              <a:t>="broad" model="1.2" </a:t>
            </a:r>
            <a:r>
              <a:rPr lang="en-US" sz="1200" dirty="0" err="1">
                <a:cs typeface="Arial" pitchFamily="34" charset="0"/>
              </a:rPr>
              <a:t>xMax</a:t>
            </a:r>
            <a:r>
              <a:rPr lang="en-US" sz="1200" dirty="0">
                <a:cs typeface="Arial" pitchFamily="34" charset="0"/>
              </a:rPr>
              <a:t>="3101" </a:t>
            </a:r>
            <a:r>
              <a:rPr lang="en-US" sz="1200" dirty="0" err="1">
                <a:cs typeface="Arial" pitchFamily="34" charset="0"/>
              </a:rPr>
              <a:t>xMin</a:t>
            </a:r>
            <a:r>
              <a:rPr lang="en-US" sz="1200" dirty="0">
                <a:cs typeface="Arial" pitchFamily="34" charset="0"/>
              </a:rPr>
              <a:t>="3071"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cs typeface="Arial" pitchFamily="34" charset="0"/>
              </a:rPr>
              <a:t> id="3" title="</a:t>
            </a:r>
            <a:r>
              <a:rPr lang="en-US" sz="1200" dirty="0" err="1">
                <a:cs typeface="Arial" pitchFamily="34" charset="0"/>
              </a:rPr>
              <a:t>asymm</a:t>
            </a:r>
            <a:r>
              <a:rPr lang="en-US" sz="1200" dirty="0">
                <a:cs typeface="Arial" pitchFamily="34" charset="0"/>
              </a:rPr>
              <a:t> stretch of CH group (~3060 cm-1)" </a:t>
            </a:r>
            <a:r>
              <a:rPr lang="en-US" sz="1200" dirty="0" err="1">
                <a:cs typeface="Arial" pitchFamily="34" charset="0"/>
              </a:rPr>
              <a:t>peakShape</a:t>
            </a:r>
            <a:r>
              <a:rPr lang="en-US" sz="1200" dirty="0">
                <a:cs typeface="Arial" pitchFamily="34" charset="0"/>
              </a:rPr>
              <a:t>="broad" model="1.3" </a:t>
            </a:r>
            <a:r>
              <a:rPr lang="en-US" sz="1200" dirty="0" err="1">
                <a:cs typeface="Arial" pitchFamily="34" charset="0"/>
              </a:rPr>
              <a:t>xMax</a:t>
            </a:r>
            <a:r>
              <a:rPr lang="en-US" sz="1200" dirty="0">
                <a:cs typeface="Arial" pitchFamily="34" charset="0"/>
              </a:rPr>
              <a:t>="3077" </a:t>
            </a:r>
            <a:r>
              <a:rPr lang="en-US" sz="1200" dirty="0" err="1">
                <a:cs typeface="Arial" pitchFamily="34" charset="0"/>
              </a:rPr>
              <a:t>xMin</a:t>
            </a:r>
            <a:r>
              <a:rPr lang="en-US" sz="1200" dirty="0">
                <a:cs typeface="Arial" pitchFamily="34" charset="0"/>
              </a:rPr>
              <a:t>="3047"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400" dirty="0">
                <a:cs typeface="Arial" pitchFamily="34" charset="0"/>
              </a:rPr>
              <a:t>…</a:t>
            </a:r>
          </a:p>
          <a:p>
            <a:pPr lvl="0" eaLnBrk="0" hangingPunct="0"/>
            <a:r>
              <a:rPr lang="en-US" sz="1400" dirty="0">
                <a:solidFill>
                  <a:srgbClr val="0070C0"/>
                </a:solidFill>
                <a:cs typeface="Arial" pitchFamily="34" charset="0"/>
              </a:rPr>
              <a:t>&lt;/Peaks</a:t>
            </a:r>
            <a:r>
              <a:rPr lang="en-US" sz="1400" dirty="0" smtClean="0">
                <a:solidFill>
                  <a:srgbClr val="0070C0"/>
                </a:solidFill>
                <a:cs typeface="Arial" pitchFamily="34" charset="0"/>
              </a:rPr>
              <a:t>&gt;</a:t>
            </a:r>
          </a:p>
          <a:p>
            <a:pPr lvl="0" eaLnBrk="0" hangingPunct="0"/>
            <a:endParaRPr lang="en-US" sz="1400" dirty="0" smtClean="0">
              <a:cs typeface="Arial" pitchFamily="34" charset="0"/>
            </a:endParaRPr>
          </a:p>
          <a:p>
            <a:pPr lvl="0" eaLnBrk="0" hangingPunct="0"/>
            <a:endParaRPr lang="en-US" sz="1400" dirty="0">
              <a:cs typeface="Arial" pitchFamily="34" charset="0"/>
            </a:endParaRPr>
          </a:p>
          <a:p>
            <a:pPr lvl="0" eaLnBrk="0" hangingPunct="0"/>
            <a:endParaRPr lang="en-US" sz="1400" dirty="0" smtClean="0">
              <a:cs typeface="Arial" pitchFamily="34" charset="0"/>
            </a:endParaRPr>
          </a:p>
          <a:p>
            <a:pPr lvl="0" eaLnBrk="0" hangingPunct="0"/>
            <a:endParaRPr lang="en-US" sz="1400" dirty="0" smtClean="0">
              <a:cs typeface="Arial" pitchFamily="34" charset="0"/>
            </a:endParaRPr>
          </a:p>
          <a:p>
            <a:pPr lvl="0" eaLnBrk="0" hangingPunct="0"/>
            <a:endParaRPr lang="en-US" sz="1400" dirty="0" smtClean="0">
              <a:cs typeface="Arial" pitchFamily="34" charset="0"/>
            </a:endParaRPr>
          </a:p>
          <a:p>
            <a:pPr eaLnBrk="0" hangingPunct="0"/>
            <a:r>
              <a:rPr lang="en-US" dirty="0">
                <a:solidFill>
                  <a:srgbClr val="0070C0"/>
                </a:solidFill>
                <a:cs typeface="Arial" pitchFamily="34" charset="0"/>
              </a:rPr>
              <a:t>&lt;</a:t>
            </a:r>
            <a:r>
              <a:rPr lang="en-US" dirty="0" err="1">
                <a:solidFill>
                  <a:srgbClr val="0070C0"/>
                </a:solidFill>
                <a:cs typeface="Arial" pitchFamily="34" charset="0"/>
              </a:rPr>
              <a:t>PeakData</a:t>
            </a:r>
            <a:r>
              <a:rPr lang="en-US" dirty="0">
                <a:solidFill>
                  <a:srgbClr val="0070C0"/>
                </a:solidFill>
                <a:cs typeface="Arial" pitchFamily="34" charset="0"/>
              </a:rPr>
              <a:t> </a:t>
            </a:r>
            <a:endParaRPr lang="en-US" dirty="0" smtClean="0">
              <a:solidFill>
                <a:srgbClr val="0070C0"/>
              </a:solidFill>
              <a:cs typeface="Arial" pitchFamily="34" charset="0"/>
            </a:endParaRPr>
          </a:p>
          <a:p>
            <a:pPr eaLnBrk="0" hangingPunct="0"/>
            <a:r>
              <a:rPr lang="en-US" dirty="0" smtClean="0">
                <a:cs typeface="Arial" pitchFamily="34" charset="0"/>
              </a:rPr>
              <a:t>id</a:t>
            </a:r>
            <a:r>
              <a:rPr lang="en-US" dirty="0">
                <a:cs typeface="Arial" pitchFamily="34" charset="0"/>
              </a:rPr>
              <a:t>="3" </a:t>
            </a:r>
            <a:r>
              <a:rPr lang="en-US" dirty="0" smtClean="0">
                <a:cs typeface="Arial" pitchFamily="34" charset="0"/>
              </a:rPr>
              <a:t>					</a:t>
            </a:r>
            <a:r>
              <a:rPr lang="en-US" dirty="0" smtClean="0">
                <a:solidFill>
                  <a:srgbClr val="FF0000"/>
                </a:solidFill>
                <a:cs typeface="Arial" pitchFamily="34" charset="0"/>
              </a:rPr>
              <a:t>unique reference code</a:t>
            </a:r>
          </a:p>
          <a:p>
            <a:pPr eaLnBrk="0" hangingPunct="0"/>
            <a:r>
              <a:rPr lang="en-US" dirty="0" smtClean="0">
                <a:cs typeface="Arial" pitchFamily="34" charset="0"/>
              </a:rPr>
              <a:t>title</a:t>
            </a:r>
            <a:r>
              <a:rPr lang="en-US" dirty="0">
                <a:cs typeface="Arial" pitchFamily="34" charset="0"/>
              </a:rPr>
              <a:t>="</a:t>
            </a:r>
            <a:r>
              <a:rPr lang="en-US" dirty="0" err="1">
                <a:cs typeface="Arial" pitchFamily="34" charset="0"/>
              </a:rPr>
              <a:t>asymm</a:t>
            </a:r>
            <a:r>
              <a:rPr lang="en-US" dirty="0">
                <a:cs typeface="Arial" pitchFamily="34" charset="0"/>
              </a:rPr>
              <a:t> stretch of CH group (~3060 cm-1)" </a:t>
            </a:r>
            <a:endParaRPr lang="en-US" dirty="0" smtClean="0">
              <a:cs typeface="Arial" pitchFamily="34" charset="0"/>
            </a:endParaRPr>
          </a:p>
          <a:p>
            <a:pPr eaLnBrk="0" hangingPunct="0"/>
            <a:r>
              <a:rPr lang="en-US" dirty="0" err="1" smtClean="0">
                <a:cs typeface="Arial" pitchFamily="34" charset="0"/>
              </a:rPr>
              <a:t>peakShape</a:t>
            </a:r>
            <a:r>
              <a:rPr lang="en-US" dirty="0">
                <a:cs typeface="Arial" pitchFamily="34" charset="0"/>
              </a:rPr>
              <a:t>="broad" </a:t>
            </a:r>
            <a:r>
              <a:rPr lang="en-US" dirty="0" smtClean="0">
                <a:cs typeface="Arial" pitchFamily="34" charset="0"/>
              </a:rPr>
              <a:t>	</a:t>
            </a:r>
          </a:p>
          <a:p>
            <a:pPr eaLnBrk="0" hangingPunct="0"/>
            <a:r>
              <a:rPr lang="en-US" dirty="0" smtClean="0">
                <a:cs typeface="Arial" pitchFamily="34" charset="0"/>
              </a:rPr>
              <a:t>model</a:t>
            </a:r>
            <a:r>
              <a:rPr lang="en-US" dirty="0">
                <a:cs typeface="Arial" pitchFamily="34" charset="0"/>
              </a:rPr>
              <a:t>="1.3" </a:t>
            </a:r>
            <a:r>
              <a:rPr lang="en-US" dirty="0" smtClean="0">
                <a:cs typeface="Arial" pitchFamily="34" charset="0"/>
              </a:rPr>
              <a:t>				</a:t>
            </a:r>
            <a:r>
              <a:rPr lang="en-US" dirty="0" smtClean="0">
                <a:solidFill>
                  <a:srgbClr val="FF0000"/>
                </a:solidFill>
                <a:cs typeface="Arial" pitchFamily="34" charset="0"/>
              </a:rPr>
              <a:t>refers </a:t>
            </a:r>
            <a:r>
              <a:rPr lang="en-US" dirty="0">
                <a:solidFill>
                  <a:srgbClr val="FF0000"/>
                </a:solidFill>
                <a:cs typeface="Arial" pitchFamily="34" charset="0"/>
              </a:rPr>
              <a:t>back to </a:t>
            </a:r>
            <a:r>
              <a:rPr lang="en-US" dirty="0" smtClean="0">
                <a:solidFill>
                  <a:srgbClr val="FF0000"/>
                </a:solidFill>
                <a:cs typeface="Arial" pitchFamily="34" charset="0"/>
              </a:rPr>
              <a:t>model with id=“1.3”</a:t>
            </a:r>
            <a:endParaRPr lang="en-US" dirty="0" smtClean="0">
              <a:cs typeface="Arial" pitchFamily="34" charset="0"/>
            </a:endParaRPr>
          </a:p>
          <a:p>
            <a:pPr eaLnBrk="0" hangingPunct="0"/>
            <a:r>
              <a:rPr lang="en-US" dirty="0" err="1" smtClean="0">
                <a:cs typeface="Arial" pitchFamily="34" charset="0"/>
              </a:rPr>
              <a:t>xMax</a:t>
            </a:r>
            <a:r>
              <a:rPr lang="en-US" dirty="0">
                <a:cs typeface="Arial" pitchFamily="34" charset="0"/>
              </a:rPr>
              <a:t>="3077" </a:t>
            </a:r>
            <a:r>
              <a:rPr lang="en-US" dirty="0" smtClean="0">
                <a:cs typeface="Arial" pitchFamily="34" charset="0"/>
              </a:rPr>
              <a:t>			</a:t>
            </a:r>
            <a:r>
              <a:rPr lang="en-US" dirty="0">
                <a:cs typeface="Arial" pitchFamily="34" charset="0"/>
              </a:rPr>
              <a:t>	</a:t>
            </a:r>
            <a:r>
              <a:rPr lang="en-US" dirty="0" smtClean="0">
                <a:solidFill>
                  <a:srgbClr val="FF0000"/>
                </a:solidFill>
                <a:cs typeface="Arial" pitchFamily="34" charset="0"/>
              </a:rPr>
              <a:t>range for highlight</a:t>
            </a:r>
          </a:p>
          <a:p>
            <a:pPr eaLnBrk="0" hangingPunct="0"/>
            <a:r>
              <a:rPr lang="en-US" dirty="0" err="1" smtClean="0">
                <a:cs typeface="Arial" pitchFamily="34" charset="0"/>
              </a:rPr>
              <a:t>xMin</a:t>
            </a:r>
            <a:r>
              <a:rPr lang="en-US" dirty="0">
                <a:cs typeface="Arial" pitchFamily="34" charset="0"/>
              </a:rPr>
              <a:t>="3047" </a:t>
            </a:r>
            <a:r>
              <a:rPr lang="en-US" dirty="0" smtClean="0">
                <a:cs typeface="Arial" pitchFamily="34" charset="0"/>
              </a:rPr>
              <a:t>				</a:t>
            </a:r>
            <a:endParaRPr lang="en-US" dirty="0" smtClean="0">
              <a:solidFill>
                <a:srgbClr val="FF0000"/>
              </a:solidFill>
              <a:cs typeface="Arial" pitchFamily="34" charset="0"/>
            </a:endParaRPr>
          </a:p>
          <a:p>
            <a:pPr eaLnBrk="0" hangingPunct="0"/>
            <a:r>
              <a:rPr lang="en-US" dirty="0" smtClean="0">
                <a:solidFill>
                  <a:srgbClr val="0070C0"/>
                </a:solidFill>
                <a:cs typeface="Arial" pitchFamily="34" charset="0"/>
              </a:rPr>
              <a:t>/&gt;</a:t>
            </a:r>
            <a:endParaRPr lang="en-US" dirty="0">
              <a:cs typeface="Arial" pitchFamily="34" charset="0"/>
            </a:endParaRPr>
          </a:p>
        </p:txBody>
      </p:sp>
      <p:sp>
        <p:nvSpPr>
          <p:cNvPr id="3" name="Title 1"/>
          <p:cNvSpPr txBox="1">
            <a:spLocks/>
          </p:cNvSpPr>
          <p:nvPr/>
        </p:nvSpPr>
        <p:spPr>
          <a:xfrm>
            <a:off x="0" y="0"/>
            <a:ext cx="91440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dirty="0" smtClean="0">
                <a:solidFill>
                  <a:srgbClr val="000000"/>
                </a:solidFill>
                <a:cs typeface="Times New Roman" pitchFamily="18" charset="0"/>
              </a:rPr>
              <a:t>##$PEAKS (IR)</a:t>
            </a:r>
            <a:endParaRPr lang="en-JM" sz="3200" dirty="0"/>
          </a:p>
        </p:txBody>
      </p:sp>
    </p:spTree>
    <p:extLst>
      <p:ext uri="{BB962C8B-B14F-4D97-AF65-F5344CB8AC3E}">
        <p14:creationId xmlns:p14="http://schemas.microsoft.com/office/powerpoint/2010/main" val="3312222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5869"/>
            <a:ext cx="9144000" cy="5940088"/>
          </a:xfrm>
          <a:prstGeom prst="rect">
            <a:avLst/>
          </a:prstGeom>
        </p:spPr>
        <p:txBody>
          <a:bodyPr wrap="square">
            <a:spAutoFit/>
          </a:bodyPr>
          <a:lstStyle/>
          <a:p>
            <a:pPr lvl="0" eaLnBrk="0" hangingPunct="0"/>
            <a:endParaRPr lang="en-US" sz="1400" dirty="0">
              <a:solidFill>
                <a:srgbClr val="0070C0"/>
              </a:solidFill>
              <a:cs typeface="Arial" pitchFamily="34" charset="0"/>
            </a:endParaRPr>
          </a:p>
          <a:p>
            <a:pPr lvl="0" eaLnBrk="0" hangingPunct="0"/>
            <a:endParaRPr lang="en-US" sz="1400" dirty="0" smtClean="0">
              <a:solidFill>
                <a:srgbClr val="0070C0"/>
              </a:solidFill>
              <a:cs typeface="Arial" pitchFamily="34" charset="0"/>
            </a:endParaRPr>
          </a:p>
          <a:p>
            <a:pPr lvl="0" eaLnBrk="0" hangingPunct="0"/>
            <a:r>
              <a:rPr lang="en-US" sz="1400" dirty="0" smtClean="0">
                <a:solidFill>
                  <a:srgbClr val="0070C0"/>
                </a:solidFill>
                <a:cs typeface="Arial" pitchFamily="34" charset="0"/>
              </a:rPr>
              <a:t>##$</a:t>
            </a:r>
            <a:r>
              <a:rPr lang="en-US" sz="1400" dirty="0">
                <a:solidFill>
                  <a:srgbClr val="0070C0"/>
                </a:solidFill>
                <a:cs typeface="Arial" pitchFamily="34" charset="0"/>
              </a:rPr>
              <a:t>PEAKS=</a:t>
            </a:r>
          </a:p>
          <a:p>
            <a:pPr lvl="0" eaLnBrk="0" hangingPunct="0"/>
            <a:r>
              <a:rPr lang="en-US" sz="1400" dirty="0">
                <a:solidFill>
                  <a:srgbClr val="0070C0"/>
                </a:solidFill>
                <a:cs typeface="Arial" pitchFamily="34" charset="0"/>
              </a:rPr>
              <a:t>&lt;Peaks </a:t>
            </a:r>
            <a:r>
              <a:rPr lang="en-US" sz="1400" dirty="0" smtClean="0">
                <a:cs typeface="Arial" pitchFamily="34" charset="0"/>
              </a:rPr>
              <a:t>type="HNMR</a:t>
            </a:r>
            <a:r>
              <a:rPr lang="en-US" sz="1400" dirty="0">
                <a:cs typeface="Arial" pitchFamily="34" charset="0"/>
              </a:rPr>
              <a:t>" </a:t>
            </a:r>
            <a:r>
              <a:rPr lang="en-US" sz="1400" dirty="0" err="1">
                <a:cs typeface="Arial" pitchFamily="34" charset="0"/>
              </a:rPr>
              <a:t>xUnitsExpected</a:t>
            </a:r>
            <a:r>
              <a:rPr lang="en-US" sz="1400" dirty="0">
                <a:cs typeface="Arial" pitchFamily="34" charset="0"/>
              </a:rPr>
              <a:t>="ppm"  &gt;</a:t>
            </a: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solidFill>
                  <a:srgbClr val="0070C0"/>
                </a:solidFill>
                <a:cs typeface="Arial" pitchFamily="34" charset="0"/>
              </a:rPr>
              <a:t> </a:t>
            </a:r>
            <a:r>
              <a:rPr lang="en-US" sz="1200" dirty="0">
                <a:cs typeface="Arial" pitchFamily="34" charset="0"/>
              </a:rPr>
              <a:t>id="1" title="methyl group ~2.6" </a:t>
            </a:r>
            <a:r>
              <a:rPr lang="en-US" sz="1200" dirty="0" err="1">
                <a:cs typeface="Arial" pitchFamily="34" charset="0"/>
              </a:rPr>
              <a:t>peakShape</a:t>
            </a:r>
            <a:r>
              <a:rPr lang="en-US" sz="1200" dirty="0">
                <a:cs typeface="Arial" pitchFamily="34" charset="0"/>
              </a:rPr>
              <a:t>="singlet" model="</a:t>
            </a:r>
            <a:r>
              <a:rPr lang="en-US" sz="1200" dirty="0" err="1">
                <a:cs typeface="Arial" pitchFamily="34" charset="0"/>
              </a:rPr>
              <a:t>acetophenone</a:t>
            </a:r>
            <a:r>
              <a:rPr lang="en-US" sz="1200" dirty="0">
                <a:cs typeface="Arial" pitchFamily="34" charset="0"/>
              </a:rPr>
              <a:t>" atoms="15,16,17" </a:t>
            </a:r>
            <a:r>
              <a:rPr lang="en-US" sz="1200" dirty="0" err="1" smtClean="0">
                <a:cs typeface="Arial" pitchFamily="34" charset="0"/>
              </a:rPr>
              <a:t>xMax</a:t>
            </a:r>
            <a:r>
              <a:rPr lang="en-US" sz="1200" dirty="0">
                <a:cs typeface="Arial" pitchFamily="34" charset="0"/>
              </a:rPr>
              <a:t>="2.7" </a:t>
            </a:r>
            <a:r>
              <a:rPr lang="en-US" sz="1200" dirty="0" err="1">
                <a:cs typeface="Arial" pitchFamily="34" charset="0"/>
              </a:rPr>
              <a:t>xMin</a:t>
            </a:r>
            <a:r>
              <a:rPr lang="en-US" sz="1200" dirty="0">
                <a:cs typeface="Arial" pitchFamily="34" charset="0"/>
              </a:rPr>
              <a:t>="2.5</a:t>
            </a:r>
            <a:r>
              <a:rPr lang="en-US" sz="1200" dirty="0" smtClean="0">
                <a:cs typeface="Arial" pitchFamily="34" charset="0"/>
              </a:rPr>
              <a:t>" </a:t>
            </a:r>
            <a:r>
              <a:rPr lang="en-US" sz="1200" dirty="0">
                <a:solidFill>
                  <a:srgbClr val="0070C0"/>
                </a:solidFill>
                <a:cs typeface="Arial" pitchFamily="34" charset="0"/>
              </a:rPr>
              <a:t>/&gt;</a:t>
            </a: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solidFill>
                  <a:srgbClr val="0070C0"/>
                </a:solidFill>
                <a:cs typeface="Arial" pitchFamily="34" charset="0"/>
              </a:rPr>
              <a:t> </a:t>
            </a:r>
            <a:r>
              <a:rPr lang="en-US" sz="1200" dirty="0">
                <a:cs typeface="Arial" pitchFamily="34" charset="0"/>
              </a:rPr>
              <a:t>id="2" title="meta H's ~7.4" </a:t>
            </a:r>
            <a:r>
              <a:rPr lang="en-US" sz="1200" dirty="0" err="1">
                <a:cs typeface="Arial" pitchFamily="34" charset="0"/>
              </a:rPr>
              <a:t>peakShape</a:t>
            </a:r>
            <a:r>
              <a:rPr lang="en-US" sz="1200" dirty="0">
                <a:cs typeface="Arial" pitchFamily="34" charset="0"/>
              </a:rPr>
              <a:t>="</a:t>
            </a:r>
            <a:r>
              <a:rPr lang="en-US" sz="1200" dirty="0" err="1">
                <a:cs typeface="Arial" pitchFamily="34" charset="0"/>
              </a:rPr>
              <a:t>multiplet</a:t>
            </a:r>
            <a:r>
              <a:rPr lang="en-US" sz="1200" dirty="0">
                <a:cs typeface="Arial" pitchFamily="34" charset="0"/>
              </a:rPr>
              <a:t>" model="</a:t>
            </a:r>
            <a:r>
              <a:rPr lang="en-US" sz="1200" dirty="0" err="1">
                <a:cs typeface="Arial" pitchFamily="34" charset="0"/>
              </a:rPr>
              <a:t>acetophenone</a:t>
            </a:r>
            <a:r>
              <a:rPr lang="en-US" sz="1200" dirty="0">
                <a:cs typeface="Arial" pitchFamily="34" charset="0"/>
              </a:rPr>
              <a:t>"  atoms="</a:t>
            </a:r>
            <a:r>
              <a:rPr lang="en-US" sz="1200" dirty="0" smtClean="0">
                <a:cs typeface="Arial" pitchFamily="34" charset="0"/>
              </a:rPr>
              <a:t>10,11“ </a:t>
            </a:r>
            <a:r>
              <a:rPr lang="en-US" sz="1200" dirty="0" err="1" smtClean="0">
                <a:cs typeface="Arial" pitchFamily="34" charset="0"/>
              </a:rPr>
              <a:t>xMax</a:t>
            </a:r>
            <a:r>
              <a:rPr lang="en-US" sz="1200" dirty="0">
                <a:cs typeface="Arial" pitchFamily="34" charset="0"/>
              </a:rPr>
              <a:t>="7.5" </a:t>
            </a:r>
            <a:r>
              <a:rPr lang="en-US" sz="1200" dirty="0" err="1">
                <a:cs typeface="Arial" pitchFamily="34" charset="0"/>
              </a:rPr>
              <a:t>xMin</a:t>
            </a:r>
            <a:r>
              <a:rPr lang="en-US" sz="1200" dirty="0">
                <a:cs typeface="Arial" pitchFamily="34" charset="0"/>
              </a:rPr>
              <a:t>="7.3"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solidFill>
                  <a:srgbClr val="0070C0"/>
                </a:solidFill>
                <a:cs typeface="Arial" pitchFamily="34" charset="0"/>
              </a:rPr>
              <a:t> </a:t>
            </a:r>
            <a:r>
              <a:rPr lang="en-US" sz="1200" dirty="0">
                <a:cs typeface="Arial" pitchFamily="34" charset="0"/>
              </a:rPr>
              <a:t>id="3" title="para H ~7.5" </a:t>
            </a:r>
            <a:r>
              <a:rPr lang="en-US" sz="1200" dirty="0" err="1">
                <a:cs typeface="Arial" pitchFamily="34" charset="0"/>
              </a:rPr>
              <a:t>peakShape</a:t>
            </a:r>
            <a:r>
              <a:rPr lang="en-US" sz="1200" dirty="0">
                <a:cs typeface="Arial" pitchFamily="34" charset="0"/>
              </a:rPr>
              <a:t>="</a:t>
            </a:r>
            <a:r>
              <a:rPr lang="en-US" sz="1200" dirty="0" err="1">
                <a:cs typeface="Arial" pitchFamily="34" charset="0"/>
              </a:rPr>
              <a:t>multiplet</a:t>
            </a:r>
            <a:r>
              <a:rPr lang="en-US" sz="1200" dirty="0">
                <a:cs typeface="Arial" pitchFamily="34" charset="0"/>
              </a:rPr>
              <a:t>" model="</a:t>
            </a:r>
            <a:r>
              <a:rPr lang="en-US" sz="1200" dirty="0" err="1">
                <a:cs typeface="Arial" pitchFamily="34" charset="0"/>
              </a:rPr>
              <a:t>acetophenone</a:t>
            </a:r>
            <a:r>
              <a:rPr lang="en-US" sz="1200" dirty="0">
                <a:cs typeface="Arial" pitchFamily="34" charset="0"/>
              </a:rPr>
              <a:t>" atoms="12" </a:t>
            </a:r>
            <a:r>
              <a:rPr lang="en-US" sz="1200" dirty="0" err="1" smtClean="0">
                <a:cs typeface="Arial" pitchFamily="34" charset="0"/>
              </a:rPr>
              <a:t>xMax</a:t>
            </a:r>
            <a:r>
              <a:rPr lang="en-US" sz="1200" dirty="0">
                <a:cs typeface="Arial" pitchFamily="34" charset="0"/>
              </a:rPr>
              <a:t>="7.6" </a:t>
            </a:r>
            <a:r>
              <a:rPr lang="en-US" sz="1200" dirty="0" err="1">
                <a:cs typeface="Arial" pitchFamily="34" charset="0"/>
              </a:rPr>
              <a:t>xMin</a:t>
            </a:r>
            <a:r>
              <a:rPr lang="en-US" sz="1200" dirty="0">
                <a:cs typeface="Arial" pitchFamily="34" charset="0"/>
              </a:rPr>
              <a:t>="7.4</a:t>
            </a:r>
            <a:r>
              <a:rPr lang="en-US" sz="1200" dirty="0" smtClean="0">
                <a:cs typeface="Arial" pitchFamily="34" charset="0"/>
              </a:rPr>
              <a:t>"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solidFill>
                  <a:srgbClr val="0070C0"/>
                </a:solidFill>
                <a:cs typeface="Arial" pitchFamily="34" charset="0"/>
              </a:rPr>
              <a:t> </a:t>
            </a:r>
            <a:r>
              <a:rPr lang="en-US" sz="1200" dirty="0">
                <a:cs typeface="Arial" pitchFamily="34" charset="0"/>
              </a:rPr>
              <a:t>id="4" title="</a:t>
            </a:r>
            <a:r>
              <a:rPr lang="en-US" sz="1200" dirty="0" err="1">
                <a:cs typeface="Arial" pitchFamily="34" charset="0"/>
              </a:rPr>
              <a:t>ortho</a:t>
            </a:r>
            <a:r>
              <a:rPr lang="en-US" sz="1200" dirty="0">
                <a:cs typeface="Arial" pitchFamily="34" charset="0"/>
              </a:rPr>
              <a:t> H's ~7.9" </a:t>
            </a:r>
            <a:r>
              <a:rPr lang="en-US" sz="1200" dirty="0" err="1">
                <a:cs typeface="Arial" pitchFamily="34" charset="0"/>
              </a:rPr>
              <a:t>peakShape</a:t>
            </a:r>
            <a:r>
              <a:rPr lang="en-US" sz="1200" dirty="0">
                <a:cs typeface="Arial" pitchFamily="34" charset="0"/>
              </a:rPr>
              <a:t>="</a:t>
            </a:r>
            <a:r>
              <a:rPr lang="en-US" sz="1200" dirty="0" err="1">
                <a:cs typeface="Arial" pitchFamily="34" charset="0"/>
              </a:rPr>
              <a:t>multiplet</a:t>
            </a:r>
            <a:r>
              <a:rPr lang="en-US" sz="1200" dirty="0">
                <a:cs typeface="Arial" pitchFamily="34" charset="0"/>
              </a:rPr>
              <a:t>" model="</a:t>
            </a:r>
            <a:r>
              <a:rPr lang="en-US" sz="1200" dirty="0" err="1">
                <a:cs typeface="Arial" pitchFamily="34" charset="0"/>
              </a:rPr>
              <a:t>acetophenone</a:t>
            </a:r>
            <a:r>
              <a:rPr lang="en-US" sz="1200" dirty="0">
                <a:cs typeface="Arial" pitchFamily="34" charset="0"/>
              </a:rPr>
              <a:t>" atoms="8,9" </a:t>
            </a:r>
            <a:r>
              <a:rPr lang="en-US" sz="1200" dirty="0" err="1" smtClean="0">
                <a:cs typeface="Arial" pitchFamily="34" charset="0"/>
              </a:rPr>
              <a:t>xMax</a:t>
            </a:r>
            <a:r>
              <a:rPr lang="en-US" sz="1200" dirty="0">
                <a:cs typeface="Arial" pitchFamily="34" charset="0"/>
              </a:rPr>
              <a:t>="8.0" </a:t>
            </a:r>
            <a:r>
              <a:rPr lang="en-US" sz="1200" dirty="0" err="1">
                <a:cs typeface="Arial" pitchFamily="34" charset="0"/>
              </a:rPr>
              <a:t>xMin</a:t>
            </a:r>
            <a:r>
              <a:rPr lang="en-US" sz="1200" dirty="0">
                <a:cs typeface="Arial" pitchFamily="34" charset="0"/>
              </a:rPr>
              <a:t>="7.9</a:t>
            </a:r>
            <a:r>
              <a:rPr lang="en-US" sz="1200" dirty="0" smtClean="0">
                <a:cs typeface="Arial" pitchFamily="34" charset="0"/>
              </a:rPr>
              <a:t>"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400" dirty="0">
                <a:solidFill>
                  <a:srgbClr val="0070C0"/>
                </a:solidFill>
                <a:cs typeface="Arial" pitchFamily="34" charset="0"/>
              </a:rPr>
              <a:t>&lt;/Peaks&gt;</a:t>
            </a:r>
          </a:p>
          <a:p>
            <a:pPr lvl="0" eaLnBrk="0" hangingPunct="0"/>
            <a:endParaRPr lang="en-US" sz="1400" dirty="0">
              <a:cs typeface="Arial" pitchFamily="34" charset="0"/>
            </a:endParaRPr>
          </a:p>
          <a:p>
            <a:pPr lvl="0" eaLnBrk="0" hangingPunct="0"/>
            <a:endParaRPr lang="en-US" sz="1400" dirty="0" smtClean="0">
              <a:cs typeface="Arial" pitchFamily="34" charset="0"/>
            </a:endParaRPr>
          </a:p>
          <a:p>
            <a:pPr lvl="0" eaLnBrk="0" hangingPunct="0"/>
            <a:endParaRPr lang="en-US" sz="1400" dirty="0">
              <a:cs typeface="Arial" pitchFamily="34" charset="0"/>
            </a:endParaRPr>
          </a:p>
          <a:p>
            <a:pPr lvl="0" eaLnBrk="0" hangingPunct="0"/>
            <a:endParaRPr lang="en-US" sz="1400" dirty="0" smtClean="0">
              <a:cs typeface="Arial" pitchFamily="34" charset="0"/>
            </a:endParaRPr>
          </a:p>
          <a:p>
            <a:pPr lvl="0" eaLnBrk="0" hangingPunct="0"/>
            <a:endParaRPr lang="en-US" sz="1400" dirty="0">
              <a:cs typeface="Arial" pitchFamily="34" charset="0"/>
            </a:endParaRPr>
          </a:p>
          <a:p>
            <a:pPr lvl="0" eaLnBrk="0" hangingPunct="0"/>
            <a:endParaRPr lang="en-US" sz="1400" dirty="0" smtClean="0">
              <a:cs typeface="Arial" pitchFamily="34" charset="0"/>
            </a:endParaRPr>
          </a:p>
          <a:p>
            <a:pPr lvl="0" eaLnBrk="0" hangingPunct="0"/>
            <a:r>
              <a:rPr lang="en-US" dirty="0">
                <a:solidFill>
                  <a:srgbClr val="0070C0"/>
                </a:solidFill>
                <a:cs typeface="Arial" pitchFamily="34" charset="0"/>
              </a:rPr>
              <a:t>&lt;</a:t>
            </a:r>
            <a:r>
              <a:rPr lang="en-US" dirty="0" err="1">
                <a:solidFill>
                  <a:srgbClr val="0070C0"/>
                </a:solidFill>
                <a:cs typeface="Arial" pitchFamily="34" charset="0"/>
              </a:rPr>
              <a:t>PeakData</a:t>
            </a:r>
            <a:r>
              <a:rPr lang="en-US" dirty="0">
                <a:cs typeface="Arial" pitchFamily="34" charset="0"/>
              </a:rPr>
              <a:t> </a:t>
            </a:r>
            <a:endParaRPr lang="en-US" dirty="0" smtClean="0">
              <a:cs typeface="Arial" pitchFamily="34" charset="0"/>
            </a:endParaRPr>
          </a:p>
          <a:p>
            <a:pPr lvl="0" eaLnBrk="0" hangingPunct="0"/>
            <a:r>
              <a:rPr lang="en-US" dirty="0" smtClean="0">
                <a:cs typeface="Arial" pitchFamily="34" charset="0"/>
              </a:rPr>
              <a:t>id</a:t>
            </a:r>
            <a:r>
              <a:rPr lang="en-US" dirty="0">
                <a:cs typeface="Arial" pitchFamily="34" charset="0"/>
              </a:rPr>
              <a:t>="1" </a:t>
            </a:r>
            <a:r>
              <a:rPr lang="en-US" dirty="0" smtClean="0">
                <a:cs typeface="Arial" pitchFamily="34" charset="0"/>
              </a:rPr>
              <a:t>		</a:t>
            </a:r>
            <a:r>
              <a:rPr lang="en-US" dirty="0" smtClean="0">
                <a:cs typeface="Arial" pitchFamily="34" charset="0"/>
              </a:rPr>
              <a:t>		</a:t>
            </a:r>
            <a:r>
              <a:rPr lang="en-US" dirty="0">
                <a:cs typeface="Arial" pitchFamily="34" charset="0"/>
              </a:rPr>
              <a:t>	</a:t>
            </a:r>
            <a:r>
              <a:rPr lang="en-US" dirty="0" smtClean="0">
                <a:solidFill>
                  <a:srgbClr val="FF0000"/>
                </a:solidFill>
                <a:cs typeface="Arial" pitchFamily="34" charset="0"/>
              </a:rPr>
              <a:t>unique reference code</a:t>
            </a:r>
            <a:endParaRPr lang="en-US" dirty="0" smtClean="0">
              <a:cs typeface="Arial" pitchFamily="34" charset="0"/>
            </a:endParaRPr>
          </a:p>
          <a:p>
            <a:pPr lvl="0" eaLnBrk="0" hangingPunct="0"/>
            <a:r>
              <a:rPr lang="en-US" dirty="0" smtClean="0">
                <a:cs typeface="Arial" pitchFamily="34" charset="0"/>
              </a:rPr>
              <a:t>title</a:t>
            </a:r>
            <a:r>
              <a:rPr lang="en-US" dirty="0">
                <a:cs typeface="Arial" pitchFamily="34" charset="0"/>
              </a:rPr>
              <a:t>="methyl group ~2.6" </a:t>
            </a:r>
            <a:endParaRPr lang="en-US" dirty="0" smtClean="0">
              <a:cs typeface="Arial" pitchFamily="34" charset="0"/>
            </a:endParaRPr>
          </a:p>
          <a:p>
            <a:pPr lvl="0" eaLnBrk="0" hangingPunct="0"/>
            <a:r>
              <a:rPr lang="en-US" dirty="0" err="1" smtClean="0">
                <a:cs typeface="Arial" pitchFamily="34" charset="0"/>
              </a:rPr>
              <a:t>peakShape</a:t>
            </a:r>
            <a:r>
              <a:rPr lang="en-US" dirty="0">
                <a:cs typeface="Arial" pitchFamily="34" charset="0"/>
              </a:rPr>
              <a:t>="singlet" </a:t>
            </a:r>
            <a:endParaRPr lang="en-US" dirty="0" smtClean="0">
              <a:cs typeface="Arial" pitchFamily="34" charset="0"/>
            </a:endParaRPr>
          </a:p>
          <a:p>
            <a:pPr eaLnBrk="0" hangingPunct="0"/>
            <a:r>
              <a:rPr lang="en-US" dirty="0" smtClean="0">
                <a:cs typeface="Arial" pitchFamily="34" charset="0"/>
              </a:rPr>
              <a:t>model</a:t>
            </a:r>
            <a:r>
              <a:rPr lang="en-US" dirty="0">
                <a:cs typeface="Arial" pitchFamily="34" charset="0"/>
              </a:rPr>
              <a:t>="</a:t>
            </a:r>
            <a:r>
              <a:rPr lang="en-US" dirty="0" err="1">
                <a:cs typeface="Arial" pitchFamily="34" charset="0"/>
              </a:rPr>
              <a:t>acetophenone</a:t>
            </a:r>
            <a:r>
              <a:rPr lang="en-US" dirty="0">
                <a:cs typeface="Arial" pitchFamily="34" charset="0"/>
              </a:rPr>
              <a:t>" </a:t>
            </a:r>
            <a:r>
              <a:rPr lang="en-US" dirty="0" smtClean="0">
                <a:cs typeface="Arial" pitchFamily="34" charset="0"/>
              </a:rPr>
              <a:t>			</a:t>
            </a:r>
            <a:r>
              <a:rPr lang="en-US" dirty="0" smtClean="0">
                <a:solidFill>
                  <a:srgbClr val="FF0000"/>
                </a:solidFill>
                <a:cs typeface="Arial" pitchFamily="34" charset="0"/>
              </a:rPr>
              <a:t>refers model with id=“</a:t>
            </a:r>
            <a:r>
              <a:rPr lang="en-US" dirty="0" err="1" smtClean="0">
                <a:solidFill>
                  <a:srgbClr val="FF0000"/>
                </a:solidFill>
                <a:cs typeface="Arial" pitchFamily="34" charset="0"/>
              </a:rPr>
              <a:t>acetophenone</a:t>
            </a:r>
            <a:r>
              <a:rPr lang="en-US" dirty="0" smtClean="0">
                <a:solidFill>
                  <a:srgbClr val="FF0000"/>
                </a:solidFill>
                <a:cs typeface="Arial" pitchFamily="34" charset="0"/>
              </a:rPr>
              <a:t>”</a:t>
            </a:r>
            <a:endParaRPr lang="en-US" dirty="0" smtClean="0">
              <a:cs typeface="Arial" pitchFamily="34" charset="0"/>
            </a:endParaRPr>
          </a:p>
          <a:p>
            <a:pPr lvl="0" eaLnBrk="0" hangingPunct="0"/>
            <a:r>
              <a:rPr lang="en-US" dirty="0" smtClean="0">
                <a:cs typeface="Arial" pitchFamily="34" charset="0"/>
              </a:rPr>
              <a:t>atoms</a:t>
            </a:r>
            <a:r>
              <a:rPr lang="en-US" dirty="0">
                <a:cs typeface="Arial" pitchFamily="34" charset="0"/>
              </a:rPr>
              <a:t>="15,16,17" </a:t>
            </a:r>
            <a:r>
              <a:rPr lang="en-US" dirty="0" smtClean="0">
                <a:cs typeface="Arial" pitchFamily="34" charset="0"/>
              </a:rPr>
              <a:t>			</a:t>
            </a:r>
            <a:r>
              <a:rPr lang="en-US" dirty="0" smtClean="0">
                <a:solidFill>
                  <a:srgbClr val="FF0000"/>
                </a:solidFill>
                <a:cs typeface="Arial" pitchFamily="34" charset="0"/>
              </a:rPr>
              <a:t>included atoms</a:t>
            </a:r>
          </a:p>
          <a:p>
            <a:pPr lvl="0" eaLnBrk="0" hangingPunct="0"/>
            <a:r>
              <a:rPr lang="en-US" dirty="0" err="1" smtClean="0">
                <a:cs typeface="Arial" pitchFamily="34" charset="0"/>
              </a:rPr>
              <a:t>xMax</a:t>
            </a:r>
            <a:r>
              <a:rPr lang="en-US" dirty="0">
                <a:cs typeface="Arial" pitchFamily="34" charset="0"/>
              </a:rPr>
              <a:t>="2.7" </a:t>
            </a:r>
            <a:r>
              <a:rPr lang="en-US" dirty="0" smtClean="0">
                <a:cs typeface="Arial" pitchFamily="34" charset="0"/>
              </a:rPr>
              <a:t>				</a:t>
            </a:r>
            <a:r>
              <a:rPr lang="en-US" dirty="0" smtClean="0">
                <a:solidFill>
                  <a:srgbClr val="FF0000"/>
                </a:solidFill>
                <a:cs typeface="Arial" pitchFamily="34" charset="0"/>
              </a:rPr>
              <a:t>x-</a:t>
            </a:r>
            <a:r>
              <a:rPr lang="en-US" dirty="0" err="1" smtClean="0">
                <a:solidFill>
                  <a:srgbClr val="FF0000"/>
                </a:solidFill>
                <a:cs typeface="Arial" pitchFamily="34" charset="0"/>
              </a:rPr>
              <a:t>coord</a:t>
            </a:r>
            <a:r>
              <a:rPr lang="en-US" dirty="0" smtClean="0">
                <a:solidFill>
                  <a:srgbClr val="FF0000"/>
                </a:solidFill>
                <a:cs typeface="Arial" pitchFamily="34" charset="0"/>
              </a:rPr>
              <a:t> range for highlight</a:t>
            </a:r>
            <a:endParaRPr lang="en-US" dirty="0" smtClean="0">
              <a:cs typeface="Arial" pitchFamily="34" charset="0"/>
            </a:endParaRPr>
          </a:p>
          <a:p>
            <a:pPr eaLnBrk="0" hangingPunct="0"/>
            <a:r>
              <a:rPr lang="en-US" dirty="0" err="1" smtClean="0">
                <a:cs typeface="Arial" pitchFamily="34" charset="0"/>
              </a:rPr>
              <a:t>xMin</a:t>
            </a:r>
            <a:r>
              <a:rPr lang="en-US" dirty="0">
                <a:cs typeface="Arial" pitchFamily="34" charset="0"/>
              </a:rPr>
              <a:t>="2.5" </a:t>
            </a:r>
            <a:endParaRPr lang="en-US" dirty="0" smtClean="0">
              <a:cs typeface="Arial" pitchFamily="34" charset="0"/>
            </a:endParaRPr>
          </a:p>
          <a:p>
            <a:pPr eaLnBrk="0" hangingPunct="0"/>
            <a:r>
              <a:rPr lang="en-US" dirty="0" smtClean="0">
                <a:solidFill>
                  <a:srgbClr val="0070C0"/>
                </a:solidFill>
                <a:cs typeface="Arial" pitchFamily="34" charset="0"/>
              </a:rPr>
              <a:t>/&gt;</a:t>
            </a:r>
            <a:r>
              <a:rPr lang="en-US" dirty="0" smtClean="0">
                <a:cs typeface="Arial" pitchFamily="34" charset="0"/>
              </a:rPr>
              <a:t>	</a:t>
            </a:r>
            <a:r>
              <a:rPr lang="en-US" sz="2000" dirty="0" smtClean="0">
                <a:cs typeface="Arial" pitchFamily="34" charset="0"/>
              </a:rPr>
              <a:t>			</a:t>
            </a:r>
            <a:endParaRPr lang="en-US" sz="2000" dirty="0">
              <a:cs typeface="Arial" pitchFamily="34" charset="0"/>
            </a:endParaRPr>
          </a:p>
          <a:p>
            <a:pPr lvl="0" eaLnBrk="0" hangingPunct="0"/>
            <a:endParaRPr lang="en-US" sz="1400" dirty="0">
              <a:cs typeface="Arial" pitchFamily="34" charset="0"/>
            </a:endParaRPr>
          </a:p>
        </p:txBody>
      </p:sp>
      <p:sp>
        <p:nvSpPr>
          <p:cNvPr id="3" name="Title 1"/>
          <p:cNvSpPr txBox="1">
            <a:spLocks/>
          </p:cNvSpPr>
          <p:nvPr/>
        </p:nvSpPr>
        <p:spPr>
          <a:xfrm>
            <a:off x="0" y="0"/>
            <a:ext cx="9144000" cy="6096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dirty="0">
                <a:solidFill>
                  <a:srgbClr val="000000"/>
                </a:solidFill>
                <a:cs typeface="Times New Roman" pitchFamily="18" charset="0"/>
              </a:rPr>
              <a:t>##$PEAKS </a:t>
            </a:r>
            <a:r>
              <a:rPr lang="en-US" sz="3200" b="1" dirty="0" smtClean="0">
                <a:solidFill>
                  <a:srgbClr val="000000"/>
                </a:solidFill>
                <a:cs typeface="Times New Roman" pitchFamily="18" charset="0"/>
              </a:rPr>
              <a:t>(NMR)</a:t>
            </a:r>
            <a:endParaRPr lang="en-JM" sz="3200" dirty="0"/>
          </a:p>
        </p:txBody>
      </p:sp>
    </p:spTree>
    <p:extLst>
      <p:ext uri="{BB962C8B-B14F-4D97-AF65-F5344CB8AC3E}">
        <p14:creationId xmlns:p14="http://schemas.microsoft.com/office/powerpoint/2010/main" val="3271213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5386090"/>
          </a:xfrm>
          <a:prstGeom prst="rect">
            <a:avLst/>
          </a:prstGeom>
        </p:spPr>
        <p:txBody>
          <a:bodyPr wrap="square">
            <a:spAutoFit/>
          </a:bodyPr>
          <a:lstStyle/>
          <a:p>
            <a:pPr lvl="0" eaLnBrk="0" hangingPunct="0"/>
            <a:r>
              <a:rPr lang="en-US" sz="1400" dirty="0" smtClean="0">
                <a:solidFill>
                  <a:srgbClr val="0070C0"/>
                </a:solidFill>
                <a:cs typeface="Arial" pitchFamily="34" charset="0"/>
              </a:rPr>
              <a:t>##$</a:t>
            </a:r>
            <a:r>
              <a:rPr lang="en-US" sz="1400" dirty="0">
                <a:solidFill>
                  <a:srgbClr val="0070C0"/>
                </a:solidFill>
                <a:cs typeface="Arial" pitchFamily="34" charset="0"/>
              </a:rPr>
              <a:t>PEAKS=</a:t>
            </a:r>
          </a:p>
          <a:p>
            <a:pPr lvl="0" eaLnBrk="0" hangingPunct="0"/>
            <a:r>
              <a:rPr lang="en-US" sz="1200" dirty="0">
                <a:solidFill>
                  <a:srgbClr val="0070C0"/>
                </a:solidFill>
                <a:cs typeface="Arial" pitchFamily="34" charset="0"/>
              </a:rPr>
              <a:t>&lt;Peaks </a:t>
            </a:r>
            <a:r>
              <a:rPr lang="en-US" sz="1200" dirty="0" smtClean="0">
                <a:cs typeface="Arial" pitchFamily="34" charset="0"/>
              </a:rPr>
              <a:t>type="MS</a:t>
            </a:r>
            <a:r>
              <a:rPr lang="en-US" sz="1200" dirty="0">
                <a:cs typeface="Arial" pitchFamily="34" charset="0"/>
              </a:rPr>
              <a:t>" </a:t>
            </a:r>
            <a:r>
              <a:rPr lang="en-US" sz="1200" dirty="0" err="1">
                <a:cs typeface="Arial" pitchFamily="34" charset="0"/>
              </a:rPr>
              <a:t>xUnitsExpected</a:t>
            </a:r>
            <a:r>
              <a:rPr lang="en-US" sz="1200" dirty="0">
                <a:cs typeface="Arial" pitchFamily="34" charset="0"/>
              </a:rPr>
              <a:t>="M/Z"  </a:t>
            </a:r>
            <a:r>
              <a:rPr lang="en-US" sz="1200" dirty="0">
                <a:solidFill>
                  <a:srgbClr val="0070C0"/>
                </a:solidFill>
                <a:cs typeface="Arial" pitchFamily="34" charset="0"/>
              </a:rPr>
              <a:t>&gt;</a:t>
            </a: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cs typeface="Arial" pitchFamily="34" charset="0"/>
              </a:rPr>
              <a:t> id="1" title="molecular ion (~120)" </a:t>
            </a:r>
            <a:r>
              <a:rPr lang="en-US" sz="1200" dirty="0" err="1">
                <a:cs typeface="Arial" pitchFamily="34" charset="0"/>
              </a:rPr>
              <a:t>peakShape</a:t>
            </a:r>
            <a:r>
              <a:rPr lang="en-US" sz="1200" dirty="0">
                <a:cs typeface="Arial" pitchFamily="34" charset="0"/>
              </a:rPr>
              <a:t>="sharp" model="4.1"  </a:t>
            </a:r>
            <a:r>
              <a:rPr lang="en-US" sz="1200" dirty="0" err="1">
                <a:cs typeface="Arial" pitchFamily="34" charset="0"/>
              </a:rPr>
              <a:t>xMax</a:t>
            </a:r>
            <a:r>
              <a:rPr lang="en-US" sz="1200" dirty="0">
                <a:cs typeface="Arial" pitchFamily="34" charset="0"/>
              </a:rPr>
              <a:t>="121" </a:t>
            </a:r>
            <a:r>
              <a:rPr lang="en-US" sz="1200" dirty="0" err="1">
                <a:cs typeface="Arial" pitchFamily="34" charset="0"/>
              </a:rPr>
              <a:t>xMin</a:t>
            </a:r>
            <a:r>
              <a:rPr lang="en-US" sz="1200" dirty="0">
                <a:cs typeface="Arial" pitchFamily="34" charset="0"/>
              </a:rPr>
              <a:t>="119"  </a:t>
            </a:r>
            <a:r>
              <a:rPr lang="en-US" sz="1200" dirty="0" smtClean="0">
                <a:solidFill>
                  <a:srgbClr val="0070C0"/>
                </a:solidFill>
                <a:cs typeface="Arial" pitchFamily="34" charset="0"/>
              </a:rPr>
              <a:t>/&gt;</a:t>
            </a:r>
            <a:endParaRPr lang="en-US" sz="1200" dirty="0">
              <a:solidFill>
                <a:srgbClr val="0070C0"/>
              </a:solidFill>
              <a:cs typeface="Arial" pitchFamily="34" charset="0"/>
            </a:endParaRPr>
          </a:p>
          <a:p>
            <a:pPr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cs typeface="Arial" pitchFamily="34" charset="0"/>
              </a:rPr>
              <a:t> id="2" title="fragment 1 (~105)" </a:t>
            </a:r>
            <a:r>
              <a:rPr lang="en-US" sz="1200" dirty="0" err="1">
                <a:cs typeface="Arial" pitchFamily="34" charset="0"/>
              </a:rPr>
              <a:t>peakShape</a:t>
            </a:r>
            <a:r>
              <a:rPr lang="en-US" sz="1200" dirty="0">
                <a:cs typeface="Arial" pitchFamily="34" charset="0"/>
              </a:rPr>
              <a:t>="sharp" model="4.2"  </a:t>
            </a:r>
            <a:r>
              <a:rPr lang="en-US" sz="1200" dirty="0" err="1">
                <a:cs typeface="Arial" pitchFamily="34" charset="0"/>
              </a:rPr>
              <a:t>xMax</a:t>
            </a:r>
            <a:r>
              <a:rPr lang="en-US" sz="1200" dirty="0">
                <a:cs typeface="Arial" pitchFamily="34" charset="0"/>
              </a:rPr>
              <a:t>="106" </a:t>
            </a:r>
            <a:r>
              <a:rPr lang="en-US" sz="1200" dirty="0" err="1">
                <a:cs typeface="Arial" pitchFamily="34" charset="0"/>
              </a:rPr>
              <a:t>xMin</a:t>
            </a:r>
            <a:r>
              <a:rPr lang="en-US" sz="1200" dirty="0">
                <a:cs typeface="Arial" pitchFamily="34" charset="0"/>
              </a:rPr>
              <a:t>="104" </a:t>
            </a:r>
            <a:r>
              <a:rPr lang="en-US" sz="1200" dirty="0" smtClean="0">
                <a:solidFill>
                  <a:srgbClr val="0070C0"/>
                </a:solidFill>
                <a:cs typeface="Arial" pitchFamily="34" charset="0"/>
              </a:rPr>
              <a:t>/&gt;</a:t>
            </a:r>
            <a:endParaRPr lang="en-US" sz="1200" dirty="0">
              <a:cs typeface="Arial" pitchFamily="34" charset="0"/>
            </a:endParaRPr>
          </a:p>
          <a:p>
            <a:pPr lvl="0" eaLnBrk="0" hangingPunct="0"/>
            <a:r>
              <a:rPr lang="en-US" sz="1200" dirty="0">
                <a:solidFill>
                  <a:srgbClr val="0070C0"/>
                </a:solidFill>
                <a:cs typeface="Arial" pitchFamily="34" charset="0"/>
              </a:rPr>
              <a:t>&lt;</a:t>
            </a:r>
            <a:r>
              <a:rPr lang="en-US" sz="1200" dirty="0" err="1">
                <a:solidFill>
                  <a:srgbClr val="0070C0"/>
                </a:solidFill>
                <a:cs typeface="Arial" pitchFamily="34" charset="0"/>
              </a:rPr>
              <a:t>PeakData</a:t>
            </a:r>
            <a:r>
              <a:rPr lang="en-US" sz="1200" dirty="0">
                <a:cs typeface="Arial" pitchFamily="34" charset="0"/>
              </a:rPr>
              <a:t> id="3" title="fragment 2 (~77)" </a:t>
            </a:r>
            <a:r>
              <a:rPr lang="en-US" sz="1200" dirty="0" err="1">
                <a:cs typeface="Arial" pitchFamily="34" charset="0"/>
              </a:rPr>
              <a:t>peakShape</a:t>
            </a:r>
            <a:r>
              <a:rPr lang="en-US" sz="1200" dirty="0">
                <a:cs typeface="Arial" pitchFamily="34" charset="0"/>
              </a:rPr>
              <a:t>="sharp" model="4.3"  </a:t>
            </a:r>
            <a:r>
              <a:rPr lang="en-US" sz="1200" dirty="0" err="1">
                <a:cs typeface="Arial" pitchFamily="34" charset="0"/>
              </a:rPr>
              <a:t>xMax</a:t>
            </a:r>
            <a:r>
              <a:rPr lang="en-US" sz="1200" dirty="0">
                <a:cs typeface="Arial" pitchFamily="34" charset="0"/>
              </a:rPr>
              <a:t>="78" </a:t>
            </a:r>
            <a:r>
              <a:rPr lang="en-US" sz="1200" dirty="0" err="1">
                <a:cs typeface="Arial" pitchFamily="34" charset="0"/>
              </a:rPr>
              <a:t>xMin</a:t>
            </a:r>
            <a:r>
              <a:rPr lang="en-US" sz="1200" dirty="0">
                <a:cs typeface="Arial" pitchFamily="34" charset="0"/>
              </a:rPr>
              <a:t>="76" </a:t>
            </a:r>
            <a:r>
              <a:rPr lang="en-US" sz="1200" dirty="0">
                <a:solidFill>
                  <a:srgbClr val="0070C0"/>
                </a:solidFill>
                <a:cs typeface="Arial" pitchFamily="34" charset="0"/>
              </a:rPr>
              <a:t>/&gt;</a:t>
            </a:r>
            <a:endParaRPr lang="en-US" sz="1200" dirty="0">
              <a:cs typeface="Arial" pitchFamily="34" charset="0"/>
            </a:endParaRPr>
          </a:p>
          <a:p>
            <a:pPr lvl="0" eaLnBrk="0" hangingPunct="0"/>
            <a:r>
              <a:rPr lang="en-US" sz="1200" dirty="0">
                <a:solidFill>
                  <a:srgbClr val="0070C0"/>
                </a:solidFill>
                <a:cs typeface="Arial" pitchFamily="34" charset="0"/>
              </a:rPr>
              <a:t>&lt;/Peaks</a:t>
            </a:r>
            <a:r>
              <a:rPr lang="en-US" sz="1200" dirty="0" smtClean="0">
                <a:solidFill>
                  <a:srgbClr val="0070C0"/>
                </a:solidFill>
                <a:cs typeface="Arial" pitchFamily="34" charset="0"/>
              </a:rPr>
              <a:t>&gt;</a:t>
            </a:r>
          </a:p>
          <a:p>
            <a:pPr lvl="0" eaLnBrk="0" hangingPunct="0"/>
            <a:endParaRPr lang="en-US" dirty="0" smtClean="0">
              <a:solidFill>
                <a:srgbClr val="0070C0"/>
              </a:solidFill>
              <a:cs typeface="Arial" pitchFamily="34" charset="0"/>
            </a:endParaRPr>
          </a:p>
          <a:p>
            <a:pPr lvl="0" eaLnBrk="0" hangingPunct="0"/>
            <a:endParaRPr lang="en-US" dirty="0" smtClean="0">
              <a:solidFill>
                <a:srgbClr val="0070C0"/>
              </a:solidFill>
              <a:cs typeface="Arial" pitchFamily="34" charset="0"/>
            </a:endParaRPr>
          </a:p>
          <a:p>
            <a:pPr lvl="0" eaLnBrk="0" hangingPunct="0"/>
            <a:endParaRPr lang="en-US" dirty="0">
              <a:solidFill>
                <a:srgbClr val="0070C0"/>
              </a:solidFill>
              <a:cs typeface="Arial" pitchFamily="34" charset="0"/>
            </a:endParaRPr>
          </a:p>
          <a:p>
            <a:pPr lvl="0" eaLnBrk="0" hangingPunct="0"/>
            <a:endParaRPr lang="en-US" dirty="0" smtClean="0">
              <a:solidFill>
                <a:srgbClr val="0070C0"/>
              </a:solidFill>
              <a:cs typeface="Arial" pitchFamily="34" charset="0"/>
            </a:endParaRPr>
          </a:p>
          <a:p>
            <a:pPr lvl="0" eaLnBrk="0" hangingPunct="0"/>
            <a:endParaRPr lang="en-US" dirty="0">
              <a:solidFill>
                <a:srgbClr val="0070C0"/>
              </a:solidFill>
              <a:cs typeface="Arial" pitchFamily="34" charset="0"/>
            </a:endParaRPr>
          </a:p>
          <a:p>
            <a:pPr lvl="0" eaLnBrk="0" hangingPunct="0"/>
            <a:endParaRPr lang="en-US" dirty="0">
              <a:solidFill>
                <a:srgbClr val="0070C0"/>
              </a:solidFill>
              <a:cs typeface="Arial" pitchFamily="34" charset="0"/>
            </a:endParaRPr>
          </a:p>
          <a:p>
            <a:pPr lvl="0" eaLnBrk="0" hangingPunct="0"/>
            <a:r>
              <a:rPr lang="en-US" dirty="0">
                <a:solidFill>
                  <a:srgbClr val="0070C0"/>
                </a:solidFill>
                <a:cs typeface="Arial" pitchFamily="34" charset="0"/>
              </a:rPr>
              <a:t>&lt;</a:t>
            </a:r>
            <a:r>
              <a:rPr lang="en-US" dirty="0" err="1">
                <a:solidFill>
                  <a:srgbClr val="0070C0"/>
                </a:solidFill>
                <a:cs typeface="Arial" pitchFamily="34" charset="0"/>
              </a:rPr>
              <a:t>PeakData</a:t>
            </a:r>
            <a:r>
              <a:rPr lang="en-US" dirty="0">
                <a:cs typeface="Arial" pitchFamily="34" charset="0"/>
              </a:rPr>
              <a:t> </a:t>
            </a:r>
            <a:endParaRPr lang="en-US" dirty="0" smtClean="0">
              <a:cs typeface="Arial" pitchFamily="34" charset="0"/>
            </a:endParaRPr>
          </a:p>
          <a:p>
            <a:pPr lvl="0" eaLnBrk="0" hangingPunct="0"/>
            <a:r>
              <a:rPr lang="en-US" dirty="0" smtClean="0">
                <a:cs typeface="Arial" pitchFamily="34" charset="0"/>
              </a:rPr>
              <a:t>id</a:t>
            </a:r>
            <a:r>
              <a:rPr lang="en-US" dirty="0">
                <a:cs typeface="Arial" pitchFamily="34" charset="0"/>
              </a:rPr>
              <a:t>="1" 		</a:t>
            </a:r>
            <a:r>
              <a:rPr lang="en-US" dirty="0" smtClean="0">
                <a:cs typeface="Arial" pitchFamily="34" charset="0"/>
              </a:rPr>
              <a:t>		</a:t>
            </a:r>
            <a:r>
              <a:rPr lang="en-US" dirty="0">
                <a:cs typeface="Arial" pitchFamily="34" charset="0"/>
              </a:rPr>
              <a:t>	</a:t>
            </a:r>
            <a:r>
              <a:rPr lang="en-US" dirty="0">
                <a:solidFill>
                  <a:srgbClr val="FF0000"/>
                </a:solidFill>
                <a:cs typeface="Arial" pitchFamily="34" charset="0"/>
              </a:rPr>
              <a:t>unique reference code</a:t>
            </a:r>
            <a:endParaRPr lang="en-US" dirty="0">
              <a:cs typeface="Arial" pitchFamily="34" charset="0"/>
            </a:endParaRPr>
          </a:p>
          <a:p>
            <a:pPr lvl="0" eaLnBrk="0" hangingPunct="0"/>
            <a:r>
              <a:rPr lang="en-US" dirty="0">
                <a:cs typeface="Arial" pitchFamily="34" charset="0"/>
              </a:rPr>
              <a:t>title</a:t>
            </a:r>
            <a:r>
              <a:rPr lang="en-US" dirty="0" smtClean="0">
                <a:cs typeface="Arial" pitchFamily="34" charset="0"/>
              </a:rPr>
              <a:t>="</a:t>
            </a:r>
            <a:r>
              <a:rPr lang="en-US" dirty="0">
                <a:cs typeface="Arial" pitchFamily="34" charset="0"/>
              </a:rPr>
              <a:t>molecular ion (~120)</a:t>
            </a:r>
            <a:r>
              <a:rPr lang="en-US" dirty="0" smtClean="0">
                <a:cs typeface="Arial" pitchFamily="34" charset="0"/>
              </a:rPr>
              <a:t>" </a:t>
            </a:r>
            <a:endParaRPr lang="en-US" dirty="0">
              <a:cs typeface="Arial" pitchFamily="34" charset="0"/>
            </a:endParaRPr>
          </a:p>
          <a:p>
            <a:pPr lvl="0" eaLnBrk="0" hangingPunct="0"/>
            <a:r>
              <a:rPr lang="en-US" dirty="0" err="1">
                <a:cs typeface="Arial" pitchFamily="34" charset="0"/>
              </a:rPr>
              <a:t>peakShape</a:t>
            </a:r>
            <a:r>
              <a:rPr lang="en-US" dirty="0">
                <a:cs typeface="Arial" pitchFamily="34" charset="0"/>
              </a:rPr>
              <a:t>="</a:t>
            </a:r>
            <a:r>
              <a:rPr lang="en-US" dirty="0" smtClean="0">
                <a:cs typeface="Arial" pitchFamily="34" charset="0"/>
              </a:rPr>
              <a:t>sharp" </a:t>
            </a:r>
            <a:endParaRPr lang="en-US" dirty="0">
              <a:cs typeface="Arial" pitchFamily="34" charset="0"/>
            </a:endParaRPr>
          </a:p>
          <a:p>
            <a:pPr eaLnBrk="0" hangingPunct="0"/>
            <a:r>
              <a:rPr lang="en-US" dirty="0">
                <a:cs typeface="Arial" pitchFamily="34" charset="0"/>
              </a:rPr>
              <a:t>model</a:t>
            </a:r>
            <a:r>
              <a:rPr lang="en-US" dirty="0" smtClean="0">
                <a:cs typeface="Arial" pitchFamily="34" charset="0"/>
              </a:rPr>
              <a:t>=“4.1" 	</a:t>
            </a:r>
            <a:r>
              <a:rPr lang="en-US" dirty="0">
                <a:cs typeface="Arial" pitchFamily="34" charset="0"/>
              </a:rPr>
              <a:t>			</a:t>
            </a:r>
            <a:r>
              <a:rPr lang="en-US" dirty="0">
                <a:solidFill>
                  <a:srgbClr val="FF0000"/>
                </a:solidFill>
                <a:cs typeface="Arial" pitchFamily="34" charset="0"/>
              </a:rPr>
              <a:t>refers back to ##$MODELS</a:t>
            </a:r>
            <a:endParaRPr lang="en-US" dirty="0">
              <a:cs typeface="Arial" pitchFamily="34" charset="0"/>
            </a:endParaRPr>
          </a:p>
          <a:p>
            <a:pPr lvl="0" eaLnBrk="0" hangingPunct="0"/>
            <a:r>
              <a:rPr lang="en-US" dirty="0" err="1" smtClean="0">
                <a:cs typeface="Arial" pitchFamily="34" charset="0"/>
              </a:rPr>
              <a:t>xMax</a:t>
            </a:r>
            <a:r>
              <a:rPr lang="en-US" dirty="0" smtClean="0">
                <a:cs typeface="Arial" pitchFamily="34" charset="0"/>
              </a:rPr>
              <a:t>=“121" </a:t>
            </a:r>
            <a:r>
              <a:rPr lang="en-US" dirty="0">
                <a:cs typeface="Arial" pitchFamily="34" charset="0"/>
              </a:rPr>
              <a:t>				</a:t>
            </a:r>
            <a:r>
              <a:rPr lang="en-US" dirty="0">
                <a:solidFill>
                  <a:srgbClr val="FF0000"/>
                </a:solidFill>
                <a:cs typeface="Arial" pitchFamily="34" charset="0"/>
              </a:rPr>
              <a:t>x-</a:t>
            </a:r>
            <a:r>
              <a:rPr lang="en-US" dirty="0" err="1">
                <a:solidFill>
                  <a:srgbClr val="FF0000"/>
                </a:solidFill>
                <a:cs typeface="Arial" pitchFamily="34" charset="0"/>
              </a:rPr>
              <a:t>coord</a:t>
            </a:r>
            <a:r>
              <a:rPr lang="en-US" dirty="0">
                <a:solidFill>
                  <a:srgbClr val="FF0000"/>
                </a:solidFill>
                <a:cs typeface="Arial" pitchFamily="34" charset="0"/>
              </a:rPr>
              <a:t> range</a:t>
            </a:r>
            <a:endParaRPr lang="en-US" dirty="0">
              <a:cs typeface="Arial" pitchFamily="34" charset="0"/>
            </a:endParaRPr>
          </a:p>
          <a:p>
            <a:pPr eaLnBrk="0" hangingPunct="0"/>
            <a:r>
              <a:rPr lang="en-US" dirty="0" err="1">
                <a:cs typeface="Arial" pitchFamily="34" charset="0"/>
              </a:rPr>
              <a:t>xMin</a:t>
            </a:r>
            <a:r>
              <a:rPr lang="en-US" dirty="0" smtClean="0">
                <a:cs typeface="Arial" pitchFamily="34" charset="0"/>
              </a:rPr>
              <a:t>=“119" </a:t>
            </a:r>
            <a:endParaRPr lang="en-US" dirty="0">
              <a:cs typeface="Arial" pitchFamily="34" charset="0"/>
            </a:endParaRPr>
          </a:p>
          <a:p>
            <a:pPr eaLnBrk="0" hangingPunct="0"/>
            <a:r>
              <a:rPr lang="en-US" dirty="0">
                <a:solidFill>
                  <a:srgbClr val="0070C0"/>
                </a:solidFill>
                <a:cs typeface="Arial" pitchFamily="34" charset="0"/>
              </a:rPr>
              <a:t>/&gt;</a:t>
            </a:r>
            <a:r>
              <a:rPr lang="en-US" dirty="0">
                <a:cs typeface="Arial" pitchFamily="34" charset="0"/>
              </a:rPr>
              <a:t>	</a:t>
            </a:r>
            <a:endParaRPr lang="en-US" dirty="0">
              <a:solidFill>
                <a:srgbClr val="0070C0"/>
              </a:solidFill>
              <a:cs typeface="Arial" pitchFamily="34" charset="0"/>
            </a:endParaRPr>
          </a:p>
          <a:p>
            <a:pPr lvl="0" eaLnBrk="0" hangingPunct="0"/>
            <a:endParaRPr lang="en-US" dirty="0">
              <a:solidFill>
                <a:srgbClr val="0070C0"/>
              </a:solidFill>
              <a:cs typeface="Arial" pitchFamily="34" charset="0"/>
            </a:endParaRPr>
          </a:p>
        </p:txBody>
      </p:sp>
      <p:sp>
        <p:nvSpPr>
          <p:cNvPr id="3" name="Title 1"/>
          <p:cNvSpPr txBox="1">
            <a:spLocks/>
          </p:cNvSpPr>
          <p:nvPr/>
        </p:nvSpPr>
        <p:spPr>
          <a:xfrm>
            <a:off x="0" y="0"/>
            <a:ext cx="91440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dirty="0">
                <a:solidFill>
                  <a:srgbClr val="000000"/>
                </a:solidFill>
                <a:cs typeface="Times New Roman" pitchFamily="18" charset="0"/>
              </a:rPr>
              <a:t>##$PEAKS </a:t>
            </a:r>
            <a:r>
              <a:rPr lang="en-US" sz="3200" b="1" dirty="0" smtClean="0">
                <a:solidFill>
                  <a:srgbClr val="000000"/>
                </a:solidFill>
                <a:cs typeface="Times New Roman" pitchFamily="18" charset="0"/>
              </a:rPr>
              <a:t>(MS)</a:t>
            </a:r>
            <a:endParaRPr lang="en-JM" sz="3200" dirty="0"/>
          </a:p>
        </p:txBody>
      </p:sp>
    </p:spTree>
    <p:extLst>
      <p:ext uri="{BB962C8B-B14F-4D97-AF65-F5344CB8AC3E}">
        <p14:creationId xmlns:p14="http://schemas.microsoft.com/office/powerpoint/2010/main" val="1076089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Summary – JCAMP-MOL</a:t>
            </a:r>
          </a:p>
        </p:txBody>
      </p:sp>
      <p:sp>
        <p:nvSpPr>
          <p:cNvPr id="28675" name="Rectangle 3"/>
          <p:cNvSpPr>
            <a:spLocks noGrp="1" noChangeArrowheads="1"/>
          </p:cNvSpPr>
          <p:nvPr>
            <p:ph type="body" idx="4294967295"/>
          </p:nvPr>
        </p:nvSpPr>
        <p:spPr>
          <a:xfrm>
            <a:off x="457200" y="1524000"/>
            <a:ext cx="8229600" cy="4525963"/>
          </a:xfrm>
        </p:spPr>
        <p:txBody>
          <a:bodyPr/>
          <a:lstStyle/>
          <a:p>
            <a:r>
              <a:rPr lang="en-US" altLang="en-US" sz="2400" dirty="0" smtClean="0"/>
              <a:t>a simple extension to the </a:t>
            </a:r>
            <a:r>
              <a:rPr lang="en-US" altLang="en-US" sz="2400" dirty="0" smtClean="0"/>
              <a:t>proven JCAMP-DX </a:t>
            </a:r>
            <a:r>
              <a:rPr lang="en-US" altLang="en-US" sz="2400" dirty="0" smtClean="0"/>
              <a:t>standard</a:t>
            </a:r>
            <a:endParaRPr lang="en-US" altLang="en-US" sz="2400" dirty="0"/>
          </a:p>
          <a:p>
            <a:endParaRPr lang="en-US" altLang="en-US" sz="2400" dirty="0" smtClean="0"/>
          </a:p>
          <a:p>
            <a:r>
              <a:rPr lang="en-US" altLang="en-US" sz="2400" dirty="0"/>
              <a:t>o</a:t>
            </a:r>
            <a:r>
              <a:rPr lang="en-US" altLang="en-US" sz="2400" dirty="0" smtClean="0"/>
              <a:t>nly two custom tags are necessary: </a:t>
            </a:r>
          </a:p>
          <a:p>
            <a:pPr marL="0" indent="0">
              <a:buNone/>
            </a:pPr>
            <a:r>
              <a:rPr lang="en-US" altLang="en-US" sz="2400" dirty="0"/>
              <a:t> </a:t>
            </a:r>
            <a:r>
              <a:rPr lang="en-US" altLang="en-US" sz="2400" dirty="0" smtClean="0"/>
              <a:t>     ##$MODELS and ##$PEAKS</a:t>
            </a:r>
          </a:p>
          <a:p>
            <a:endParaRPr lang="en-US" altLang="en-US" sz="2400" dirty="0" smtClean="0"/>
          </a:p>
          <a:p>
            <a:r>
              <a:rPr lang="en-US" altLang="en-US" sz="2400" dirty="0"/>
              <a:t>a</a:t>
            </a:r>
            <a:r>
              <a:rPr lang="en-US" altLang="en-US" sz="2400" dirty="0" smtClean="0"/>
              <a:t>llows </a:t>
            </a:r>
            <a:r>
              <a:rPr lang="en-US" altLang="en-US" sz="2400" dirty="0"/>
              <a:t>multiple structures and spectra to be stored in the same file, along with correlation data</a:t>
            </a:r>
            <a:r>
              <a:rPr lang="en-US" altLang="en-US" sz="2400" dirty="0" smtClean="0"/>
              <a:t>.</a:t>
            </a:r>
          </a:p>
          <a:p>
            <a:endParaRPr lang="en-US" altLang="en-US" sz="2400" dirty="0"/>
          </a:p>
          <a:p>
            <a:r>
              <a:rPr lang="en-US" altLang="en-US" sz="2400" dirty="0"/>
              <a:t>f</a:t>
            </a:r>
            <a:r>
              <a:rPr lang="en-US" altLang="en-US" sz="2400" dirty="0" smtClean="0"/>
              <a:t>lexible – allows a variety of structural data formats</a:t>
            </a:r>
            <a:endParaRPr lang="en-US" altLang="en-US" sz="2400" dirty="0"/>
          </a:p>
          <a:p>
            <a:endParaRPr lang="en-US" altLang="en-US" sz="2400" dirty="0"/>
          </a:p>
          <a:p>
            <a:r>
              <a:rPr lang="en-US" altLang="en-US" sz="2400" dirty="0"/>
              <a:t>f</a:t>
            </a:r>
            <a:r>
              <a:rPr lang="en-US" altLang="en-US" sz="2400" dirty="0" smtClean="0"/>
              <a:t>ully implemented in J(S)</a:t>
            </a:r>
            <a:r>
              <a:rPr lang="en-US" altLang="en-US" sz="2400" dirty="0" err="1" smtClean="0"/>
              <a:t>mol</a:t>
            </a:r>
            <a:r>
              <a:rPr lang="en-US" altLang="en-US" sz="2400" dirty="0" smtClean="0"/>
              <a:t>/</a:t>
            </a:r>
            <a:r>
              <a:rPr lang="en-US" altLang="en-US" sz="2400" dirty="0" err="1" smtClean="0"/>
              <a:t>JSpecView</a:t>
            </a:r>
            <a:r>
              <a:rPr lang="en-US" altLang="en-US" sz="2400" dirty="0" smtClean="0"/>
              <a:t> for IR, RAMAN, MS, GC/MS, 1HNMR, and 13CNMR</a:t>
            </a:r>
          </a:p>
        </p:txBody>
      </p:sp>
    </p:spTree>
    <p:extLst>
      <p:ext uri="{BB962C8B-B14F-4D97-AF65-F5344CB8AC3E}">
        <p14:creationId xmlns:p14="http://schemas.microsoft.com/office/powerpoint/2010/main" val="999458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9956" y="1002792"/>
            <a:ext cx="7203743" cy="4180764"/>
          </a:xfrm>
        </p:spPr>
        <p:txBody>
          <a:bodyPr/>
          <a:lstStyle/>
          <a:p>
            <a:pPr algn="l">
              <a:lnSpc>
                <a:spcPct val="90000"/>
              </a:lnSpc>
            </a:pPr>
            <a:r>
              <a:rPr lang="en-US" sz="1800" dirty="0" smtClean="0">
                <a:cs typeface="Arial" charset="0"/>
              </a:rPr>
              <a:t>St </a:t>
            </a:r>
            <a:r>
              <a:rPr lang="en-US" sz="1800" dirty="0">
                <a:cs typeface="Arial" charset="0"/>
              </a:rPr>
              <a:t>Olaf College collaborators:</a:t>
            </a:r>
          </a:p>
          <a:p>
            <a:pPr algn="l">
              <a:lnSpc>
                <a:spcPct val="90000"/>
              </a:lnSpc>
            </a:pPr>
            <a:r>
              <a:rPr lang="en-JM" sz="1800" b="1" dirty="0">
                <a:cs typeface="Arial" charset="0"/>
              </a:rPr>
              <a:t>Amanda </a:t>
            </a:r>
            <a:r>
              <a:rPr lang="en-JM" sz="1800" b="1" dirty="0" smtClean="0">
                <a:cs typeface="Arial" charset="0"/>
              </a:rPr>
              <a:t>Leone ‘14</a:t>
            </a:r>
            <a:endParaRPr lang="en-JM" sz="1800" b="1" dirty="0">
              <a:cs typeface="Arial" charset="0"/>
            </a:endParaRPr>
          </a:p>
          <a:p>
            <a:pPr algn="l">
              <a:lnSpc>
                <a:spcPct val="90000"/>
              </a:lnSpc>
            </a:pPr>
            <a:endParaRPr lang="en-JM" sz="1800" dirty="0">
              <a:cs typeface="Arial" charset="0"/>
            </a:endParaRPr>
          </a:p>
          <a:p>
            <a:pPr algn="l">
              <a:lnSpc>
                <a:spcPct val="90000"/>
              </a:lnSpc>
            </a:pPr>
            <a:r>
              <a:rPr lang="en-JM" sz="1800" dirty="0" smtClean="0">
                <a:cs typeface="Arial" charset="0"/>
              </a:rPr>
              <a:t>The </a:t>
            </a:r>
            <a:r>
              <a:rPr lang="en-JM" sz="1800" dirty="0">
                <a:cs typeface="Arial" charset="0"/>
              </a:rPr>
              <a:t>University of the West Indies, Jamaica and UWI collaborators: </a:t>
            </a:r>
          </a:p>
          <a:p>
            <a:pPr algn="l">
              <a:lnSpc>
                <a:spcPct val="90000"/>
              </a:lnSpc>
            </a:pPr>
            <a:r>
              <a:rPr lang="en-JM" sz="1800" b="1" dirty="0">
                <a:cs typeface="Arial" charset="0"/>
              </a:rPr>
              <a:t>Christopher Muir, </a:t>
            </a:r>
            <a:r>
              <a:rPr lang="en-JM" sz="1800" b="1" dirty="0" err="1">
                <a:cs typeface="Arial" charset="0"/>
              </a:rPr>
              <a:t>Prof.</a:t>
            </a:r>
            <a:r>
              <a:rPr lang="en-JM" sz="1800" b="1" dirty="0">
                <a:cs typeface="Arial" charset="0"/>
              </a:rPr>
              <a:t> Han </a:t>
            </a:r>
            <a:r>
              <a:rPr lang="en-JM" sz="1800" b="1" dirty="0" err="1">
                <a:cs typeface="Arial" charset="0"/>
              </a:rPr>
              <a:t>Reichgelt</a:t>
            </a:r>
            <a:r>
              <a:rPr lang="en-JM" sz="1800" b="1" dirty="0">
                <a:cs typeface="Arial" charset="0"/>
              </a:rPr>
              <a:t>, </a:t>
            </a:r>
          </a:p>
          <a:p>
            <a:pPr algn="l">
              <a:lnSpc>
                <a:spcPct val="90000"/>
              </a:lnSpc>
            </a:pPr>
            <a:r>
              <a:rPr lang="en-JM" sz="1800" b="1" dirty="0">
                <a:cs typeface="Arial" charset="0"/>
              </a:rPr>
              <a:t>Debbie Ann </a:t>
            </a:r>
            <a:r>
              <a:rPr lang="en-JM" sz="1800" b="1" dirty="0" err="1">
                <a:cs typeface="Arial" charset="0"/>
              </a:rPr>
              <a:t>Facey</a:t>
            </a:r>
            <a:r>
              <a:rPr lang="en-JM" sz="1800" b="1" dirty="0">
                <a:cs typeface="Arial" charset="0"/>
              </a:rPr>
              <a:t>, Khari Bryan, Craig </a:t>
            </a:r>
            <a:r>
              <a:rPr lang="en-JM" sz="1800" b="1" dirty="0" smtClean="0">
                <a:cs typeface="Arial" charset="0"/>
              </a:rPr>
              <a:t>Walters</a:t>
            </a:r>
            <a:endParaRPr lang="en-JM" sz="1800" b="1" dirty="0">
              <a:cs typeface="Arial" charset="0"/>
            </a:endParaRPr>
          </a:p>
          <a:p>
            <a:pPr algn="l">
              <a:lnSpc>
                <a:spcPct val="90000"/>
              </a:lnSpc>
            </a:pPr>
            <a:endParaRPr lang="en-US" sz="1800" dirty="0" smtClean="0">
              <a:cs typeface="Arial" charset="0"/>
            </a:endParaRPr>
          </a:p>
          <a:p>
            <a:pPr algn="l">
              <a:lnSpc>
                <a:spcPct val="90000"/>
              </a:lnSpc>
            </a:pPr>
            <a:r>
              <a:rPr lang="en-US" sz="1800" dirty="0" smtClean="0">
                <a:cs typeface="Arial" charset="0"/>
              </a:rPr>
              <a:t>JSME				EPFL</a:t>
            </a:r>
          </a:p>
          <a:p>
            <a:pPr algn="l">
              <a:lnSpc>
                <a:spcPct val="90000"/>
              </a:lnSpc>
            </a:pPr>
            <a:r>
              <a:rPr lang="en-US" sz="1800" b="1" dirty="0" smtClean="0">
                <a:cs typeface="Arial" charset="0"/>
              </a:rPr>
              <a:t>Peter </a:t>
            </a:r>
            <a:r>
              <a:rPr lang="en-US" sz="1800" b="1" dirty="0" err="1" smtClean="0">
                <a:cs typeface="Arial" charset="0"/>
              </a:rPr>
              <a:t>Ertl</a:t>
            </a:r>
            <a:r>
              <a:rPr lang="en-US" sz="1800" b="1" dirty="0">
                <a:cs typeface="Arial" charset="0"/>
              </a:rPr>
              <a:t>			</a:t>
            </a:r>
            <a:r>
              <a:rPr lang="en-US" sz="1800" b="1" dirty="0" smtClean="0">
                <a:cs typeface="Arial" charset="0"/>
              </a:rPr>
              <a:t>Luc </a:t>
            </a:r>
            <a:r>
              <a:rPr lang="en-US" sz="1800" b="1" dirty="0" err="1">
                <a:cs typeface="Arial" charset="0"/>
              </a:rPr>
              <a:t>Patiny</a:t>
            </a:r>
            <a:endParaRPr lang="en-US" sz="1800" b="1" dirty="0" smtClean="0">
              <a:cs typeface="Arial" charset="0"/>
            </a:endParaRPr>
          </a:p>
          <a:p>
            <a:pPr algn="l">
              <a:lnSpc>
                <a:spcPct val="90000"/>
              </a:lnSpc>
            </a:pPr>
            <a:r>
              <a:rPr lang="en-US" sz="1800" b="1" dirty="0" smtClean="0">
                <a:cs typeface="Arial" charset="0"/>
              </a:rPr>
              <a:t>Bruno </a:t>
            </a:r>
            <a:r>
              <a:rPr lang="en-US" sz="1800" b="1" dirty="0" err="1" smtClean="0">
                <a:cs typeface="Arial" charset="0"/>
              </a:rPr>
              <a:t>Bienfait</a:t>
            </a:r>
            <a:r>
              <a:rPr lang="en-US" sz="1800" b="1" dirty="0" smtClean="0">
                <a:cs typeface="Arial" charset="0"/>
              </a:rPr>
              <a:t>			</a:t>
            </a:r>
          </a:p>
          <a:p>
            <a:pPr algn="l">
              <a:lnSpc>
                <a:spcPct val="90000"/>
              </a:lnSpc>
            </a:pPr>
            <a:endParaRPr lang="en-JM" sz="1800" dirty="0">
              <a:cs typeface="Arial" charset="0"/>
            </a:endParaRPr>
          </a:p>
          <a:p>
            <a:pPr algn="l">
              <a:lnSpc>
                <a:spcPct val="90000"/>
              </a:lnSpc>
            </a:pPr>
            <a:r>
              <a:rPr lang="en-JM" sz="1800" dirty="0" smtClean="0">
                <a:cs typeface="Arial" charset="0"/>
              </a:rPr>
              <a:t>NCI/CADD</a:t>
            </a:r>
          </a:p>
          <a:p>
            <a:pPr algn="l">
              <a:lnSpc>
                <a:spcPct val="90000"/>
              </a:lnSpc>
            </a:pPr>
            <a:r>
              <a:rPr lang="en-JM" sz="1800" b="1" dirty="0" smtClean="0">
                <a:cs typeface="Arial" charset="0"/>
              </a:rPr>
              <a:t>Markus </a:t>
            </a:r>
            <a:r>
              <a:rPr lang="en-JM" sz="1800" b="1" dirty="0" err="1" smtClean="0">
                <a:cs typeface="Arial" charset="0"/>
              </a:rPr>
              <a:t>Sitzmann</a:t>
            </a:r>
            <a:endParaRPr lang="en-JM" sz="1800" b="1" dirty="0" smtClean="0">
              <a:cs typeface="Arial" charset="0"/>
            </a:endParaRPr>
          </a:p>
          <a:p>
            <a:pPr algn="l">
              <a:lnSpc>
                <a:spcPct val="90000"/>
              </a:lnSpc>
            </a:pPr>
            <a:r>
              <a:rPr lang="en-JM" sz="1800" b="1" dirty="0" smtClean="0">
                <a:cs typeface="Arial" charset="0"/>
              </a:rPr>
              <a:t>Marc </a:t>
            </a:r>
            <a:r>
              <a:rPr lang="en-JM" sz="1800" b="1" dirty="0" smtClean="0">
                <a:cs typeface="Arial" charset="0"/>
              </a:rPr>
              <a:t>Nicklaus</a:t>
            </a:r>
            <a:endParaRPr lang="en-JM" sz="1800" b="1" dirty="0" smtClean="0">
              <a:cs typeface="Arial" charset="0"/>
            </a:endParaRPr>
          </a:p>
        </p:txBody>
      </p:sp>
      <p:sp>
        <p:nvSpPr>
          <p:cNvPr id="4" name="Rectangle 2"/>
          <p:cNvSpPr txBox="1">
            <a:spLocks noChangeArrowheads="1"/>
          </p:cNvSpPr>
          <p:nvPr/>
        </p:nvSpPr>
        <p:spPr bwMode="auto">
          <a:xfrm>
            <a:off x="0" y="0"/>
            <a:ext cx="9144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JM" sz="3600" b="1" dirty="0" smtClean="0">
                <a:cs typeface="Times New Roman" pitchFamily="18" charset="0"/>
              </a:rPr>
              <a:t>Acknowledgements</a:t>
            </a:r>
          </a:p>
        </p:txBody>
      </p:sp>
      <p:sp>
        <p:nvSpPr>
          <p:cNvPr id="5" name="TextBox 4"/>
          <p:cNvSpPr txBox="1"/>
          <p:nvPr/>
        </p:nvSpPr>
        <p:spPr>
          <a:xfrm>
            <a:off x="609600" y="5638800"/>
            <a:ext cx="8084457" cy="400110"/>
          </a:xfrm>
          <a:prstGeom prst="rect">
            <a:avLst/>
          </a:prstGeom>
          <a:noFill/>
        </p:spPr>
        <p:txBody>
          <a:bodyPr wrap="none" rtlCol="0">
            <a:spAutoFit/>
          </a:bodyPr>
          <a:lstStyle/>
          <a:p>
            <a:r>
              <a:rPr lang="en-US" sz="2000" dirty="0" smtClean="0"/>
              <a:t>http</a:t>
            </a:r>
            <a:r>
              <a:rPr lang="en-US" sz="2000" dirty="0"/>
              <a:t>://chemapps.stolaf.edu/jmol/docs/misc/Jmol-JSpecView-specs.pdf</a:t>
            </a:r>
          </a:p>
        </p:txBody>
      </p:sp>
    </p:spTree>
    <p:extLst>
      <p:ext uri="{BB962C8B-B14F-4D97-AF65-F5344CB8AC3E}">
        <p14:creationId xmlns:p14="http://schemas.microsoft.com/office/powerpoint/2010/main" val="2971174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1778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2490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6122144"/>
          </a:xfrm>
          <a:prstGeom prst="rect">
            <a:avLst/>
          </a:prstGeom>
        </p:spPr>
      </p:pic>
      <p:sp>
        <p:nvSpPr>
          <p:cNvPr id="5" name="Title 1"/>
          <p:cNvSpPr>
            <a:spLocks noGrp="1"/>
          </p:cNvSpPr>
          <p:nvPr>
            <p:ph type="title"/>
          </p:nvPr>
        </p:nvSpPr>
        <p:spPr>
          <a:xfrm>
            <a:off x="55984" y="0"/>
            <a:ext cx="9088015" cy="685800"/>
          </a:xfrm>
        </p:spPr>
        <p:txBody>
          <a:bodyPr/>
          <a:lstStyle/>
          <a:p>
            <a:r>
              <a:rPr lang="en-JM" sz="2400" b="1" dirty="0" smtClean="0">
                <a:solidFill>
                  <a:srgbClr val="000000"/>
                </a:solidFill>
              </a:rPr>
              <a:t>Jmol Application showing JSpecView as a tool - IR</a:t>
            </a:r>
            <a:endParaRPr lang="en-JM" dirty="0"/>
          </a:p>
        </p:txBody>
      </p:sp>
      <p:sp>
        <p:nvSpPr>
          <p:cNvPr id="3" name="Oval 2"/>
          <p:cNvSpPr/>
          <p:nvPr/>
        </p:nvSpPr>
        <p:spPr>
          <a:xfrm>
            <a:off x="1485900" y="780197"/>
            <a:ext cx="381000" cy="228600"/>
          </a:xfrm>
          <a:prstGeom prst="ellipse">
            <a:avLst/>
          </a:prstGeom>
          <a:solidFill>
            <a:schemeClr val="accent1">
              <a:alpha val="26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7" name="Straight Arrow Connector 6"/>
          <p:cNvCxnSpPr>
            <a:stCxn id="4" idx="1"/>
          </p:cNvCxnSpPr>
          <p:nvPr/>
        </p:nvCxnSpPr>
        <p:spPr>
          <a:xfrm flipH="1">
            <a:off x="3200400" y="4714965"/>
            <a:ext cx="800100" cy="8476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485900" y="4343400"/>
            <a:ext cx="2514600" cy="3715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791200" y="2209800"/>
            <a:ext cx="914400" cy="16194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00500" y="4114800"/>
            <a:ext cx="2628900" cy="1200329"/>
          </a:xfrm>
          <a:prstGeom prst="rect">
            <a:avLst/>
          </a:prstGeom>
          <a:noFill/>
        </p:spPr>
        <p:txBody>
          <a:bodyPr wrap="square" rtlCol="0">
            <a:spAutoFit/>
          </a:bodyPr>
          <a:lstStyle/>
          <a:p>
            <a:r>
              <a:rPr lang="en-JM" dirty="0" smtClean="0"/>
              <a:t>Selecting an annotated peak will load an IR vibrational mode display in Jmol</a:t>
            </a:r>
            <a:endParaRPr lang="en-JM" dirty="0"/>
          </a:p>
        </p:txBody>
      </p:sp>
    </p:spTree>
    <p:extLst>
      <p:ext uri="{BB962C8B-B14F-4D97-AF65-F5344CB8AC3E}">
        <p14:creationId xmlns:p14="http://schemas.microsoft.com/office/powerpoint/2010/main" val="4036200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What about JCAMP-CS?</a:t>
            </a:r>
          </a:p>
        </p:txBody>
      </p:sp>
      <p:sp>
        <p:nvSpPr>
          <p:cNvPr id="6" name="Content Placeholder 2"/>
          <p:cNvSpPr>
            <a:spLocks noGrp="1"/>
          </p:cNvSpPr>
          <p:nvPr>
            <p:ph idx="1"/>
          </p:nvPr>
        </p:nvSpPr>
        <p:spPr>
          <a:xfrm>
            <a:off x="762000" y="1524000"/>
            <a:ext cx="7543800" cy="4953000"/>
          </a:xfrm>
        </p:spPr>
        <p:txBody>
          <a:bodyPr/>
          <a:lstStyle/>
          <a:p>
            <a:pPr>
              <a:spcBef>
                <a:spcPct val="0"/>
              </a:spcBef>
            </a:pPr>
            <a:endParaRPr lang="en-JM" sz="2800" dirty="0" smtClean="0"/>
          </a:p>
          <a:p>
            <a:pPr marL="0" lvl="0" indent="0">
              <a:spcBef>
                <a:spcPct val="0"/>
              </a:spcBef>
              <a:buNone/>
            </a:pPr>
            <a:endParaRPr lang="en-JM" sz="2800" dirty="0"/>
          </a:p>
        </p:txBody>
      </p:sp>
      <p:pic>
        <p:nvPicPr>
          <p:cNvPr id="5" name="Picture 4"/>
          <p:cNvPicPr>
            <a:picLocks noChangeAspect="1"/>
          </p:cNvPicPr>
          <p:nvPr/>
        </p:nvPicPr>
        <p:blipFill>
          <a:blip r:embed="rId2"/>
          <a:stretch>
            <a:fillRect/>
          </a:stretch>
        </p:blipFill>
        <p:spPr>
          <a:xfrm>
            <a:off x="1371600" y="1752600"/>
            <a:ext cx="6691313" cy="1170510"/>
          </a:xfrm>
          <a:prstGeom prst="rect">
            <a:avLst/>
          </a:prstGeom>
        </p:spPr>
      </p:pic>
      <p:sp>
        <p:nvSpPr>
          <p:cNvPr id="2" name="TextBox 1"/>
          <p:cNvSpPr txBox="1"/>
          <p:nvPr/>
        </p:nvSpPr>
        <p:spPr>
          <a:xfrm>
            <a:off x="3505200" y="3581400"/>
            <a:ext cx="4681666" cy="369332"/>
          </a:xfrm>
          <a:prstGeom prst="rect">
            <a:avLst/>
          </a:prstGeom>
          <a:noFill/>
        </p:spPr>
        <p:txBody>
          <a:bodyPr wrap="none" rtlCol="0">
            <a:spAutoFit/>
          </a:bodyPr>
          <a:lstStyle/>
          <a:p>
            <a:r>
              <a:rPr lang="en-US" dirty="0" smtClean="0"/>
              <a:t>Applied Spectroscopy, Vol. 45,  No. 1, 1991 </a:t>
            </a:r>
            <a:endParaRPr lang="en-US" dirty="0"/>
          </a:p>
        </p:txBody>
      </p:sp>
    </p:spTree>
    <p:extLst>
      <p:ext uri="{BB962C8B-B14F-4D97-AF65-F5344CB8AC3E}">
        <p14:creationId xmlns:p14="http://schemas.microsoft.com/office/powerpoint/2010/main" val="3733741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What about JCAMP-CS?</a:t>
            </a:r>
          </a:p>
        </p:txBody>
      </p:sp>
      <p:sp>
        <p:nvSpPr>
          <p:cNvPr id="6" name="Content Placeholder 2"/>
          <p:cNvSpPr>
            <a:spLocks noGrp="1"/>
          </p:cNvSpPr>
          <p:nvPr>
            <p:ph idx="1"/>
          </p:nvPr>
        </p:nvSpPr>
        <p:spPr>
          <a:xfrm>
            <a:off x="762000" y="1524000"/>
            <a:ext cx="7543800" cy="4953000"/>
          </a:xfrm>
        </p:spPr>
        <p:txBody>
          <a:bodyPr/>
          <a:lstStyle/>
          <a:p>
            <a:pPr>
              <a:spcBef>
                <a:spcPct val="0"/>
              </a:spcBef>
            </a:pPr>
            <a:endParaRPr lang="en-JM" sz="2800" dirty="0" smtClean="0"/>
          </a:p>
          <a:p>
            <a:pPr marL="0" lvl="0" indent="0">
              <a:spcBef>
                <a:spcPct val="0"/>
              </a:spcBef>
              <a:buNone/>
            </a:pPr>
            <a:endParaRPr lang="en-JM" sz="2800" dirty="0"/>
          </a:p>
        </p:txBody>
      </p:sp>
      <p:pic>
        <p:nvPicPr>
          <p:cNvPr id="5" name="Picture 4"/>
          <p:cNvPicPr>
            <a:picLocks noChangeAspect="1"/>
          </p:cNvPicPr>
          <p:nvPr/>
        </p:nvPicPr>
        <p:blipFill>
          <a:blip r:embed="rId2"/>
          <a:stretch>
            <a:fillRect/>
          </a:stretch>
        </p:blipFill>
        <p:spPr>
          <a:xfrm>
            <a:off x="1371600" y="1752600"/>
            <a:ext cx="6691313" cy="1170510"/>
          </a:xfrm>
          <a:prstGeom prst="rect">
            <a:avLst/>
          </a:prstGeom>
        </p:spPr>
      </p:pic>
      <p:sp>
        <p:nvSpPr>
          <p:cNvPr id="2" name="TextBox 1"/>
          <p:cNvSpPr txBox="1"/>
          <p:nvPr/>
        </p:nvSpPr>
        <p:spPr>
          <a:xfrm>
            <a:off x="3505200" y="3581400"/>
            <a:ext cx="4681666" cy="369332"/>
          </a:xfrm>
          <a:prstGeom prst="rect">
            <a:avLst/>
          </a:prstGeom>
          <a:noFill/>
        </p:spPr>
        <p:txBody>
          <a:bodyPr wrap="none" rtlCol="0">
            <a:spAutoFit/>
          </a:bodyPr>
          <a:lstStyle/>
          <a:p>
            <a:r>
              <a:rPr lang="en-US" dirty="0" smtClean="0"/>
              <a:t>Applied Spectroscopy, Vol. 45,  No. 1, 1991 </a:t>
            </a:r>
            <a:endParaRPr lang="en-US" dirty="0"/>
          </a:p>
        </p:txBody>
      </p:sp>
      <p:sp>
        <p:nvSpPr>
          <p:cNvPr id="7" name="TextBox 6"/>
          <p:cNvSpPr txBox="1"/>
          <p:nvPr/>
        </p:nvSpPr>
        <p:spPr>
          <a:xfrm>
            <a:off x="1371600" y="4424356"/>
            <a:ext cx="4160113" cy="646331"/>
          </a:xfrm>
          <a:prstGeom prst="rect">
            <a:avLst/>
          </a:prstGeom>
          <a:noFill/>
        </p:spPr>
        <p:txBody>
          <a:bodyPr wrap="none" rtlCol="0">
            <a:spAutoFit/>
          </a:bodyPr>
          <a:lstStyle/>
          <a:p>
            <a:r>
              <a:rPr lang="en-US" dirty="0" smtClean="0"/>
              <a:t>Never implemented (that I know of)</a:t>
            </a:r>
          </a:p>
          <a:p>
            <a:r>
              <a:rPr lang="en-US" dirty="0" smtClean="0"/>
              <a:t>Doesn’t address the correlation issues.</a:t>
            </a:r>
            <a:endParaRPr lang="en-US" dirty="0"/>
          </a:p>
        </p:txBody>
      </p:sp>
    </p:spTree>
    <p:extLst>
      <p:ext uri="{BB962C8B-B14F-4D97-AF65-F5344CB8AC3E}">
        <p14:creationId xmlns:p14="http://schemas.microsoft.com/office/powerpoint/2010/main" val="2632326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761999"/>
          </a:xfrm>
        </p:spPr>
        <p:txBody>
          <a:bodyPr/>
          <a:lstStyle/>
          <a:p>
            <a:r>
              <a:rPr lang="en-US" dirty="0" smtClean="0"/>
              <a:t>Abstract</a:t>
            </a:r>
            <a:endParaRPr lang="en-JM" dirty="0"/>
          </a:p>
        </p:txBody>
      </p:sp>
      <p:sp>
        <p:nvSpPr>
          <p:cNvPr id="3" name="Subtitle 2"/>
          <p:cNvSpPr>
            <a:spLocks noGrp="1"/>
          </p:cNvSpPr>
          <p:nvPr>
            <p:ph type="subTitle" idx="1"/>
          </p:nvPr>
        </p:nvSpPr>
        <p:spPr>
          <a:xfrm>
            <a:off x="0" y="914400"/>
            <a:ext cx="9144000" cy="5943600"/>
          </a:xfrm>
        </p:spPr>
        <p:txBody>
          <a:bodyPr/>
          <a:lstStyle/>
          <a:p>
            <a:pPr algn="l"/>
            <a:r>
              <a:rPr lang="en-JM" sz="2000" dirty="0" smtClean="0"/>
              <a:t>JCAMP-MOL is a simple extension to the JCAMP-DX format using two</a:t>
            </a:r>
            <a:br>
              <a:rPr lang="en-JM" sz="2000" dirty="0" smtClean="0"/>
            </a:br>
            <a:r>
              <a:rPr lang="en-JM" sz="2000" dirty="0" smtClean="0"/>
              <a:t>private data-labels, </a:t>
            </a:r>
            <a:r>
              <a:rPr lang="en-JM" sz="2000" b="1" dirty="0" smtClean="0">
                <a:solidFill>
                  <a:srgbClr val="FF0000"/>
                </a:solidFill>
              </a:rPr>
              <a:t>##$MODELS </a:t>
            </a:r>
            <a:r>
              <a:rPr lang="en-JM" sz="2000" dirty="0" smtClean="0"/>
              <a:t>and </a:t>
            </a:r>
            <a:r>
              <a:rPr lang="en-JM" sz="2000" b="1" dirty="0" smtClean="0">
                <a:solidFill>
                  <a:srgbClr val="FF0000"/>
                </a:solidFill>
              </a:rPr>
              <a:t>##$PEAKS</a:t>
            </a:r>
            <a:r>
              <a:rPr lang="en-JM" sz="2000" dirty="0" smtClean="0"/>
              <a:t>.  These provide 3D Jmol readable models to the spectrum file to allow association of spectral bands with specific IR and RAMAN vibrations, MS fragments, and NMR signals.  The purpose of including the JCAMP-MOL extension is to allow for a single file that can be read either by the standalone Jmol application (that now incorporates JSpecView) or by twin Jmol and JSpecView applets on a web page.  </a:t>
            </a:r>
          </a:p>
          <a:p>
            <a:pPr algn="l"/>
            <a:endParaRPr lang="en-JM" sz="2000" dirty="0" smtClean="0"/>
          </a:p>
          <a:p>
            <a:pPr algn="l"/>
            <a:r>
              <a:rPr lang="en-JM" sz="2000" dirty="0" smtClean="0"/>
              <a:t>From a teaching perspective, the ability to create interactive web based displays that can highlight and hyperlink areas of a spectrum/ molecular display are powerful visual aids for significantly improving characterisation and identification of key spectral features and can simplify interpretation of IR, MS and NMR spectra.  Clicking on an atom or selecting an IR/RAMAN vibration in Jmol highlights a band or peak or fragment on the spectrum.  Clicking on the spectrum highlights one or more atoms, starts an IR vibration, or displays an MS fragment in Jmol.  Examples will be highlighted during the presentation.</a:t>
            </a:r>
            <a:endParaRPr lang="en-JM" sz="2000" dirty="0"/>
          </a:p>
        </p:txBody>
      </p:sp>
    </p:spTree>
    <p:extLst>
      <p:ext uri="{BB962C8B-B14F-4D97-AF65-F5344CB8AC3E}">
        <p14:creationId xmlns:p14="http://schemas.microsoft.com/office/powerpoint/2010/main" val="2933438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984" y="0"/>
            <a:ext cx="9088015"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JM" sz="2400" b="1" dirty="0" err="1" smtClean="0">
                <a:solidFill>
                  <a:srgbClr val="000000"/>
                </a:solidFill>
              </a:rPr>
              <a:t>Jmol</a:t>
            </a:r>
            <a:r>
              <a:rPr lang="en-JM" sz="2400" b="1" dirty="0" smtClean="0">
                <a:solidFill>
                  <a:srgbClr val="000000"/>
                </a:solidFill>
              </a:rPr>
              <a:t>/</a:t>
            </a:r>
            <a:r>
              <a:rPr lang="en-JM" sz="2400" b="1" dirty="0" err="1" smtClean="0">
                <a:solidFill>
                  <a:srgbClr val="000000"/>
                </a:solidFill>
              </a:rPr>
              <a:t>JSpecView</a:t>
            </a:r>
            <a:r>
              <a:rPr lang="en-JM" sz="2400" b="1" dirty="0" smtClean="0">
                <a:solidFill>
                  <a:srgbClr val="000000"/>
                </a:solidFill>
              </a:rPr>
              <a:t> “applets” </a:t>
            </a:r>
            <a:r>
              <a:rPr lang="en-JM" sz="2400" b="1" dirty="0" smtClean="0">
                <a:solidFill>
                  <a:srgbClr val="000000"/>
                </a:solidFill>
              </a:rPr>
              <a:t>– IR and Raman and symmetry</a:t>
            </a:r>
            <a:endParaRPr lang="en-JM"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3400"/>
            <a:ext cx="9143999" cy="6263506"/>
          </a:xfrm>
          <a:prstGeom prst="rect">
            <a:avLst/>
          </a:prstGeom>
        </p:spPr>
      </p:pic>
      <p:sp>
        <p:nvSpPr>
          <p:cNvPr id="6" name="Rounded Rectangle 5"/>
          <p:cNvSpPr/>
          <p:nvPr/>
        </p:nvSpPr>
        <p:spPr>
          <a:xfrm>
            <a:off x="4599991" y="1143000"/>
            <a:ext cx="3020009"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8" name="Straight Arrow Connector 7"/>
          <p:cNvCxnSpPr/>
          <p:nvPr/>
        </p:nvCxnSpPr>
        <p:spPr>
          <a:xfrm flipH="1" flipV="1">
            <a:off x="4114800" y="1905000"/>
            <a:ext cx="1219200" cy="2438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5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5984" y="0"/>
            <a:ext cx="9088015"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JM" sz="2400" b="1" smtClean="0">
                <a:solidFill>
                  <a:srgbClr val="000000"/>
                </a:solidFill>
              </a:rPr>
              <a:t>Jmol/JSpecView signed applets </a:t>
            </a:r>
            <a:r>
              <a:rPr lang="en-JM" sz="2400" b="1" dirty="0" smtClean="0">
                <a:solidFill>
                  <a:srgbClr val="000000"/>
                </a:solidFill>
              </a:rPr>
              <a:t>showing UV/Vis of Cr(III) spectra</a:t>
            </a:r>
            <a:endParaRPr lang="en-JM"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399"/>
            <a:ext cx="9144000" cy="6272393"/>
          </a:xfrm>
          <a:prstGeom prst="rect">
            <a:avLst/>
          </a:prstGeom>
        </p:spPr>
      </p:pic>
      <p:cxnSp>
        <p:nvCxnSpPr>
          <p:cNvPr id="6" name="Straight Arrow Connector 5"/>
          <p:cNvCxnSpPr/>
          <p:nvPr/>
        </p:nvCxnSpPr>
        <p:spPr>
          <a:xfrm flipV="1">
            <a:off x="5715000" y="3276600"/>
            <a:ext cx="18288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15000" y="3669595"/>
            <a:ext cx="2743200" cy="18168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85800" y="2286000"/>
            <a:ext cx="14478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352800" y="5334000"/>
            <a:ext cx="6858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1552030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6226961"/>
          </a:xfrm>
          <a:prstGeom prst="rect">
            <a:avLst/>
          </a:prstGeom>
        </p:spPr>
      </p:pic>
      <p:sp>
        <p:nvSpPr>
          <p:cNvPr id="3" name="Oval 2"/>
          <p:cNvSpPr/>
          <p:nvPr/>
        </p:nvSpPr>
        <p:spPr>
          <a:xfrm>
            <a:off x="7391400" y="1825388"/>
            <a:ext cx="304800" cy="228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5" name="Straight Arrow Connector 4"/>
          <p:cNvCxnSpPr/>
          <p:nvPr/>
        </p:nvCxnSpPr>
        <p:spPr>
          <a:xfrm flipV="1">
            <a:off x="1600200" y="2667000"/>
            <a:ext cx="3962400" cy="3657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038600" y="4876800"/>
            <a:ext cx="1600200" cy="1524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55984" y="0"/>
            <a:ext cx="9088015"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JM" sz="2400" b="1" dirty="0" smtClean="0">
                <a:solidFill>
                  <a:srgbClr val="000000"/>
                </a:solidFill>
              </a:rPr>
              <a:t>Jmol/JSpecView Applets showing GCMS of pimento</a:t>
            </a:r>
            <a:endParaRPr lang="en-JM" dirty="0"/>
          </a:p>
        </p:txBody>
      </p:sp>
    </p:spTree>
    <p:extLst>
      <p:ext uri="{BB962C8B-B14F-4D97-AF65-F5344CB8AC3E}">
        <p14:creationId xmlns:p14="http://schemas.microsoft.com/office/powerpoint/2010/main" val="1028187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85800" y="381000"/>
            <a:ext cx="7772400" cy="1143000"/>
          </a:xfrm>
        </p:spPr>
        <p:txBody>
          <a:bodyPr/>
          <a:lstStyle/>
          <a:p>
            <a:r>
              <a:rPr lang="en-US" altLang="en-US" i="1" dirty="0" smtClean="0">
                <a:solidFill>
                  <a:srgbClr val="FF3300"/>
                </a:solidFill>
              </a:rPr>
              <a:t>The Argument</a:t>
            </a:r>
            <a:endParaRPr lang="en-US" altLang="en-US" sz="3200" dirty="0" smtClean="0">
              <a:solidFill>
                <a:srgbClr val="FF3300"/>
              </a:solidFill>
              <a:latin typeface="Arial" panose="020B0604020202020204" pitchFamily="34" charset="0"/>
            </a:endParaRPr>
          </a:p>
        </p:txBody>
      </p:sp>
      <p:sp>
        <p:nvSpPr>
          <p:cNvPr id="26629" name="Rectangle 5"/>
          <p:cNvSpPr>
            <a:spLocks noGrp="1" noChangeArrowheads="1"/>
          </p:cNvSpPr>
          <p:nvPr>
            <p:ph type="body" idx="1"/>
          </p:nvPr>
        </p:nvSpPr>
        <p:spPr>
          <a:xfrm>
            <a:off x="838200" y="1905000"/>
            <a:ext cx="7162800" cy="4419600"/>
          </a:xfrm>
        </p:spPr>
        <p:txBody>
          <a:bodyPr/>
          <a:lstStyle/>
          <a:p>
            <a:pPr>
              <a:buFont typeface="Arial" charset="0"/>
              <a:buChar char="•"/>
              <a:defRPr/>
            </a:pPr>
            <a:r>
              <a:rPr lang="en-US" dirty="0" smtClean="0">
                <a:latin typeface="Arial" charset="0"/>
              </a:rPr>
              <a:t>Storage: It is </a:t>
            </a:r>
            <a:r>
              <a:rPr lang="en-US" dirty="0" err="1" smtClean="0">
                <a:latin typeface="Arial" charset="0"/>
              </a:rPr>
              <a:t>desireable</a:t>
            </a:r>
            <a:r>
              <a:rPr lang="en-US" dirty="0" smtClean="0">
                <a:latin typeface="Arial" charset="0"/>
              </a:rPr>
              <a:t> to tie together molecular structure and </a:t>
            </a:r>
            <a:r>
              <a:rPr lang="en-US" dirty="0" smtClean="0">
                <a:latin typeface="Arial" charset="0"/>
              </a:rPr>
              <a:t>spectral </a:t>
            </a:r>
            <a:r>
              <a:rPr lang="en-US" dirty="0" smtClean="0">
                <a:latin typeface="Arial" charset="0"/>
              </a:rPr>
              <a:t>data</a:t>
            </a:r>
            <a:r>
              <a:rPr lang="en-US" i="1" dirty="0" smtClean="0">
                <a:latin typeface="Arial" charset="0"/>
              </a:rPr>
              <a:t>. It makes sense to have them in the same file.</a:t>
            </a:r>
          </a:p>
          <a:p>
            <a:pPr>
              <a:buFont typeface="Arial" charset="0"/>
              <a:buChar char="•"/>
              <a:defRPr/>
            </a:pPr>
            <a:endParaRPr lang="en-US" i="1" dirty="0">
              <a:latin typeface="Arial" charset="0"/>
            </a:endParaRPr>
          </a:p>
          <a:p>
            <a:pPr>
              <a:buFont typeface="Arial" charset="0"/>
              <a:buChar char="•"/>
              <a:defRPr/>
            </a:pPr>
            <a:r>
              <a:rPr lang="en-US" dirty="0" smtClean="0">
                <a:latin typeface="Arial" charset="0"/>
              </a:rPr>
              <a:t>Exchange: Cloud-based </a:t>
            </a:r>
            <a:r>
              <a:rPr lang="en-US" dirty="0" smtClean="0">
                <a:latin typeface="Arial" charset="0"/>
              </a:rPr>
              <a:t>systems work best when </a:t>
            </a:r>
            <a:r>
              <a:rPr lang="en-US" i="1" dirty="0" smtClean="0">
                <a:latin typeface="Arial" charset="0"/>
              </a:rPr>
              <a:t>a minimum of file transfer occurs. </a:t>
            </a:r>
            <a:endParaRPr lang="en-US" i="1" dirty="0" smtClean="0">
              <a:latin typeface="Arial" charset="0"/>
            </a:endParaRPr>
          </a:p>
          <a:p>
            <a:pPr marL="0" indent="0">
              <a:buFont typeface="Arial" charset="0"/>
              <a:buNone/>
              <a:defRPr/>
            </a:pPr>
            <a:endParaRPr lang="en-US" dirty="0" smtClean="0">
              <a:latin typeface="Arial" charset="0"/>
            </a:endParaRPr>
          </a:p>
          <a:p>
            <a:pPr>
              <a:buFont typeface="Arial" charset="0"/>
              <a:buChar char="•"/>
              <a:defRPr/>
            </a:pPr>
            <a:endParaRPr lang="en-US" dirty="0">
              <a:latin typeface="Arial" charset="0"/>
            </a:endParaRPr>
          </a:p>
          <a:p>
            <a:pPr>
              <a:buFontTx/>
              <a:buNone/>
              <a:defRPr/>
            </a:pPr>
            <a:endParaRPr lang="en-US" dirty="0">
              <a:solidFill>
                <a:srgbClr val="FF3300"/>
              </a:solidFill>
            </a:endParaRPr>
          </a:p>
        </p:txBody>
      </p:sp>
    </p:spTree>
    <p:extLst>
      <p:ext uri="{BB962C8B-B14F-4D97-AF65-F5344CB8AC3E}">
        <p14:creationId xmlns:p14="http://schemas.microsoft.com/office/powerpoint/2010/main" val="2726345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85800" y="381000"/>
            <a:ext cx="7772400" cy="1143000"/>
          </a:xfrm>
        </p:spPr>
        <p:txBody>
          <a:bodyPr/>
          <a:lstStyle/>
          <a:p>
            <a:r>
              <a:rPr lang="en-US" altLang="en-US" i="1" dirty="0" smtClean="0">
                <a:solidFill>
                  <a:srgbClr val="FF3300"/>
                </a:solidFill>
              </a:rPr>
              <a:t>Possible Options</a:t>
            </a:r>
            <a:endParaRPr lang="en-US" altLang="en-US" sz="3200" dirty="0" smtClean="0">
              <a:solidFill>
                <a:srgbClr val="FF3300"/>
              </a:solidFill>
              <a:latin typeface="Arial" panose="020B0604020202020204" pitchFamily="34" charset="0"/>
            </a:endParaRPr>
          </a:p>
        </p:txBody>
      </p:sp>
      <p:sp>
        <p:nvSpPr>
          <p:cNvPr id="26629" name="Rectangle 5"/>
          <p:cNvSpPr>
            <a:spLocks noGrp="1" noChangeArrowheads="1"/>
          </p:cNvSpPr>
          <p:nvPr>
            <p:ph type="body" idx="1"/>
          </p:nvPr>
        </p:nvSpPr>
        <p:spPr>
          <a:xfrm>
            <a:off x="838200" y="1905000"/>
            <a:ext cx="7162800" cy="4419600"/>
          </a:xfrm>
        </p:spPr>
        <p:txBody>
          <a:bodyPr/>
          <a:lstStyle/>
          <a:p>
            <a:pPr>
              <a:buFont typeface="Arial" charset="0"/>
              <a:buChar char="•"/>
              <a:defRPr/>
            </a:pPr>
            <a:r>
              <a:rPr lang="en-US" dirty="0" smtClean="0">
                <a:latin typeface="Arial" charset="0"/>
              </a:rPr>
              <a:t>XML – the original standard for web-based information exchange; easily parsed</a:t>
            </a:r>
            <a:endParaRPr lang="en-US" dirty="0">
              <a:latin typeface="Arial" charset="0"/>
            </a:endParaRPr>
          </a:p>
          <a:p>
            <a:pPr>
              <a:buFont typeface="Arial" charset="0"/>
              <a:buChar char="•"/>
              <a:defRPr/>
            </a:pPr>
            <a:r>
              <a:rPr lang="en-US" dirty="0" smtClean="0">
                <a:latin typeface="Arial" charset="0"/>
              </a:rPr>
              <a:t>JSON – the standard for server API interaction with </a:t>
            </a:r>
            <a:r>
              <a:rPr lang="en-US" dirty="0" smtClean="0">
                <a:latin typeface="Arial" charset="0"/>
              </a:rPr>
              <a:t>client </a:t>
            </a:r>
            <a:r>
              <a:rPr lang="en-US" dirty="0" smtClean="0">
                <a:latin typeface="Arial" charset="0"/>
              </a:rPr>
              <a:t>JavaScript</a:t>
            </a:r>
            <a:endParaRPr lang="en-US" i="1" dirty="0" smtClean="0">
              <a:latin typeface="Arial" charset="0"/>
            </a:endParaRPr>
          </a:p>
          <a:p>
            <a:pPr>
              <a:buFont typeface="Arial" charset="0"/>
              <a:buChar char="•"/>
              <a:defRPr/>
            </a:pPr>
            <a:r>
              <a:rPr lang="en-US" dirty="0" smtClean="0">
                <a:latin typeface="Arial" charset="0"/>
              </a:rPr>
              <a:t>JCAMP-DX – a mature standard for instrumental data</a:t>
            </a:r>
          </a:p>
          <a:p>
            <a:pPr>
              <a:buFont typeface="Arial" charset="0"/>
              <a:buChar char="•"/>
              <a:defRPr/>
            </a:pPr>
            <a:r>
              <a:rPr lang="en-US" i="1" dirty="0" smtClean="0">
                <a:latin typeface="Arial" charset="0"/>
              </a:rPr>
              <a:t>Some combination of the above</a:t>
            </a:r>
            <a:endParaRPr lang="en-US" i="1" dirty="0" smtClean="0">
              <a:latin typeface="Arial" charset="0"/>
            </a:endParaRPr>
          </a:p>
          <a:p>
            <a:pPr marL="0" indent="0">
              <a:buFont typeface="Arial" charset="0"/>
              <a:buNone/>
              <a:defRPr/>
            </a:pPr>
            <a:endParaRPr lang="en-US" dirty="0" smtClean="0">
              <a:latin typeface="Arial" charset="0"/>
            </a:endParaRPr>
          </a:p>
          <a:p>
            <a:pPr>
              <a:buFont typeface="Arial" charset="0"/>
              <a:buChar char="•"/>
              <a:defRPr/>
            </a:pPr>
            <a:endParaRPr lang="en-US" dirty="0">
              <a:latin typeface="Arial" charset="0"/>
            </a:endParaRPr>
          </a:p>
          <a:p>
            <a:pPr>
              <a:buFontTx/>
              <a:buNone/>
              <a:defRPr/>
            </a:pPr>
            <a:endParaRPr lang="en-US" dirty="0">
              <a:solidFill>
                <a:srgbClr val="FF3300"/>
              </a:solidFill>
            </a:endParaRPr>
          </a:p>
        </p:txBody>
      </p:sp>
    </p:spTree>
    <p:extLst>
      <p:ext uri="{BB962C8B-B14F-4D97-AF65-F5344CB8AC3E}">
        <p14:creationId xmlns:p14="http://schemas.microsoft.com/office/powerpoint/2010/main" val="206735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1" y="274638"/>
            <a:ext cx="8836024" cy="1143000"/>
          </a:xfrm>
        </p:spPr>
        <p:txBody>
          <a:bodyPr/>
          <a:lstStyle/>
          <a:p>
            <a:pPr algn="ctr" eaLnBrk="1" hangingPunct="1"/>
            <a:r>
              <a:rPr lang="en-US" altLang="en-US" sz="3200" dirty="0" smtClean="0"/>
              <a:t>Real-Time NMR </a:t>
            </a:r>
            <a:r>
              <a:rPr lang="en-US" altLang="en-US" sz="3200" dirty="0"/>
              <a:t>s</a:t>
            </a:r>
            <a:r>
              <a:rPr lang="en-US" altLang="en-US" sz="3200" dirty="0" smtClean="0"/>
              <a:t>pectrum prediction</a:t>
            </a:r>
          </a:p>
        </p:txBody>
      </p:sp>
      <p:sp>
        <p:nvSpPr>
          <p:cNvPr id="28675" name="Rectangle 3"/>
          <p:cNvSpPr>
            <a:spLocks noGrp="1" noChangeArrowheads="1"/>
          </p:cNvSpPr>
          <p:nvPr>
            <p:ph type="body" idx="4294967295"/>
          </p:nvPr>
        </p:nvSpPr>
        <p:spPr>
          <a:xfrm>
            <a:off x="457200" y="1524000"/>
            <a:ext cx="8229600" cy="4525963"/>
          </a:xfrm>
        </p:spPr>
        <p:txBody>
          <a:bodyPr/>
          <a:lstStyle/>
          <a:p>
            <a:pPr eaLnBrk="1" hangingPunct="1">
              <a:buFontTx/>
              <a:buNone/>
            </a:pPr>
            <a:endParaRPr lang="en-US" altLang="en-US" sz="2400" dirty="0" smtClean="0"/>
          </a:p>
        </p:txBody>
      </p:sp>
      <p:pic>
        <p:nvPicPr>
          <p:cNvPr id="3" name="Picture 2"/>
          <p:cNvPicPr>
            <a:picLocks noChangeAspect="1"/>
          </p:cNvPicPr>
          <p:nvPr/>
        </p:nvPicPr>
        <p:blipFill>
          <a:blip r:embed="rId2"/>
          <a:stretch>
            <a:fillRect/>
          </a:stretch>
        </p:blipFill>
        <p:spPr>
          <a:xfrm>
            <a:off x="838200" y="1517867"/>
            <a:ext cx="7391400" cy="4532095"/>
          </a:xfrm>
          <a:prstGeom prst="rect">
            <a:avLst/>
          </a:prstGeom>
        </p:spPr>
      </p:pic>
    </p:spTree>
    <p:extLst>
      <p:ext uri="{BB962C8B-B14F-4D97-AF65-F5344CB8AC3E}">
        <p14:creationId xmlns:p14="http://schemas.microsoft.com/office/powerpoint/2010/main" val="2395596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TotalTime>
  <Words>1982</Words>
  <Application>Microsoft Office PowerPoint</Application>
  <PresentationFormat>On-screen Show (4:3)</PresentationFormat>
  <Paragraphs>313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Default Design</vt:lpstr>
      <vt:lpstr>Robert M. Hansona and Robert J. Lancashireb a St. Olaf College, Northfield, MN 55057, USA b The University of the West Indies, Mona Campus, Kingston 7, Jamaica   </vt:lpstr>
      <vt:lpstr>My Goals Today</vt:lpstr>
      <vt:lpstr>Jmol Application showing JSpecView as a tool - IR</vt:lpstr>
      <vt:lpstr>PowerPoint Presentation</vt:lpstr>
      <vt:lpstr>PowerPoint Presentation</vt:lpstr>
      <vt:lpstr>PowerPoint Presentation</vt:lpstr>
      <vt:lpstr>The Argument</vt:lpstr>
      <vt:lpstr>Possible Options</vt:lpstr>
      <vt:lpstr>Real-Time NMR spectrum prediction</vt:lpstr>
      <vt:lpstr>PowerPoint Presentation</vt:lpstr>
      <vt:lpstr>PowerPoint Presentation</vt:lpstr>
      <vt:lpstr>PowerPoint Presentation</vt:lpstr>
      <vt:lpstr>PowerPoint Presentation</vt:lpstr>
      <vt:lpstr>PowerPoint Presentation</vt:lpstr>
      <vt:lpstr>JCAMP-DX Origins:  IUPAC Subcommittee on  Electronic Data Standards</vt:lpstr>
      <vt:lpstr>PowerPoint Presentation</vt:lpstr>
      <vt:lpstr>Advantages of JCAMP-DX</vt:lpstr>
      <vt:lpstr>Disadvantages of JCAMP-DX</vt:lpstr>
      <vt:lpstr>Disadvantages of JCAMP-DX</vt:lpstr>
      <vt:lpstr>Disadvantages of JCAMP-DX</vt:lpstr>
      <vt:lpstr>JCAMP-MOL</vt:lpstr>
      <vt:lpstr>PowerPoint Presentation</vt:lpstr>
      <vt:lpstr>PowerPoint Presentation</vt:lpstr>
      <vt:lpstr>PowerPoint Presentation</vt:lpstr>
      <vt:lpstr>PowerPoint Presentation</vt:lpstr>
      <vt:lpstr>Summary – JCAMP-MOL</vt:lpstr>
      <vt:lpstr>PowerPoint Presentation</vt:lpstr>
      <vt:lpstr>PowerPoint Presentation</vt:lpstr>
      <vt:lpstr>PowerPoint Presentation</vt:lpstr>
      <vt:lpstr>What about JCAMP-CS?</vt:lpstr>
      <vt:lpstr>What about JCAMP-CS?</vt:lpstr>
      <vt:lpstr>Abstract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BCCE 2012</dc:subject>
  <dc:creator>Robert J. Lancashire</dc:creator>
  <cp:lastModifiedBy>RM Hanson</cp:lastModifiedBy>
  <cp:revision>147</cp:revision>
  <dcterms:created xsi:type="dcterms:W3CDTF">2007-07-25T12:59:35Z</dcterms:created>
  <dcterms:modified xsi:type="dcterms:W3CDTF">2015-03-25T22:54:48Z</dcterms:modified>
</cp:coreProperties>
</file>