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51206400" cy="32918400"/>
  <p:notesSz cx="6858000" cy="9144000"/>
  <p:defaultTextStyle>
    <a:defPPr>
      <a:defRPr lang="en-US"/>
    </a:defPPr>
    <a:lvl1pPr algn="l" defTabSz="2193784" rtl="0" fontAlgn="base">
      <a:spcBef>
        <a:spcPct val="0"/>
      </a:spcBef>
      <a:spcAft>
        <a:spcPct val="0"/>
      </a:spcAft>
      <a:defRPr sz="8600" kern="1200">
        <a:solidFill>
          <a:schemeClr val="tx1"/>
        </a:solidFill>
        <a:latin typeface="Arial" charset="0"/>
        <a:ea typeface="+mn-ea"/>
        <a:cs typeface="+mn-cs"/>
      </a:defRPr>
    </a:lvl1pPr>
    <a:lvl2pPr marL="2193784" indent="-1736614" algn="l" defTabSz="2193784" rtl="0" fontAlgn="base">
      <a:spcBef>
        <a:spcPct val="0"/>
      </a:spcBef>
      <a:spcAft>
        <a:spcPct val="0"/>
      </a:spcAft>
      <a:defRPr sz="8600" kern="1200">
        <a:solidFill>
          <a:schemeClr val="tx1"/>
        </a:solidFill>
        <a:latin typeface="Arial" charset="0"/>
        <a:ea typeface="+mn-ea"/>
        <a:cs typeface="+mn-cs"/>
      </a:defRPr>
    </a:lvl2pPr>
    <a:lvl3pPr marL="4387569" indent="-3473227" algn="l" defTabSz="2193784" rtl="0" fontAlgn="base">
      <a:spcBef>
        <a:spcPct val="0"/>
      </a:spcBef>
      <a:spcAft>
        <a:spcPct val="0"/>
      </a:spcAft>
      <a:defRPr sz="8600" kern="1200">
        <a:solidFill>
          <a:schemeClr val="tx1"/>
        </a:solidFill>
        <a:latin typeface="Arial" charset="0"/>
        <a:ea typeface="+mn-ea"/>
        <a:cs typeface="+mn-cs"/>
      </a:defRPr>
    </a:lvl3pPr>
    <a:lvl4pPr marL="6582942" indent="-5211429" algn="l" defTabSz="2193784" rtl="0" fontAlgn="base">
      <a:spcBef>
        <a:spcPct val="0"/>
      </a:spcBef>
      <a:spcAft>
        <a:spcPct val="0"/>
      </a:spcAft>
      <a:defRPr sz="8600" kern="1200">
        <a:solidFill>
          <a:schemeClr val="tx1"/>
        </a:solidFill>
        <a:latin typeface="Arial" charset="0"/>
        <a:ea typeface="+mn-ea"/>
        <a:cs typeface="+mn-cs"/>
      </a:defRPr>
    </a:lvl4pPr>
    <a:lvl5pPr marL="8776727" indent="-6948043" algn="l" defTabSz="2193784" rtl="0" fontAlgn="base">
      <a:spcBef>
        <a:spcPct val="0"/>
      </a:spcBef>
      <a:spcAft>
        <a:spcPct val="0"/>
      </a:spcAft>
      <a:defRPr sz="8600" kern="1200">
        <a:solidFill>
          <a:schemeClr val="tx1"/>
        </a:solidFill>
        <a:latin typeface="Arial" charset="0"/>
        <a:ea typeface="+mn-ea"/>
        <a:cs typeface="+mn-cs"/>
      </a:defRPr>
    </a:lvl5pPr>
    <a:lvl6pPr marL="2285853" algn="l" defTabSz="914342" rtl="0" eaLnBrk="1" latinLnBrk="0" hangingPunct="1">
      <a:defRPr sz="8600" kern="1200">
        <a:solidFill>
          <a:schemeClr val="tx1"/>
        </a:solidFill>
        <a:latin typeface="Arial" charset="0"/>
        <a:ea typeface="+mn-ea"/>
        <a:cs typeface="+mn-cs"/>
      </a:defRPr>
    </a:lvl6pPr>
    <a:lvl7pPr marL="2743025" algn="l" defTabSz="914342" rtl="0" eaLnBrk="1" latinLnBrk="0" hangingPunct="1">
      <a:defRPr sz="8600" kern="1200">
        <a:solidFill>
          <a:schemeClr val="tx1"/>
        </a:solidFill>
        <a:latin typeface="Arial" charset="0"/>
        <a:ea typeface="+mn-ea"/>
        <a:cs typeface="+mn-cs"/>
      </a:defRPr>
    </a:lvl7pPr>
    <a:lvl8pPr marL="3200195" algn="l" defTabSz="914342" rtl="0" eaLnBrk="1" latinLnBrk="0" hangingPunct="1">
      <a:defRPr sz="8600" kern="1200">
        <a:solidFill>
          <a:schemeClr val="tx1"/>
        </a:solidFill>
        <a:latin typeface="Arial" charset="0"/>
        <a:ea typeface="+mn-ea"/>
        <a:cs typeface="+mn-cs"/>
      </a:defRPr>
    </a:lvl8pPr>
    <a:lvl9pPr marL="3657367" algn="l" defTabSz="914342"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A2"/>
    <a:srgbClr val="37388C"/>
    <a:srgbClr val="715BF3"/>
    <a:srgbClr val="BDC0DC"/>
    <a:srgbClr val="DE9504"/>
    <a:srgbClr val="CC9900"/>
    <a:srgbClr val="969696"/>
    <a:srgbClr val="808080"/>
    <a:srgbClr val="777777"/>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873" autoAdjust="0"/>
    <p:restoredTop sz="95262" autoAdjust="0"/>
  </p:normalViewPr>
  <p:slideViewPr>
    <p:cSldViewPr snapToGrid="0">
      <p:cViewPr varScale="1">
        <p:scale>
          <a:sx n="17" d="100"/>
          <a:sy n="17" d="100"/>
        </p:scale>
        <p:origin x="1483" y="216"/>
      </p:cViewPr>
      <p:guideLst>
        <p:guide orient="horz" pos="10368"/>
        <p:guide pos="13824"/>
        <p:guide pos="16128"/>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smtClean="0">
                <a:latin typeface="+mn-lt"/>
              </a:defRPr>
            </a:lvl1pPr>
          </a:lstStyle>
          <a:p>
            <a:pPr>
              <a:defRPr/>
            </a:pPr>
            <a:fld id="{1F938A80-68F3-4D8C-917F-F58DC3E82493}" type="datetimeFigureOut">
              <a:rPr lang="en-US"/>
              <a:pPr>
                <a:defRPr/>
              </a:pPr>
              <a:t>3/10/2017</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smtClean="0">
                <a:latin typeface="+mn-lt"/>
              </a:defRPr>
            </a:lvl1pPr>
          </a:lstStyle>
          <a:p>
            <a:pPr>
              <a:defRPr/>
            </a:pPr>
            <a:fld id="{28D28B01-1CC1-4281-8529-A69E5B710C92}" type="slidenum">
              <a:rPr lang="en-US"/>
              <a:pPr>
                <a:defRPr/>
              </a:pPr>
              <a:t>‹#›</a:t>
            </a:fld>
            <a:endParaRPr lang="en-US"/>
          </a:p>
        </p:txBody>
      </p:sp>
    </p:spTree>
    <p:extLst>
      <p:ext uri="{BB962C8B-B14F-4D97-AF65-F5344CB8AC3E}">
        <p14:creationId xmlns:p14="http://schemas.microsoft.com/office/powerpoint/2010/main" val="3290813835"/>
      </p:ext>
    </p:extLst>
  </p:cSld>
  <p:clrMap bg1="lt1" tx1="dk1" bg2="lt2" tx2="dk2" accent1="accent1" accent2="accent2" accent3="accent3" accent4="accent4" accent5="accent5" accent6="accent6" hlink="hlink" folHlink="folHlink"/>
  <p:notesStyle>
    <a:lvl1pPr algn="l" defTabSz="457170" rtl="0" fontAlgn="base">
      <a:spcBef>
        <a:spcPct val="30000"/>
      </a:spcBef>
      <a:spcAft>
        <a:spcPct val="0"/>
      </a:spcAft>
      <a:defRPr sz="1200" kern="1200">
        <a:solidFill>
          <a:schemeClr val="tx1"/>
        </a:solidFill>
        <a:latin typeface="+mn-lt"/>
        <a:ea typeface="+mn-ea"/>
        <a:cs typeface="+mn-cs"/>
      </a:defRPr>
    </a:lvl1pPr>
    <a:lvl2pPr marL="457170" algn="l" defTabSz="457170" rtl="0" fontAlgn="base">
      <a:spcBef>
        <a:spcPct val="30000"/>
      </a:spcBef>
      <a:spcAft>
        <a:spcPct val="0"/>
      </a:spcAft>
      <a:defRPr sz="1200" kern="1200">
        <a:solidFill>
          <a:schemeClr val="tx1"/>
        </a:solidFill>
        <a:latin typeface="+mn-lt"/>
        <a:ea typeface="+mn-ea"/>
        <a:cs typeface="+mn-cs"/>
      </a:defRPr>
    </a:lvl2pPr>
    <a:lvl3pPr marL="914342" algn="l" defTabSz="457170" rtl="0" fontAlgn="base">
      <a:spcBef>
        <a:spcPct val="30000"/>
      </a:spcBef>
      <a:spcAft>
        <a:spcPct val="0"/>
      </a:spcAft>
      <a:defRPr sz="1200" kern="1200">
        <a:solidFill>
          <a:schemeClr val="tx1"/>
        </a:solidFill>
        <a:latin typeface="+mn-lt"/>
        <a:ea typeface="+mn-ea"/>
        <a:cs typeface="+mn-cs"/>
      </a:defRPr>
    </a:lvl3pPr>
    <a:lvl4pPr marL="1371512" algn="l" defTabSz="457170" rtl="0" fontAlgn="base">
      <a:spcBef>
        <a:spcPct val="30000"/>
      </a:spcBef>
      <a:spcAft>
        <a:spcPct val="0"/>
      </a:spcAft>
      <a:defRPr sz="1200" kern="1200">
        <a:solidFill>
          <a:schemeClr val="tx1"/>
        </a:solidFill>
        <a:latin typeface="+mn-lt"/>
        <a:ea typeface="+mn-ea"/>
        <a:cs typeface="+mn-cs"/>
      </a:defRPr>
    </a:lvl4pPr>
    <a:lvl5pPr marL="1828683" algn="l" defTabSz="457170" rtl="0" fontAlgn="base">
      <a:spcBef>
        <a:spcPct val="30000"/>
      </a:spcBef>
      <a:spcAft>
        <a:spcPct val="0"/>
      </a:spcAft>
      <a:defRPr sz="1200" kern="1200">
        <a:solidFill>
          <a:schemeClr val="tx1"/>
        </a:solidFill>
        <a:latin typeface="+mn-lt"/>
        <a:ea typeface="+mn-ea"/>
        <a:cs typeface="+mn-cs"/>
      </a:defRPr>
    </a:lvl5pPr>
    <a:lvl6pPr marL="2285853" algn="l" defTabSz="457170" rtl="0" eaLnBrk="1" latinLnBrk="0" hangingPunct="1">
      <a:defRPr sz="1200" kern="1200">
        <a:solidFill>
          <a:schemeClr val="tx1"/>
        </a:solidFill>
        <a:latin typeface="+mn-lt"/>
        <a:ea typeface="+mn-ea"/>
        <a:cs typeface="+mn-cs"/>
      </a:defRPr>
    </a:lvl6pPr>
    <a:lvl7pPr marL="2743025" algn="l" defTabSz="457170" rtl="0" eaLnBrk="1" latinLnBrk="0" hangingPunct="1">
      <a:defRPr sz="1200" kern="1200">
        <a:solidFill>
          <a:schemeClr val="tx1"/>
        </a:solidFill>
        <a:latin typeface="+mn-lt"/>
        <a:ea typeface="+mn-ea"/>
        <a:cs typeface="+mn-cs"/>
      </a:defRPr>
    </a:lvl7pPr>
    <a:lvl8pPr marL="3200195" algn="l" defTabSz="457170" rtl="0" eaLnBrk="1" latinLnBrk="0" hangingPunct="1">
      <a:defRPr sz="1200" kern="1200">
        <a:solidFill>
          <a:schemeClr val="tx1"/>
        </a:solidFill>
        <a:latin typeface="+mn-lt"/>
        <a:ea typeface="+mn-ea"/>
        <a:cs typeface="+mn-cs"/>
      </a:defRPr>
    </a:lvl8pPr>
    <a:lvl9pPr marL="3657367" algn="l" defTabSz="45717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762000" y="685800"/>
            <a:ext cx="5334000" cy="342900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2193925" fontAlgn="base">
              <a:spcBef>
                <a:spcPct val="0"/>
              </a:spcBef>
              <a:spcAft>
                <a:spcPct val="0"/>
              </a:spcAft>
            </a:pPr>
            <a:fld id="{A13242CA-E87F-4FCC-8D0B-D57EB86350AA}" type="slidenum">
              <a:rPr lang="en-US"/>
              <a:pPr defTabSz="2193925" fontAlgn="base">
                <a:spcBef>
                  <a:spcPct val="0"/>
                </a:spcBef>
                <a:spcAft>
                  <a:spcPct val="0"/>
                </a:spcAft>
              </a:pPr>
              <a:t>1</a:t>
            </a:fld>
            <a:endParaRPr lang="en-US"/>
          </a:p>
        </p:txBody>
      </p:sp>
    </p:spTree>
    <p:extLst>
      <p:ext uri="{BB962C8B-B14F-4D97-AF65-F5344CB8AC3E}">
        <p14:creationId xmlns:p14="http://schemas.microsoft.com/office/powerpoint/2010/main" val="397563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6400800" y="17289782"/>
            <a:ext cx="384048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28BFBBBD-961F-456E-A439-F3B71C183C04}"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E3AF037-7874-44FF-917F-387EFA2B017E}" type="slidenum">
              <a:rPr lang="en-US" smtClean="0"/>
              <a:pPr>
                <a:defRPr/>
              </a:pPr>
              <a:t>‹#›</a:t>
            </a:fld>
            <a:endParaRPr lang="en-US"/>
          </a:p>
        </p:txBody>
      </p:sp>
    </p:spTree>
    <p:extLst>
      <p:ext uri="{BB962C8B-B14F-4D97-AF65-F5344CB8AC3E}">
        <p14:creationId xmlns:p14="http://schemas.microsoft.com/office/powerpoint/2010/main" val="217847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59BF951-3FF8-49ED-8D45-75980D20B7DC}"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BA3F4B-5D58-4EB7-9E29-A71FB8BECD5D}" type="slidenum">
              <a:rPr lang="en-US" smtClean="0"/>
              <a:pPr>
                <a:defRPr/>
              </a:pPr>
              <a:t>‹#›</a:t>
            </a:fld>
            <a:endParaRPr lang="en-US"/>
          </a:p>
        </p:txBody>
      </p:sp>
    </p:spTree>
    <p:extLst>
      <p:ext uri="{BB962C8B-B14F-4D97-AF65-F5344CB8AC3E}">
        <p14:creationId xmlns:p14="http://schemas.microsoft.com/office/powerpoint/2010/main" val="339093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9797FEE-E66F-4F90-97A7-EDEC555CC3F4}"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E3F1E-7212-4767-8911-72AE8AB1B5F4}" type="slidenum">
              <a:rPr lang="en-US" smtClean="0"/>
              <a:pPr>
                <a:defRPr/>
              </a:pPr>
              <a:t>‹#›</a:t>
            </a:fld>
            <a:endParaRPr lang="en-US"/>
          </a:p>
        </p:txBody>
      </p:sp>
    </p:spTree>
    <p:extLst>
      <p:ext uri="{BB962C8B-B14F-4D97-AF65-F5344CB8AC3E}">
        <p14:creationId xmlns:p14="http://schemas.microsoft.com/office/powerpoint/2010/main" val="324395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101F7C2-7708-4F4B-B1FD-9DF62B868880}"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7CB806-4B88-45AD-9779-ED063F6F725C}" type="slidenum">
              <a:rPr lang="en-US" smtClean="0"/>
              <a:pPr>
                <a:defRPr/>
              </a:pPr>
              <a:t>‹#›</a:t>
            </a:fld>
            <a:endParaRPr lang="en-US"/>
          </a:p>
        </p:txBody>
      </p:sp>
    </p:spTree>
    <p:extLst>
      <p:ext uri="{BB962C8B-B14F-4D97-AF65-F5344CB8AC3E}">
        <p14:creationId xmlns:p14="http://schemas.microsoft.com/office/powerpoint/2010/main" val="214001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3493770" y="22029425"/>
            <a:ext cx="4416552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62931F7-E648-4BB4-BA75-C6A33D3B4A77}" type="datetimeFigureOut">
              <a:rPr lang="en-US" smtClean="0"/>
              <a:pPr>
                <a:defRPr/>
              </a:pPr>
              <a:t>3/10/2017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B0A824-FD8C-4036-8A8E-AD4ACF8189FF}" type="slidenum">
              <a:rPr lang="en-US" smtClean="0"/>
              <a:pPr>
                <a:defRPr/>
              </a:pPr>
              <a:t>‹#›</a:t>
            </a:fld>
            <a:endParaRPr lang="en-US"/>
          </a:p>
        </p:txBody>
      </p:sp>
    </p:spTree>
    <p:extLst>
      <p:ext uri="{BB962C8B-B14F-4D97-AF65-F5344CB8AC3E}">
        <p14:creationId xmlns:p14="http://schemas.microsoft.com/office/powerpoint/2010/main" val="319956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9E2AE125-D068-42CB-B237-4C2FD9AA3575}"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396338-C85D-4898-9054-13E027189F4C}" type="slidenum">
              <a:rPr lang="en-US" smtClean="0"/>
              <a:pPr>
                <a:defRPr/>
              </a:pPr>
              <a:t>‹#›</a:t>
            </a:fld>
            <a:endParaRPr lang="en-US"/>
          </a:p>
        </p:txBody>
      </p:sp>
    </p:spTree>
    <p:extLst>
      <p:ext uri="{BB962C8B-B14F-4D97-AF65-F5344CB8AC3E}">
        <p14:creationId xmlns:p14="http://schemas.microsoft.com/office/powerpoint/2010/main" val="6432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p>
        </p:txBody>
      </p:sp>
      <p:sp>
        <p:nvSpPr>
          <p:cNvPr id="3" name="Text Placeholder 2"/>
          <p:cNvSpPr>
            <a:spLocks noGrp="1"/>
          </p:cNvSpPr>
          <p:nvPr>
            <p:ph type="body" idx="1"/>
          </p:nvPr>
        </p:nvSpPr>
        <p:spPr>
          <a:xfrm>
            <a:off x="3527113" y="8069582"/>
            <a:ext cx="21662705"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527113" y="12024360"/>
            <a:ext cx="2166270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923241" y="8069582"/>
            <a:ext cx="21769390"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5923241"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CFEC1CA5-D42E-4684-A9EA-8E2CCD7DBA28}" type="datetimeFigureOut">
              <a:rPr lang="en-US" smtClean="0"/>
              <a:pPr>
                <a:defRPr/>
              </a:pPr>
              <a:t>3/10/2017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8AAB38F-92B4-4407-B470-FF00290AB844}" type="slidenum">
              <a:rPr lang="en-US" smtClean="0"/>
              <a:pPr>
                <a:defRPr/>
              </a:pPr>
              <a:t>‹#›</a:t>
            </a:fld>
            <a:endParaRPr lang="en-US"/>
          </a:p>
        </p:txBody>
      </p:sp>
    </p:spTree>
    <p:extLst>
      <p:ext uri="{BB962C8B-B14F-4D97-AF65-F5344CB8AC3E}">
        <p14:creationId xmlns:p14="http://schemas.microsoft.com/office/powerpoint/2010/main" val="200935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1D58B99F-5D47-4DB0-A45E-DDE0B1252CA5}" type="datetimeFigureOut">
              <a:rPr lang="en-US" smtClean="0"/>
              <a:pPr>
                <a:defRPr/>
              </a:pPr>
              <a:t>3/10/2017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7B4A185-094A-4E06-AE68-C84AE5E3E3F7}" type="slidenum">
              <a:rPr lang="en-US" smtClean="0"/>
              <a:pPr>
                <a:defRPr/>
              </a:pPr>
              <a:t>‹#›</a:t>
            </a:fld>
            <a:endParaRPr lang="en-US"/>
          </a:p>
        </p:txBody>
      </p:sp>
    </p:spTree>
    <p:extLst>
      <p:ext uri="{BB962C8B-B14F-4D97-AF65-F5344CB8AC3E}">
        <p14:creationId xmlns:p14="http://schemas.microsoft.com/office/powerpoint/2010/main" val="207281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A9F3CF1-5957-4E60-8B31-AE7D7DB45BC5}" type="datetimeFigureOut">
              <a:rPr lang="en-US" smtClean="0"/>
              <a:pPr>
                <a:defRPr/>
              </a:pPr>
              <a:t>3/10/2017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4D92F90-D091-4846-BF81-FA11D64163E1}" type="slidenum">
              <a:rPr lang="en-US" smtClean="0"/>
              <a:pPr>
                <a:defRPr/>
              </a:pPr>
              <a:t>‹#›</a:t>
            </a:fld>
            <a:endParaRPr lang="en-US"/>
          </a:p>
        </p:txBody>
      </p:sp>
    </p:spTree>
    <p:extLst>
      <p:ext uri="{BB962C8B-B14F-4D97-AF65-F5344CB8AC3E}">
        <p14:creationId xmlns:p14="http://schemas.microsoft.com/office/powerpoint/2010/main" val="328978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3" y="2194560"/>
            <a:ext cx="16515395"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21769390" y="4739642"/>
            <a:ext cx="2592324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527113" y="9875520"/>
            <a:ext cx="16515395"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FE70A48-720C-424E-B6A9-689B9181A338}"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4254AB-9AC1-473E-9811-28F2131DB80B}" type="slidenum">
              <a:rPr lang="en-US" smtClean="0"/>
              <a:pPr>
                <a:defRPr/>
              </a:pPr>
              <a:t>‹#›</a:t>
            </a:fld>
            <a:endParaRPr lang="en-US"/>
          </a:p>
        </p:txBody>
      </p:sp>
    </p:spTree>
    <p:extLst>
      <p:ext uri="{BB962C8B-B14F-4D97-AF65-F5344CB8AC3E}">
        <p14:creationId xmlns:p14="http://schemas.microsoft.com/office/powerpoint/2010/main" val="13009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3" y="2194560"/>
            <a:ext cx="16515395"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21769390" y="4739642"/>
            <a:ext cx="2592324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3527113" y="9875520"/>
            <a:ext cx="16515395"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D4B4A43-C2EA-4527-872D-6802870820A4}" type="datetimeFigureOut">
              <a:rPr lang="en-US" smtClean="0"/>
              <a:pPr>
                <a:defRPr/>
              </a:pPr>
              <a:t>3/10/2017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4249AB-AF9B-452C-879C-D36604BC126E}" type="slidenum">
              <a:rPr lang="en-US" smtClean="0"/>
              <a:pPr>
                <a:defRPr/>
              </a:pPr>
              <a:t>‹#›</a:t>
            </a:fld>
            <a:endParaRPr lang="en-US"/>
          </a:p>
        </p:txBody>
      </p:sp>
    </p:spTree>
    <p:extLst>
      <p:ext uri="{BB962C8B-B14F-4D97-AF65-F5344CB8AC3E}">
        <p14:creationId xmlns:p14="http://schemas.microsoft.com/office/powerpoint/2010/main" val="103412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26000" b="-2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fld id="{826A5BAE-4189-45FE-B3A4-A4F33A345FA5}" type="datetimeFigureOut">
              <a:rPr lang="en-US" smtClean="0"/>
              <a:pPr>
                <a:defRPr/>
              </a:pPr>
              <a:t>3/10/2017</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a:defRPr/>
            </a:pPr>
            <a:fld id="{69876234-53EE-42B2-93E4-2A7DF0EAEF9C}" type="slidenum">
              <a:rPr lang="en-US" smtClean="0"/>
              <a:pPr>
                <a:defRPr/>
              </a:pPr>
              <a:t>‹#›</a:t>
            </a:fld>
            <a:endParaRPr lang="en-US"/>
          </a:p>
        </p:txBody>
      </p:sp>
    </p:spTree>
    <p:extLst>
      <p:ext uri="{BB962C8B-B14F-4D97-AF65-F5344CB8AC3E}">
        <p14:creationId xmlns:p14="http://schemas.microsoft.com/office/powerpoint/2010/main" val="330717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flowlib.mems.duke.edu/users/jmolers/matt/website" TargetMode="External"/><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jpg"/><Relationship Id="rId5" Type="http://schemas.openxmlformats.org/officeDocument/2006/relationships/image" Target="../media/image4.png"/><Relationship Id="rId10" Type="http://schemas.openxmlformats.org/officeDocument/2006/relationships/hyperlink" Target="http://aflowlib.duke.edu/AFLOWDATA/ICSD_WEB/" TargetMode="External"/><Relationship Id="rId4" Type="http://schemas.openxmlformats.org/officeDocument/2006/relationships/image" Target="../media/image3.png"/><Relationship Id="rId9" Type="http://schemas.openxmlformats.org/officeDocument/2006/relationships/hyperlink" Target="http://www.jmol.org/"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94" name="Group 14393"/>
          <p:cNvGrpSpPr/>
          <p:nvPr/>
        </p:nvGrpSpPr>
        <p:grpSpPr>
          <a:xfrm>
            <a:off x="15274643" y="4723449"/>
            <a:ext cx="20574000" cy="27458272"/>
            <a:chOff x="12528549" y="4521199"/>
            <a:chExt cx="12573000" cy="27973819"/>
          </a:xfrm>
        </p:grpSpPr>
        <p:grpSp>
          <p:nvGrpSpPr>
            <p:cNvPr id="9" name="Group 8"/>
            <p:cNvGrpSpPr/>
            <p:nvPr/>
          </p:nvGrpSpPr>
          <p:grpSpPr>
            <a:xfrm>
              <a:off x="12528549" y="4521199"/>
              <a:ext cx="12573000" cy="27973819"/>
              <a:chOff x="12801600" y="5486399"/>
              <a:chExt cx="18288001" cy="27973819"/>
            </a:xfrm>
          </p:grpSpPr>
          <p:sp>
            <p:nvSpPr>
              <p:cNvPr id="83" name="TextBox 82"/>
              <p:cNvSpPr txBox="1"/>
              <p:nvPr/>
            </p:nvSpPr>
            <p:spPr>
              <a:xfrm>
                <a:off x="12801600" y="6311682"/>
                <a:ext cx="18288001" cy="27148536"/>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45718" rIns="91434" bIns="45718" rtlCol="0" anchor="t">
                <a:spAutoFit/>
              </a:bodyPr>
              <a:lstStyle/>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3200" b="1" dirty="0">
                  <a:latin typeface="Georgia"/>
                  <a:cs typeface="Georgia"/>
                </a:endParaRPr>
              </a:p>
              <a:p>
                <a:endParaRPr lang="en-US" sz="4000" b="1" dirty="0">
                  <a:latin typeface="Georgia"/>
                  <a:cs typeface="Georgia"/>
                </a:endParaRPr>
              </a:p>
              <a:p>
                <a:endParaRPr lang="en-US" sz="4000" b="1" dirty="0">
                  <a:latin typeface="Georgia"/>
                  <a:cs typeface="Georgia"/>
                </a:endParaRPr>
              </a:p>
            </p:txBody>
          </p:sp>
          <p:sp>
            <p:nvSpPr>
              <p:cNvPr id="82" name="TextBox 81"/>
              <p:cNvSpPr txBox="1"/>
              <p:nvPr/>
            </p:nvSpPr>
            <p:spPr>
              <a:xfrm>
                <a:off x="12801601" y="5486399"/>
                <a:ext cx="18288000" cy="837187"/>
              </a:xfrm>
              <a:prstGeom prst="rect">
                <a:avLst/>
              </a:prstGeom>
              <a:solidFill>
                <a:srgbClr val="BDC0DC"/>
              </a:solidFill>
              <a:ln w="57150"/>
            </p:spPr>
            <p:style>
              <a:lnRef idx="2">
                <a:schemeClr val="dk1"/>
              </a:lnRef>
              <a:fillRef idx="1">
                <a:schemeClr val="lt1"/>
              </a:fillRef>
              <a:effectRef idx="0">
                <a:schemeClr val="dk1"/>
              </a:effectRef>
              <a:fontRef idx="minor">
                <a:schemeClr val="dk1"/>
              </a:fontRef>
            </p:style>
            <p:txBody>
              <a:bodyPr wrap="square" lIns="91434" tIns="45718" rIns="91434" bIns="45718" rtlCol="0">
                <a:spAutoFit/>
              </a:bodyPr>
              <a:lstStyle/>
              <a:p>
                <a:pPr algn="ctr"/>
                <a:r>
                  <a:rPr lang="en-US" sz="4800" b="1" dirty="0">
                    <a:latin typeface="Georgia"/>
                    <a:cs typeface="Georgia"/>
                  </a:rPr>
                  <a:t>Results</a:t>
                </a:r>
              </a:p>
            </p:txBody>
          </p:sp>
        </p:grpSp>
        <p:sp>
          <p:nvSpPr>
            <p:cNvPr id="99" name="Rectangle 98"/>
            <p:cNvSpPr/>
            <p:nvPr/>
          </p:nvSpPr>
          <p:spPr>
            <a:xfrm rot="19195526">
              <a:off x="19440125" y="15291647"/>
              <a:ext cx="672775" cy="84151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5029" y="5615283"/>
            <a:ext cx="19896753" cy="720051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4288"/>
          <a:stretch/>
        </p:blipFill>
        <p:spPr>
          <a:xfrm>
            <a:off x="16267547" y="12956546"/>
            <a:ext cx="7573354" cy="9372600"/>
          </a:xfrm>
          <a:prstGeom prst="rect">
            <a:avLst/>
          </a:prstGeom>
        </p:spPr>
      </p:pic>
      <p:sp>
        <p:nvSpPr>
          <p:cNvPr id="14" name="TextBox 13"/>
          <p:cNvSpPr txBox="1"/>
          <p:nvPr/>
        </p:nvSpPr>
        <p:spPr>
          <a:xfrm>
            <a:off x="15371662" y="7215904"/>
            <a:ext cx="523220" cy="2693040"/>
          </a:xfrm>
          <a:prstGeom prst="rect">
            <a:avLst/>
          </a:prstGeom>
          <a:noFill/>
        </p:spPr>
        <p:txBody>
          <a:bodyPr vert="vert270" wrap="square" rtlCol="0">
            <a:spAutoFit/>
          </a:bodyPr>
          <a:lstStyle/>
          <a:p>
            <a:r>
              <a:rPr lang="en-US" sz="2200" dirty="0">
                <a:latin typeface="Georgia" charset="0"/>
                <a:ea typeface="Georgia" charset="0"/>
                <a:cs typeface="Georgia" charset="0"/>
              </a:rPr>
              <a:t>Energy (eV)</a:t>
            </a:r>
          </a:p>
        </p:txBody>
      </p:sp>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b="505"/>
          <a:stretch/>
        </p:blipFill>
        <p:spPr>
          <a:xfrm>
            <a:off x="15807847" y="13368147"/>
            <a:ext cx="575899" cy="9006840"/>
          </a:xfrm>
          <a:prstGeom prst="rect">
            <a:avLst/>
          </a:prstGeom>
        </p:spPr>
      </p:pic>
      <p:cxnSp>
        <p:nvCxnSpPr>
          <p:cNvPr id="23" name="Straight Connector 22"/>
          <p:cNvCxnSpPr/>
          <p:nvPr/>
        </p:nvCxnSpPr>
        <p:spPr>
          <a:xfrm>
            <a:off x="16370709" y="13010970"/>
            <a:ext cx="0" cy="5486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5491108" y="23032006"/>
            <a:ext cx="10557178" cy="8432851"/>
            <a:chOff x="15519753" y="23840904"/>
            <a:chExt cx="8800910" cy="7190048"/>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19753" y="23840904"/>
              <a:ext cx="8800910" cy="708021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44663" y="30325375"/>
              <a:ext cx="2840400" cy="705577"/>
            </a:xfrm>
            <a:prstGeom prst="rect">
              <a:avLst/>
            </a:prstGeom>
          </p:spPr>
        </p:pic>
        <p:sp>
          <p:nvSpPr>
            <p:cNvPr id="36" name="TextBox 35"/>
            <p:cNvSpPr txBox="1"/>
            <p:nvPr/>
          </p:nvSpPr>
          <p:spPr>
            <a:xfrm>
              <a:off x="16544663" y="24993943"/>
              <a:ext cx="2707443" cy="646331"/>
            </a:xfrm>
            <a:prstGeom prst="rect">
              <a:avLst/>
            </a:prstGeom>
            <a:noFill/>
          </p:spPr>
          <p:txBody>
            <a:bodyPr wrap="square" rtlCol="0">
              <a:spAutoFit/>
            </a:bodyPr>
            <a:lstStyle/>
            <a:p>
              <a:r>
                <a:rPr lang="en-US" sz="3600" b="1" dirty="0">
                  <a:latin typeface="Georgia" charset="0"/>
                  <a:ea typeface="Georgia" charset="0"/>
                  <a:cs typeface="Georgia" charset="0"/>
                </a:rPr>
                <a:t>Fig 1</a:t>
              </a:r>
            </a:p>
          </p:txBody>
        </p:sp>
      </p:grpSp>
      <p:sp>
        <p:nvSpPr>
          <p:cNvPr id="98" name="TextBox 97"/>
          <p:cNvSpPr txBox="1"/>
          <p:nvPr/>
        </p:nvSpPr>
        <p:spPr>
          <a:xfrm>
            <a:off x="15371662" y="15977830"/>
            <a:ext cx="523220" cy="2693040"/>
          </a:xfrm>
          <a:prstGeom prst="rect">
            <a:avLst/>
          </a:prstGeom>
          <a:noFill/>
        </p:spPr>
        <p:txBody>
          <a:bodyPr vert="vert270" wrap="square" rtlCol="0">
            <a:spAutoFit/>
          </a:bodyPr>
          <a:lstStyle/>
          <a:p>
            <a:r>
              <a:rPr lang="en-US" sz="2200" dirty="0">
                <a:latin typeface="Georgia" charset="0"/>
                <a:ea typeface="Georgia" charset="0"/>
                <a:cs typeface="Georgia" charset="0"/>
              </a:rPr>
              <a:t>Energy (eV)</a:t>
            </a:r>
          </a:p>
        </p:txBody>
      </p:sp>
      <p:sp>
        <p:nvSpPr>
          <p:cNvPr id="90" name="TextBox 89"/>
          <p:cNvSpPr txBox="1"/>
          <p:nvPr/>
        </p:nvSpPr>
        <p:spPr>
          <a:xfrm>
            <a:off x="24038515" y="12815797"/>
            <a:ext cx="11857784" cy="14927163"/>
          </a:xfrm>
          <a:prstGeom prst="rect">
            <a:avLst/>
          </a:prstGeom>
          <a:noFill/>
        </p:spPr>
        <p:txBody>
          <a:bodyPr wrap="square" rtlCol="0">
            <a:spAutoFit/>
          </a:bodyPr>
          <a:lstStyle/>
          <a:p>
            <a:pPr>
              <a:spcBef>
                <a:spcPts val="1000"/>
              </a:spcBef>
              <a:spcAft>
                <a:spcPts val="1000"/>
              </a:spcAft>
            </a:pPr>
            <a:r>
              <a:rPr lang="en-US" sz="3600" b="1" dirty="0">
                <a:latin typeface="Georgia" charset="0"/>
                <a:ea typeface="Georgia" charset="0"/>
                <a:cs typeface="Georgia" charset="0"/>
              </a:rPr>
              <a:t>Graph 1 (top): </a:t>
            </a:r>
            <a:r>
              <a:rPr lang="en-US" sz="3600" dirty="0">
                <a:latin typeface="Georgia" charset="0"/>
                <a:ea typeface="Georgia" charset="0"/>
                <a:cs typeface="Georgia" charset="0"/>
              </a:rPr>
              <a:t>The band structure of the crystal, Ag1As1Hg1S3. The domain of the graph illustrates the pathways between the points of high symmetry on the Brillouin zone. The data ranges between -10 eV and 10 eV to better illustrate the band gaps.</a:t>
            </a:r>
          </a:p>
          <a:p>
            <a:pPr>
              <a:spcBef>
                <a:spcPts val="1000"/>
              </a:spcBef>
              <a:spcAft>
                <a:spcPts val="1000"/>
              </a:spcAft>
            </a:pPr>
            <a:r>
              <a:rPr lang="en-US" sz="3200" b="1" dirty="0">
                <a:latin typeface="Georgia"/>
                <a:cs typeface="Georgia"/>
              </a:rPr>
              <a:t>Graph 2 (left):</a:t>
            </a:r>
            <a:r>
              <a:rPr lang="en-US" sz="3200" dirty="0">
                <a:latin typeface="Georgia"/>
                <a:cs typeface="Georgia"/>
              </a:rPr>
              <a:t> </a:t>
            </a:r>
            <a:r>
              <a:rPr lang="en-US" sz="3600" dirty="0">
                <a:latin typeface="Georgia" charset="0"/>
                <a:ea typeface="Georgia" charset="0"/>
                <a:cs typeface="Georgia" charset="0"/>
              </a:rPr>
              <a:t>The density of states for the crystal, Ag1As1Hg1S3. It has the same -10 eV to 10 eV range as the band structure graph and illustrates the magnitude of the density for various orbital and elemental contribution. There are two dropdown menus that enable the user to filter the data to show specific elements and orbitals of the crystal. </a:t>
            </a:r>
          </a:p>
          <a:p>
            <a:pPr>
              <a:spcBef>
                <a:spcPts val="1000"/>
              </a:spcBef>
              <a:spcAft>
                <a:spcPts val="1000"/>
              </a:spcAft>
            </a:pPr>
            <a:r>
              <a:rPr lang="en-US" sz="3600" b="1" dirty="0">
                <a:latin typeface="Georgia" charset="0"/>
                <a:ea typeface="Georgia" charset="0"/>
                <a:cs typeface="Georgia" charset="0"/>
              </a:rPr>
              <a:t>Fig 1: </a:t>
            </a:r>
            <a:r>
              <a:rPr lang="en-US" sz="3600" dirty="0">
                <a:latin typeface="Georgia" charset="0"/>
                <a:ea typeface="Georgia" charset="0"/>
                <a:cs typeface="Georgia" charset="0"/>
              </a:rPr>
              <a:t>The first Brillouin zone with the white points displaying the k-point position and the lines connecting points representing the pathway for the crystal, Ag16Ca6N1. Not visible, there exists a center point named gamma contributing to the pathways.</a:t>
            </a:r>
          </a:p>
          <a:p>
            <a:pPr>
              <a:spcBef>
                <a:spcPts val="1000"/>
              </a:spcBef>
              <a:spcAft>
                <a:spcPts val="1000"/>
              </a:spcAft>
            </a:pPr>
            <a:r>
              <a:rPr lang="en-US" sz="3600" b="1" dirty="0">
                <a:latin typeface="Georgia" charset="0"/>
                <a:ea typeface="Georgia" charset="0"/>
                <a:cs typeface="Georgia" charset="0"/>
              </a:rPr>
              <a:t>Fig 2: </a:t>
            </a:r>
            <a:r>
              <a:rPr lang="en-US" sz="3600" dirty="0">
                <a:latin typeface="Georgia" charset="0"/>
                <a:ea typeface="Georgia" charset="0"/>
                <a:cs typeface="Georgia" charset="0"/>
              </a:rPr>
              <a:t>The Brillouin zone for the crystal, Ag1Ba1Er1S3. Not every high symmetry point is connected to one another, meaning it is not one continuous path. This causes breaks also displayed in the band structure graph.</a:t>
            </a:r>
          </a:p>
          <a:p>
            <a:pPr>
              <a:spcBef>
                <a:spcPts val="1000"/>
              </a:spcBef>
              <a:spcAft>
                <a:spcPts val="1000"/>
              </a:spcAft>
            </a:pPr>
            <a:endParaRPr lang="en-US" sz="3600" dirty="0">
              <a:latin typeface="Georgia" charset="0"/>
              <a:ea typeface="Georgia" charset="0"/>
              <a:cs typeface="Georgia" charset="0"/>
            </a:endParaRPr>
          </a:p>
          <a:p>
            <a:pPr>
              <a:spcBef>
                <a:spcPts val="1000"/>
              </a:spcBef>
              <a:spcAft>
                <a:spcPts val="1000"/>
              </a:spcAft>
            </a:pPr>
            <a:endParaRPr lang="en-US" sz="3600" b="1" dirty="0">
              <a:latin typeface="Georgia" charset="0"/>
              <a:ea typeface="Georgia" charset="0"/>
              <a:cs typeface="Georgia" charset="0"/>
            </a:endParaRPr>
          </a:p>
          <a:p>
            <a:pPr>
              <a:spcBef>
                <a:spcPts val="1000"/>
              </a:spcBef>
              <a:spcAft>
                <a:spcPts val="1000"/>
              </a:spcAft>
            </a:pPr>
            <a:endParaRPr lang="en-US" sz="3600" b="1" dirty="0">
              <a:latin typeface="Georgia" charset="0"/>
              <a:ea typeface="Georgia" charset="0"/>
              <a:cs typeface="Georgia" charset="0"/>
            </a:endParaRPr>
          </a:p>
        </p:txBody>
      </p:sp>
      <p:sp>
        <p:nvSpPr>
          <p:cNvPr id="27" name="AutoShape 10" descr="Displaying ecology plot 2.jpeg"/>
          <p:cNvSpPr>
            <a:spLocks noChangeAspect="1" noChangeArrowheads="1"/>
          </p:cNvSpPr>
          <p:nvPr/>
        </p:nvSpPr>
        <p:spPr bwMode="auto">
          <a:xfrm>
            <a:off x="290407" y="-260033"/>
            <a:ext cx="568960" cy="548642"/>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153619" tIns="76810" rIns="153619" bIns="76810" numCol="1" anchor="t" anchorCtr="0" compatLnSpc="1">
            <a:prstTxWarp prst="textNoShape">
              <a:avLst/>
            </a:prstTxWarp>
          </a:bodyPr>
          <a:lstStyle/>
          <a:p>
            <a:endParaRPr lang="en-US"/>
          </a:p>
        </p:txBody>
      </p:sp>
      <p:sp>
        <p:nvSpPr>
          <p:cNvPr id="28" name="AutoShape 12" descr="Displaying ecology plot 2.jpeg"/>
          <p:cNvSpPr>
            <a:spLocks noChangeAspect="1" noChangeArrowheads="1"/>
          </p:cNvSpPr>
          <p:nvPr/>
        </p:nvSpPr>
        <p:spPr bwMode="auto">
          <a:xfrm>
            <a:off x="574887" y="14287"/>
            <a:ext cx="568960" cy="548642"/>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153619" tIns="76810" rIns="153619" bIns="76810" numCol="1" anchor="t" anchorCtr="0" compatLnSpc="1">
            <a:prstTxWarp prst="textNoShape">
              <a:avLst/>
            </a:prstTxWarp>
          </a:bodyPr>
          <a:lstStyle/>
          <a:p>
            <a:endParaRPr lang="en-US"/>
          </a:p>
        </p:txBody>
      </p:sp>
      <p:grpSp>
        <p:nvGrpSpPr>
          <p:cNvPr id="60" name="Group 59"/>
          <p:cNvGrpSpPr/>
          <p:nvPr/>
        </p:nvGrpSpPr>
        <p:grpSpPr>
          <a:xfrm>
            <a:off x="574888" y="-136583"/>
            <a:ext cx="49991106" cy="4955203"/>
            <a:chOff x="5543195" y="-423842"/>
            <a:chExt cx="37787873" cy="6436921"/>
          </a:xfrm>
          <a:noFill/>
        </p:grpSpPr>
        <p:sp>
          <p:nvSpPr>
            <p:cNvPr id="61" name="Rectangle 60"/>
            <p:cNvSpPr/>
            <p:nvPr/>
          </p:nvSpPr>
          <p:spPr>
            <a:xfrm>
              <a:off x="5543195" y="347496"/>
              <a:ext cx="37787873" cy="4751305"/>
            </a:xfrm>
            <a:prstGeom prst="rect">
              <a:avLst/>
            </a:pr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lIns="109728" rIns="109728" anchor="ctr"/>
            <a:lstStyle/>
            <a:p>
              <a:pPr algn="ctr" defTabSz="2194419" fontAlgn="auto">
                <a:spcBef>
                  <a:spcPts val="0"/>
                </a:spcBef>
                <a:spcAft>
                  <a:spcPts val="0"/>
                </a:spcAft>
                <a:defRPr/>
              </a:pPr>
              <a:endParaRPr lang="en-US"/>
            </a:p>
          </p:txBody>
        </p:sp>
        <p:sp>
          <p:nvSpPr>
            <p:cNvPr id="65" name="TextBox 3"/>
            <p:cNvSpPr txBox="1">
              <a:spLocks noChangeArrowheads="1"/>
            </p:cNvSpPr>
            <p:nvPr/>
          </p:nvSpPr>
          <p:spPr bwMode="auto">
            <a:xfrm>
              <a:off x="13644155" y="-423842"/>
              <a:ext cx="23957511" cy="6436921"/>
            </a:xfrm>
            <a:prstGeom prst="rect">
              <a:avLst/>
            </a:prstGeom>
            <a:grpFill/>
            <a:ln w="9525">
              <a:noFill/>
              <a:miter lim="800000"/>
              <a:headEnd/>
              <a:tailEnd/>
            </a:ln>
          </p:spPr>
          <p:txBody>
            <a:bodyPr wrap="square" lIns="109728" rIns="109728" anchor="ctr">
              <a:spAutoFit/>
            </a:bodyPr>
            <a:lstStyle/>
            <a:p>
              <a:pPr algn="ctr"/>
              <a:r>
                <a:rPr lang="en-US" sz="8000"/>
                <a:t>Integrative interactive visualization of crystal structure</a:t>
              </a:r>
              <a:r>
                <a:rPr lang="en-US" sz="8000"/>
                <a:t>, </a:t>
              </a:r>
            </a:p>
            <a:p>
              <a:pPr algn="ctr"/>
              <a:r>
                <a:rPr lang="en-US" sz="8000"/>
                <a:t>band </a:t>
              </a:r>
              <a:r>
                <a:rPr lang="en-US" sz="8000"/>
                <a:t>structure, and Brillouin zone</a:t>
              </a:r>
              <a:br>
                <a:rPr lang="en-US" sz="8000"/>
              </a:br>
              <a:r>
                <a:rPr lang="en-US" sz="5400">
                  <a:latin typeface="Georgia"/>
                  <a:ea typeface="Arial Unicode MS" pitchFamily="34" charset="-128"/>
                  <a:cs typeface="Georgia"/>
                </a:rPr>
                <a:t>Ben </a:t>
              </a:r>
              <a:r>
                <a:rPr lang="en-US" sz="5400" dirty="0">
                  <a:latin typeface="Georgia"/>
                  <a:ea typeface="Arial Unicode MS" pitchFamily="34" charset="-128"/>
                  <a:cs typeface="Georgia"/>
                </a:rPr>
                <a:t>Hinke</a:t>
              </a:r>
              <a:r>
                <a:rPr lang="en-US" sz="5400" baseline="30000" dirty="0">
                  <a:latin typeface="Georgia"/>
                  <a:ea typeface="Arial Unicode MS" pitchFamily="34" charset="-128"/>
                  <a:cs typeface="Georgia"/>
                </a:rPr>
                <a:t>1</a:t>
              </a:r>
              <a:r>
                <a:rPr lang="en-US" sz="5400" dirty="0">
                  <a:latin typeface="Georgia"/>
                  <a:ea typeface="Arial Unicode MS" pitchFamily="34" charset="-128"/>
                  <a:cs typeface="Georgia"/>
                </a:rPr>
                <a:t>, Matt Van Koevering</a:t>
              </a:r>
              <a:r>
                <a:rPr lang="en-US" sz="5400" baseline="30000" dirty="0">
                  <a:latin typeface="Georgia"/>
                  <a:ea typeface="Arial Unicode MS" pitchFamily="34" charset="-128"/>
                  <a:cs typeface="Georgia"/>
                </a:rPr>
                <a:t>1</a:t>
              </a:r>
              <a:r>
                <a:rPr lang="en-US" sz="5400" dirty="0">
                  <a:latin typeface="Georgia"/>
                  <a:ea typeface="Arial Unicode MS" pitchFamily="34" charset="-128"/>
                  <a:cs typeface="Georgia"/>
                </a:rPr>
                <a:t>, Robert M. Hanson</a:t>
              </a:r>
              <a:r>
                <a:rPr lang="en-US" sz="5400" baseline="30000" dirty="0">
                  <a:latin typeface="Georgia"/>
                  <a:ea typeface="Arial Unicode MS" pitchFamily="34" charset="-128"/>
                  <a:cs typeface="Georgia"/>
                </a:rPr>
                <a:t>1</a:t>
              </a:r>
              <a:endParaRPr lang="en-US" sz="5400" dirty="0">
                <a:latin typeface="Georgia"/>
                <a:ea typeface="Arial Unicode MS" pitchFamily="34" charset="-128"/>
                <a:cs typeface="Georgia"/>
              </a:endParaRPr>
            </a:p>
            <a:p>
              <a:pPr algn="ctr"/>
              <a:r>
                <a:rPr lang="en-US" sz="5400" dirty="0">
                  <a:latin typeface="Georgia"/>
                  <a:ea typeface="Arial Unicode MS" pitchFamily="34" charset="-128"/>
                  <a:cs typeface="Georgia"/>
                </a:rPr>
                <a:t>David Hicks</a:t>
              </a:r>
              <a:r>
                <a:rPr lang="en-US" sz="5400" baseline="30000" dirty="0">
                  <a:latin typeface="Georgia"/>
                  <a:ea typeface="Arial Unicode MS" pitchFamily="34" charset="-128"/>
                  <a:cs typeface="Georgia"/>
                </a:rPr>
                <a:t>2</a:t>
              </a:r>
              <a:r>
                <a:rPr lang="en-US" sz="5400" dirty="0">
                  <a:latin typeface="Georgia"/>
                  <a:ea typeface="Arial Unicode MS" pitchFamily="34" charset="-128"/>
                  <a:cs typeface="Georgia"/>
                </a:rPr>
                <a:t>, Jose Plata</a:t>
              </a:r>
              <a:r>
                <a:rPr lang="en-US" sz="5400" baseline="30000" dirty="0">
                  <a:latin typeface="Georgia"/>
                  <a:ea typeface="Arial Unicode MS" pitchFamily="34" charset="-128"/>
                  <a:cs typeface="Georgia"/>
                </a:rPr>
                <a:t>2</a:t>
              </a:r>
              <a:r>
                <a:rPr lang="en-US" sz="5400" dirty="0">
                  <a:latin typeface="Georgia"/>
                  <a:ea typeface="Arial Unicode MS" pitchFamily="34" charset="-128"/>
                  <a:cs typeface="Georgia"/>
                </a:rPr>
                <a:t>, Cormac Toher</a:t>
              </a:r>
              <a:r>
                <a:rPr lang="en-US" sz="5400" baseline="30000" dirty="0">
                  <a:latin typeface="Georgia"/>
                  <a:ea typeface="Arial Unicode MS" pitchFamily="34" charset="-128"/>
                  <a:cs typeface="Georgia"/>
                </a:rPr>
                <a:t>2</a:t>
              </a:r>
              <a:r>
                <a:rPr lang="en-US" sz="5400" dirty="0">
                  <a:latin typeface="Georgia"/>
                  <a:ea typeface="Arial Unicode MS" pitchFamily="34" charset="-128"/>
                  <a:cs typeface="Georgia"/>
                </a:rPr>
                <a:t>, Corey Oses</a:t>
              </a:r>
              <a:r>
                <a:rPr lang="en-US" sz="5400" baseline="30000" dirty="0">
                  <a:latin typeface="Georgia"/>
                  <a:ea typeface="Arial Unicode MS" pitchFamily="34" charset="-128"/>
                  <a:cs typeface="Georgia"/>
                </a:rPr>
                <a:t>2</a:t>
              </a:r>
              <a:r>
                <a:rPr lang="en-US" sz="5400" dirty="0">
                  <a:latin typeface="Georgia"/>
                  <a:ea typeface="Arial Unicode MS" pitchFamily="34" charset="-128"/>
                  <a:cs typeface="Georgia"/>
                </a:rPr>
                <a:t>, Eric Gossett</a:t>
              </a:r>
              <a:r>
                <a:rPr lang="en-US" sz="5400" baseline="30000" dirty="0">
                  <a:latin typeface="Georgia"/>
                  <a:ea typeface="Arial Unicode MS" pitchFamily="34" charset="-128"/>
                  <a:cs typeface="Georgia"/>
                </a:rPr>
                <a:t>2</a:t>
              </a:r>
              <a:r>
                <a:rPr lang="en-US" sz="5400" dirty="0">
                  <a:latin typeface="Georgia"/>
                  <a:ea typeface="Arial Unicode MS" pitchFamily="34" charset="-128"/>
                  <a:cs typeface="Georgia"/>
                </a:rPr>
                <a:t>, Stefano Curtarolo</a:t>
              </a:r>
              <a:r>
                <a:rPr lang="en-US" sz="5400" baseline="30000" dirty="0">
                  <a:latin typeface="Georgia"/>
                  <a:ea typeface="Arial Unicode MS" pitchFamily="34" charset="-128"/>
                  <a:cs typeface="Georgia"/>
                </a:rPr>
                <a:t>2</a:t>
              </a:r>
              <a:endParaRPr lang="en-US" sz="5400" dirty="0">
                <a:latin typeface="Georgia"/>
                <a:ea typeface="Arial Unicode MS" pitchFamily="34" charset="-128"/>
                <a:cs typeface="Georgia"/>
              </a:endParaRPr>
            </a:p>
            <a:p>
              <a:pPr algn="ctr"/>
              <a:r>
                <a:rPr lang="en-US" sz="3600" dirty="0">
                  <a:latin typeface="Georgia"/>
                  <a:ea typeface="Arial Unicode MS" pitchFamily="34" charset="-128"/>
                  <a:cs typeface="Georgia"/>
                </a:rPr>
                <a:t>1) St. Olaf College, 2) Duke Materials Science</a:t>
              </a:r>
            </a:p>
          </p:txBody>
        </p:sp>
      </p:grpSp>
      <p:grpSp>
        <p:nvGrpSpPr>
          <p:cNvPr id="70" name="Group 69"/>
          <p:cNvGrpSpPr/>
          <p:nvPr/>
        </p:nvGrpSpPr>
        <p:grpSpPr>
          <a:xfrm>
            <a:off x="640904" y="4723449"/>
            <a:ext cx="13716000" cy="10430717"/>
            <a:chOff x="368300" y="5254589"/>
            <a:chExt cx="11430000" cy="9014641"/>
          </a:xfrm>
        </p:grpSpPr>
        <p:sp>
          <p:nvSpPr>
            <p:cNvPr id="71" name="TextBox 70"/>
            <p:cNvSpPr txBox="1"/>
            <p:nvPr/>
          </p:nvSpPr>
          <p:spPr>
            <a:xfrm>
              <a:off x="368300" y="5254589"/>
              <a:ext cx="11430000" cy="711235"/>
            </a:xfrm>
            <a:prstGeom prst="rect">
              <a:avLst/>
            </a:prstGeom>
            <a:solidFill>
              <a:srgbClr val="BDC0DC"/>
            </a:solidFill>
            <a:ln w="57150"/>
          </p:spPr>
          <p:style>
            <a:lnRef idx="2">
              <a:schemeClr val="dk1"/>
            </a:lnRef>
            <a:fillRef idx="1">
              <a:schemeClr val="lt1"/>
            </a:fillRef>
            <a:effectRef idx="0">
              <a:schemeClr val="dk1"/>
            </a:effectRef>
            <a:fontRef idx="minor">
              <a:schemeClr val="dk1"/>
            </a:fontRef>
          </p:style>
          <p:txBody>
            <a:bodyPr wrap="square" lIns="91434" tIns="45718" rIns="91434" bIns="45718" rtlCol="0">
              <a:spAutoFit/>
            </a:bodyPr>
            <a:lstStyle/>
            <a:p>
              <a:pPr algn="ctr"/>
              <a:r>
                <a:rPr lang="en-US" sz="4800" b="1" dirty="0">
                  <a:latin typeface="Georgia"/>
                  <a:cs typeface="Georgia"/>
                </a:rPr>
                <a:t>Abstract</a:t>
              </a:r>
            </a:p>
          </p:txBody>
        </p:sp>
        <p:sp>
          <p:nvSpPr>
            <p:cNvPr id="72" name="TextBox 71"/>
            <p:cNvSpPr txBox="1"/>
            <p:nvPr/>
          </p:nvSpPr>
          <p:spPr>
            <a:xfrm>
              <a:off x="368300" y="5965823"/>
              <a:ext cx="11430000" cy="8303407"/>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91440" rIns="182880" bIns="137160" rtlCol="0">
              <a:spAutoFit/>
            </a:bodyPr>
            <a:lstStyle/>
            <a:p>
              <a:pPr marL="228600">
                <a:spcBef>
                  <a:spcPts val="1000"/>
                </a:spcBef>
                <a:spcAft>
                  <a:spcPts val="1000"/>
                </a:spcAft>
              </a:pPr>
              <a:r>
                <a:rPr lang="en-US" sz="3600" dirty="0">
                  <a:latin typeface="Georgia" charset="0"/>
                  <a:ea typeface="Georgia" charset="0"/>
                  <a:cs typeface="Georgia" charset="0"/>
                </a:rPr>
                <a:t>The AFLOW library is an open-access database for high throughput </a:t>
              </a:r>
              <a:r>
                <a:rPr lang="en-US" sz="3600" i="1" dirty="0">
                  <a:latin typeface="Georgia" charset="0"/>
                  <a:ea typeface="Georgia" charset="0"/>
                  <a:cs typeface="Georgia" charset="0"/>
                </a:rPr>
                <a:t>ab-initio</a:t>
              </a:r>
              <a:r>
                <a:rPr lang="en-US" sz="3600" dirty="0">
                  <a:latin typeface="Georgia" charset="0"/>
                  <a:ea typeface="Georgia" charset="0"/>
                  <a:cs typeface="Georgia" charset="0"/>
                </a:rPr>
                <a:t> calculations</a:t>
              </a:r>
              <a:r>
                <a:rPr lang="en-US" sz="3600" i="1" dirty="0">
                  <a:latin typeface="Georgia" charset="0"/>
                  <a:ea typeface="Georgia" charset="0"/>
                  <a:cs typeface="Georgia" charset="0"/>
                </a:rPr>
                <a:t> </a:t>
              </a:r>
              <a:r>
                <a:rPr lang="en-US" sz="3600" dirty="0">
                  <a:latin typeface="Georgia" charset="0"/>
                  <a:ea typeface="Georgia" charset="0"/>
                  <a:cs typeface="Georgia" charset="0"/>
                </a:rPr>
                <a:t>that serves as a resource for the dissemination and education of material science. Our project aims to use </a:t>
              </a:r>
              <a:r>
                <a:rPr lang="en-US" sz="3600" dirty="0" err="1">
                  <a:latin typeface="Georgia" charset="0"/>
                  <a:ea typeface="Georgia" charset="0"/>
                  <a:cs typeface="Georgia" charset="0"/>
                </a:rPr>
                <a:t>Jmol</a:t>
              </a:r>
              <a:r>
                <a:rPr lang="en-US" sz="3600" dirty="0">
                  <a:latin typeface="Georgia" charset="0"/>
                  <a:ea typeface="Georgia" charset="0"/>
                  <a:cs typeface="Georgia" charset="0"/>
                </a:rPr>
                <a:t>, a Java-based program for visualization, and D3, a JavaScript-based graphing library, to improve the visualization of AFLOW data and enhance access to information.</a:t>
              </a:r>
            </a:p>
            <a:p>
              <a:pPr marL="228600">
                <a:spcBef>
                  <a:spcPts val="1000"/>
                </a:spcBef>
                <a:spcAft>
                  <a:spcPts val="1000"/>
                </a:spcAft>
              </a:pPr>
              <a:r>
                <a:rPr lang="en-US" sz="3600" dirty="0">
                  <a:latin typeface="Georgia" charset="0"/>
                  <a:ea typeface="Georgia" charset="0"/>
                  <a:cs typeface="Georgia" charset="0"/>
                </a:rPr>
                <a:t>The Brillouin zone is a theoretical geometry that is constructed based on the real space lattice structure and transformed into a space referred to as “reciprocal space.” Through </a:t>
              </a:r>
              <a:r>
                <a:rPr lang="en-US" sz="3600" dirty="0" err="1">
                  <a:latin typeface="Georgia" charset="0"/>
                  <a:ea typeface="Georgia" charset="0"/>
                  <a:cs typeface="Georgia" charset="0"/>
                </a:rPr>
                <a:t>Jmol</a:t>
              </a:r>
              <a:r>
                <a:rPr lang="en-US" sz="3600" dirty="0">
                  <a:latin typeface="Georgia" charset="0"/>
                  <a:ea typeface="Georgia" charset="0"/>
                  <a:cs typeface="Georgia" charset="0"/>
                </a:rPr>
                <a:t> scripting, we expanded the capabilities of </a:t>
              </a:r>
              <a:r>
                <a:rPr lang="en-US" sz="3600" dirty="0" err="1">
                  <a:latin typeface="Georgia" charset="0"/>
                  <a:ea typeface="Georgia" charset="0"/>
                  <a:cs typeface="Georgia" charset="0"/>
                </a:rPr>
                <a:t>Jmol</a:t>
              </a:r>
              <a:r>
                <a:rPr lang="en-US" sz="3600" dirty="0">
                  <a:latin typeface="Georgia" charset="0"/>
                  <a:ea typeface="Georgia" charset="0"/>
                  <a:cs typeface="Georgia" charset="0"/>
                </a:rPr>
                <a:t> into an effective tool for displaying the Brillouin zone and high points of symmetry called critical points. With </a:t>
              </a:r>
              <a:r>
                <a:rPr lang="en-US" sz="3600" dirty="0" err="1">
                  <a:latin typeface="Georgia" charset="0"/>
                  <a:ea typeface="Georgia" charset="0"/>
                  <a:cs typeface="Georgia" charset="0"/>
                </a:rPr>
                <a:t>Jmol’s</a:t>
              </a:r>
              <a:r>
                <a:rPr lang="en-US" sz="3600" dirty="0">
                  <a:latin typeface="Georgia" charset="0"/>
                  <a:ea typeface="Georgia" charset="0"/>
                  <a:cs typeface="Georgia" charset="0"/>
                </a:rPr>
                <a:t> improved functionality, we created a website to access and visualize Brillouin zones and band structures for more than 55,000 inorganic crystal structures. </a:t>
              </a:r>
            </a:p>
            <a:p>
              <a:pPr marL="228600">
                <a:spcBef>
                  <a:spcPts val="1000"/>
                </a:spcBef>
                <a:spcAft>
                  <a:spcPts val="1000"/>
                </a:spcAft>
              </a:pPr>
              <a:r>
                <a:rPr lang="en-US" sz="3600" dirty="0">
                  <a:latin typeface="Georgia" charset="0"/>
                  <a:ea typeface="Georgia" charset="0"/>
                  <a:cs typeface="Georgia" charset="0"/>
                </a:rPr>
                <a:t>See </a:t>
              </a:r>
              <a:r>
                <a:rPr lang="en-US" sz="3600" dirty="0">
                  <a:latin typeface="Georgia" charset="0"/>
                  <a:ea typeface="Georgia" charset="0"/>
                  <a:cs typeface="Georgia" charset="0"/>
                  <a:hlinkClick r:id="rId8"/>
                </a:rPr>
                <a:t>http://aflowlib.mems.duke.edu/users/jmolers/matt/website</a:t>
              </a:r>
              <a:r>
                <a:rPr lang="en-US" sz="3600" dirty="0">
                  <a:latin typeface="Georgia" charset="0"/>
                  <a:ea typeface="Georgia" charset="0"/>
                  <a:cs typeface="Georgia" charset="0"/>
                </a:rPr>
                <a:t> to access the graphs and visualizations.</a:t>
              </a:r>
            </a:p>
          </p:txBody>
        </p:sp>
      </p:grpSp>
      <p:grpSp>
        <p:nvGrpSpPr>
          <p:cNvPr id="74" name="Group 73"/>
          <p:cNvGrpSpPr/>
          <p:nvPr/>
        </p:nvGrpSpPr>
        <p:grpSpPr>
          <a:xfrm>
            <a:off x="36841547" y="17869540"/>
            <a:ext cx="13716000" cy="9641068"/>
            <a:chOff x="31635700" y="18361157"/>
            <a:chExt cx="11887200" cy="7040038"/>
          </a:xfrm>
        </p:grpSpPr>
        <p:sp>
          <p:nvSpPr>
            <p:cNvPr id="75" name="TextBox 74"/>
            <p:cNvSpPr txBox="1"/>
            <p:nvPr/>
          </p:nvSpPr>
          <p:spPr>
            <a:xfrm>
              <a:off x="31635700" y="18361157"/>
              <a:ext cx="11887200" cy="600936"/>
            </a:xfrm>
            <a:prstGeom prst="rect">
              <a:avLst/>
            </a:prstGeom>
            <a:solidFill>
              <a:srgbClr val="BDC0DC"/>
            </a:solidFill>
            <a:ln w="57150"/>
          </p:spPr>
          <p:style>
            <a:lnRef idx="2">
              <a:schemeClr val="dk1"/>
            </a:lnRef>
            <a:fillRef idx="1">
              <a:schemeClr val="lt1"/>
            </a:fillRef>
            <a:effectRef idx="0">
              <a:schemeClr val="dk1"/>
            </a:effectRef>
            <a:fontRef idx="minor">
              <a:schemeClr val="dk1"/>
            </a:fontRef>
          </p:style>
          <p:txBody>
            <a:bodyPr wrap="square" lIns="91434" tIns="0" rIns="91434" bIns="91440" rtlCol="0" anchor="t">
              <a:spAutoFit/>
            </a:bodyPr>
            <a:lstStyle/>
            <a:p>
              <a:pPr algn="ctr"/>
              <a:r>
                <a:rPr lang="en-US" sz="4800" b="1" dirty="0">
                  <a:latin typeface="Georgia"/>
                  <a:cs typeface="Georgia"/>
                </a:rPr>
                <a:t>Conclusions</a:t>
              </a:r>
            </a:p>
          </p:txBody>
        </p:sp>
        <p:sp>
          <p:nvSpPr>
            <p:cNvPr id="77" name="TextBox 76"/>
            <p:cNvSpPr txBox="1"/>
            <p:nvPr/>
          </p:nvSpPr>
          <p:spPr>
            <a:xfrm>
              <a:off x="31635700" y="18943591"/>
              <a:ext cx="11887200" cy="6457604"/>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91440" rIns="182880" bIns="182880" rtlCol="0" anchor="t">
              <a:spAutoFit/>
            </a:bodyPr>
            <a:lstStyle/>
            <a:p>
              <a:pPr marL="228600">
                <a:spcBef>
                  <a:spcPts val="1000"/>
                </a:spcBef>
                <a:spcAft>
                  <a:spcPts val="1000"/>
                </a:spcAft>
              </a:pPr>
              <a:r>
                <a:rPr lang="en-US" sz="3600" dirty="0">
                  <a:latin typeface="Georgia" charset="0"/>
                  <a:ea typeface="Georgia" charset="0"/>
                  <a:cs typeface="Georgia" charset="0"/>
                </a:rPr>
                <a:t>Over the course of the summer, we were able to expand </a:t>
              </a:r>
              <a:r>
                <a:rPr lang="en-US" sz="3600" dirty="0" err="1">
                  <a:latin typeface="Georgia" charset="0"/>
                  <a:ea typeface="Georgia" charset="0"/>
                  <a:cs typeface="Georgia" charset="0"/>
                </a:rPr>
                <a:t>Jmol’s</a:t>
              </a:r>
              <a:r>
                <a:rPr lang="en-US" sz="3600" dirty="0">
                  <a:latin typeface="Georgia" charset="0"/>
                  <a:ea typeface="Georgia" charset="0"/>
                  <a:cs typeface="Georgia" charset="0"/>
                </a:rPr>
                <a:t> functionality to work specifically with Brillouin zone, k-point, and band structure information. </a:t>
              </a:r>
              <a:r>
                <a:rPr lang="en-US" sz="3600" dirty="0" err="1">
                  <a:latin typeface="Georgia" charset="0"/>
                  <a:ea typeface="Georgia" charset="0"/>
                  <a:cs typeface="Georgia" charset="0"/>
                </a:rPr>
                <a:t>Jmol</a:t>
              </a:r>
              <a:r>
                <a:rPr lang="en-US" sz="3600" dirty="0">
                  <a:latin typeface="Georgia" charset="0"/>
                  <a:ea typeface="Georgia" charset="0"/>
                  <a:cs typeface="Georgia" charset="0"/>
                </a:rPr>
                <a:t> now has the capability to effectively visualize valuable properties of inorganic crystal structures. We successfully incorporated the pathways between critical points on the Brillouin zone into </a:t>
              </a:r>
              <a:r>
                <a:rPr lang="en-US" sz="3600" dirty="0" err="1">
                  <a:latin typeface="Georgia" charset="0"/>
                  <a:ea typeface="Georgia" charset="0"/>
                  <a:cs typeface="Georgia" charset="0"/>
                </a:rPr>
                <a:t>Jmol</a:t>
              </a:r>
              <a:r>
                <a:rPr lang="en-US" sz="3600" dirty="0">
                  <a:latin typeface="Georgia" charset="0"/>
                  <a:ea typeface="Georgia" charset="0"/>
                  <a:cs typeface="Georgia" charset="0"/>
                </a:rPr>
                <a:t>. The success of this visualization displayed in three-dimensions is a first of its kind in this field. We have also vastly improved the accessibility and visualization of the band structure data by incorporating dynamically changeable graphs and filtration algorithms. </a:t>
              </a:r>
            </a:p>
            <a:p>
              <a:pPr marL="228600">
                <a:spcBef>
                  <a:spcPts val="1000"/>
                </a:spcBef>
                <a:spcAft>
                  <a:spcPts val="1000"/>
                </a:spcAft>
              </a:pPr>
              <a:r>
                <a:rPr lang="en-US" sz="3600" dirty="0">
                  <a:latin typeface="Georgia" charset="0"/>
                  <a:ea typeface="Georgia" charset="0"/>
                  <a:cs typeface="Georgia" charset="0"/>
                </a:rPr>
                <a:t>As our project moves forward, we plan to expand the capabilities of our website by adding more user interactivity between the </a:t>
              </a:r>
              <a:r>
                <a:rPr lang="en-US" sz="3600" dirty="0" err="1">
                  <a:latin typeface="Georgia" charset="0"/>
                  <a:ea typeface="Georgia" charset="0"/>
                  <a:cs typeface="Georgia" charset="0"/>
                </a:rPr>
                <a:t>Jmol</a:t>
              </a:r>
              <a:r>
                <a:rPr lang="en-US" sz="3600" dirty="0">
                  <a:latin typeface="Georgia" charset="0"/>
                  <a:ea typeface="Georgia" charset="0"/>
                  <a:cs typeface="Georgia" charset="0"/>
                </a:rPr>
                <a:t> applets and the graphs. In addition, we are in a position to check our implementation to ensure that it is fully compatible with AFLOW.</a:t>
              </a:r>
              <a:endParaRPr lang="en-US" sz="3600" dirty="0">
                <a:solidFill>
                  <a:srgbClr val="FF0000"/>
                </a:solidFill>
                <a:latin typeface="Georgia" charset="0"/>
                <a:ea typeface="Georgia" charset="0"/>
                <a:cs typeface="Georgia" charset="0"/>
              </a:endParaRPr>
            </a:p>
          </p:txBody>
        </p:sp>
      </p:grpSp>
      <p:grpSp>
        <p:nvGrpSpPr>
          <p:cNvPr id="78" name="Group 77"/>
          <p:cNvGrpSpPr/>
          <p:nvPr/>
        </p:nvGrpSpPr>
        <p:grpSpPr>
          <a:xfrm>
            <a:off x="640904" y="15848760"/>
            <a:ext cx="13716000" cy="11981165"/>
            <a:chOff x="368299" y="18539855"/>
            <a:chExt cx="11887200" cy="11699844"/>
          </a:xfrm>
        </p:grpSpPr>
        <p:sp>
          <p:nvSpPr>
            <p:cNvPr id="79" name="TextBox 78"/>
            <p:cNvSpPr txBox="1"/>
            <p:nvPr/>
          </p:nvSpPr>
          <p:spPr>
            <a:xfrm>
              <a:off x="368299" y="18539855"/>
              <a:ext cx="11887200" cy="803637"/>
            </a:xfrm>
            <a:prstGeom prst="rect">
              <a:avLst/>
            </a:prstGeom>
            <a:solidFill>
              <a:srgbClr val="BDC0DC"/>
            </a:solidFill>
            <a:ln w="57150"/>
          </p:spPr>
          <p:style>
            <a:lnRef idx="2">
              <a:schemeClr val="dk1"/>
            </a:lnRef>
            <a:fillRef idx="1">
              <a:schemeClr val="lt1"/>
            </a:fillRef>
            <a:effectRef idx="0">
              <a:schemeClr val="dk1"/>
            </a:effectRef>
            <a:fontRef idx="minor">
              <a:schemeClr val="dk1"/>
            </a:fontRef>
          </p:style>
          <p:txBody>
            <a:bodyPr wrap="square" lIns="91434" tIns="0" rIns="91434" bIns="91440" rtlCol="0">
              <a:spAutoFit/>
            </a:bodyPr>
            <a:lstStyle/>
            <a:p>
              <a:pPr algn="ctr"/>
              <a:r>
                <a:rPr lang="en-US" sz="4800" b="1" dirty="0">
                  <a:solidFill>
                    <a:schemeClr val="tx1"/>
                  </a:solidFill>
                  <a:latin typeface="Georgia"/>
                  <a:cs typeface="Georgia"/>
                </a:rPr>
                <a:t>Methods</a:t>
              </a:r>
            </a:p>
          </p:txBody>
        </p:sp>
        <p:sp>
          <p:nvSpPr>
            <p:cNvPr id="80" name="TextBox 79"/>
            <p:cNvSpPr txBox="1"/>
            <p:nvPr/>
          </p:nvSpPr>
          <p:spPr>
            <a:xfrm>
              <a:off x="368299" y="19309702"/>
              <a:ext cx="11887200" cy="10929997"/>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91440" rIns="91434" bIns="182880" rtlCol="0">
              <a:spAutoFit/>
            </a:bodyPr>
            <a:lstStyle/>
            <a:p>
              <a:pPr marL="563563" indent="-282575">
                <a:spcBef>
                  <a:spcPts val="1000"/>
                </a:spcBef>
                <a:spcAft>
                  <a:spcPts val="1000"/>
                </a:spcAft>
                <a:buFont typeface="Wingdings" charset="2"/>
                <a:buChar char="§"/>
              </a:pPr>
              <a:r>
                <a:rPr lang="en-US" sz="3600" dirty="0">
                  <a:latin typeface="Georgia" charset="0"/>
                  <a:ea typeface="Georgia" charset="0"/>
                  <a:cs typeface="Georgia" charset="0"/>
                </a:rPr>
                <a:t>Integration of </a:t>
              </a:r>
              <a:r>
                <a:rPr lang="en-US" sz="3600" dirty="0" err="1">
                  <a:latin typeface="Georgia" charset="0"/>
                  <a:ea typeface="Georgia" charset="0"/>
                  <a:cs typeface="Georgia" charset="0"/>
                </a:rPr>
                <a:t>Jmol</a:t>
              </a:r>
              <a:r>
                <a:rPr lang="en-US" sz="3600" dirty="0">
                  <a:latin typeface="Georgia" charset="0"/>
                  <a:ea typeface="Georgia" charset="0"/>
                  <a:cs typeface="Georgia" charset="0"/>
                </a:rPr>
                <a:t> to interact with the AFLOW API </a:t>
              </a:r>
            </a:p>
            <a:p>
              <a:pPr marL="563563" indent="-282575">
                <a:spcBef>
                  <a:spcPts val="1000"/>
                </a:spcBef>
                <a:spcAft>
                  <a:spcPts val="1000"/>
                </a:spcAft>
                <a:buFont typeface="Wingdings" charset="2"/>
                <a:buChar char="§"/>
              </a:pPr>
              <a:r>
                <a:rPr lang="en-US" sz="3600" dirty="0">
                  <a:latin typeface="Georgia" charset="0"/>
                  <a:ea typeface="Georgia" charset="0"/>
                  <a:cs typeface="Georgia" charset="0"/>
                </a:rPr>
                <a:t>Construction of a proof of concept website with dynamically modifiable D3 graphs</a:t>
              </a:r>
            </a:p>
            <a:p>
              <a:pPr marL="563563" indent="-282575">
                <a:spcBef>
                  <a:spcPts val="1000"/>
                </a:spcBef>
                <a:spcAft>
                  <a:spcPts val="1000"/>
                </a:spcAft>
                <a:buFont typeface="Wingdings" charset="2"/>
                <a:buChar char="§"/>
              </a:pPr>
              <a:r>
                <a:rPr lang="en-US" sz="3600" dirty="0">
                  <a:latin typeface="Georgia" charset="0"/>
                  <a:ea typeface="Georgia" charset="0"/>
                  <a:cs typeface="Georgia" charset="0"/>
                </a:rPr>
                <a:t>Generation of high points of symmetry in k-space mapped on a Brillouin zone </a:t>
              </a:r>
            </a:p>
            <a:p>
              <a:pPr marL="1770063" lvl="1" indent="-571500">
                <a:spcBef>
                  <a:spcPts val="1000"/>
                </a:spcBef>
                <a:spcAft>
                  <a:spcPts val="1000"/>
                </a:spcAft>
                <a:buFont typeface="AppleSDGothicNeo-Regular" charset="-127"/>
                <a:buChar char="◻"/>
                <a:tabLst>
                  <a:tab pos="1057275" algn="l"/>
                  <a:tab pos="2044700" algn="l"/>
                  <a:tab pos="2892425" algn="l"/>
                </a:tabLst>
              </a:pPr>
              <a:r>
                <a:rPr lang="en-US" sz="3600" dirty="0">
                  <a:latin typeface="Georgia" charset="0"/>
                  <a:ea typeface="Georgia" charset="0"/>
                  <a:cs typeface="Georgia" charset="0"/>
                </a:rPr>
                <a:t>Streamline access to compound geometries, k-point data, and band structure data</a:t>
              </a:r>
            </a:p>
            <a:p>
              <a:pPr marL="1770063" lvl="1" indent="-571500">
                <a:spcBef>
                  <a:spcPts val="1000"/>
                </a:spcBef>
                <a:spcAft>
                  <a:spcPts val="1000"/>
                </a:spcAft>
                <a:buFont typeface="AppleSDGothicNeo-Regular" charset="-127"/>
                <a:buChar char="◻"/>
                <a:tabLst>
                  <a:tab pos="1057275" algn="l"/>
                  <a:tab pos="2044700" algn="l"/>
                  <a:tab pos="2892425" algn="l"/>
                </a:tabLst>
              </a:pPr>
              <a:r>
                <a:rPr lang="en-US" sz="3600" dirty="0">
                  <a:latin typeface="Georgia" charset="0"/>
                  <a:ea typeface="Georgia" charset="0"/>
                  <a:cs typeface="Georgia" charset="0"/>
                </a:rPr>
                <a:t>Uses a brillouin zone algorithm developed at St. Olaf to create the brillouin zone for any crystal structure</a:t>
              </a:r>
            </a:p>
            <a:p>
              <a:pPr marL="1770063" lvl="1" indent="-571500">
                <a:spcBef>
                  <a:spcPts val="1000"/>
                </a:spcBef>
                <a:spcAft>
                  <a:spcPts val="1000"/>
                </a:spcAft>
                <a:buFont typeface="AppleSDGothicNeo-Regular" charset="-127"/>
                <a:buChar char="◻"/>
                <a:tabLst>
                  <a:tab pos="1057275" algn="l"/>
                  <a:tab pos="2044700" algn="l"/>
                  <a:tab pos="2892425" algn="l"/>
                </a:tabLst>
              </a:pPr>
              <a:r>
                <a:rPr lang="en-US" sz="3600" dirty="0">
                  <a:latin typeface="Georgia" charset="0"/>
                  <a:ea typeface="Georgia" charset="0"/>
                  <a:cs typeface="Georgia" charset="0"/>
                </a:rPr>
                <a:t>Development of the macro AFLOW function </a:t>
              </a:r>
              <a:r>
                <a:rPr lang="en-US" sz="3600" dirty="0" err="1">
                  <a:latin typeface="Georgia" charset="0"/>
                  <a:ea typeface="Georgia" charset="0"/>
                  <a:cs typeface="Georgia" charset="0"/>
                </a:rPr>
                <a:t>aflowCreateBZ</a:t>
              </a:r>
              <a:r>
                <a:rPr lang="en-US" sz="3600" dirty="0">
                  <a:latin typeface="Georgia" charset="0"/>
                  <a:ea typeface="Georgia" charset="0"/>
                  <a:cs typeface="Georgia" charset="0"/>
                </a:rPr>
                <a:t>  to create k-points, pathways and the brillouin zone instantaneously</a:t>
              </a:r>
            </a:p>
            <a:p>
              <a:pPr marL="693738" indent="-334963">
                <a:spcBef>
                  <a:spcPts val="1000"/>
                </a:spcBef>
                <a:spcAft>
                  <a:spcPts val="1000"/>
                </a:spcAft>
                <a:buFont typeface="Wingdings" charset="2"/>
                <a:buChar char="§"/>
                <a:tabLst>
                  <a:tab pos="1057275" algn="l"/>
                  <a:tab pos="2044700" algn="l"/>
                  <a:tab pos="2892425" algn="l"/>
                </a:tabLst>
              </a:pPr>
              <a:r>
                <a:rPr lang="en-US" sz="3600" dirty="0">
                  <a:latin typeface="Georgia" charset="0"/>
                  <a:ea typeface="Georgia" charset="0"/>
                  <a:cs typeface="Georgia" charset="0"/>
                </a:rPr>
                <a:t>Graphing band structures and density of states</a:t>
              </a:r>
            </a:p>
            <a:p>
              <a:pPr marL="1771650" lvl="1" indent="-573088">
                <a:spcBef>
                  <a:spcPts val="1000"/>
                </a:spcBef>
                <a:spcAft>
                  <a:spcPts val="1000"/>
                </a:spcAft>
                <a:buFont typeface="AppleSDGothicNeo-Regular" charset="-127"/>
                <a:buChar char="◻"/>
                <a:tabLst>
                  <a:tab pos="1057275" algn="l"/>
                  <a:tab pos="1747838" algn="l"/>
                  <a:tab pos="1820863" algn="l"/>
                </a:tabLst>
              </a:pPr>
              <a:r>
                <a:rPr lang="en-US" sz="3600" dirty="0">
                  <a:latin typeface="Georgia" charset="0"/>
                  <a:ea typeface="Georgia" charset="0"/>
                  <a:cs typeface="Georgia" charset="0"/>
                </a:rPr>
                <a:t>Integrated D3 functionality to plot data</a:t>
              </a:r>
            </a:p>
            <a:p>
              <a:pPr marL="1771650" lvl="1" indent="-550863">
                <a:spcBef>
                  <a:spcPts val="1000"/>
                </a:spcBef>
                <a:spcAft>
                  <a:spcPts val="1000"/>
                </a:spcAft>
                <a:buFont typeface="AppleSDGothicNeo-Regular" charset="-127"/>
                <a:buChar char="◻"/>
                <a:tabLst>
                  <a:tab pos="1244600" algn="l"/>
                  <a:tab pos="1533525" algn="l"/>
                </a:tabLst>
              </a:pPr>
              <a:r>
                <a:rPr lang="en-US" sz="3600" dirty="0">
                  <a:latin typeface="Georgia" charset="0"/>
                  <a:ea typeface="Georgia" charset="0"/>
                  <a:cs typeface="Georgia" charset="0"/>
                </a:rPr>
                <a:t>Incorporated JavaScript code to dynamically modify graphs</a:t>
              </a:r>
            </a:p>
          </p:txBody>
        </p:sp>
      </p:grpSp>
      <p:grpSp>
        <p:nvGrpSpPr>
          <p:cNvPr id="84" name="Group 83"/>
          <p:cNvGrpSpPr/>
          <p:nvPr/>
        </p:nvGrpSpPr>
        <p:grpSpPr>
          <a:xfrm>
            <a:off x="36849994" y="4723449"/>
            <a:ext cx="13716000" cy="12571446"/>
            <a:chOff x="31370191" y="5219592"/>
            <a:chExt cx="11887200" cy="12531579"/>
          </a:xfrm>
        </p:grpSpPr>
        <p:sp>
          <p:nvSpPr>
            <p:cNvPr id="85" name="TextBox 84"/>
            <p:cNvSpPr txBox="1"/>
            <p:nvPr/>
          </p:nvSpPr>
          <p:spPr>
            <a:xfrm>
              <a:off x="31370191" y="5219592"/>
              <a:ext cx="11887200" cy="820350"/>
            </a:xfrm>
            <a:prstGeom prst="rect">
              <a:avLst/>
            </a:prstGeom>
            <a:solidFill>
              <a:srgbClr val="BDC0DC"/>
            </a:solidFill>
            <a:ln w="57150"/>
          </p:spPr>
          <p:style>
            <a:lnRef idx="2">
              <a:schemeClr val="dk1"/>
            </a:lnRef>
            <a:fillRef idx="1">
              <a:schemeClr val="lt1"/>
            </a:fillRef>
            <a:effectRef idx="0">
              <a:schemeClr val="dk1"/>
            </a:effectRef>
            <a:fontRef idx="minor">
              <a:schemeClr val="dk1"/>
            </a:fontRef>
          </p:style>
          <p:txBody>
            <a:bodyPr wrap="square" lIns="91434" tIns="45718" rIns="91434" bIns="45718" rtlCol="0">
              <a:spAutoFit/>
            </a:bodyPr>
            <a:lstStyle/>
            <a:p>
              <a:pPr algn="ctr"/>
              <a:r>
                <a:rPr lang="en-US" sz="4800" b="1" dirty="0">
                  <a:latin typeface="Georgia"/>
                  <a:cs typeface="Georgia"/>
                </a:rPr>
                <a:t>Accomplishments</a:t>
              </a:r>
            </a:p>
          </p:txBody>
        </p:sp>
        <p:sp>
          <p:nvSpPr>
            <p:cNvPr id="86" name="TextBox 85"/>
            <p:cNvSpPr txBox="1"/>
            <p:nvPr/>
          </p:nvSpPr>
          <p:spPr>
            <a:xfrm>
              <a:off x="31370191" y="6041618"/>
              <a:ext cx="11887200" cy="11709553"/>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91440" rIns="182880" bIns="182880" rtlCol="0" anchor="t">
              <a:spAutoFit/>
            </a:bodyPr>
            <a:lstStyle/>
            <a:p>
              <a:pPr marL="800100" indent="-571500">
                <a:spcBef>
                  <a:spcPts val="1000"/>
                </a:spcBef>
                <a:spcAft>
                  <a:spcPts val="1000"/>
                </a:spcAft>
                <a:buFont typeface="Wingdings" charset="2"/>
                <a:buChar char="§"/>
              </a:pPr>
              <a:r>
                <a:rPr lang="en-US" sz="3600" dirty="0">
                  <a:latin typeface="Georgia" charset="0"/>
                  <a:ea typeface="Georgia" charset="0"/>
                  <a:cs typeface="Georgia" charset="0"/>
                </a:rPr>
                <a:t>Expanded </a:t>
              </a:r>
              <a:r>
                <a:rPr lang="en-US" sz="3600" dirty="0" err="1">
                  <a:latin typeface="Georgia" charset="0"/>
                  <a:ea typeface="Georgia" charset="0"/>
                  <a:cs typeface="Georgia" charset="0"/>
                </a:rPr>
                <a:t>Jmol</a:t>
              </a:r>
              <a:r>
                <a:rPr lang="en-US" sz="3600" dirty="0">
                  <a:latin typeface="Georgia" charset="0"/>
                  <a:ea typeface="Georgia" charset="0"/>
                  <a:cs typeface="Georgia" charset="0"/>
                </a:rPr>
                <a:t> capabilities via macro script of functions for direct interaction with the AFLOW API.</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Expanded AFLOW API for uncompressed band structure files.</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Provided visualization to convey relevant information for experimentalists (band structure, animation features, Brillouin zone, density of states, and crystal structure).</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Introduced an effective search engine to filter through the inorganic compounds based on structure classification.</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Graphed the band structure and density of states graphs of the crystal structure using D3.</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Incorporated JavaScript to improve user interaction capabilities with dynamically modifiable graphs.</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Provided visualization of data with filtering capabilities of specific elements and orbitals in the density of states graphs.</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Developed methods to utilize the AFLOW JSON interface.</a:t>
              </a:r>
            </a:p>
            <a:p>
              <a:pPr marL="800100" indent="-571500">
                <a:spcBef>
                  <a:spcPts val="1000"/>
                </a:spcBef>
                <a:spcAft>
                  <a:spcPts val="1000"/>
                </a:spcAft>
                <a:buFont typeface="Wingdings" charset="2"/>
                <a:buChar char="§"/>
              </a:pPr>
              <a:r>
                <a:rPr lang="en-US" sz="3600" dirty="0">
                  <a:latin typeface="Georgia" charset="0"/>
                  <a:ea typeface="Georgia" charset="0"/>
                  <a:cs typeface="Georgia" charset="0"/>
                </a:rPr>
                <a:t>Further developed the algorithms for the production of Brillouin zones and associated high symmetry pathways. </a:t>
              </a:r>
            </a:p>
          </p:txBody>
        </p:sp>
      </p:grpSp>
      <p:grpSp>
        <p:nvGrpSpPr>
          <p:cNvPr id="66" name="Group 65"/>
          <p:cNvGrpSpPr/>
          <p:nvPr/>
        </p:nvGrpSpPr>
        <p:grpSpPr>
          <a:xfrm>
            <a:off x="640905" y="28524520"/>
            <a:ext cx="13715999" cy="3657201"/>
            <a:chOff x="368300" y="29999942"/>
            <a:chExt cx="11887200" cy="2593078"/>
          </a:xfrm>
          <a:effectLst/>
        </p:grpSpPr>
        <p:sp>
          <p:nvSpPr>
            <p:cNvPr id="68" name="TextBox 67"/>
            <p:cNvSpPr txBox="1"/>
            <p:nvPr/>
          </p:nvSpPr>
          <p:spPr>
            <a:xfrm>
              <a:off x="368300" y="29999942"/>
              <a:ext cx="11887200" cy="583506"/>
            </a:xfrm>
            <a:prstGeom prst="rect">
              <a:avLst/>
            </a:prstGeom>
            <a:solidFill>
              <a:srgbClr val="BDC0DC"/>
            </a:solidFill>
            <a:ln w="57150">
              <a:solidFill>
                <a:schemeClr val="tx1"/>
              </a:solidFill>
            </a:ln>
          </p:spPr>
          <p:txBody>
            <a:bodyPr wrap="square" lIns="91434" tIns="0" rIns="91434" bIns="45718" rtlCol="0">
              <a:spAutoFit/>
            </a:bodyPr>
            <a:lstStyle/>
            <a:p>
              <a:pPr algn="ctr"/>
              <a:r>
                <a:rPr lang="en-US" sz="4800" b="1" dirty="0">
                  <a:latin typeface="Georgia"/>
                  <a:cs typeface="Georgia"/>
                </a:rPr>
                <a:t>References</a:t>
              </a:r>
            </a:p>
          </p:txBody>
        </p:sp>
        <p:sp>
          <p:nvSpPr>
            <p:cNvPr id="69" name="Rectangle 68"/>
            <p:cNvSpPr/>
            <p:nvPr/>
          </p:nvSpPr>
          <p:spPr>
            <a:xfrm>
              <a:off x="368300" y="30570198"/>
              <a:ext cx="11887200" cy="2022822"/>
            </a:xfrm>
            <a:prstGeom prst="rect">
              <a:avLst/>
            </a:prstGeom>
            <a:solidFill>
              <a:schemeClr val="bg1"/>
            </a:solidFill>
            <a:ln w="57150">
              <a:solidFill>
                <a:schemeClr val="tx1"/>
              </a:solidFill>
            </a:ln>
          </p:spPr>
          <p:txBody>
            <a:bodyPr wrap="square" lIns="91434" tIns="91440" rIns="91434" bIns="182880">
              <a:spAutoFit/>
            </a:bodyPr>
            <a:lstStyle/>
            <a:p>
              <a:pPr marL="137160">
                <a:lnSpc>
                  <a:spcPct val="110000"/>
                </a:lnSpc>
              </a:pPr>
              <a:r>
                <a:rPr lang="en-US" sz="3000" dirty="0">
                  <a:latin typeface="Georgia" panose="02040502050405020303" pitchFamily="18" charset="0"/>
                </a:rPr>
                <a:t>Jmol: an open-source Java viewer for chemical structures in 3D. </a:t>
              </a:r>
              <a:r>
                <a:rPr lang="en-US" sz="3000" dirty="0">
                  <a:latin typeface="Georgia" panose="02040502050405020303" pitchFamily="18" charset="0"/>
                  <a:hlinkClick r:id="rId9"/>
                </a:rPr>
                <a:t>http://www.jmol.org/</a:t>
              </a:r>
              <a:endParaRPr lang="en-US" sz="3000" dirty="0">
                <a:latin typeface="Georgia" panose="02040502050405020303" pitchFamily="18" charset="0"/>
              </a:endParaRPr>
            </a:p>
            <a:p>
              <a:pPr marL="137160">
                <a:lnSpc>
                  <a:spcPct val="110000"/>
                </a:lnSpc>
              </a:pPr>
              <a:r>
                <a:rPr lang="en-US" sz="3000" dirty="0">
                  <a:latin typeface="Georgia" panose="02040502050405020303" pitchFamily="18" charset="0"/>
                </a:rPr>
                <a:t>ICSD: Access to all inorganic crystal structure database</a:t>
              </a:r>
            </a:p>
            <a:p>
              <a:pPr marL="137160">
                <a:lnSpc>
                  <a:spcPct val="110000"/>
                </a:lnSpc>
              </a:pPr>
              <a:r>
                <a:rPr lang="en-US" sz="3000" dirty="0">
                  <a:latin typeface="Georgia" panose="02040502050405020303" pitchFamily="18" charset="0"/>
                  <a:hlinkClick r:id="rId10"/>
                </a:rPr>
                <a:t>http://aflowlib.duke.edu/AFLOWDATA/ICSD_WEB/</a:t>
              </a:r>
              <a:r>
                <a:rPr lang="en-US" sz="3000" dirty="0">
                  <a:latin typeface="Georgia" panose="02040502050405020303" pitchFamily="18" charset="0"/>
                </a:rPr>
                <a:t> </a:t>
              </a:r>
            </a:p>
          </p:txBody>
        </p:sp>
      </p:grpSp>
      <p:grpSp>
        <p:nvGrpSpPr>
          <p:cNvPr id="87" name="Group 86"/>
          <p:cNvGrpSpPr/>
          <p:nvPr/>
        </p:nvGrpSpPr>
        <p:grpSpPr>
          <a:xfrm>
            <a:off x="36849994" y="28085254"/>
            <a:ext cx="13716000" cy="4096467"/>
            <a:chOff x="31634696" y="30264935"/>
            <a:chExt cx="11887200" cy="4022194"/>
          </a:xfrm>
        </p:grpSpPr>
        <p:sp>
          <p:nvSpPr>
            <p:cNvPr id="88" name="TextBox 87"/>
            <p:cNvSpPr txBox="1"/>
            <p:nvPr/>
          </p:nvSpPr>
          <p:spPr>
            <a:xfrm>
              <a:off x="31634696" y="31023409"/>
              <a:ext cx="11887200" cy="3263720"/>
            </a:xfrm>
            <a:prstGeom prst="rect">
              <a:avLst/>
            </a:prstGeom>
            <a:solidFill>
              <a:schemeClr val="bg1"/>
            </a:solidFill>
            <a:ln w="57150"/>
          </p:spPr>
          <p:style>
            <a:lnRef idx="2">
              <a:schemeClr val="dk1"/>
            </a:lnRef>
            <a:fillRef idx="1">
              <a:schemeClr val="lt1"/>
            </a:fillRef>
            <a:effectRef idx="0">
              <a:schemeClr val="dk1"/>
            </a:effectRef>
            <a:fontRef idx="minor">
              <a:schemeClr val="dk1"/>
            </a:fontRef>
          </p:style>
          <p:txBody>
            <a:bodyPr wrap="square" lIns="91434" tIns="91440" rIns="91434" bIns="182880" rtlCol="0">
              <a:spAutoFit/>
            </a:bodyPr>
            <a:lstStyle/>
            <a:p>
              <a:pPr marL="182880">
                <a:lnSpc>
                  <a:spcPct val="110000"/>
                </a:lnSpc>
              </a:pPr>
              <a:r>
                <a:rPr lang="en-US" sz="3600" dirty="0">
                  <a:latin typeface="Georgia"/>
                  <a:cs typeface="Georgia"/>
                </a:rPr>
                <a:t>Special thanks to the Curtarolo group of Duke University for their continued collaboration, and to the Office of Naval Research for funding our project. This work is an extension of work at St. Olaf carried out by Libby New, </a:t>
              </a:r>
              <a:r>
                <a:rPr lang="en-US" sz="3600" dirty="0" err="1">
                  <a:latin typeface="Georgia"/>
                  <a:cs typeface="Georgia"/>
                </a:rPr>
                <a:t>Brigette</a:t>
              </a:r>
              <a:r>
                <a:rPr lang="en-US" sz="3600" dirty="0">
                  <a:latin typeface="Georgia"/>
                  <a:cs typeface="Georgia"/>
                </a:rPr>
                <a:t> Honaker, </a:t>
              </a:r>
              <a:r>
                <a:rPr lang="en-US" sz="3600" dirty="0" err="1">
                  <a:latin typeface="Georgia"/>
                  <a:cs typeface="Georgia"/>
                </a:rPr>
                <a:t>Patrik</a:t>
              </a:r>
              <a:r>
                <a:rPr lang="en-US" sz="3600" dirty="0">
                  <a:latin typeface="Georgia"/>
                  <a:cs typeface="Georgia"/>
                </a:rPr>
                <a:t> </a:t>
              </a:r>
              <a:r>
                <a:rPr lang="en-US" sz="3600" dirty="0" err="1">
                  <a:latin typeface="Georgia"/>
                  <a:cs typeface="Georgia"/>
                </a:rPr>
                <a:t>Štefek</a:t>
              </a:r>
              <a:r>
                <a:rPr lang="en-US" sz="3600" dirty="0">
                  <a:latin typeface="Georgia"/>
                  <a:cs typeface="Georgia"/>
                </a:rPr>
                <a:t>, and Jacob </a:t>
              </a:r>
              <a:r>
                <a:rPr lang="en-US" sz="3600" dirty="0" err="1">
                  <a:latin typeface="Georgia"/>
                  <a:cs typeface="Georgia"/>
                </a:rPr>
                <a:t>LaNasa</a:t>
              </a:r>
              <a:r>
                <a:rPr lang="en-US" sz="3600" dirty="0">
                  <a:latin typeface="Georgia"/>
                  <a:cs typeface="Georgia"/>
                </a:rPr>
                <a:t>.</a:t>
              </a:r>
            </a:p>
          </p:txBody>
        </p:sp>
        <p:sp>
          <p:nvSpPr>
            <p:cNvPr id="89" name="TextBox 88"/>
            <p:cNvSpPr txBox="1"/>
            <p:nvPr/>
          </p:nvSpPr>
          <p:spPr>
            <a:xfrm>
              <a:off x="31634696" y="30264935"/>
              <a:ext cx="11887200" cy="808039"/>
            </a:xfrm>
            <a:prstGeom prst="rect">
              <a:avLst/>
            </a:prstGeom>
            <a:solidFill>
              <a:srgbClr val="BDC0DC"/>
            </a:solidFill>
            <a:ln w="57150">
              <a:solidFill>
                <a:schemeClr val="tx1"/>
              </a:solidFill>
            </a:ln>
          </p:spPr>
          <p:txBody>
            <a:bodyPr wrap="square" lIns="91434" tIns="45718" rIns="91434" bIns="45718" rtlCol="0">
              <a:spAutoFit/>
            </a:bodyPr>
            <a:lstStyle/>
            <a:p>
              <a:pPr algn="ctr"/>
              <a:r>
                <a:rPr lang="en-US" sz="4800" b="1" dirty="0">
                  <a:latin typeface="Georgia"/>
                  <a:cs typeface="Georgia"/>
                </a:rPr>
                <a:t>Acknowledgements</a:t>
              </a:r>
            </a:p>
          </p:txBody>
        </p:sp>
      </p:grpSp>
      <p:pic>
        <p:nvPicPr>
          <p:cNvPr id="92" name="Picture 9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084012" y="746057"/>
            <a:ext cx="6580610" cy="3200795"/>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9367" y="824274"/>
            <a:ext cx="10235353" cy="2853105"/>
          </a:xfrm>
          <a:prstGeom prst="rect">
            <a:avLst/>
          </a:prstGeom>
        </p:spPr>
      </p:pic>
      <p:sp>
        <p:nvSpPr>
          <p:cNvPr id="44" name="TextBox 43"/>
          <p:cNvSpPr txBox="1"/>
          <p:nvPr/>
        </p:nvSpPr>
        <p:spPr>
          <a:xfrm>
            <a:off x="24671227" y="26066275"/>
            <a:ext cx="1780833" cy="1415772"/>
          </a:xfrm>
          <a:prstGeom prst="rect">
            <a:avLst/>
          </a:prstGeom>
          <a:solidFill>
            <a:schemeClr val="bg1"/>
          </a:solidFill>
        </p:spPr>
        <p:txBody>
          <a:bodyPr wrap="square" rtlCol="0">
            <a:spAutoFit/>
          </a:bodyPr>
          <a:lstStyle/>
          <a:p>
            <a:endParaRPr lang="en-US"/>
          </a:p>
        </p:txBody>
      </p:sp>
      <p:grpSp>
        <p:nvGrpSpPr>
          <p:cNvPr id="47" name="Group 46"/>
          <p:cNvGrpSpPr/>
          <p:nvPr/>
        </p:nvGrpSpPr>
        <p:grpSpPr>
          <a:xfrm>
            <a:off x="25209952" y="25820999"/>
            <a:ext cx="10481388" cy="5643858"/>
            <a:chOff x="25209952" y="25820999"/>
            <a:chExt cx="10481388" cy="5643858"/>
          </a:xfrm>
        </p:grpSpPr>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209952" y="30632753"/>
              <a:ext cx="6976872" cy="832104"/>
            </a:xfrm>
            <a:prstGeom prst="rect">
              <a:avLst/>
            </a:prstGeom>
          </p:spPr>
        </p:pic>
        <p:pic>
          <p:nvPicPr>
            <p:cNvPr id="45" name="Picture 44"/>
            <p:cNvPicPr>
              <a:picLocks noChangeAspect="1"/>
            </p:cNvPicPr>
            <p:nvPr/>
          </p:nvPicPr>
          <p:blipFill rotWithShape="1">
            <a:blip r:embed="rId14">
              <a:extLst>
                <a:ext uri="{28A0092B-C50C-407E-A947-70E740481C1C}">
                  <a14:useLocalDpi xmlns:a14="http://schemas.microsoft.com/office/drawing/2010/main" val="0"/>
                </a:ext>
              </a:extLst>
            </a:blip>
            <a:srcRect l="14431" t="21964" r="5990" b="21801"/>
            <a:stretch/>
          </p:blipFill>
          <p:spPr>
            <a:xfrm>
              <a:off x="25697290" y="25941488"/>
              <a:ext cx="9994050" cy="4730517"/>
            </a:xfrm>
            <a:prstGeom prst="rect">
              <a:avLst/>
            </a:prstGeom>
          </p:spPr>
        </p:pic>
        <p:sp>
          <p:nvSpPr>
            <p:cNvPr id="128" name="TextBox 127"/>
            <p:cNvSpPr txBox="1"/>
            <p:nvPr/>
          </p:nvSpPr>
          <p:spPr>
            <a:xfrm>
              <a:off x="25212652" y="25820999"/>
              <a:ext cx="3247728" cy="646331"/>
            </a:xfrm>
            <a:prstGeom prst="rect">
              <a:avLst/>
            </a:prstGeom>
            <a:noFill/>
          </p:spPr>
          <p:txBody>
            <a:bodyPr wrap="square" rtlCol="0">
              <a:spAutoFit/>
            </a:bodyPr>
            <a:lstStyle/>
            <a:p>
              <a:r>
                <a:rPr lang="en-US" sz="3600" b="1" dirty="0">
                  <a:latin typeface="Georgia" charset="0"/>
                  <a:ea typeface="Georgia" charset="0"/>
                  <a:cs typeface="Georgia" charset="0"/>
                </a:rPr>
                <a:t>Fig 2</a:t>
              </a:r>
            </a:p>
          </p:txBody>
        </p:sp>
      </p:grpSp>
    </p:spTree>
    <p:extLst>
      <p:ext uri="{BB962C8B-B14F-4D97-AF65-F5344CB8AC3E}">
        <p14:creationId xmlns:p14="http://schemas.microsoft.com/office/powerpoint/2010/main" val="197313857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IPOSTER" id="{152B66C7-B5DA-CE40-86D7-C181ADC8AAD6}" vid="{9523E40A-E739-9744-8DA7-8A865ED1F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27103</TotalTime>
  <Words>736</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Unicode MS</vt:lpstr>
      <vt:lpstr>AppleSDGothicNeo-Regular</vt:lpstr>
      <vt:lpstr>Arial</vt:lpstr>
      <vt:lpstr>Calibri</vt:lpstr>
      <vt:lpstr>Calibri Light</vt:lpstr>
      <vt:lpstr>Georgia</vt:lpstr>
      <vt:lpstr>Wingdings</vt:lpstr>
      <vt:lpstr>Theme1</vt:lpstr>
      <vt:lpstr>PowerPoint Presentation</vt:lpstr>
    </vt:vector>
  </TitlesOfParts>
  <Company>St. Olaf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Information and Instructional Technologies</dc:creator>
  <cp:lastModifiedBy>RM Hanson</cp:lastModifiedBy>
  <cp:revision>631</cp:revision>
  <dcterms:created xsi:type="dcterms:W3CDTF">2012-05-02T12:25:20Z</dcterms:created>
  <dcterms:modified xsi:type="dcterms:W3CDTF">2017-03-10T16:29:35Z</dcterms:modified>
</cp:coreProperties>
</file>