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68" r:id="rId2"/>
    <p:sldId id="885" r:id="rId3"/>
    <p:sldId id="900" r:id="rId4"/>
    <p:sldId id="901" r:id="rId5"/>
    <p:sldId id="908" r:id="rId6"/>
    <p:sldId id="904" r:id="rId7"/>
    <p:sldId id="918" r:id="rId8"/>
    <p:sldId id="906" r:id="rId9"/>
    <p:sldId id="905" r:id="rId10"/>
    <p:sldId id="941" r:id="rId11"/>
    <p:sldId id="942" r:id="rId12"/>
    <p:sldId id="919" r:id="rId13"/>
    <p:sldId id="909" r:id="rId14"/>
    <p:sldId id="907" r:id="rId15"/>
    <p:sldId id="920" r:id="rId16"/>
    <p:sldId id="943" r:id="rId17"/>
    <p:sldId id="921" r:id="rId18"/>
    <p:sldId id="902" r:id="rId19"/>
    <p:sldId id="913" r:id="rId20"/>
    <p:sldId id="914" r:id="rId21"/>
    <p:sldId id="915" r:id="rId22"/>
    <p:sldId id="923" r:id="rId23"/>
    <p:sldId id="924" r:id="rId24"/>
    <p:sldId id="925" r:id="rId25"/>
    <p:sldId id="926" r:id="rId26"/>
    <p:sldId id="927" r:id="rId27"/>
    <p:sldId id="928" r:id="rId28"/>
    <p:sldId id="826" r:id="rId29"/>
    <p:sldId id="827" r:id="rId30"/>
    <p:sldId id="940" r:id="rId31"/>
    <p:sldId id="929" r:id="rId32"/>
    <p:sldId id="931" r:id="rId33"/>
    <p:sldId id="930" r:id="rId34"/>
    <p:sldId id="932" r:id="rId35"/>
    <p:sldId id="933" r:id="rId36"/>
    <p:sldId id="934" r:id="rId37"/>
    <p:sldId id="935" r:id="rId38"/>
    <p:sldId id="936" r:id="rId39"/>
    <p:sldId id="937" r:id="rId40"/>
    <p:sldId id="938" r:id="rId41"/>
    <p:sldId id="939" r:id="rId42"/>
    <p:sldId id="89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620DB1-BB10-4B6A-9795-A397BD7B2FD1}" type="datetimeFigureOut">
              <a:rPr lang="en-US"/>
              <a:pPr>
                <a:defRPr/>
              </a:pPr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9AAF8A-6666-46B2-AF70-7428939DC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5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AAF8A-6666-46B2-AF70-7428939DCB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8646-66A0-413F-831A-A7E4602E7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14B1-6D2C-4B07-B23B-312B65F2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5B950-6688-4B76-A7AF-5D69DDA7C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http://jmol.org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482CF-81EB-430F-8F75-A0E043BFF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C326-6D0E-4F33-97A0-6ECB8DEFB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B1160-3D9E-412F-9135-6FD08DD76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71BB-06DA-4253-84C9-0B1007478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CC6D-5904-49E0-ADA0-653743002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7207A-BC71-4A66-8769-4D83E586F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8EFE-EDA0-4EA0-A3AE-4FD686D51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8E4CE-C39C-42AF-B53D-DADB76ACC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456CE1-B6A6-484E-BBC6-C550A9F47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olaf.edu/people/hanson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mcifs.github.io/cif-json" TargetMode="External"/><Relationship Id="rId2" Type="http://schemas.openxmlformats.org/officeDocument/2006/relationships/hyperlink" Target="mailto:cif-developers@iucr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mtf.rcsb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iucr.org/j/issues/2016/01/00/aj526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609600" y="304800"/>
            <a:ext cx="7848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600" dirty="0"/>
              <a:t> </a:t>
            </a:r>
            <a:r>
              <a:rPr lang="en-US" dirty="0"/>
              <a:t>CIF1 to CIF2: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/>
              <a:t>Lessons learned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/>
              <a:t>in the development of Jmol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381000" y="32004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Robert M. Hanson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St. Olaf College, Northfield, MN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hlinkClick r:id="rId2"/>
              </a:rPr>
              <a:t>http://www.stolaf.edu/people/hansonr</a:t>
            </a:r>
            <a:endParaRPr lang="en-US" altLang="en-US" sz="24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hansonr@stolaf.edu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MS-107.003.633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24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Congress of the International Union of Crystallography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Hyderabad, India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Aug 27,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19 additional categories</a:t>
            </a:r>
          </a:p>
          <a:p>
            <a:r>
              <a:rPr lang="en-US" altLang="en-US" sz="2400" dirty="0"/>
              <a:t>Provides support for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 and composite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Two modulation-related cell categories used by Jmol</a:t>
            </a:r>
          </a:p>
          <a:p>
            <a:pPr lvl="1"/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space_group_ssg_name</a:t>
            </a: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space_group_symop_ssg</a:t>
            </a:r>
            <a:endParaRPr lang="en-US" altLang="en-US" sz="1800" dirty="0"/>
          </a:p>
          <a:p>
            <a:pPr marL="914400" lvl="2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62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26B12-D433-428A-B5C0-4B724DC91C5B}"/>
              </a:ext>
            </a:extLst>
          </p:cNvPr>
          <p:cNvSpPr/>
          <p:nvPr/>
        </p:nvSpPr>
        <p:spPr>
          <a:xfrm>
            <a:off x="2057400" y="1828800"/>
            <a:ext cx="556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space_group_ssg_name_WJJ</a:t>
            </a:r>
            <a:r>
              <a:rPr lang="en-US" dirty="0"/>
              <a:t> 'P:P m </a:t>
            </a:r>
            <a:r>
              <a:rPr lang="en-US" dirty="0" err="1"/>
              <a:t>m</a:t>
            </a:r>
            <a:r>
              <a:rPr lang="en-US" dirty="0"/>
              <a:t> m:-1 1 s'</a:t>
            </a:r>
          </a:p>
          <a:p>
            <a:r>
              <a:rPr lang="en-US" dirty="0"/>
              <a:t>_</a:t>
            </a:r>
            <a:r>
              <a:rPr lang="en-US" dirty="0" err="1"/>
              <a:t>space_group_ssg_name</a:t>
            </a:r>
            <a:r>
              <a:rPr lang="en-US" dirty="0"/>
              <a:t> </a:t>
            </a:r>
            <a:r>
              <a:rPr lang="en-US" dirty="0" err="1"/>
              <a:t>Pmmn</a:t>
            </a:r>
            <a:r>
              <a:rPr lang="en-US" dirty="0"/>
              <a:t>(\a00)00s</a:t>
            </a:r>
          </a:p>
          <a:p>
            <a:endParaRPr lang="en-US" dirty="0"/>
          </a:p>
          <a:p>
            <a:r>
              <a:rPr lang="en-US" dirty="0"/>
              <a:t>loop_</a:t>
            </a:r>
          </a:p>
          <a:p>
            <a:r>
              <a:rPr lang="en-US" dirty="0"/>
              <a:t>_</a:t>
            </a:r>
            <a:r>
              <a:rPr lang="en-US" dirty="0" err="1"/>
              <a:t>space_group_symop_ssg_id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space_group_symop_ssg_operation_algebraic</a:t>
            </a:r>
            <a:endParaRPr lang="en-US" dirty="0"/>
          </a:p>
          <a:p>
            <a:r>
              <a:rPr lang="en-US" dirty="0"/>
              <a:t>1 x1,x2,x3,x4</a:t>
            </a:r>
          </a:p>
          <a:p>
            <a:r>
              <a:rPr lang="en-US" dirty="0"/>
              <a:t>2 x1,-x2,x3,x4</a:t>
            </a:r>
          </a:p>
          <a:p>
            <a:r>
              <a:rPr lang="en-US" dirty="0"/>
              <a:t>3 1/2+x1,1/2+x2,-x3,1/2+x4</a:t>
            </a:r>
          </a:p>
          <a:p>
            <a:r>
              <a:rPr lang="en-US" dirty="0"/>
              <a:t>4 1/2+x1,1/2-x2,-x3,1/2+x4</a:t>
            </a:r>
          </a:p>
          <a:p>
            <a:r>
              <a:rPr lang="en-US" dirty="0"/>
              <a:t>5 1/2-x1,1/2-x2,-x3,1/2-x4</a:t>
            </a:r>
          </a:p>
          <a:p>
            <a:r>
              <a:rPr lang="en-US" dirty="0"/>
              <a:t>6 1/2-x1,1/2+x2,-x3,1/2-x4</a:t>
            </a:r>
          </a:p>
          <a:p>
            <a:r>
              <a:rPr lang="en-US" dirty="0"/>
              <a:t>7 -x1,-x2,x3,-x4</a:t>
            </a:r>
          </a:p>
          <a:p>
            <a:r>
              <a:rPr lang="en-US" dirty="0"/>
              <a:t>8 -x1,x2,x3,-x4</a:t>
            </a:r>
          </a:p>
        </p:txBody>
      </p:sp>
    </p:spTree>
    <p:extLst>
      <p:ext uri="{BB962C8B-B14F-4D97-AF65-F5344CB8AC3E}">
        <p14:creationId xmlns:p14="http://schemas.microsoft.com/office/powerpoint/2010/main" val="21019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19 additional categories</a:t>
            </a:r>
          </a:p>
          <a:p>
            <a:r>
              <a:rPr lang="en-US" altLang="en-US" sz="2400" dirty="0"/>
              <a:t>Provides support for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 and composite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Seven additional modulation-related </a:t>
            </a:r>
            <a:r>
              <a:rPr lang="en-US" altLang="en-US" sz="2000" dirty="0" err="1"/>
              <a:t>atom_site</a:t>
            </a:r>
            <a:r>
              <a:rPr lang="en-US" altLang="en-US" sz="2000" dirty="0"/>
              <a:t> categories: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endParaRPr lang="en-US" alt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C16F0-5BA8-46D7-A424-991DB44416A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677760"/>
          <a:ext cx="4251649" cy="2875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2775">
                  <a:extLst>
                    <a:ext uri="{9D8B030D-6E8A-4147-A177-3AD203B41FA5}">
                      <a16:colId xmlns:a16="http://schemas.microsoft.com/office/drawing/2014/main" val="2525423418"/>
                    </a:ext>
                  </a:extLst>
                </a:gridCol>
                <a:gridCol w="318874">
                  <a:extLst>
                    <a:ext uri="{9D8B030D-6E8A-4147-A177-3AD203B41FA5}">
                      <a16:colId xmlns:a16="http://schemas.microsoft.com/office/drawing/2014/main" val="2526010148"/>
                    </a:ext>
                  </a:extLst>
                </a:gridCol>
              </a:tblGrid>
              <a:tr h="287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atom_site_Fourier_wave_vector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atom_site_displace_Fourier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atom_site_displace_special_func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atom_site_occ_Fourier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atom_site_occ_special_func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C0B31-7691-4036-A6A0-32827A79AA2E}"/>
              </a:ext>
            </a:extLst>
          </p:cNvPr>
          <p:cNvGraphicFramePr>
            <a:graphicFrameLocks noGrp="1"/>
          </p:cNvGraphicFramePr>
          <p:nvPr/>
        </p:nvGraphicFramePr>
        <p:xfrm>
          <a:off x="5013648" y="3677760"/>
          <a:ext cx="3673151" cy="2875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7665">
                  <a:extLst>
                    <a:ext uri="{9D8B030D-6E8A-4147-A177-3AD203B41FA5}">
                      <a16:colId xmlns:a16="http://schemas.microsoft.com/office/drawing/2014/main" val="2525423418"/>
                    </a:ext>
                  </a:extLst>
                </a:gridCol>
                <a:gridCol w="275486">
                  <a:extLst>
                    <a:ext uri="{9D8B030D-6E8A-4147-A177-3AD203B41FA5}">
                      <a16:colId xmlns:a16="http://schemas.microsoft.com/office/drawing/2014/main" val="2526010148"/>
                    </a:ext>
                  </a:extLst>
                </a:gridCol>
              </a:tblGrid>
              <a:tr h="287543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atom_site_U_Fourier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</a:rPr>
                        <a:t>atom_site_rot_Fourier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*</a:t>
                      </a:r>
                    </a:p>
                    <a:p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         *not implemented in Jmol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19 additional categories</a:t>
            </a:r>
          </a:p>
          <a:p>
            <a:r>
              <a:rPr lang="en-US" altLang="en-US" sz="2400" dirty="0"/>
              <a:t>Provides support for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 and composite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 additional modulation-related categories used by Jmol</a:t>
            </a:r>
          </a:p>
          <a:p>
            <a:pPr lvl="1"/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jana_displace_legendre</a:t>
            </a: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jana_occ_legendre</a:t>
            </a: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jana_u_legendre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44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magCIF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15 magnetic-related categories</a:t>
            </a:r>
          </a:p>
          <a:p>
            <a:r>
              <a:rPr lang="en-US" altLang="en-US" sz="2400" dirty="0"/>
              <a:t>Provides support for symmetry involving magnetic moments, including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457200" lvl="1" indent="0">
              <a:buNone/>
            </a:pP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7ACC-1913-4780-B895-63448E32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80553"/>
            <a:ext cx="2990850" cy="2990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0B1096-CC34-452F-9FDF-A837D52EA2C0}"/>
              </a:ext>
            </a:extLst>
          </p:cNvPr>
          <p:cNvSpPr/>
          <p:nvPr/>
        </p:nvSpPr>
        <p:spPr>
          <a:xfrm>
            <a:off x="0" y="6308725"/>
            <a:ext cx="571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http://webbdcrista1.ehu.es/magndata/index.php?index=0.10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0BCEE-46CD-494D-83D3-CF736211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68" y="3280552"/>
            <a:ext cx="2725132" cy="2963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4BB305-D70D-4B87-AD9E-DD7470F64B09}"/>
              </a:ext>
            </a:extLst>
          </p:cNvPr>
          <p:cNvSpPr/>
          <p:nvPr/>
        </p:nvSpPr>
        <p:spPr>
          <a:xfrm>
            <a:off x="7162800" y="6308725"/>
            <a:ext cx="1628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index=1.1.10</a:t>
            </a:r>
          </a:p>
        </p:txBody>
      </p:sp>
    </p:spTree>
    <p:extLst>
      <p:ext uri="{BB962C8B-B14F-4D97-AF65-F5344CB8AC3E}">
        <p14:creationId xmlns:p14="http://schemas.microsoft.com/office/powerpoint/2010/main" val="27445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magCIF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15 magnetic-related categories</a:t>
            </a:r>
          </a:p>
          <a:p>
            <a:r>
              <a:rPr lang="en-US" altLang="en-US" sz="2400" dirty="0"/>
              <a:t>Provides support for symmetry involving magnetic moments, including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1800" dirty="0"/>
              <a:t>Five magnetic-related categories used by Jmol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457200" lvl="1" indent="0">
              <a:buNone/>
            </a:pPr>
            <a:endParaRPr lang="en-US" alt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C16F0-5BA8-46D7-A424-991DB444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45282"/>
              </p:ext>
            </p:extLst>
          </p:nvPr>
        </p:nvGraphicFramePr>
        <p:xfrm>
          <a:off x="1485900" y="4267200"/>
          <a:ext cx="7200901" cy="2875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0833">
                  <a:extLst>
                    <a:ext uri="{9D8B030D-6E8A-4147-A177-3AD203B41FA5}">
                      <a16:colId xmlns:a16="http://schemas.microsoft.com/office/drawing/2014/main" val="2525423418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526010148"/>
                    </a:ext>
                  </a:extLst>
                </a:gridCol>
              </a:tblGrid>
              <a:tr h="287543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space_group_magn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space_group_symop_magn_operation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space_group_symop_magn_ssg_operation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parent_propagation_vector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parent_space_group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atom_site_moment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(includes three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subcategories)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magCIF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C16F0-5BA8-46D7-A424-991DB444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7411"/>
              </p:ext>
            </p:extLst>
          </p:nvPr>
        </p:nvGraphicFramePr>
        <p:xfrm>
          <a:off x="971549" y="1848961"/>
          <a:ext cx="7200901" cy="338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0833">
                  <a:extLst>
                    <a:ext uri="{9D8B030D-6E8A-4147-A177-3AD203B41FA5}">
                      <a16:colId xmlns:a16="http://schemas.microsoft.com/office/drawing/2014/main" val="2525423418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526010148"/>
                    </a:ext>
                  </a:extLst>
                </a:gridCol>
              </a:tblGrid>
              <a:tr h="287543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loop_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_space_group_symop_magn_operation.id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space_group_symop_magn_operation.xyz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1 'x+1/2,y+1/2,z,+1'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2 'x+1/2,y+1/2,z,-1’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loop_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_space_group_symop_magn_ssg_operation.id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space_group_symop_magn_ssg_operation.xyz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1 'x1,x2,x3,x4+1/2,-1’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2 'x1+1/2,x2+1/2,-x3,-x4,-1'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5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 err="1"/>
              <a:t>data_global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chemical_name</a:t>
            </a:r>
            <a:r>
              <a:rPr lang="en-US" altLang="en-US" sz="1400" dirty="0"/>
              <a:t> Quartz</a:t>
            </a:r>
          </a:p>
          <a:p>
            <a:pPr marL="0" indent="0">
              <a:buNone/>
            </a:pPr>
            <a:r>
              <a:rPr lang="en-US" altLang="en-US" sz="1400" dirty="0"/>
              <a:t>loop_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publ_author_name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'</a:t>
            </a:r>
            <a:r>
              <a:rPr lang="en-US" altLang="en-US" sz="1400" dirty="0" err="1"/>
              <a:t>Levien</a:t>
            </a:r>
            <a:r>
              <a:rPr lang="en-US" altLang="en-US" sz="1400" dirty="0"/>
              <a:t> L'</a:t>
            </a:r>
          </a:p>
          <a:p>
            <a:pPr marL="0" indent="0">
              <a:buNone/>
            </a:pPr>
            <a:r>
              <a:rPr lang="en-US" altLang="en-US" sz="1400" dirty="0"/>
              <a:t>'Prewitt C T'</a:t>
            </a:r>
          </a:p>
          <a:p>
            <a:pPr marL="0" indent="0">
              <a:buNone/>
            </a:pPr>
            <a:r>
              <a:rPr lang="en-US" altLang="en-US" sz="1400" dirty="0"/>
              <a:t>'Weidner D J'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journal_name_full</a:t>
            </a:r>
            <a:r>
              <a:rPr lang="en-US" altLang="en-US" sz="1400" dirty="0"/>
              <a:t> "American Mineralogist"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journal_volume</a:t>
            </a:r>
            <a:r>
              <a:rPr lang="en-US" altLang="en-US" sz="1400" dirty="0"/>
              <a:t> 65 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journal_year</a:t>
            </a:r>
            <a:r>
              <a:rPr lang="en-US" altLang="en-US" sz="1400" dirty="0"/>
              <a:t> 1980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journal_page_first</a:t>
            </a:r>
            <a:r>
              <a:rPr lang="en-US" altLang="en-US" sz="1400" dirty="0"/>
              <a:t> 920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journal_page_last</a:t>
            </a:r>
            <a:r>
              <a:rPr lang="en-US" altLang="en-US" sz="1400" dirty="0"/>
              <a:t> 930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publ_section_title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r>
              <a:rPr lang="en-US" altLang="en-US" sz="1400" dirty="0"/>
              <a:t> Structure and elastic properties of quartz at pressure</a:t>
            </a:r>
          </a:p>
          <a:p>
            <a:pPr marL="0" indent="0">
              <a:buNone/>
            </a:pPr>
            <a:r>
              <a:rPr lang="en-US" altLang="en-US" sz="1400" dirty="0"/>
              <a:t> P = 1 </a:t>
            </a:r>
            <a:r>
              <a:rPr lang="en-US" altLang="en-US" sz="1400" dirty="0" err="1"/>
              <a:t>atm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7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b="1" dirty="0" err="1"/>
              <a:t>data_</a:t>
            </a:r>
            <a:r>
              <a:rPr lang="en-US" altLang="en-US" sz="1400" dirty="0" err="1"/>
              <a:t>global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chemical_name</a:t>
            </a:r>
            <a:r>
              <a:rPr lang="en-US" altLang="en-US" sz="1400" dirty="0"/>
              <a:t> Quartz</a:t>
            </a:r>
          </a:p>
          <a:p>
            <a:pPr marL="0" indent="0">
              <a:buNone/>
            </a:pPr>
            <a:r>
              <a:rPr lang="en-US" altLang="en-US" sz="1400" dirty="0"/>
              <a:t>loop_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publ_author_name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'</a:t>
            </a:r>
            <a:r>
              <a:rPr lang="en-US" altLang="en-US" sz="1400" dirty="0" err="1"/>
              <a:t>Levien</a:t>
            </a:r>
            <a:r>
              <a:rPr lang="en-US" altLang="en-US" sz="1400" dirty="0"/>
              <a:t> L'</a:t>
            </a:r>
          </a:p>
          <a:p>
            <a:pPr marL="0" indent="0">
              <a:buNone/>
            </a:pPr>
            <a:r>
              <a:rPr lang="en-US" altLang="en-US" sz="1400" dirty="0"/>
              <a:t>'Prewitt C T'</a:t>
            </a:r>
          </a:p>
          <a:p>
            <a:pPr marL="0" indent="0">
              <a:buNone/>
            </a:pPr>
            <a:r>
              <a:rPr lang="en-US" altLang="en-US" sz="1400" dirty="0"/>
              <a:t>'Weidner D J'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journal_name_full</a:t>
            </a:r>
            <a:r>
              <a:rPr lang="en-US" altLang="en-US" sz="1400" dirty="0"/>
              <a:t> "American Mineralogist"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journal_volume</a:t>
            </a:r>
            <a:r>
              <a:rPr lang="en-US" altLang="en-US" sz="1400" dirty="0"/>
              <a:t> 65 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journal_year</a:t>
            </a:r>
            <a:r>
              <a:rPr lang="en-US" altLang="en-US" sz="1400" dirty="0"/>
              <a:t> 1980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journal_page_first</a:t>
            </a:r>
            <a:r>
              <a:rPr lang="en-US" altLang="en-US" sz="1400" dirty="0"/>
              <a:t> 920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journal_page_last</a:t>
            </a:r>
            <a:r>
              <a:rPr lang="en-US" altLang="en-US" sz="1400" dirty="0"/>
              <a:t> 930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publ_section_title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r>
              <a:rPr lang="en-US" altLang="en-US" sz="1400" dirty="0"/>
              <a:t> Structure and elastic properties of quartz at pressure</a:t>
            </a:r>
          </a:p>
          <a:p>
            <a:pPr marL="0" indent="0">
              <a:buNone/>
            </a:pPr>
            <a:r>
              <a:rPr lang="en-US" altLang="en-US" sz="1400" dirty="0"/>
              <a:t> P = 1 </a:t>
            </a:r>
            <a:r>
              <a:rPr lang="en-US" altLang="en-US" sz="1400" dirty="0" err="1"/>
              <a:t>atm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163-BDFE-47AB-997D-7DCC1ED611FD}"/>
              </a:ext>
            </a:extLst>
          </p:cNvPr>
          <p:cNvSpPr/>
          <p:nvPr/>
        </p:nvSpPr>
        <p:spPr>
          <a:xfrm>
            <a:off x="2133600" y="14478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  header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6E47-CAB9-4F7B-99D1-8F0C576A7C77}"/>
              </a:ext>
            </a:extLst>
          </p:cNvPr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03582-E803-4270-BF73-349DC73CB592}"/>
              </a:ext>
            </a:extLst>
          </p:cNvPr>
          <p:cNvCxnSpPr/>
          <p:nvPr/>
        </p:nvCxnSpPr>
        <p:spPr>
          <a:xfrm flipH="1">
            <a:off x="1600200" y="16002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Syntax – CIF1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 err="1"/>
              <a:t>data_global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b="1" dirty="0"/>
              <a:t>_</a:t>
            </a:r>
            <a:r>
              <a:rPr lang="en-US" altLang="en-US" sz="1400" b="1" dirty="0" err="1"/>
              <a:t>chemical_name</a:t>
            </a:r>
            <a:r>
              <a:rPr lang="en-US" altLang="en-US" sz="1400" b="1" dirty="0"/>
              <a:t> </a:t>
            </a:r>
            <a:r>
              <a:rPr lang="en-US" altLang="en-US" sz="1400" dirty="0"/>
              <a:t>Quartz</a:t>
            </a:r>
          </a:p>
          <a:p>
            <a:pPr marL="0" indent="0">
              <a:buNone/>
            </a:pPr>
            <a:r>
              <a:rPr lang="en-US" altLang="en-US" sz="1400" dirty="0"/>
              <a:t>loop_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publ_author_name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'</a:t>
            </a:r>
            <a:r>
              <a:rPr lang="en-US" altLang="en-US" sz="1400" dirty="0" err="1"/>
              <a:t>Levien</a:t>
            </a:r>
            <a:r>
              <a:rPr lang="en-US" altLang="en-US" sz="1400" dirty="0"/>
              <a:t> L'</a:t>
            </a:r>
          </a:p>
          <a:p>
            <a:pPr marL="0" indent="0">
              <a:buNone/>
            </a:pPr>
            <a:r>
              <a:rPr lang="en-US" altLang="en-US" sz="1400" dirty="0"/>
              <a:t>'Prewitt C T'</a:t>
            </a:r>
          </a:p>
          <a:p>
            <a:pPr marL="0" indent="0">
              <a:buNone/>
            </a:pPr>
            <a:r>
              <a:rPr lang="en-US" altLang="en-US" sz="1400" dirty="0"/>
              <a:t>'Weidner D J'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journal_name_full</a:t>
            </a:r>
            <a:r>
              <a:rPr lang="en-US" altLang="en-US" sz="1400" dirty="0"/>
              <a:t> "American Mineralogist"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journal_volume</a:t>
            </a:r>
            <a:r>
              <a:rPr lang="en-US" altLang="en-US" sz="1400" dirty="0"/>
              <a:t> 65 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journal_year</a:t>
            </a:r>
            <a:r>
              <a:rPr lang="en-US" altLang="en-US" sz="1400" dirty="0"/>
              <a:t> 1980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journal_page_first</a:t>
            </a:r>
            <a:r>
              <a:rPr lang="en-US" altLang="en-US" sz="1400" dirty="0"/>
              <a:t> 920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journal_page_last</a:t>
            </a:r>
            <a:r>
              <a:rPr lang="en-US" altLang="en-US" sz="1400" dirty="0"/>
              <a:t> 930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publ_section_title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r>
              <a:rPr lang="en-US" altLang="en-US" sz="1400" dirty="0"/>
              <a:t> Structure and elastic properties of quartz at pressure</a:t>
            </a:r>
          </a:p>
          <a:p>
            <a:pPr marL="0" indent="0">
              <a:buNone/>
            </a:pPr>
            <a:r>
              <a:rPr lang="en-US" altLang="en-US" sz="1400" dirty="0"/>
              <a:t> P = 1 </a:t>
            </a:r>
            <a:r>
              <a:rPr lang="en-US" altLang="en-US" sz="1400" dirty="0" err="1"/>
              <a:t>atm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163-BDFE-47AB-997D-7DCC1ED611FD}"/>
              </a:ext>
            </a:extLst>
          </p:cNvPr>
          <p:cNvSpPr/>
          <p:nvPr/>
        </p:nvSpPr>
        <p:spPr>
          <a:xfrm>
            <a:off x="2133600" y="14478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  header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6E47-CAB9-4F7B-99D1-8F0C576A7C77}"/>
              </a:ext>
            </a:extLst>
          </p:cNvPr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03582-E803-4270-BF73-349DC73CB592}"/>
              </a:ext>
            </a:extLst>
          </p:cNvPr>
          <p:cNvCxnSpPr/>
          <p:nvPr/>
        </p:nvCxnSpPr>
        <p:spPr>
          <a:xfrm flipH="1">
            <a:off x="1600200" y="16002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1DBB10-C931-4C30-A56B-B69995804823}"/>
              </a:ext>
            </a:extLst>
          </p:cNvPr>
          <p:cNvSpPr/>
          <p:nvPr/>
        </p:nvSpPr>
        <p:spPr>
          <a:xfrm>
            <a:off x="3048000" y="19812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 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FE133-CB18-4D66-BD8F-4680449E279B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103438"/>
            <a:ext cx="533400" cy="3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Outline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 look at the suite of CIF dictionaries implemented in Jmol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Thoughts on CIF1 and CIF2 syntaxes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Beyond CIF2?</a:t>
            </a:r>
          </a:p>
        </p:txBody>
      </p:sp>
    </p:spTree>
    <p:extLst>
      <p:ext uri="{BB962C8B-B14F-4D97-AF65-F5344CB8AC3E}">
        <p14:creationId xmlns:p14="http://schemas.microsoft.com/office/powerpoint/2010/main" val="27989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Syntax – CIF1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 err="1"/>
              <a:t>data_global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chemical_name</a:t>
            </a:r>
            <a:r>
              <a:rPr lang="en-US" altLang="en-US" sz="1400" dirty="0"/>
              <a:t> Quartz</a:t>
            </a:r>
          </a:p>
          <a:p>
            <a:pPr marL="0" indent="0">
              <a:buNone/>
            </a:pPr>
            <a:r>
              <a:rPr lang="en-US" altLang="en-US" sz="1400" b="1" dirty="0"/>
              <a:t>loop_</a:t>
            </a:r>
          </a:p>
          <a:p>
            <a:pPr marL="0" indent="0">
              <a:buNone/>
            </a:pPr>
            <a:r>
              <a:rPr lang="en-US" altLang="en-US" sz="1400" b="1" dirty="0"/>
              <a:t>_</a:t>
            </a:r>
            <a:r>
              <a:rPr lang="en-US" altLang="en-US" sz="1400" b="1" dirty="0" err="1"/>
              <a:t>publ_author_name</a:t>
            </a:r>
            <a:endParaRPr lang="en-US" altLang="en-US" sz="1400" b="1" dirty="0"/>
          </a:p>
          <a:p>
            <a:pPr marL="0" indent="0">
              <a:buNone/>
            </a:pPr>
            <a:r>
              <a:rPr lang="en-US" altLang="en-US" sz="1400" b="1" dirty="0"/>
              <a:t>'</a:t>
            </a:r>
            <a:r>
              <a:rPr lang="en-US" altLang="en-US" sz="1400" b="1" dirty="0" err="1"/>
              <a:t>Levien</a:t>
            </a:r>
            <a:r>
              <a:rPr lang="en-US" altLang="en-US" sz="1400" b="1" dirty="0"/>
              <a:t> L'</a:t>
            </a:r>
          </a:p>
          <a:p>
            <a:pPr marL="0" indent="0">
              <a:buNone/>
            </a:pPr>
            <a:r>
              <a:rPr lang="en-US" altLang="en-US" sz="1400" b="1" dirty="0"/>
              <a:t>'Prewitt C T'</a:t>
            </a:r>
          </a:p>
          <a:p>
            <a:pPr marL="0" indent="0">
              <a:buNone/>
            </a:pPr>
            <a:r>
              <a:rPr lang="en-US" altLang="en-US" sz="1400" b="1" dirty="0"/>
              <a:t>'Weidner D J'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journal_name_full</a:t>
            </a:r>
            <a:r>
              <a:rPr lang="en-US" altLang="en-US" sz="1400" dirty="0"/>
              <a:t> "American Mineralogist"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journal_volume</a:t>
            </a:r>
            <a:r>
              <a:rPr lang="en-US" altLang="en-US" sz="1400" dirty="0"/>
              <a:t> 65 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journal_year</a:t>
            </a:r>
            <a:r>
              <a:rPr lang="en-US" altLang="en-US" sz="1400" dirty="0"/>
              <a:t> 1980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journal_page_first</a:t>
            </a:r>
            <a:r>
              <a:rPr lang="en-US" altLang="en-US" sz="1400" dirty="0"/>
              <a:t> 920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journal_page_last</a:t>
            </a:r>
            <a:r>
              <a:rPr lang="en-US" altLang="en-US" sz="1400" dirty="0"/>
              <a:t> 930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publ_section_title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r>
              <a:rPr lang="en-US" altLang="en-US" sz="1400" dirty="0"/>
              <a:t> Structure and elastic properties of quartz at pressure</a:t>
            </a:r>
          </a:p>
          <a:p>
            <a:pPr marL="0" indent="0">
              <a:buNone/>
            </a:pPr>
            <a:r>
              <a:rPr lang="en-US" altLang="en-US" sz="1400" dirty="0"/>
              <a:t> P = 1 </a:t>
            </a:r>
            <a:r>
              <a:rPr lang="en-US" altLang="en-US" sz="1400" dirty="0" err="1"/>
              <a:t>atm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;</a:t>
            </a: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163-BDFE-47AB-997D-7DCC1ED611FD}"/>
              </a:ext>
            </a:extLst>
          </p:cNvPr>
          <p:cNvSpPr/>
          <p:nvPr/>
        </p:nvSpPr>
        <p:spPr>
          <a:xfrm>
            <a:off x="2133600" y="14478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  header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6E47-CAB9-4F7B-99D1-8F0C576A7C77}"/>
              </a:ext>
            </a:extLst>
          </p:cNvPr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03582-E803-4270-BF73-349DC73CB592}"/>
              </a:ext>
            </a:extLst>
          </p:cNvPr>
          <p:cNvCxnSpPr/>
          <p:nvPr/>
        </p:nvCxnSpPr>
        <p:spPr>
          <a:xfrm flipH="1">
            <a:off x="1600200" y="16002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D2F8E-2763-4811-B442-24DD3E4708B6}"/>
              </a:ext>
            </a:extLst>
          </p:cNvPr>
          <p:cNvSpPr/>
          <p:nvPr/>
        </p:nvSpPr>
        <p:spPr>
          <a:xfrm>
            <a:off x="3048000" y="28194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loop structure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F91BB-F6B7-449A-95AC-BA044E1423AC}"/>
              </a:ext>
            </a:extLst>
          </p:cNvPr>
          <p:cNvCxnSpPr>
            <a:cxnSpLocks/>
          </p:cNvCxnSpPr>
          <p:nvPr/>
        </p:nvCxnSpPr>
        <p:spPr>
          <a:xfrm flipH="1">
            <a:off x="2286000" y="29718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1DBB10-C931-4C30-A56B-B69995804823}"/>
              </a:ext>
            </a:extLst>
          </p:cNvPr>
          <p:cNvSpPr/>
          <p:nvPr/>
        </p:nvSpPr>
        <p:spPr>
          <a:xfrm>
            <a:off x="3048000" y="19812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 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FE133-CB18-4D66-BD8F-4680449E279B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103438"/>
            <a:ext cx="533400" cy="3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Syntax – CIF1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 err="1"/>
              <a:t>data_global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chemical_name</a:t>
            </a:r>
            <a:r>
              <a:rPr lang="en-US" altLang="en-US" sz="1400" dirty="0"/>
              <a:t> Quartz</a:t>
            </a:r>
          </a:p>
          <a:p>
            <a:pPr marL="0" indent="0">
              <a:buNone/>
            </a:pPr>
            <a:r>
              <a:rPr lang="en-US" altLang="en-US" sz="1400" dirty="0"/>
              <a:t>loop_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publ_author_name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'</a:t>
            </a:r>
            <a:r>
              <a:rPr lang="en-US" altLang="en-US" sz="1400" dirty="0" err="1"/>
              <a:t>Levien</a:t>
            </a:r>
            <a:r>
              <a:rPr lang="en-US" altLang="en-US" sz="1400" dirty="0"/>
              <a:t> L'</a:t>
            </a:r>
          </a:p>
          <a:p>
            <a:pPr marL="0" indent="0">
              <a:buNone/>
            </a:pPr>
            <a:r>
              <a:rPr lang="en-US" altLang="en-US" sz="1400" dirty="0"/>
              <a:t>'Prewitt C T'</a:t>
            </a:r>
          </a:p>
          <a:p>
            <a:pPr marL="0" indent="0">
              <a:buNone/>
            </a:pPr>
            <a:r>
              <a:rPr lang="en-US" altLang="en-US" sz="1400" dirty="0"/>
              <a:t>'Weidner D J'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journal_name_full</a:t>
            </a:r>
            <a:r>
              <a:rPr lang="en-US" altLang="en-US" sz="1400" dirty="0"/>
              <a:t> "American Mineralogist"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journal_volume</a:t>
            </a:r>
            <a:r>
              <a:rPr lang="en-US" altLang="en-US" sz="1400" dirty="0"/>
              <a:t> 65 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journal_year</a:t>
            </a:r>
            <a:r>
              <a:rPr lang="en-US" altLang="en-US" sz="1400" dirty="0"/>
              <a:t> 1980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journal_page_first</a:t>
            </a:r>
            <a:r>
              <a:rPr lang="en-US" altLang="en-US" sz="1400" dirty="0"/>
              <a:t> 920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journal_page_last</a:t>
            </a:r>
            <a:r>
              <a:rPr lang="en-US" altLang="en-US" sz="1400" dirty="0"/>
              <a:t> 930</a:t>
            </a:r>
          </a:p>
          <a:p>
            <a:pPr marL="0" indent="0">
              <a:buNone/>
            </a:pPr>
            <a:r>
              <a:rPr lang="en-US" altLang="en-US" sz="1400" dirty="0"/>
              <a:t>_</a:t>
            </a:r>
            <a:r>
              <a:rPr lang="en-US" altLang="en-US" sz="1400" dirty="0" err="1"/>
              <a:t>publ_section_title</a:t>
            </a:r>
            <a:endParaRPr lang="en-US" altLang="en-US" sz="1400" dirty="0"/>
          </a:p>
          <a:p>
            <a:pPr marL="0" indent="0">
              <a:buNone/>
            </a:pPr>
            <a:r>
              <a:rPr lang="en-US" altLang="en-US" sz="1400" b="1" dirty="0"/>
              <a:t>;</a:t>
            </a:r>
          </a:p>
          <a:p>
            <a:pPr marL="0" indent="0">
              <a:buNone/>
            </a:pPr>
            <a:r>
              <a:rPr lang="en-US" altLang="en-US" sz="1400" b="1" dirty="0"/>
              <a:t> Structure and elastic properties of quartz at pressure</a:t>
            </a:r>
          </a:p>
          <a:p>
            <a:pPr marL="0" indent="0">
              <a:buNone/>
            </a:pPr>
            <a:r>
              <a:rPr lang="en-US" altLang="en-US" sz="1400" b="1" dirty="0"/>
              <a:t> P = 1 </a:t>
            </a:r>
            <a:r>
              <a:rPr lang="en-US" altLang="en-US" sz="1400" b="1" dirty="0" err="1"/>
              <a:t>atm</a:t>
            </a:r>
            <a:endParaRPr lang="en-US" altLang="en-US" sz="1400" b="1" dirty="0"/>
          </a:p>
          <a:p>
            <a:pPr marL="0" indent="0">
              <a:buNone/>
            </a:pPr>
            <a:r>
              <a:rPr lang="en-US" altLang="en-US" sz="1400" b="1" dirty="0"/>
              <a:t>;</a:t>
            </a: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163-BDFE-47AB-997D-7DCC1ED611FD}"/>
              </a:ext>
            </a:extLst>
          </p:cNvPr>
          <p:cNvSpPr/>
          <p:nvPr/>
        </p:nvSpPr>
        <p:spPr>
          <a:xfrm>
            <a:off x="2133600" y="14478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  header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6E47-CAB9-4F7B-99D1-8F0C576A7C77}"/>
              </a:ext>
            </a:extLst>
          </p:cNvPr>
          <p:cNvSpPr txBox="1"/>
          <p:nvPr/>
        </p:nvSpPr>
        <p:spPr>
          <a:xfrm>
            <a:off x="48768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03582-E803-4270-BF73-349DC73CB592}"/>
              </a:ext>
            </a:extLst>
          </p:cNvPr>
          <p:cNvCxnSpPr/>
          <p:nvPr/>
        </p:nvCxnSpPr>
        <p:spPr>
          <a:xfrm flipH="1">
            <a:off x="1600200" y="16002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D2F8E-2763-4811-B442-24DD3E4708B6}"/>
              </a:ext>
            </a:extLst>
          </p:cNvPr>
          <p:cNvSpPr/>
          <p:nvPr/>
        </p:nvSpPr>
        <p:spPr>
          <a:xfrm>
            <a:off x="3048000" y="28194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loop structure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F91BB-F6B7-449A-95AC-BA044E1423AC}"/>
              </a:ext>
            </a:extLst>
          </p:cNvPr>
          <p:cNvCxnSpPr>
            <a:cxnSpLocks/>
          </p:cNvCxnSpPr>
          <p:nvPr/>
        </p:nvCxnSpPr>
        <p:spPr>
          <a:xfrm flipH="1">
            <a:off x="2286000" y="29718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1DBB10-C931-4C30-A56B-B69995804823}"/>
              </a:ext>
            </a:extLst>
          </p:cNvPr>
          <p:cNvSpPr/>
          <p:nvPr/>
        </p:nvSpPr>
        <p:spPr>
          <a:xfrm>
            <a:off x="3048000" y="19812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 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FE133-CB18-4D66-BD8F-4680449E279B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103438"/>
            <a:ext cx="533400" cy="3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45BEA-FBA8-4673-A38B-8883F4839A82}"/>
              </a:ext>
            </a:extLst>
          </p:cNvPr>
          <p:cNvSpPr/>
          <p:nvPr/>
        </p:nvSpPr>
        <p:spPr>
          <a:xfrm>
            <a:off x="4941788" y="4876800"/>
            <a:ext cx="277553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multi-line data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55EA-C70B-48D3-82DF-E4374C40CB9C}"/>
              </a:ext>
            </a:extLst>
          </p:cNvPr>
          <p:cNvCxnSpPr>
            <a:cxnSpLocks/>
          </p:cNvCxnSpPr>
          <p:nvPr/>
        </p:nvCxnSpPr>
        <p:spPr>
          <a:xfrm flipH="1">
            <a:off x="4179788" y="5029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Symmetry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load </a:t>
            </a:r>
            <a:r>
              <a:rPr lang="en-US" altLang="en-US" sz="2400" i="1" kern="0" dirty="0" err="1"/>
              <a:t>quartz.cif</a:t>
            </a:r>
            <a:r>
              <a:rPr lang="en-US" altLang="en-US" sz="2400" i="1" kern="0" dirty="0"/>
              <a:t> packed</a:t>
            </a:r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show </a:t>
            </a:r>
            <a:r>
              <a:rPr lang="en-US" altLang="en-US" sz="2400" i="1" kern="0" dirty="0" err="1"/>
              <a:t>spacegroup</a:t>
            </a:r>
            <a:endParaRPr lang="en-US" altLang="en-US" sz="2400" i="1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1400" kern="0" dirty="0"/>
              <a:t>Hermann-</a:t>
            </a:r>
            <a:r>
              <a:rPr lang="en-US" altLang="en-US" sz="1400" kern="0" dirty="0" err="1"/>
              <a:t>Mauguin</a:t>
            </a:r>
            <a:r>
              <a:rPr lang="en-US" altLang="en-US" sz="1400" kern="0" dirty="0"/>
              <a:t> symbol: P 32 2 1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international table number: 154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crystal class: D3</a:t>
            </a:r>
          </a:p>
          <a:p>
            <a:pPr eaLnBrk="1" hangingPunct="1">
              <a:buFontTx/>
              <a:buNone/>
            </a:pPr>
            <a:endParaRPr lang="en-US" altLang="en-US" sz="1400" kern="0" dirty="0"/>
          </a:p>
          <a:p>
            <a:pPr eaLnBrk="1" hangingPunct="1">
              <a:buFontTx/>
              <a:buNone/>
            </a:pPr>
            <a:r>
              <a:rPr lang="en-US" altLang="en-US" sz="1400" kern="0" dirty="0"/>
              <a:t>6 operators from Hall symbol P 32 2"  #154: </a:t>
            </a:r>
          </a:p>
          <a:p>
            <a:pPr eaLnBrk="1" hangingPunct="1">
              <a:buFontTx/>
              <a:buNone/>
            </a:pPr>
            <a:r>
              <a:rPr lang="en-US" altLang="en-US" sz="1400" kern="0" dirty="0" err="1"/>
              <a:t>x,y,z</a:t>
            </a:r>
            <a:endParaRPr lang="en-US" altLang="en-US" sz="1400" kern="0" dirty="0"/>
          </a:p>
          <a:p>
            <a:pPr eaLnBrk="1" hangingPunct="1">
              <a:buFontTx/>
              <a:buNone/>
            </a:pPr>
            <a:r>
              <a:rPr lang="en-US" altLang="en-US" sz="1400" kern="0" dirty="0"/>
              <a:t>-y,x-y,z-1/3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…</a:t>
            </a:r>
          </a:p>
          <a:p>
            <a:pPr eaLnBrk="1" hangingPunct="1">
              <a:buFontTx/>
              <a:buNone/>
            </a:pPr>
            <a:endParaRPr lang="en-US" altLang="en-US" sz="1400" kern="0" dirty="0"/>
          </a:p>
          <a:p>
            <a:pPr eaLnBrk="1" hangingPunct="1">
              <a:buFontTx/>
              <a:buNone/>
            </a:pPr>
            <a:r>
              <a:rPr lang="en-US" altLang="en-US" sz="1400" kern="0" dirty="0"/>
              <a:t>Hall symbol: P 32 2"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primitive Hall symbol: P 3z2 2"z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lattice type: P: primitive</a:t>
            </a:r>
          </a:p>
          <a:p>
            <a:pPr eaLnBrk="1" hangingPunct="1">
              <a:buFontTx/>
              <a:buNone/>
            </a:pPr>
            <a:r>
              <a:rPr lang="en-US" altLang="en-US" sz="1400" kern="0" dirty="0"/>
              <a:t>…</a:t>
            </a:r>
            <a:endParaRPr lang="en-US" altLang="en-US" sz="24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D9CFE-F320-495C-BE34-B96FEA45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95400"/>
            <a:ext cx="426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Symmetry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load </a:t>
            </a:r>
            <a:r>
              <a:rPr lang="en-US" altLang="en-US" sz="2400" i="1" kern="0" dirty="0" err="1"/>
              <a:t>quartz.cif</a:t>
            </a:r>
            <a:r>
              <a:rPr lang="en-US" altLang="en-US" sz="2400" i="1" kern="0" dirty="0"/>
              <a:t> packed</a:t>
            </a:r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show </a:t>
            </a:r>
            <a:r>
              <a:rPr lang="en-US" altLang="en-US" sz="2400" i="1" kern="0" dirty="0" err="1"/>
              <a:t>symop</a:t>
            </a:r>
            <a:r>
              <a:rPr lang="en-US" altLang="en-US" sz="2400" i="1" kern="0" dirty="0"/>
              <a:t> 3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1400" kern="0" dirty="0"/>
              <a:t>3-fold screw </a:t>
            </a:r>
            <a:r>
              <a:rPr lang="en-US" altLang="en-US" sz="1400" kern="0" dirty="0" err="1"/>
              <a:t>axis|translation</a:t>
            </a:r>
            <a:r>
              <a:rPr lang="en-US" altLang="en-US" sz="1400" kern="0" dirty="0"/>
              <a:t>: 0 0 -1/3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D9CFE-F320-495C-BE34-B96FEA45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95400"/>
            <a:ext cx="426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Symmetry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load </a:t>
            </a:r>
            <a:r>
              <a:rPr lang="en-US" altLang="en-US" sz="2400" i="1" kern="0" dirty="0" err="1"/>
              <a:t>quartz.cif</a:t>
            </a:r>
            <a:r>
              <a:rPr lang="en-US" altLang="en-US" sz="2400" i="1" kern="0" dirty="0"/>
              <a:t> packed</a:t>
            </a:r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draw </a:t>
            </a:r>
            <a:r>
              <a:rPr lang="en-US" altLang="en-US" sz="2400" i="1" kern="0" dirty="0" err="1"/>
              <a:t>symop</a:t>
            </a:r>
            <a:r>
              <a:rPr lang="en-US" altLang="en-US" sz="2400" i="1" kern="0" dirty="0"/>
              <a:t> 3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D479-DD27-4FFF-9AF7-49DC9999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057400"/>
            <a:ext cx="426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Atom Site Data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load =cod/1501544</a:t>
            </a:r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color property </a:t>
            </a:r>
            <a:r>
              <a:rPr lang="en-US" altLang="en-US" sz="2400" i="1" kern="0" dirty="0" err="1"/>
              <a:t>adpmax</a:t>
            </a:r>
            <a:endParaRPr lang="en-US" altLang="en-US" sz="2400" i="1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D479-DD27-4FFF-9AF7-49DC9999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59" y="3581400"/>
            <a:ext cx="426720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C1314-9F65-4B36-92D2-34ECE889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14600"/>
            <a:ext cx="47047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Auxiliary Data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i="1" kern="0" dirty="0"/>
              <a:t>print </a:t>
            </a:r>
            <a:r>
              <a:rPr lang="en-US" altLang="en-US" sz="2400" i="1" kern="0" dirty="0" err="1"/>
              <a:t>getProperty</a:t>
            </a:r>
            <a:r>
              <a:rPr lang="en-US" altLang="en-US" sz="2400" i="1" kern="0" dirty="0"/>
              <a:t>("</a:t>
            </a:r>
            <a:r>
              <a:rPr lang="en-US" altLang="en-US" sz="2400" i="1" kern="0" dirty="0" err="1"/>
              <a:t>fileInfo.models</a:t>
            </a:r>
            <a:r>
              <a:rPr lang="en-US" altLang="en-US" sz="2400" i="1" kern="0" dirty="0"/>
              <a:t>[1]")._</a:t>
            </a:r>
            <a:r>
              <a:rPr lang="en-US" altLang="en-US" sz="2400" i="1" kern="0" dirty="0" err="1"/>
              <a:t>publ_author_name</a:t>
            </a:r>
            <a:endParaRPr lang="en-US" altLang="en-US" sz="2400" i="1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r>
              <a:rPr lang="en-US" altLang="en-US" sz="2400" kern="0" dirty="0"/>
              <a:t>Daniel J. St-Cyr</a:t>
            </a:r>
          </a:p>
          <a:p>
            <a:pPr eaLnBrk="1" hangingPunct="1">
              <a:buFontTx/>
              <a:buNone/>
            </a:pPr>
            <a:r>
              <a:rPr lang="en-US" altLang="en-US" sz="2400" kern="0" dirty="0"/>
              <a:t>Thierry Maris</a:t>
            </a:r>
          </a:p>
          <a:p>
            <a:pPr eaLnBrk="1" hangingPunct="1">
              <a:buFontTx/>
              <a:buNone/>
            </a:pPr>
            <a:r>
              <a:rPr lang="en-US" altLang="en-US" sz="2400" kern="0" dirty="0"/>
              <a:t>William D. </a:t>
            </a:r>
            <a:r>
              <a:rPr lang="en-US" altLang="en-US" sz="2400" kern="0" dirty="0" err="1"/>
              <a:t>Lubel</a:t>
            </a: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D479-DD27-4FFF-9AF7-49DC9999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59" y="3581400"/>
            <a:ext cx="42672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F30BC-3259-468B-8D5B-E793AEBE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14600"/>
            <a:ext cx="47047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Putting it all together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kern="0" dirty="0"/>
              <a:t>Example: Jmol Crystal Symmetry Explorer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A9767-D4A0-4E95-82E0-9822E481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79" y="2202830"/>
            <a:ext cx="6638925" cy="46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Putting it all together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kern="0" dirty="0"/>
              <a:t>Example: Jmol Crystal Symmetry Explorer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930F9-F0D4-494E-BD33-86C943DE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69"/>
            <a:ext cx="9144000" cy="56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Putting it all together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kern="0" dirty="0"/>
              <a:t>Example: Jmol Crystal Symmetry Explorer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930F9-F0D4-494E-BD33-86C943DE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69"/>
            <a:ext cx="9144000" cy="5690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2B999-967C-4A13-8B0F-713C031B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4569"/>
            <a:ext cx="9144000" cy="56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400" dirty="0"/>
              <a:t>Core dictionary (</a:t>
            </a:r>
            <a:r>
              <a:rPr lang="en-US" sz="2400" dirty="0" err="1"/>
              <a:t>coreCIF</a:t>
            </a:r>
            <a:r>
              <a:rPr lang="en-US" sz="2400" dirty="0"/>
              <a:t>)</a:t>
            </a:r>
          </a:p>
          <a:p>
            <a:r>
              <a:rPr lang="en-US" sz="2400" dirty="0"/>
              <a:t>Powder diffraction dictionary (</a:t>
            </a:r>
            <a:r>
              <a:rPr lang="en-US" sz="2400" dirty="0" err="1"/>
              <a:t>pdCIF</a:t>
            </a:r>
            <a:r>
              <a:rPr lang="en-US" sz="2400" dirty="0"/>
              <a:t>)</a:t>
            </a:r>
          </a:p>
          <a:p>
            <a:r>
              <a:rPr lang="en-US" sz="2400" dirty="0"/>
              <a:t>Modulated and composite structures dictionary (</a:t>
            </a:r>
            <a:r>
              <a:rPr lang="en-US" sz="2400" dirty="0" err="1"/>
              <a:t>msCIF</a:t>
            </a:r>
            <a:r>
              <a:rPr lang="en-US" sz="2400" dirty="0"/>
              <a:t>)</a:t>
            </a:r>
          </a:p>
          <a:p>
            <a:r>
              <a:rPr lang="en-US" sz="2400" dirty="0"/>
              <a:t>Electron density dictionary (</a:t>
            </a:r>
            <a:r>
              <a:rPr lang="en-US" sz="2400" dirty="0" err="1"/>
              <a:t>rhoCIF</a:t>
            </a:r>
            <a:r>
              <a:rPr lang="en-US" sz="2400" dirty="0"/>
              <a:t>)</a:t>
            </a:r>
          </a:p>
          <a:p>
            <a:r>
              <a:rPr lang="en-US" sz="2400" dirty="0"/>
              <a:t>Twinning dictionary</a:t>
            </a:r>
          </a:p>
          <a:p>
            <a:r>
              <a:rPr lang="en-US" sz="2400" dirty="0"/>
              <a:t>Magnetic structures dictionary (</a:t>
            </a:r>
            <a:r>
              <a:rPr lang="en-US" sz="2400" dirty="0" err="1"/>
              <a:t>magCIF</a:t>
            </a:r>
            <a:r>
              <a:rPr lang="en-US" sz="2400" dirty="0"/>
              <a:t>)</a:t>
            </a:r>
          </a:p>
          <a:p>
            <a:r>
              <a:rPr lang="en-US" sz="2400" dirty="0"/>
              <a:t>Image dictionary (</a:t>
            </a:r>
            <a:r>
              <a:rPr lang="en-US" sz="2400" dirty="0" err="1"/>
              <a:t>imgCIF</a:t>
            </a:r>
            <a:r>
              <a:rPr lang="en-US" sz="2400" dirty="0"/>
              <a:t>)</a:t>
            </a:r>
          </a:p>
          <a:p>
            <a:r>
              <a:rPr lang="en-US" sz="2400" dirty="0"/>
              <a:t>Symmetry dictionary (</a:t>
            </a:r>
            <a:r>
              <a:rPr lang="en-US" sz="2400" dirty="0" err="1"/>
              <a:t>symCIF</a:t>
            </a:r>
            <a:r>
              <a:rPr lang="en-US" sz="2400" dirty="0"/>
              <a:t>)</a:t>
            </a:r>
          </a:p>
          <a:p>
            <a:r>
              <a:rPr lang="en-US" sz="2400" dirty="0"/>
              <a:t>Macromolecular (and component) dictionary (</a:t>
            </a:r>
            <a:r>
              <a:rPr lang="en-US" sz="2400" dirty="0" err="1"/>
              <a:t>mmCIF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979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Accessing CIF Data: Putting it all together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C1B1D-61CF-4A7B-B0F2-C147F1BC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9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kern="0" dirty="0"/>
              <a:t>Example: Bilbao MAGNDATA server</a:t>
            </a:r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  <a:p>
            <a:pPr eaLnBrk="1" hangingPunct="1">
              <a:buFontTx/>
              <a:buNone/>
            </a:pPr>
            <a:endParaRPr lang="en-US" altLang="en-US" sz="24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6D476-B02D-484F-80DB-F9AABBF9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9" y="1792559"/>
            <a:ext cx="8382000" cy="47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001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 3.1. Character set and encoding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 - UTF-8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b="1" dirty="0"/>
              <a:t> 3.2. Whitespace and line termination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	- \n, \r, or \r\n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b="1" dirty="0"/>
              <a:t> 3.3 version "magic number": #\#CIF_2.0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359E-3625-4D75-AD6E-18C5AF602780}"/>
              </a:ext>
            </a:extLst>
          </p:cNvPr>
          <p:cNvSpPr/>
          <p:nvPr/>
        </p:nvSpPr>
        <p:spPr>
          <a:xfrm>
            <a:off x="304800" y="541020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r>
              <a:rPr lang="en-US" dirty="0"/>
              <a:t>Herbert J. Bernstein, John C. Bollinger, I. David Brown, </a:t>
            </a:r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James R. Hester, Brian McMahon, Nick </a:t>
            </a:r>
            <a:r>
              <a:rPr lang="en-US" dirty="0" err="1"/>
              <a:t>Spadaccini</a:t>
            </a:r>
            <a:r>
              <a:rPr lang="en-US" dirty="0"/>
              <a:t>, John D. Westbrook and 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1"/>
            <a:ext cx="86868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   </a:t>
            </a:r>
            <a:r>
              <a:rPr lang="en-US" altLang="en-US" sz="1800" b="1" dirty="0"/>
              <a:t>3.4. Data names, block codes and frame codes 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CIF 2.0 defines data name, block code and frame code uniqueness in terms </a:t>
            </a:r>
          </a:p>
          <a:p>
            <a:pPr marL="0" indent="0">
              <a:buNone/>
            </a:pPr>
            <a:r>
              <a:rPr lang="en-US" altLang="en-US" sz="1800" dirty="0"/>
              <a:t>  of the Unicode canonical caseless matching algorithm.</a:t>
            </a:r>
          </a:p>
          <a:p>
            <a:pPr marL="0" indent="0">
              <a:buNone/>
            </a:pPr>
            <a:endParaRPr lang="en-US" altLang="en-US" sz="1800" i="1" dirty="0"/>
          </a:p>
          <a:p>
            <a:pPr marL="0" indent="0">
              <a:buNone/>
            </a:pPr>
            <a:r>
              <a:rPr lang="en-US" altLang="en-US" sz="1800" i="1" dirty="0"/>
              <a:t>- Comment: I would have preferred if data names were restricted to the simple set:</a:t>
            </a:r>
          </a:p>
          <a:p>
            <a:pPr marL="0" indent="0">
              <a:buNone/>
            </a:pPr>
            <a:endParaRPr lang="en-US" altLang="en-US" sz="1800" i="1" dirty="0"/>
          </a:p>
          <a:p>
            <a:pPr marL="0" indent="0">
              <a:buNone/>
            </a:pPr>
            <a:r>
              <a:rPr lang="en-US" altLang="en-US" sz="1800" i="1" dirty="0"/>
              <a:t>           0-9 A-Z </a:t>
            </a:r>
            <a:r>
              <a:rPr lang="en-US" altLang="en-US" sz="1800" i="1" dirty="0" err="1"/>
              <a:t>a-z</a:t>
            </a:r>
            <a:r>
              <a:rPr lang="en-US" altLang="en-US" sz="1800" i="1" dirty="0"/>
              <a:t> _ . (period)</a:t>
            </a:r>
          </a:p>
          <a:p>
            <a:pPr marL="0" indent="0">
              <a:buNone/>
            </a:pPr>
            <a:endParaRPr lang="en-US" altLang="en-US" sz="1800" i="1" dirty="0"/>
          </a:p>
          <a:p>
            <a:pPr marL="0" indent="0">
              <a:buNone/>
            </a:pPr>
            <a:r>
              <a:rPr lang="en-US" altLang="en-US" sz="1600" i="1" dirty="0"/>
              <a:t>   Q: Was there some reason this was opened up to such a wide variety of data names?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359E-3625-4D75-AD6E-18C5AF602780}"/>
              </a:ext>
            </a:extLst>
          </p:cNvPr>
          <p:cNvSpPr/>
          <p:nvPr/>
        </p:nvSpPr>
        <p:spPr>
          <a:xfrm>
            <a:off x="304800" y="541020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r>
              <a:rPr lang="en-US" dirty="0"/>
              <a:t>Herbert J. Bernstein, John C. Bollinger, I. David Brown, </a:t>
            </a:r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James R. Hester, Brian McMahon, Nick </a:t>
            </a:r>
            <a:r>
              <a:rPr lang="en-US" dirty="0" err="1"/>
              <a:t>Spadaccini</a:t>
            </a:r>
            <a:r>
              <a:rPr lang="en-US" dirty="0"/>
              <a:t>, John D. Westbrook and 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5725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 3.5. Quoted and whitespace-delimited strings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CIF 2.0 ... does not permit quoted data values to embed their delimiter under any</a:t>
            </a:r>
          </a:p>
          <a:p>
            <a:pPr marL="0" indent="0">
              <a:buNone/>
            </a:pPr>
            <a:r>
              <a:rPr lang="en-US" altLang="en-US" sz="1800" dirty="0"/>
              <a:t>     circumstance.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CIF 2.0 excludes these four characters ', ", [, and ] from appearing anywhere in   </a:t>
            </a:r>
          </a:p>
          <a:p>
            <a:pPr marL="0" indent="0">
              <a:buNone/>
            </a:pPr>
            <a:r>
              <a:rPr lang="en-US" altLang="en-US" sz="1800" dirty="0"/>
              <a:t>     whitespace-delimited data values.</a:t>
            </a:r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359E-3625-4D75-AD6E-18C5AF602780}"/>
              </a:ext>
            </a:extLst>
          </p:cNvPr>
          <p:cNvSpPr/>
          <p:nvPr/>
        </p:nvSpPr>
        <p:spPr>
          <a:xfrm>
            <a:off x="304800" y="541020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r>
              <a:rPr lang="en-US" dirty="0"/>
              <a:t>Herbert J. Bernstein, John C. Bollinger, I. David Brown, </a:t>
            </a:r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James R. Hester, Brian McMahon, Nick </a:t>
            </a:r>
            <a:r>
              <a:rPr lang="en-US" dirty="0" err="1"/>
              <a:t>Spadaccini</a:t>
            </a:r>
            <a:r>
              <a:rPr lang="en-US" dirty="0"/>
              <a:t>, John D. Westbrook and 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    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058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 3.6. Triple-quoted strings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CIF 2.0 provides a new way to express single- and multi-line data values: triple-quoted strings.  A triple-quoted string begins with a delimiter consisting of three apostrophes (''') or three quotation marks ("""), and ends with the next </a:t>
            </a:r>
            <a:r>
              <a:rPr lang="en-US" altLang="en-US" sz="1800" dirty="0" err="1"/>
              <a:t>subse-quent</a:t>
            </a:r>
            <a:r>
              <a:rPr lang="en-US" altLang="en-US" sz="1800" dirty="0"/>
              <a:t> appearance of its opening delimiter.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	_</a:t>
            </a:r>
            <a:r>
              <a:rPr lang="en-US" altLang="en-US" sz="1800" dirty="0" err="1"/>
              <a:t>publ_section_title</a:t>
            </a:r>
            <a:r>
              <a:rPr lang="en-US" altLang="en-US" sz="1800" dirty="0"/>
              <a:t> </a:t>
            </a:r>
            <a:r>
              <a:rPr lang="en-US" altLang="en-US" sz="1800" b="1" dirty="0"/>
              <a:t>""" </a:t>
            </a:r>
            <a:r>
              <a:rPr lang="en-US" altLang="en-US" sz="1800" dirty="0"/>
              <a:t>a "clever" trick for an </a:t>
            </a:r>
            <a:r>
              <a:rPr lang="en-US" altLang="en-US" sz="1800" dirty="0" err="1"/>
              <a:t>ol</a:t>
            </a:r>
            <a:r>
              <a:rPr lang="en-US" altLang="en-US" sz="1800" dirty="0"/>
              <a:t>’ dog like me </a:t>
            </a:r>
            <a:r>
              <a:rPr lang="en-US" altLang="en-US" sz="1800" b="1" dirty="0"/>
              <a:t>"""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359E-3625-4D75-AD6E-18C5AF602780}"/>
              </a:ext>
            </a:extLst>
          </p:cNvPr>
          <p:cNvSpPr/>
          <p:nvPr/>
        </p:nvSpPr>
        <p:spPr>
          <a:xfrm>
            <a:off x="304800" y="541020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r>
              <a:rPr lang="en-US" dirty="0"/>
              <a:t>Herbert J. Bernstein, John C. Bollinger, I. David Brown, </a:t>
            </a:r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James R. Hester, Brian McMahon, Nick </a:t>
            </a:r>
            <a:r>
              <a:rPr lang="en-US" dirty="0" err="1"/>
              <a:t>Spadaccini</a:t>
            </a:r>
            <a:r>
              <a:rPr lang="en-US" dirty="0"/>
              <a:t>, John D. Westbrook and 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    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058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 </a:t>
            </a:r>
            <a:r>
              <a:rPr lang="en-US" altLang="en-US" sz="1800" b="1" dirty="0"/>
              <a:t>3.7. Text fields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[CIF 2.0 adopts] a text prefixing protocol (see §5.2[link]) and [incorporates] a version of the CIF 1.1 line-folding protocol for text fields into the CIF 2.0 specification proper.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   _</a:t>
            </a:r>
            <a:r>
              <a:rPr lang="en-US" altLang="en-US" sz="1600" dirty="0" err="1"/>
              <a:t>publ_section_title</a:t>
            </a:r>
            <a:endParaRPr lang="en-US" altLang="en-US" sz="1600" dirty="0"/>
          </a:p>
          <a:p>
            <a:pPr marL="400050" lvl="1" indent="0">
              <a:buNone/>
            </a:pPr>
            <a:r>
              <a:rPr lang="en-US" altLang="en-US" sz="1800" b="1" dirty="0"/>
              <a:t>;title--\</a:t>
            </a:r>
          </a:p>
          <a:p>
            <a:pPr marL="400050" lvl="1" indent="0">
              <a:buNone/>
            </a:pPr>
            <a:r>
              <a:rPr lang="en-US" altLang="en-US" sz="1800" b="1" dirty="0"/>
              <a:t>title--Specification of the Crystallographic</a:t>
            </a:r>
          </a:p>
          <a:p>
            <a:pPr marL="400050" lvl="1" indent="0">
              <a:buNone/>
            </a:pPr>
            <a:r>
              <a:rPr lang="en-US" altLang="en-US" sz="1800" b="1" dirty="0"/>
              <a:t>title--Information File format, </a:t>
            </a:r>
          </a:p>
          <a:p>
            <a:pPr marL="400050" lvl="1" indent="0">
              <a:buNone/>
            </a:pPr>
            <a:r>
              <a:rPr lang="en-US" altLang="en-US" sz="1800" b="1" dirty="0"/>
              <a:t>title--version 2.0</a:t>
            </a:r>
          </a:p>
          <a:p>
            <a:pPr marL="400050" lvl="1" indent="0">
              <a:buNone/>
            </a:pPr>
            <a:r>
              <a:rPr lang="en-US" altLang="en-US" sz="1800" b="1" dirty="0"/>
              <a:t>;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359E-3625-4D75-AD6E-18C5AF602780}"/>
              </a:ext>
            </a:extLst>
          </p:cNvPr>
          <p:cNvSpPr/>
          <p:nvPr/>
        </p:nvSpPr>
        <p:spPr>
          <a:xfrm>
            <a:off x="304800" y="5410201"/>
            <a:ext cx="872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r>
              <a:rPr lang="en-US" dirty="0"/>
              <a:t>Herbert J. Bernstein, John C. Bollinger, I. David Brown, </a:t>
            </a:r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James R. Hester, Brian McMahon, Nick </a:t>
            </a:r>
            <a:r>
              <a:rPr lang="en-US" dirty="0" err="1"/>
              <a:t>Spadaccini</a:t>
            </a:r>
            <a:r>
              <a:rPr lang="en-US" dirty="0"/>
              <a:t>, John D. Westbrook and 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2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058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 </a:t>
            </a:r>
            <a:r>
              <a:rPr lang="en-US" altLang="en-US" sz="1800" b="1" dirty="0"/>
              <a:t>3.8. List data type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The new </a:t>
            </a:r>
            <a:r>
              <a:rPr lang="en-US" altLang="en-US" sz="1800" dirty="0" smtClean="0"/>
              <a:t>List </a:t>
            </a:r>
            <a:r>
              <a:rPr lang="en-US" altLang="en-US" sz="1800" dirty="0"/>
              <a:t>data type provided by CIF 2.0 represents, as a single (compound) value, an ordered sequence of values of any type or types.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loop_</a:t>
            </a:r>
          </a:p>
          <a:p>
            <a:pPr marL="0" indent="0">
              <a:buNone/>
            </a:pPr>
            <a:r>
              <a:rPr lang="en-US" altLang="en-US" sz="1600" dirty="0"/>
              <a:t>        _</a:t>
            </a:r>
            <a:r>
              <a:rPr lang="en-US" altLang="en-US" sz="1600" dirty="0" err="1"/>
              <a:t>atom_site_Fourier_wave_vector_seq_id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    _</a:t>
            </a:r>
            <a:r>
              <a:rPr lang="en-US" altLang="en-US" sz="1600" dirty="0" err="1"/>
              <a:t>atom_site_Fourier_wave_vector_x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    _</a:t>
            </a:r>
            <a:r>
              <a:rPr lang="en-US" altLang="en-US" sz="1600" dirty="0" err="1"/>
              <a:t>atom_site_Fourier_wave_vector_y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    _</a:t>
            </a:r>
            <a:r>
              <a:rPr lang="en-US" altLang="en-US" sz="1600" dirty="0" err="1"/>
              <a:t>atom_site_Fourier_wave_vector_z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        </a:t>
            </a:r>
            <a:r>
              <a:rPr lang="en-US" altLang="en-US" sz="1600" b="1" dirty="0"/>
              <a:t>_</a:t>
            </a:r>
            <a:r>
              <a:rPr lang="en-US" altLang="en-US" sz="1600" b="1" dirty="0" err="1"/>
              <a:t>atom_site_Fourier_wave_vector_q_coeff</a:t>
            </a:r>
            <a:endParaRPr lang="en-US" altLang="en-US" sz="1600" b="1" dirty="0"/>
          </a:p>
          <a:p>
            <a:pPr marL="0" indent="0">
              <a:buNone/>
            </a:pPr>
            <a:r>
              <a:rPr lang="en-US" altLang="en-US" sz="1600" dirty="0"/>
              <a:t>            1   -0.30000   0.60000   0.00000  </a:t>
            </a:r>
            <a:r>
              <a:rPr lang="en-US" altLang="en-US" sz="1600" b="1" dirty="0"/>
              <a:t>[1   1]</a:t>
            </a:r>
          </a:p>
          <a:p>
            <a:pPr marL="0" indent="0">
              <a:buNone/>
            </a:pPr>
            <a:r>
              <a:rPr lang="en-US" altLang="en-US" sz="1600" dirty="0"/>
              <a:t>            2   -0.60000   0.30000   0.00000  </a:t>
            </a:r>
            <a:r>
              <a:rPr lang="en-US" altLang="en-US" sz="1600" b="1" dirty="0"/>
              <a:t>[0   1]</a:t>
            </a:r>
          </a:p>
          <a:p>
            <a:pPr marL="0" indent="0">
              <a:buNone/>
            </a:pPr>
            <a:r>
              <a:rPr lang="en-US" altLang="en-US" sz="1600" dirty="0"/>
              <a:t>            3   -0.30000  -0.30000   0.00000  </a:t>
            </a:r>
            <a:r>
              <a:rPr lang="en-US" altLang="en-US" sz="1600" b="1" dirty="0"/>
              <a:t>[-1  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45F60-62F1-4C57-955A-B6F2F07BCCB8}"/>
              </a:ext>
            </a:extLst>
          </p:cNvPr>
          <p:cNvSpPr/>
          <p:nvPr/>
        </p:nvSpPr>
        <p:spPr>
          <a:xfrm>
            <a:off x="5029200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loop_</a:t>
            </a:r>
          </a:p>
          <a:p>
            <a:r>
              <a:rPr lang="en-US" dirty="0"/>
              <a:t> _parent_propagation_vector.id</a:t>
            </a:r>
          </a:p>
          <a:p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b="1" dirty="0" err="1"/>
              <a:t>parent_propagation_vector.kxkykz</a:t>
            </a:r>
            <a:endParaRPr lang="en-US" b="1" dirty="0"/>
          </a:p>
          <a:p>
            <a:r>
              <a:rPr lang="en-US" dirty="0"/>
              <a:t>        k1  </a:t>
            </a:r>
            <a:r>
              <a:rPr lang="en-US" b="1" dirty="0"/>
              <a:t>[0 0 1]</a:t>
            </a:r>
          </a:p>
          <a:p>
            <a:r>
              <a:rPr lang="en-US" dirty="0"/>
              <a:t>        k2  </a:t>
            </a:r>
            <a:r>
              <a:rPr lang="en-US" b="1" dirty="0"/>
              <a:t>[0 1 0]</a:t>
            </a:r>
          </a:p>
          <a:p>
            <a:r>
              <a:rPr lang="en-US" dirty="0"/>
              <a:t>        k3  </a:t>
            </a:r>
            <a:r>
              <a:rPr lang="en-US" b="1" dirty="0"/>
              <a:t>[1 0 0]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6A83D-5ED3-45F5-9904-33E71A2B2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Syntax – CIF2     </a:t>
            </a:r>
          </a:p>
        </p:txBody>
      </p:sp>
    </p:spTree>
    <p:extLst>
      <p:ext uri="{BB962C8B-B14F-4D97-AF65-F5344CB8AC3E}">
        <p14:creationId xmlns:p14="http://schemas.microsoft.com/office/powerpoint/2010/main" val="33447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Syntax – CIF2    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058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 3.9. Table data type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The new </a:t>
            </a:r>
            <a:r>
              <a:rPr lang="en-US" altLang="en-US" sz="1800" dirty="0" smtClean="0"/>
              <a:t>Table </a:t>
            </a:r>
            <a:r>
              <a:rPr lang="en-US" altLang="en-US" sz="1800" dirty="0"/>
              <a:t>data type provided by CIF 2.0 represents, as a single (compound) value, an unordered collection of entries representing associations between string keys and data values of any type.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400050" lvl="1" indent="0">
              <a:buNone/>
            </a:pPr>
            <a:r>
              <a:rPr lang="en-US" altLang="en-US" sz="1600" b="1" dirty="0"/>
              <a:t>{"</a:t>
            </a:r>
            <a:r>
              <a:rPr lang="en-US" altLang="en-US" sz="1600" b="1" dirty="0" err="1"/>
              <a:t>symm</a:t>
            </a:r>
            <a:r>
              <a:rPr lang="en-US" altLang="en-US" sz="1600" b="1" dirty="0"/>
              <a:t>": "P 4n 2 3 -1n"</a:t>
            </a:r>
          </a:p>
          <a:p>
            <a:pPr marL="400050" lvl="1" indent="0"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/>
              <a:t>'avec': </a:t>
            </a:r>
            <a:r>
              <a:rPr lang="en-US" altLang="en-US" sz="1600" b="1" dirty="0"/>
              <a:t>[10.3 0.0 0.0]</a:t>
            </a:r>
          </a:p>
          <a:p>
            <a:pPr marL="400050" lvl="1" indent="0"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/>
              <a:t>'</a:t>
            </a:r>
            <a:r>
              <a:rPr lang="en-US" altLang="en-US" sz="1600" b="1" dirty="0" err="1"/>
              <a:t>bvec</a:t>
            </a:r>
            <a:r>
              <a:rPr lang="en-US" altLang="en-US" sz="1600" b="1" dirty="0"/>
              <a:t>': </a:t>
            </a:r>
            <a:r>
              <a:rPr lang="en-US" altLang="en-US" sz="1600" b="1" dirty="0"/>
              <a:t>[0.0 10.3 0.0]</a:t>
            </a:r>
          </a:p>
          <a:p>
            <a:pPr marL="400050" lvl="1" indent="0"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/>
              <a:t>'</a:t>
            </a:r>
            <a:r>
              <a:rPr lang="en-US" altLang="en-US" sz="1600" b="1" dirty="0" err="1"/>
              <a:t>cvec</a:t>
            </a:r>
            <a:r>
              <a:rPr lang="en-US" altLang="en-US" sz="1600" b="1" dirty="0"/>
              <a:t>': </a:t>
            </a:r>
            <a:r>
              <a:rPr lang="en-US" altLang="en-US" sz="1600" b="1" dirty="0"/>
              <a:t>[0.0 0.0 10.3]</a:t>
            </a:r>
          </a:p>
          <a:p>
            <a:pPr marL="400050" lvl="1" indent="0">
              <a:buNone/>
            </a:pPr>
            <a:r>
              <a:rPr lang="en-US" altLang="en-US" sz="1600" b="1" dirty="0"/>
              <a:t>}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7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CIF2  implementation in Jmol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Fully implemented in Jmol </a:t>
            </a:r>
            <a:r>
              <a:rPr lang="en-US" sz="2400" dirty="0"/>
              <a:t>14.7.4 (12/</a:t>
            </a:r>
            <a:r>
              <a:rPr lang="en-US" altLang="en-US" sz="2400" dirty="0"/>
              <a:t>2016).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Required one full day (approx.16 </a:t>
            </a:r>
            <a:r>
              <a:rPr lang="en-US" altLang="en-US" sz="2400" dirty="0" err="1"/>
              <a:t>hr</a:t>
            </a:r>
            <a:r>
              <a:rPr lang="en-US" alt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2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Beyond CIF2: CIF-JSON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A JSON version of CIF2. </a:t>
            </a:r>
          </a:p>
          <a:p>
            <a:pPr marL="0" indent="0"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Especially designed for JavaScript implementations.</a:t>
            </a:r>
          </a:p>
          <a:p>
            <a:pPr marL="0" indent="0"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Efficient processing using </a:t>
            </a:r>
            <a:r>
              <a:rPr lang="en-US" altLang="en-US" sz="1800" i="1" dirty="0" err="1"/>
              <a:t>JSON.parse</a:t>
            </a:r>
            <a:r>
              <a:rPr lang="en-US" altLang="en-US" sz="1800" i="1" dirty="0"/>
              <a:t>()</a:t>
            </a:r>
            <a:r>
              <a:rPr lang="en-US" altLang="en-US" sz="1800" dirty="0"/>
              <a:t> or </a:t>
            </a:r>
            <a:r>
              <a:rPr lang="en-US" altLang="en-US" sz="1800" i="1" dirty="0" err="1"/>
              <a:t>jQuery.getJSON</a:t>
            </a:r>
            <a:r>
              <a:rPr lang="en-US" altLang="en-US" sz="1800" i="1" dirty="0"/>
              <a:t>()</a:t>
            </a:r>
          </a:p>
          <a:p>
            <a:pPr marL="0" indent="0">
              <a:buNone/>
            </a:pPr>
            <a:endParaRPr lang="en-US" altLang="en-US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Marcin </a:t>
            </a:r>
            <a:r>
              <a:rPr lang="en-US" sz="1800" dirty="0" err="1"/>
              <a:t>Wojdyr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James Hester 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Apr 2017Forum for CIF software developers </a:t>
            </a:r>
            <a:r>
              <a:rPr lang="en-US" sz="1800" dirty="0">
                <a:sym typeface="Wingdings" panose="05000000000000000000" pitchFamily="2" charset="2"/>
                <a:hlinkClick r:id="rId2"/>
              </a:rPr>
              <a:t>cif-developers@iucr.org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May 2017 final draft  COMCIFS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June 2017 approval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alt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  <a:hlinkClick r:id="rId3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http://comcifs.github.io/cif-json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02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400" b="1" dirty="0"/>
              <a:t>Core dictionary (</a:t>
            </a:r>
            <a:r>
              <a:rPr lang="en-US" sz="2400" b="1" dirty="0" err="1"/>
              <a:t>coreCIF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Powder diffraction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pdCIF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b="1" dirty="0"/>
              <a:t>Modulated and composite structures dictionary (</a:t>
            </a:r>
            <a:r>
              <a:rPr lang="en-US" sz="2400" b="1" dirty="0" err="1"/>
              <a:t>msCIF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Electron density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rhoCIF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Twinning dictionary</a:t>
            </a:r>
          </a:p>
          <a:p>
            <a:r>
              <a:rPr lang="en-US" sz="2400" b="1" dirty="0"/>
              <a:t>Magnetic structures dictionary (</a:t>
            </a:r>
            <a:r>
              <a:rPr lang="en-US" sz="2400" b="1" dirty="0" err="1"/>
              <a:t>magCIF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Image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imgCIF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Symmetry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symCIF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b="1" dirty="0"/>
              <a:t>Macromolecular (and composite) dictionary (</a:t>
            </a:r>
            <a:r>
              <a:rPr lang="en-US" sz="2400" b="1" dirty="0" err="1"/>
              <a:t>mmCIF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4339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Beyond CIF2: MMTF, binary CIF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MMTF designed at RCSB  (</a:t>
            </a:r>
            <a:r>
              <a:rPr lang="en-US" altLang="en-US" sz="1800" dirty="0">
                <a:hlinkClick r:id="rId2"/>
              </a:rPr>
              <a:t>https://mmtf.rcsb.org/</a:t>
            </a:r>
            <a:r>
              <a:rPr lang="en-US" altLang="en-US" sz="1800" dirty="0"/>
              <a:t>);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Implemented in Jmol 14.5.4 (Apr 2016)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Binary progressive CIF+MMTF(?) from EBI in the works.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46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Final Comments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CIF2 is great. Well thought out and well documented. Especially good in terms of using UTF-8 instead of limited idiosyncratic non-Latin characters as well as simpler quoting.</a:t>
            </a:r>
          </a:p>
          <a:p>
            <a:pPr marL="0" indent="0"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Easy to upgrade already working code. Programmers! You have no excuse not to do that!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It would be good to have more examples that are actual structures, not just nonsense.  CIF2 is specified only for </a:t>
            </a:r>
            <a:r>
              <a:rPr lang="en-US" altLang="en-US" sz="1800" dirty="0" err="1"/>
              <a:t>magCIF</a:t>
            </a:r>
            <a:r>
              <a:rPr lang="en-US" altLang="en-US" sz="1800" dirty="0"/>
              <a:t> so far (as an option).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CIF-JSON looks promising. Not yet implemented in Jmol, though Jmol can create a JSON version of CIF file data, so a writer, at least, would be relatively easy to write.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44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37D0-45E5-415C-B39E-45EFFAC6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8464-4759-4ACE-8D7B-8BF8F67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John Bollinger, Brian McMahon, and the CIF2 authors: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E87FF-1519-4504-AA67-43186B14778C}"/>
              </a:ext>
            </a:extLst>
          </p:cNvPr>
          <p:cNvSpPr/>
          <p:nvPr/>
        </p:nvSpPr>
        <p:spPr>
          <a:xfrm>
            <a:off x="304800" y="2286000"/>
            <a:ext cx="8724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Specification of the Crystallographic Information File format, version 2.0</a:t>
            </a:r>
          </a:p>
          <a:p>
            <a:endParaRPr lang="en-US" b="1" dirty="0"/>
          </a:p>
          <a:p>
            <a:r>
              <a:rPr lang="en-US" dirty="0"/>
              <a:t>Herbert J. Bernstein, </a:t>
            </a:r>
          </a:p>
          <a:p>
            <a:r>
              <a:rPr lang="en-US" dirty="0"/>
              <a:t>John C. Bollinger, </a:t>
            </a:r>
          </a:p>
          <a:p>
            <a:r>
              <a:rPr lang="en-US" dirty="0"/>
              <a:t>David Brown, </a:t>
            </a:r>
          </a:p>
          <a:p>
            <a:r>
              <a:rPr lang="en-US" dirty="0" err="1"/>
              <a:t>Saulius</a:t>
            </a:r>
            <a:r>
              <a:rPr lang="en-US" dirty="0"/>
              <a:t> </a:t>
            </a:r>
            <a:r>
              <a:rPr lang="en-US" dirty="0" err="1"/>
              <a:t>Gražulis</a:t>
            </a:r>
            <a:r>
              <a:rPr lang="en-US" dirty="0"/>
              <a:t>, </a:t>
            </a:r>
          </a:p>
          <a:p>
            <a:r>
              <a:rPr lang="en-US" dirty="0"/>
              <a:t>James R. Hester, </a:t>
            </a:r>
          </a:p>
          <a:p>
            <a:r>
              <a:rPr lang="en-US" dirty="0"/>
              <a:t>Brian McMahon, </a:t>
            </a:r>
          </a:p>
          <a:p>
            <a:r>
              <a:rPr lang="en-US" dirty="0"/>
              <a:t>Nick </a:t>
            </a:r>
            <a:r>
              <a:rPr lang="en-US" dirty="0" err="1"/>
              <a:t>Spadaccini</a:t>
            </a:r>
            <a:r>
              <a:rPr lang="en-US" dirty="0"/>
              <a:t>, </a:t>
            </a:r>
          </a:p>
          <a:p>
            <a:r>
              <a:rPr lang="en-US" dirty="0"/>
              <a:t>John D. Westbrook,</a:t>
            </a:r>
          </a:p>
          <a:p>
            <a:r>
              <a:rPr lang="en-US" dirty="0"/>
              <a:t>Simon P. </a:t>
            </a:r>
            <a:r>
              <a:rPr lang="en-US" dirty="0" err="1"/>
              <a:t>Westrip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http://journals.iucr.org/j/issues/2016/01/00/aj5269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0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400" b="1" dirty="0"/>
              <a:t>Core dictionary (</a:t>
            </a:r>
            <a:r>
              <a:rPr lang="en-US" sz="2400" b="1" dirty="0" err="1"/>
              <a:t>coreCIF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Powder diffraction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pdCIF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b="1" dirty="0"/>
              <a:t>Modulated and composite structures dictionary (</a:t>
            </a:r>
            <a:r>
              <a:rPr lang="en-US" sz="2400" b="1" dirty="0" err="1"/>
              <a:t>msCIF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Electron density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rhoCIF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Twinning dictionary</a:t>
            </a:r>
          </a:p>
          <a:p>
            <a:r>
              <a:rPr lang="en-US" sz="2400" b="1" dirty="0"/>
              <a:t>Magnetic structures dictionary (</a:t>
            </a:r>
            <a:r>
              <a:rPr lang="en-US" sz="2400" b="1" dirty="0" err="1"/>
              <a:t>magCIF</a:t>
            </a:r>
            <a:r>
              <a:rPr lang="en-US" sz="2400" b="1" dirty="0"/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Image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imgCIF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Symmetry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symCIF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Macromolecular (and composite) dictionary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mmCIF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21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coreCIF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Covers basic small-molecule and traditional crystal structures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F942C2-1610-46A3-A00D-83D0A529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426720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7C504-0BF3-42FF-999C-52F51AC4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57400"/>
            <a:ext cx="3733800" cy="2533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B9E16-EA82-44C9-8474-E7EA4E8C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437336"/>
            <a:ext cx="3608546" cy="24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coreCIF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Covers basic small-molecule and traditional crystal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Publication details (_journal, _</a:t>
            </a:r>
            <a:r>
              <a:rPr lang="en-US" altLang="en-US" sz="2000" dirty="0" err="1"/>
              <a:t>publ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Chemical formula, name (_chemical)</a:t>
            </a:r>
          </a:p>
          <a:p>
            <a:pPr lvl="1"/>
            <a:r>
              <a:rPr lang="en-US" altLang="en-US" sz="2000" dirty="0"/>
              <a:t>Unit cell information (_cell)</a:t>
            </a:r>
          </a:p>
          <a:p>
            <a:pPr lvl="1"/>
            <a:r>
              <a:rPr lang="en-US" altLang="en-US" sz="2000" dirty="0"/>
              <a:t>Space group/symmetry information (_</a:t>
            </a:r>
            <a:r>
              <a:rPr lang="en-US" altLang="en-US" sz="2000" dirty="0" err="1"/>
              <a:t>space_group</a:t>
            </a:r>
            <a:r>
              <a:rPr lang="en-US" altLang="en-US" sz="2000" dirty="0"/>
              <a:t>, _symmetry)</a:t>
            </a:r>
          </a:p>
          <a:p>
            <a:pPr lvl="1"/>
            <a:r>
              <a:rPr lang="en-US" altLang="en-US" sz="2000" dirty="0"/>
              <a:t>Atom information (_</a:t>
            </a:r>
            <a:r>
              <a:rPr lang="en-US" altLang="en-US" sz="2000" dirty="0" err="1"/>
              <a:t>atom_site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Bond information  (_</a:t>
            </a:r>
            <a:r>
              <a:rPr lang="en-US" altLang="en-US" sz="2000" dirty="0" err="1"/>
              <a:t>geom_bond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1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19 additional categories</a:t>
            </a:r>
          </a:p>
          <a:p>
            <a:r>
              <a:rPr lang="en-US" altLang="en-US" sz="2400" dirty="0"/>
              <a:t>Provides support for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 and composite structures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26D10-D7A3-413B-A454-35D66CD2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125556"/>
            <a:ext cx="3700462" cy="315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FF72D-151E-4922-AB93-631B68F4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6" y="3136182"/>
            <a:ext cx="3675524" cy="31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149AE4-C1BB-420C-ABA9-F0C1A2DE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CIF dictionaries - </a:t>
            </a:r>
            <a:r>
              <a:rPr lang="en-US" altLang="en-US" sz="3200" dirty="0" err="1"/>
              <a:t>msCIF</a:t>
            </a:r>
            <a:endParaRPr lang="en-US" altLang="en-US" sz="32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43A4FD-D478-426B-B066-204C03ED5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 dirty="0"/>
              <a:t>Adds 19 additional categories</a:t>
            </a:r>
          </a:p>
          <a:p>
            <a:r>
              <a:rPr lang="en-US" altLang="en-US" sz="2400" dirty="0"/>
              <a:t>Provides support for commensurately and </a:t>
            </a:r>
            <a:r>
              <a:rPr lang="en-US" altLang="en-US" sz="2400" dirty="0" err="1"/>
              <a:t>incommen-surately</a:t>
            </a:r>
            <a:r>
              <a:rPr lang="en-US" altLang="en-US" sz="2400" dirty="0"/>
              <a:t> modulated structures and composite structures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Five modulation-related cell categories used by Jmol</a:t>
            </a:r>
          </a:p>
          <a:p>
            <a:pPr lvl="1"/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cell_modulation_dimension</a:t>
            </a:r>
            <a:endParaRPr lang="en-US" altLang="en-US" sz="1800" dirty="0"/>
          </a:p>
          <a:p>
            <a:pPr marL="914400" lvl="2" indent="0">
              <a:buNone/>
            </a:pP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cell_wave_vectors_number</a:t>
            </a: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cell_wave_vector</a:t>
            </a:r>
            <a:endParaRPr lang="en-US" altLang="en-US" sz="1800" dirty="0"/>
          </a:p>
          <a:p>
            <a:pPr lvl="2"/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cell_subsystems_number</a:t>
            </a:r>
            <a:endParaRPr lang="en-US" altLang="en-US" sz="1800" dirty="0"/>
          </a:p>
          <a:p>
            <a:pPr marL="914400" lvl="2" indent="0">
              <a:buNone/>
            </a:pPr>
            <a:r>
              <a:rPr lang="en-US" altLang="en-US" sz="1800" dirty="0" err="1"/>
              <a:t>cell_subsystem</a:t>
            </a:r>
            <a:endParaRPr lang="en-US" altLang="en-US" sz="1800" dirty="0"/>
          </a:p>
          <a:p>
            <a:pPr marL="914400" lvl="2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45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</TotalTime>
  <Words>2158</Words>
  <Application>Microsoft Office PowerPoint</Application>
  <PresentationFormat>On-screen Show (4:3)</PresentationFormat>
  <Paragraphs>514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Default Design</vt:lpstr>
      <vt:lpstr>PowerPoint Presentation</vt:lpstr>
      <vt:lpstr>Outline</vt:lpstr>
      <vt:lpstr>CIF dictionaries</vt:lpstr>
      <vt:lpstr>CIF dictionaries</vt:lpstr>
      <vt:lpstr>CIF dictionaries</vt:lpstr>
      <vt:lpstr>CIF dictionaries - coreCIF</vt:lpstr>
      <vt:lpstr>CIF dictionaries - coreCIF</vt:lpstr>
      <vt:lpstr>CIF dictionaries - msCIF</vt:lpstr>
      <vt:lpstr>CIF dictionaries - msCIF</vt:lpstr>
      <vt:lpstr>CIF dictionaries - msCIF</vt:lpstr>
      <vt:lpstr>CIF dictionaries - msCIF</vt:lpstr>
      <vt:lpstr>CIF dictionaries - msCIF</vt:lpstr>
      <vt:lpstr>CIF dictionaries - msCIF</vt:lpstr>
      <vt:lpstr>CIF dictionaries - magCIF</vt:lpstr>
      <vt:lpstr>CIF dictionaries - magCIF</vt:lpstr>
      <vt:lpstr>CIF dictionaries - magCIF</vt:lpstr>
      <vt:lpstr>CIF Syntax – CIF1</vt:lpstr>
      <vt:lpstr>CIF Syntax – CIF1</vt:lpstr>
      <vt:lpstr>CIF Syntax – CIF1</vt:lpstr>
      <vt:lpstr>CIF Syntax – CIF1</vt:lpstr>
      <vt:lpstr>CIF Syntax – CIF1</vt:lpstr>
      <vt:lpstr>Accessing CIF Data: Symmetry Operators</vt:lpstr>
      <vt:lpstr>Accessing CIF Data: Symmetry Operators</vt:lpstr>
      <vt:lpstr>Accessing CIF Data: Symmetry Operators</vt:lpstr>
      <vt:lpstr>Accessing CIF Data: Atom Site Data</vt:lpstr>
      <vt:lpstr>Accessing CIF Data: Auxiliary Data</vt:lpstr>
      <vt:lpstr>Accessing CIF Data: Putting it all together</vt:lpstr>
      <vt:lpstr>Accessing CIF Data: Putting it all together</vt:lpstr>
      <vt:lpstr>Accessing CIF Data: Putting it all together</vt:lpstr>
      <vt:lpstr>Accessing CIF Data: Putting it all together</vt:lpstr>
      <vt:lpstr>CIF Syntax – CIF2</vt:lpstr>
      <vt:lpstr>CIF Syntax – CIF2</vt:lpstr>
      <vt:lpstr>CIF Syntax – CIF2</vt:lpstr>
      <vt:lpstr>CIF Syntax – CIF2     </vt:lpstr>
      <vt:lpstr>CIF Syntax – CIF2     </vt:lpstr>
      <vt:lpstr>CIF Syntax – CIF2     </vt:lpstr>
      <vt:lpstr>CIF Syntax – CIF2     </vt:lpstr>
      <vt:lpstr>CIF2  implementation in Jmol</vt:lpstr>
      <vt:lpstr>Beyond CIF2: CIF-JSON</vt:lpstr>
      <vt:lpstr>Beyond CIF2: MMTF, binary CIF</vt:lpstr>
      <vt:lpstr>Final Comments</vt:lpstr>
      <vt:lpstr>Acknowledgments</vt:lpstr>
    </vt:vector>
  </TitlesOfParts>
  <Company>St. Olaf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Jmol</dc:title>
  <dc:creator>Bob Hanson</dc:creator>
  <cp:lastModifiedBy>userroom</cp:lastModifiedBy>
  <cp:revision>400</cp:revision>
  <dcterms:created xsi:type="dcterms:W3CDTF">2010-08-01T10:01:50Z</dcterms:created>
  <dcterms:modified xsi:type="dcterms:W3CDTF">2017-08-27T05:09:44Z</dcterms:modified>
</cp:coreProperties>
</file>