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1" r:id="rId8"/>
    <p:sldId id="263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76" r:id="rId17"/>
    <p:sldId id="283" r:id="rId18"/>
    <p:sldId id="282" r:id="rId19"/>
    <p:sldId id="284" r:id="rId20"/>
    <p:sldId id="287" r:id="rId21"/>
    <p:sldId id="288" r:id="rId22"/>
    <p:sldId id="277" r:id="rId23"/>
    <p:sldId id="278" r:id="rId24"/>
    <p:sldId id="285" r:id="rId25"/>
    <p:sldId id="286" r:id="rId26"/>
    <p:sldId id="279" r:id="rId27"/>
    <p:sldId id="280" r:id="rId28"/>
    <p:sldId id="292" r:id="rId29"/>
    <p:sldId id="281" r:id="rId30"/>
    <p:sldId id="268" r:id="rId31"/>
    <p:sldId id="269" r:id="rId32"/>
    <p:sldId id="270" r:id="rId33"/>
    <p:sldId id="289" r:id="rId34"/>
    <p:sldId id="290" r:id="rId35"/>
    <p:sldId id="260" r:id="rId36"/>
    <p:sldId id="271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95" y="1447800"/>
            <a:ext cx="8825658" cy="3329581"/>
          </a:xfrm>
        </p:spPr>
        <p:txBody>
          <a:bodyPr anchor="ctr"/>
          <a:lstStyle/>
          <a:p>
            <a:pPr algn="ctr"/>
            <a:r>
              <a:rPr lang="en-US" altLang="en-US" sz="13800" dirty="0"/>
              <a:t>Generics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495" y="4777381"/>
            <a:ext cx="879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Generic Programming in Java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634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Pair </a:t>
            </a:r>
            <a:r>
              <a:rPr lang="en-US" dirty="0" smtClean="0"/>
              <a:t>Class</a:t>
            </a:r>
            <a:r>
              <a:rPr lang="th-TH" dirty="0" smtClean="0"/>
              <a:t> </a:t>
            </a:r>
            <a:r>
              <a:rPr lang="en-US" dirty="0" smtClean="0"/>
              <a:t>(cont’d)</a:t>
            </a:r>
            <a:endParaRPr lang="en-US" dirty="0"/>
          </a:p>
        </p:txBody>
      </p:sp>
      <p:pic>
        <p:nvPicPr>
          <p:cNvPr id="6" name="Picture 3" descr="C:\WINDOWS\Desktop\Oh_type\savitch_gif\c14_rev\savitch_c14d05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3" y="1664594"/>
            <a:ext cx="9208394" cy="438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2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Pair Class</a:t>
            </a:r>
            <a:r>
              <a:rPr lang="th-TH" dirty="0"/>
              <a:t> </a:t>
            </a:r>
            <a:r>
              <a:rPr lang="en-US" dirty="0"/>
              <a:t>(cont’d)</a:t>
            </a:r>
          </a:p>
        </p:txBody>
      </p:sp>
      <p:pic>
        <p:nvPicPr>
          <p:cNvPr id="4" name="Picture 3" descr="C:\WINDOWS\Desktop\Oh_type\savitch_gif\c14_rev\savitch_c14d06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674"/>
            <a:ext cx="77724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savitch_c14d06_2of3.gif                                        0004F375backup                         BE98102B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34" y="1249795"/>
            <a:ext cx="6863366" cy="34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WINDOWS\Desktop\Oh_type\savitch_gif\c14_rev\savitch_c14d06_3of3.gif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82" y="4468969"/>
            <a:ext cx="6649628" cy="238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17091" y="196622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09039" y="283794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3089" y="5151892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Pair class and Automatic Boxing</a:t>
            </a:r>
            <a:endParaRPr lang="en-US" dirty="0"/>
          </a:p>
        </p:txBody>
      </p:sp>
      <p:pic>
        <p:nvPicPr>
          <p:cNvPr id="4" name="Picture 3" descr="C:\WINDOWS\Desktop\Oh_type\savitch_gif\c14_rev\savitch_c14d07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72" y="1960809"/>
            <a:ext cx="7772400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8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 Class Definition Can Have More Than One Type </a:t>
            </a:r>
            <a:r>
              <a:rPr lang="en-US" altLang="en-US" sz="4400" dirty="0" smtClean="0"/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class definition can have any number of type parameters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type parameters are listed in angular brackets just as in the single type parameter case, but are separated by commas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Type Parameters</a:t>
            </a:r>
            <a:endParaRPr lang="en-US" dirty="0"/>
          </a:p>
        </p:txBody>
      </p:sp>
      <p:pic>
        <p:nvPicPr>
          <p:cNvPr id="4" name="Picture 3" descr="C:\WINDOWS\Desktop\Oh_type\savitch_gif\c14_rev\savitch_c14d08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4" y="1329744"/>
            <a:ext cx="7772400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WINDOWS\Desktop\Oh_type\savitch_gif\c14_rev\savitch_c14d08_2of4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26" y="654262"/>
            <a:ext cx="5557838" cy="35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WINDOWS\Desktop\Oh_type\savitch_gif\c14_rev\savitch_c14d08_3of4.gif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04" y="3940388"/>
            <a:ext cx="777240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78454" y="263740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09708" y="243146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834" y="466904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Type </a:t>
            </a:r>
            <a:r>
              <a:rPr lang="en-US" dirty="0" smtClean="0"/>
              <a:t>Parameters (cont’d)</a:t>
            </a:r>
            <a:endParaRPr lang="en-US" dirty="0"/>
          </a:p>
        </p:txBody>
      </p:sp>
      <p:pic>
        <p:nvPicPr>
          <p:cNvPr id="4" name="Picture 3" descr="C:\WINDOWS\Desktop\Oh_type\savitch_gif\c14_rev\savitch_c14d08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61" y="1600200"/>
            <a:ext cx="8846998" cy="44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6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Type Parameters (cont’d)</a:t>
            </a:r>
          </a:p>
        </p:txBody>
      </p:sp>
      <p:pic>
        <p:nvPicPr>
          <p:cNvPr id="4" name="Picture 3" descr="C:\WINDOWS\Desktop\Oh_type\savitch_gif\c14_rev\savitch_c14d09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" y="1407017"/>
            <a:ext cx="6296696" cy="364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WINDOWS\Desktop\Oh_type\savitch_gif\c14_rev\savitch_c14d09_2of2.gif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29" y="3402012"/>
            <a:ext cx="77724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4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have one or more type parameters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and notation are the same as they are for classes with type parameters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79" y="3950125"/>
            <a:ext cx="5701786" cy="26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When a generic class is defined, the type parameter can be used in the definitions of the methods for that generic class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In addition, a generic method can be defined that has its own type parameter that is not the type parameter of any class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 generic method can be a member of an ordinary class or a member of a generic class that has some other type parameter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The type parameter of a generic method is local to that method, not to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7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Methods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type parameter must be placed (in angular brackets) after all the modifiers, and before the returned 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public static &lt;T&gt; T </a:t>
            </a:r>
            <a:r>
              <a:rPr lang="en-US" altLang="en-US" sz="24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genMethod</a:t>
            </a: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(T[] a)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one of these generic methods is invoked, the method name is prefaced with the type to be plugged in, enclosed in angular brackets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String s = </a:t>
            </a:r>
            <a:r>
              <a:rPr lang="en-US" altLang="en-US" sz="24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NonG</a:t>
            </a: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.&lt;String&gt;</a:t>
            </a:r>
            <a:r>
              <a:rPr lang="en-US" altLang="en-US" sz="24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genMethod</a:t>
            </a: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(c);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5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40794"/>
            <a:ext cx="9327594" cy="472136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and theory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type parameter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Interface , Class and method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Bounded type parameter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with generic classes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with generic classes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and Limitations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 (cont’d)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19" y="1219200"/>
            <a:ext cx="58388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6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 (cont’d)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91688"/>
            <a:ext cx="5353587" cy="5566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7870" y="3151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public final class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java.lang.String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public final class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java.lang.Integer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public final class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java.lang.String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7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 Parameter</a:t>
            </a:r>
            <a:endParaRPr lang="en-US" dirty="0"/>
          </a:p>
        </p:txBody>
      </p:sp>
      <p:pic>
        <p:nvPicPr>
          <p:cNvPr id="4" name="Picture 3" descr="generic_subtype_relation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22" y="1268658"/>
            <a:ext cx="8964612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7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</a:t>
            </a:r>
            <a:r>
              <a:rPr lang="en-US" dirty="0" smtClean="0"/>
              <a:t>Parameter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91" y="1365531"/>
            <a:ext cx="8183562" cy="5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Inheritance with Generic </a:t>
            </a:r>
            <a:r>
              <a:rPr lang="en-US" altLang="en-US" sz="4400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 generic class can be defined as a derived class of an ordinary class or of another generic class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Given </a:t>
            </a:r>
            <a:r>
              <a:rPr lang="en-US" altLang="en-US" sz="2800" dirty="0"/>
              <a:t>two classes: </a:t>
            </a:r>
            <a:r>
              <a:rPr lang="en-US" altLang="en-US" sz="2800" b="1" dirty="0">
                <a:solidFill>
                  <a:srgbClr val="FFC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and </a:t>
            </a:r>
            <a:r>
              <a:rPr lang="en-US" altLang="en-US" sz="2800" b="1" dirty="0">
                <a:solidFill>
                  <a:srgbClr val="FFC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800" dirty="0"/>
              <a:t>, and given </a:t>
            </a:r>
            <a:r>
              <a:rPr lang="en-US" altLang="en-US" sz="2800" b="1" dirty="0">
                <a:solidFill>
                  <a:srgbClr val="FFC000"/>
                </a:solidFill>
              </a:rPr>
              <a:t>G</a:t>
            </a:r>
            <a:r>
              <a:rPr lang="en-US" altLang="en-US" sz="2800" dirty="0"/>
              <a:t>: a generic class, there is no relationship between </a:t>
            </a:r>
            <a:r>
              <a:rPr lang="en-US" altLang="en-US" sz="2800" b="1" dirty="0">
                <a:solidFill>
                  <a:srgbClr val="FFC000"/>
                </a:solidFill>
                <a:latin typeface="Courier New" panose="02070309020205020404" pitchFamily="49" charset="0"/>
              </a:rPr>
              <a:t>G&lt;A&gt;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FFC000"/>
                </a:solidFill>
                <a:latin typeface="Courier New" panose="02070309020205020404" pitchFamily="49" charset="0"/>
              </a:rPr>
              <a:t>G&lt;B&gt;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This is true regardless of the relationship between class </a:t>
            </a: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rgbClr val="FFC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/>
              <a:t>, e.g., if class </a:t>
            </a: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solidFill>
                  <a:srgbClr val="FFC000"/>
                </a:solidFill>
              </a:rPr>
              <a:t> </a:t>
            </a:r>
            <a:r>
              <a:rPr lang="en-US" altLang="en-US" sz="2400" dirty="0"/>
              <a:t>is a subclass of class </a:t>
            </a: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8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452718"/>
            <a:ext cx="11217499" cy="1400530"/>
          </a:xfrm>
        </p:spPr>
        <p:txBody>
          <a:bodyPr/>
          <a:lstStyle/>
          <a:p>
            <a:r>
              <a:rPr lang="en-US" altLang="en-US" sz="3600" dirty="0"/>
              <a:t>Inheritance with Generic </a:t>
            </a:r>
            <a:r>
              <a:rPr lang="en-US" altLang="en-US" sz="3600" dirty="0" smtClean="0"/>
              <a:t>Classes (Cont’d)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79" y="1408089"/>
            <a:ext cx="57816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of methods of 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05318"/>
            <a:ext cx="8946541" cy="3943081"/>
          </a:xfrm>
        </p:spPr>
        <p:txBody>
          <a:bodyPr/>
          <a:lstStyle/>
          <a:p>
            <a:r>
              <a:rPr lang="fi-FI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generic class with a non-final method:</a:t>
            </a:r>
          </a:p>
          <a:p>
            <a:r>
              <a:rPr lang="fi-FI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override such type-erased methods, the compiler must generate extra </a:t>
            </a:r>
            <a:r>
              <a:rPr lang="fi-FI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methods</a:t>
            </a:r>
            <a:r>
              <a:rPr lang="fi-FI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of methods of generic </a:t>
            </a:r>
            <a:r>
              <a:rPr lang="en-US" dirty="0" smtClean="0"/>
              <a:t>type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34" y="2284457"/>
            <a:ext cx="5545383" cy="419576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82604" y="3554569"/>
            <a:ext cx="3129566" cy="4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28079" y="3271234"/>
            <a:ext cx="464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checkScore</a:t>
            </a:r>
            <a:r>
              <a:rPr lang="en-US" dirty="0" smtClean="0"/>
              <a:t>(Object s) 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7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Overloading </a:t>
            </a:r>
            <a:r>
              <a:rPr lang="en-US" sz="3200" dirty="0"/>
              <a:t>where type erasure will leave the parameters with the same </a:t>
            </a:r>
            <a:r>
              <a:rPr lang="en-US" sz="3200" dirty="0" smtClean="0"/>
              <a:t>type is not allowed: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class Test {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   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List&lt;String&gt; </a:t>
            </a:r>
            <a:r>
              <a:rPr lang="en-US" dirty="0">
                <a:solidFill>
                  <a:srgbClr val="92D050"/>
                </a:solidFill>
              </a:rPr>
              <a:t>and List&lt;Integer&gt;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   </a:t>
            </a:r>
            <a:r>
              <a:rPr lang="en-US" dirty="0">
                <a:solidFill>
                  <a:srgbClr val="92D050"/>
                </a:solidFill>
              </a:rPr>
              <a:t> // will be converted to List at runtime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    public void method(List&lt;String&gt; list) { }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    public void method(List&lt;Integer&gt; list) { }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41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2" y="2217124"/>
            <a:ext cx="10797809" cy="3140488"/>
          </a:xfrm>
        </p:spPr>
        <p:txBody>
          <a:bodyPr/>
          <a:lstStyle/>
          <a:p>
            <a:pPr algn="ctr"/>
            <a:r>
              <a:rPr lang="en-US" sz="6000" dirty="0"/>
              <a:t>Restriction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and </a:t>
            </a:r>
            <a:br>
              <a:rPr lang="en-US" sz="6000" dirty="0" smtClean="0"/>
            </a:br>
            <a:r>
              <a:rPr lang="en-US" sz="6000" dirty="0" smtClean="0"/>
              <a:t>Limitations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3672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93065"/>
            <a:ext cx="8946541" cy="51850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types were introduced in J2SE 5.0 in 2004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type safety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the need for casting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Pre-generics code example:</a:t>
            </a:r>
          </a:p>
          <a:p>
            <a:pPr lvl="1"/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v = new 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v.add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(“test”);</a:t>
            </a:r>
          </a:p>
          <a:p>
            <a:pPr lvl="1"/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(Integer) 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v.get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Run-time error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Post-generics:</a:t>
            </a:r>
          </a:p>
          <a:p>
            <a:pPr lvl="1"/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List&lt;String&gt; v = new 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</a:p>
          <a:p>
            <a:pPr lvl="1"/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v.add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(“test”);</a:t>
            </a:r>
          </a:p>
          <a:p>
            <a:pPr lvl="1"/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I = 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v.get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37506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 Generic Constructor Name Has No Type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4380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Although the class name in a parameterized class definition has a type parameter attached, the type parameter is not used in the heading of the constructor definition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public Pair&lt;T</a:t>
            </a:r>
            <a:r>
              <a:rPr lang="en-US" altLang="en-US" sz="20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&gt;() // illegal</a:t>
            </a:r>
            <a:endParaRPr lang="en-US" altLang="en-US" sz="20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A constructor can use the type parameter as the type for a parameter of the constructor, but in this case, the angular brackets are not used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public Pair(T first, T second)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However, when a generic class is instantiated, the angular brackets are used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Pair&lt;String&gt; pair =</a:t>
            </a:r>
            <a:r>
              <a:rPr lang="en-US" altLang="en-US" sz="18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FFC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20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Pair&lt;String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&gt;("Happy", "Day");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Type Parameter Cannot Be Used Everywhere a Type Name Can Be Used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the type parameter cannot be used in simple expressions using new to create a new object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the type parameter cannot be used as a constructor name or like a constructor: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object =</a:t>
            </a:r>
            <a:r>
              <a:rPr lang="en-US" altLang="en-US" sz="2000" b="1" dirty="0">
                <a:solidFill>
                  <a:srgbClr val="034C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T[] a = new T[10];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238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An Instantiation of a Generic Class Cannot </a:t>
            </a:r>
            <a:r>
              <a:rPr lang="en-US" altLang="en-US" sz="3600" dirty="0"/>
              <a:t>be</a:t>
            </a:r>
            <a:r>
              <a:rPr lang="en-US" altLang="en-US" sz="4000" dirty="0"/>
              <a:t> an Array Base Type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Arrays such as the following are illegal:</a:t>
            </a:r>
          </a:p>
          <a:p>
            <a:pPr lvl="1">
              <a:buFontTx/>
              <a:buNone/>
            </a:pP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Pair&lt;String&gt;[] a = </a:t>
            </a:r>
          </a:p>
          <a:p>
            <a:pPr lvl="1">
              <a:buFontTx/>
              <a:buNone/>
            </a:pPr>
            <a:r>
              <a:rPr lang="en-US" altLang="en-US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  new Pair&lt;String&gt;[10</a:t>
            </a: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]; // compile error</a:t>
            </a:r>
            <a:endParaRPr lang="en-US" altLang="en-US" sz="24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400" dirty="0"/>
              <a:t>Although this is a reasonable thing to want to do, it is not allowed given the way that Java implements generic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fields and static method with type parameters are not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fields and static methods with type parameters are not allowed </a:t>
            </a:r>
          </a:p>
          <a:p>
            <a:pPr lvl="2">
              <a:buFontTx/>
              <a:buNone/>
            </a:pPr>
            <a:r>
              <a:rPr lang="fi-FI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fi-FI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Singleton &lt;T&gt; {</a:t>
            </a:r>
          </a:p>
          <a:p>
            <a:pPr lvl="3">
              <a:buFontTx/>
              <a:buNone/>
            </a:pPr>
            <a:r>
              <a:rPr lang="fi-FI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static</a:t>
            </a:r>
            <a:r>
              <a:rPr lang="fi-FI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singleOne;         // ERROR</a:t>
            </a:r>
          </a:p>
          <a:p>
            <a:pPr lvl="1"/>
            <a:r>
              <a:rPr lang="fi-FI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after type erasure, </a:t>
            </a:r>
            <a:r>
              <a:rPr lang="fi-FI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fi-FI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</a:t>
            </a:r>
            <a:r>
              <a:rPr lang="fi-FI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fi-FI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shared static field for all instantiations and their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59" y="757518"/>
            <a:ext cx="9404723" cy="1400530"/>
          </a:xfrm>
        </p:spPr>
        <p:txBody>
          <a:bodyPr/>
          <a:lstStyle/>
          <a:p>
            <a:r>
              <a:rPr lang="en-US" dirty="0" smtClean="0"/>
              <a:t>Wildcard type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 cannot be used as a declared type of any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360" y="2357719"/>
            <a:ext cx="8946541" cy="7149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Pair&lt;String&gt; pair = new Pair&lt;?&gt;(); // Compile error</a:t>
            </a:r>
            <a:endParaRPr lang="en-US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20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 list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types can be made generic: </a:t>
            </a: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classes, etc.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java types may not be generic:</a:t>
            </a: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inner classes</a:t>
            </a: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 lvl="1"/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59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 Generic Class Cannot Be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43955"/>
            <a:ext cx="8946541" cy="39044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permitted to create a generic class with </a:t>
            </a:r>
            <a:r>
              <a:rPr lang="en-US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any descendent class of </a:t>
            </a:r>
            <a:r>
              <a:rPr lang="en-US" altLang="en-US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endParaRPr lang="en-US" alt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class cannot be created whose objects are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GEx</a:t>
            </a:r>
            <a:r>
              <a:rPr lang="en-US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&lt;T&gt; extends </a:t>
            </a:r>
            <a:r>
              <a:rPr lang="en-US" alt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// error</a:t>
            </a:r>
            <a:endParaRPr lang="en-US" alt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example will generate a compiler error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you can use a type parameter in a throws clause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Test&lt;T extends Exception&gt; 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method() throws T { } // OK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331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24000"/>
            <a:ext cx="10557347" cy="48767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are a mechanism for type checking at compile-time.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replacing all references to generic types at runtime with an Object type is called type erasure.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class used without a generic type argument (like List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diamond operator (&lt;&gt;) can be used to simplify the use of generics when the type can be inferred by the compiler.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possible to define a generic class or interface by declaring a type parameter next to the class or interface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declare type parameters in any method, specifying the type before the method return type (in contrast to classes, which declare it after the class name).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unbounded wildcard type (&lt;?&gt;) means that the type of the list is unknown so that it can match ANY type. This also means that for example, List&lt;?&gt; is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 List type (like List&lt;Integer&gt; or List&lt;Float&gt;).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upper-bounded wildcard (? extends T) means that you can assign either T or a subclass of 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lower-bounded wildcard (? super T) means that you can assign either T or a superclass of T.</a:t>
            </a:r>
          </a:p>
        </p:txBody>
      </p:sp>
    </p:spTree>
    <p:extLst>
      <p:ext uri="{BB962C8B-B14F-4D97-AF65-F5344CB8AC3E}">
        <p14:creationId xmlns:p14="http://schemas.microsoft.com/office/powerpoint/2010/main" val="24259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Generics 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24489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methods allow you to create algorithms that apply to a wide variety of types.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how many sorting algorithms do you need ?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a list of integers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a list of dates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a list of strings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these all have in common 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1" y="5066178"/>
            <a:ext cx="8946541" cy="165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"Get your data structures correct first, and the rest of the program will write itself."</a:t>
            </a:r>
            <a:r>
              <a:rPr lang="en-US" alt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Jones</a:t>
            </a: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1460589"/>
            <a:ext cx="8355504" cy="50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1070"/>
            <a:ext cx="8946541" cy="512579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 cannot be type parameters</a:t>
            </a:r>
          </a:p>
          <a:p>
            <a:pPr lvl="1"/>
            <a:r>
              <a:rPr lang="en-US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2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numbers; // illegal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are a compile-time feature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run-time type variables (ex. T become Object)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erasure</a:t>
            </a:r>
          </a:p>
          <a:p>
            <a:pPr lvl="1"/>
            <a:r>
              <a:rPr lang="en-US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LispList</a:t>
            </a:r>
            <a:r>
              <a:rPr lang="en-US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&lt;T&gt; {  			Public class </a:t>
            </a:r>
            <a:r>
              <a:rPr lang="en-US" sz="2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LispList</a:t>
            </a:r>
            <a:r>
              <a:rPr lang="en-US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2"/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rivate T item;							private Object item;</a:t>
            </a:r>
          </a:p>
          <a:p>
            <a:pPr lvl="2"/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rivate </a:t>
            </a:r>
            <a:r>
              <a:rPr lang="en-U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LispList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&lt;T&gt; next; 				private </a:t>
            </a:r>
            <a:r>
              <a:rPr lang="en-U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LispList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next;</a:t>
            </a:r>
          </a:p>
          <a:p>
            <a:pPr lvl="2"/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 T first() {…}						public Object first() {…}</a:t>
            </a:r>
          </a:p>
          <a:p>
            <a:pPr lvl="2"/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								// </a:t>
            </a:r>
            <a:r>
              <a:rPr lang="en-U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	</a:t>
            </a:r>
          </a:p>
          <a:p>
            <a:pPr lvl="1"/>
            <a:r>
              <a:rPr lang="en-US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									}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228823" y="4816699"/>
            <a:ext cx="1017431" cy="43788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type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1557618"/>
            <a:ext cx="9234488" cy="4716182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methods can have a type parameter</a:t>
            </a: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type parameter can have any reference type (i.e., any class type) </a:t>
            </a:r>
            <a:b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plugged in for the type parameter.  (T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Object and any subclasses)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specific type is plugged in, this produces a specific class type or method </a:t>
            </a:r>
            <a:b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(ex. If We use T as Integer then String class are not allowed)</a:t>
            </a: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a single uppercase letter is used for a type parameter, but any non-keyword identifier may be used.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element</a:t>
            </a:r>
          </a:p>
          <a:p>
            <a:pPr lvl="2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for a map key</a:t>
            </a:r>
          </a:p>
          <a:p>
            <a:pPr lvl="2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for a map value</a:t>
            </a:r>
          </a:p>
          <a:p>
            <a:pPr lvl="2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U for data types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with a type parameter</a:t>
            </a:r>
            <a:endParaRPr lang="en-US" dirty="0"/>
          </a:p>
        </p:txBody>
      </p:sp>
      <p:pic>
        <p:nvPicPr>
          <p:cNvPr id="4" name="Picture 3" descr="C:\WINDOWS\Desktop\Oh_type\savitch_gif\c14_rev\savitch_c14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72" y="2372933"/>
            <a:ext cx="777240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Pair Class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C:\WINDOWS\Desktop\Oh_type\savitch_gif\c14_rev\savitch_c14d05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" y="1236879"/>
            <a:ext cx="6402202" cy="353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WINDOWS\Desktop\Oh_type\savitch_gif\c14_rev\savitch_c14d05_2of4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57" y="452718"/>
            <a:ext cx="50006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WINDOWS\Desktop\Oh_type\savitch_gif\c14_rev\savitch_c14d05_3of4.gif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09" y="3897312"/>
            <a:ext cx="7772400" cy="296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78454" y="263740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8273" y="231424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3215" y="462150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1374</TotalTime>
  <Words>1304</Words>
  <Application>Microsoft Office PowerPoint</Application>
  <PresentationFormat>Widescreen</PresentationFormat>
  <Paragraphs>161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Angsana New</vt:lpstr>
      <vt:lpstr>Arial</vt:lpstr>
      <vt:lpstr>Century Gothic</vt:lpstr>
      <vt:lpstr>Courier New</vt:lpstr>
      <vt:lpstr>Times New Roman</vt:lpstr>
      <vt:lpstr>Wingdings</vt:lpstr>
      <vt:lpstr>Wingdings 3</vt:lpstr>
      <vt:lpstr>Ion</vt:lpstr>
      <vt:lpstr>Generics</vt:lpstr>
      <vt:lpstr>Outline</vt:lpstr>
      <vt:lpstr>History</vt:lpstr>
      <vt:lpstr>Why Generics method ?</vt:lpstr>
      <vt:lpstr>Terminology</vt:lpstr>
      <vt:lpstr>Theory</vt:lpstr>
      <vt:lpstr>Generics type parameter</vt:lpstr>
      <vt:lpstr>A class definition with a type parameter</vt:lpstr>
      <vt:lpstr>A Generic Pair Class </vt:lpstr>
      <vt:lpstr>A Generic Pair Class (cont’d)</vt:lpstr>
      <vt:lpstr>A Generic Pair Class (cont’d)</vt:lpstr>
      <vt:lpstr>Generic Pair class and Automatic Boxing</vt:lpstr>
      <vt:lpstr>A Class Definition Can Have More Than One Type Parameter</vt:lpstr>
      <vt:lpstr>Multiple Type Parameters</vt:lpstr>
      <vt:lpstr>Multiple Type Parameters (cont’d)</vt:lpstr>
      <vt:lpstr>Multiple Type Parameters (cont’d)</vt:lpstr>
      <vt:lpstr>Generic Interfaces</vt:lpstr>
      <vt:lpstr>Generic Methods</vt:lpstr>
      <vt:lpstr>Generic Methods (cont’d)</vt:lpstr>
      <vt:lpstr>Generic Methods (cont’d)</vt:lpstr>
      <vt:lpstr>Generic Methods (cont’d)</vt:lpstr>
      <vt:lpstr>Bounded Type Parameter</vt:lpstr>
      <vt:lpstr>Bounded Type Parameter Example</vt:lpstr>
      <vt:lpstr>Inheritance with Generic Classes</vt:lpstr>
      <vt:lpstr>Inheritance with Generic Classes (Cont’d)</vt:lpstr>
      <vt:lpstr>Overriding of methods of generic type</vt:lpstr>
      <vt:lpstr>Overriding of methods of generic type example</vt:lpstr>
      <vt:lpstr>Overloading where type erasure will leave the parameters with the same type is not allowed:</vt:lpstr>
      <vt:lpstr>Restriction  and  Limitations</vt:lpstr>
      <vt:lpstr>A Generic Constructor Name Has No Type Parameter</vt:lpstr>
      <vt:lpstr>A Type Parameter Cannot Be Used Everywhere a Type Name Can Be Used</vt:lpstr>
      <vt:lpstr>An Instantiation of a Generic Class Cannot be an Array Base Type</vt:lpstr>
      <vt:lpstr>Static fields and static method with type parameters are not allowed</vt:lpstr>
      <vt:lpstr>Wildcard type (?) cannot be used as a declared type of any variables</vt:lpstr>
      <vt:lpstr>Generic types list </vt:lpstr>
      <vt:lpstr>A Generic Class Cannot Be an Exception Class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Windows User</dc:creator>
  <cp:lastModifiedBy>Windows User</cp:lastModifiedBy>
  <cp:revision>29</cp:revision>
  <dcterms:created xsi:type="dcterms:W3CDTF">2017-09-10T07:42:27Z</dcterms:created>
  <dcterms:modified xsi:type="dcterms:W3CDTF">2017-09-11T06:59:02Z</dcterms:modified>
</cp:coreProperties>
</file>