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0" r:id="rId9"/>
    <p:sldId id="261" r:id="rId10"/>
    <p:sldId id="270" r:id="rId11"/>
    <p:sldId id="271" r:id="rId12"/>
    <p:sldId id="273" r:id="rId13"/>
    <p:sldId id="272"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smtClean="0"/>
              <a:t>Assertions</a:t>
            </a:r>
            <a:endParaRPr lang="en-US" dirty="0"/>
          </a:p>
        </p:txBody>
      </p:sp>
      <p:sp>
        <p:nvSpPr>
          <p:cNvPr id="4" name="TextBox 3"/>
          <p:cNvSpPr txBox="1"/>
          <p:nvPr/>
        </p:nvSpPr>
        <p:spPr>
          <a:xfrm>
            <a:off x="1365160" y="4777381"/>
            <a:ext cx="8796271" cy="646331"/>
          </a:xfrm>
          <a:prstGeom prst="rect">
            <a:avLst/>
          </a:prstGeom>
          <a:noFill/>
        </p:spPr>
        <p:txBody>
          <a:bodyPr wrap="square" rtlCol="0">
            <a:spAutoFit/>
          </a:bodyPr>
          <a:lstStyle/>
          <a:p>
            <a:pPr algn="ctr"/>
            <a:r>
              <a:rPr lang="en-US" sz="3600" b="1" dirty="0" smtClean="0"/>
              <a:t>Program Correctness</a:t>
            </a:r>
            <a:endParaRPr lang="en-US" sz="3600" b="1" dirty="0"/>
          </a:p>
        </p:txBody>
      </p:sp>
    </p:spTree>
    <p:extLst>
      <p:ext uri="{BB962C8B-B14F-4D97-AF65-F5344CB8AC3E}">
        <p14:creationId xmlns:p14="http://schemas.microsoft.com/office/powerpoint/2010/main" val="12623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Programs with Assertions</a:t>
            </a:r>
            <a:endParaRPr lang="en-US" dirty="0"/>
          </a:p>
        </p:txBody>
      </p:sp>
      <p:sp>
        <p:nvSpPr>
          <p:cNvPr id="3" name="Content Placeholder 2"/>
          <p:cNvSpPr>
            <a:spLocks noGrp="1"/>
          </p:cNvSpPr>
          <p:nvPr>
            <p:ph idx="1"/>
          </p:nvPr>
        </p:nvSpPr>
        <p:spPr>
          <a:xfrm>
            <a:off x="270456" y="2052918"/>
            <a:ext cx="9779397" cy="4195481"/>
          </a:xfrm>
        </p:spPr>
        <p:txBody>
          <a:bodyPr>
            <a:normAutofit lnSpcReduction="10000"/>
          </a:bodyPr>
          <a:lstStyle/>
          <a:p>
            <a:pPr marL="0" indent="0">
              <a:lnSpc>
                <a:spcPct val="90000"/>
              </a:lnSpc>
              <a:spcBef>
                <a:spcPct val="0"/>
              </a:spcBef>
              <a:buFont typeface="Monotype Sorts" pitchFamily="2" charset="2"/>
              <a:buNone/>
            </a:pPr>
            <a:r>
              <a:rPr lang="en-US" altLang="en-US" dirty="0">
                <a:cs typeface="Times New Roman" panose="02020603050405020304" pitchFamily="18" charset="0"/>
              </a:rPr>
              <a:t>By default, the assertions are disabled at runtime. To enable it, use the switch </a:t>
            </a:r>
            <a:r>
              <a:rPr lang="en-US" altLang="en-US" dirty="0">
                <a:solidFill>
                  <a:srgbClr val="FFC000"/>
                </a:solidFill>
                <a:cs typeface="Times New Roman" panose="02020603050405020304" pitchFamily="18" charset="0"/>
              </a:rPr>
              <a:t>–enableassertions</a:t>
            </a:r>
            <a:r>
              <a:rPr lang="en-US" altLang="en-US" dirty="0">
                <a:cs typeface="Times New Roman" panose="02020603050405020304" pitchFamily="18" charset="0"/>
              </a:rPr>
              <a:t>, or </a:t>
            </a:r>
            <a:r>
              <a:rPr lang="en-US" altLang="en-US" dirty="0">
                <a:solidFill>
                  <a:srgbClr val="FFC000"/>
                </a:solidFill>
                <a:cs typeface="Times New Roman" panose="02020603050405020304" pitchFamily="18" charset="0"/>
              </a:rPr>
              <a:t>–ea</a:t>
            </a:r>
            <a:r>
              <a:rPr lang="en-US" altLang="en-US" dirty="0">
                <a:solidFill>
                  <a:srgbClr val="C00000"/>
                </a:solidFill>
                <a:cs typeface="Times New Roman" panose="02020603050405020304" pitchFamily="18" charset="0"/>
              </a:rPr>
              <a:t> </a:t>
            </a:r>
            <a:r>
              <a:rPr lang="en-US" altLang="en-US" dirty="0">
                <a:cs typeface="Times New Roman" panose="02020603050405020304" pitchFamily="18" charset="0"/>
              </a:rPr>
              <a:t>for short, as follows:</a:t>
            </a:r>
          </a:p>
          <a:p>
            <a:pPr marL="0" indent="0">
              <a:lnSpc>
                <a:spcPct val="90000"/>
              </a:lnSpc>
              <a:spcBef>
                <a:spcPct val="0"/>
              </a:spcBef>
              <a:buFont typeface="Monotype Sorts" pitchFamily="2" charset="2"/>
              <a:buNone/>
            </a:pPr>
            <a:endParaRPr lang="en-US" altLang="en-US" dirty="0">
              <a:cs typeface="Times New Roman" panose="02020603050405020304" pitchFamily="18" charset="0"/>
            </a:endParaRPr>
          </a:p>
          <a:p>
            <a:pPr marL="0" indent="0">
              <a:lnSpc>
                <a:spcPct val="90000"/>
              </a:lnSpc>
              <a:spcBef>
                <a:spcPct val="0"/>
              </a:spcBef>
              <a:buFont typeface="Monotype Sorts" pitchFamily="2" charset="2"/>
              <a:buNone/>
            </a:pPr>
            <a:r>
              <a:rPr lang="en-US" altLang="en-US" b="1" dirty="0">
                <a:solidFill>
                  <a:srgbClr val="C00000"/>
                </a:solidFill>
                <a:cs typeface="Times New Roman" panose="02020603050405020304" pitchFamily="18" charset="0"/>
              </a:rPr>
              <a:t>      </a:t>
            </a:r>
            <a:r>
              <a:rPr lang="en-US" altLang="en-US" b="1" dirty="0">
                <a:solidFill>
                  <a:srgbClr val="FFC000"/>
                </a:solidFill>
                <a:cs typeface="Times New Roman" panose="02020603050405020304" pitchFamily="18" charset="0"/>
              </a:rPr>
              <a:t>java –ea AssertionDemo</a:t>
            </a:r>
          </a:p>
          <a:p>
            <a:pPr marL="0" indent="0">
              <a:lnSpc>
                <a:spcPct val="90000"/>
              </a:lnSpc>
              <a:spcBef>
                <a:spcPct val="0"/>
              </a:spcBef>
              <a:buFont typeface="Monotype Sorts" pitchFamily="2" charset="2"/>
              <a:buNone/>
            </a:pPr>
            <a:endParaRPr lang="en-US" altLang="en-US" dirty="0">
              <a:cs typeface="Times New Roman" panose="02020603050405020304" pitchFamily="18" charset="0"/>
            </a:endParaRPr>
          </a:p>
          <a:p>
            <a:pPr marL="0" indent="0">
              <a:lnSpc>
                <a:spcPct val="90000"/>
              </a:lnSpc>
              <a:spcBef>
                <a:spcPct val="0"/>
              </a:spcBef>
              <a:buFont typeface="Monotype Sorts" pitchFamily="2" charset="2"/>
              <a:buNone/>
            </a:pPr>
            <a:r>
              <a:rPr lang="en-US" altLang="en-US" dirty="0">
                <a:cs typeface="Times New Roman" panose="02020603050405020304" pitchFamily="18" charset="0"/>
              </a:rPr>
              <a:t>Assertions can be selectively enabled or disabled at class level or package level. The disable switch is </a:t>
            </a:r>
            <a:r>
              <a:rPr lang="en-US" altLang="en-US" dirty="0">
                <a:solidFill>
                  <a:srgbClr val="00FFFF"/>
                </a:solidFill>
                <a:cs typeface="Times New Roman" panose="02020603050405020304" pitchFamily="18" charset="0"/>
              </a:rPr>
              <a:t>–</a:t>
            </a:r>
            <a:r>
              <a:rPr lang="en-US" altLang="en-US" dirty="0">
                <a:solidFill>
                  <a:srgbClr val="FFC000"/>
                </a:solidFill>
                <a:cs typeface="Times New Roman" panose="02020603050405020304" pitchFamily="18" charset="0"/>
              </a:rPr>
              <a:t>disableassertions</a:t>
            </a:r>
            <a:r>
              <a:rPr lang="en-US" altLang="en-US" dirty="0">
                <a:cs typeface="Times New Roman" panose="02020603050405020304" pitchFamily="18" charset="0"/>
              </a:rPr>
              <a:t> or </a:t>
            </a:r>
            <a:r>
              <a:rPr lang="en-US" altLang="en-US" dirty="0">
                <a:solidFill>
                  <a:srgbClr val="FFC000"/>
                </a:solidFill>
                <a:cs typeface="Times New Roman" panose="02020603050405020304" pitchFamily="18" charset="0"/>
              </a:rPr>
              <a:t>–da</a:t>
            </a:r>
            <a:r>
              <a:rPr lang="en-US" altLang="en-US" dirty="0">
                <a:solidFill>
                  <a:srgbClr val="C00000"/>
                </a:solidFill>
                <a:cs typeface="Times New Roman" panose="02020603050405020304" pitchFamily="18" charset="0"/>
              </a:rPr>
              <a:t> </a:t>
            </a:r>
            <a:r>
              <a:rPr lang="en-US" altLang="en-US" dirty="0">
                <a:cs typeface="Times New Roman" panose="02020603050405020304" pitchFamily="18" charset="0"/>
              </a:rPr>
              <a:t>for short. For example, the following command enables assertions in package </a:t>
            </a:r>
            <a:r>
              <a:rPr lang="en-US" altLang="en-US" u="sng" dirty="0">
                <a:cs typeface="Times New Roman" panose="02020603050405020304" pitchFamily="18" charset="0"/>
              </a:rPr>
              <a:t>package1</a:t>
            </a:r>
            <a:r>
              <a:rPr lang="en-US" altLang="en-US" dirty="0">
                <a:cs typeface="Times New Roman" panose="02020603050405020304" pitchFamily="18" charset="0"/>
              </a:rPr>
              <a:t> and disables assertions in class </a:t>
            </a:r>
            <a:r>
              <a:rPr lang="en-US" altLang="en-US" u="sng" dirty="0">
                <a:cs typeface="Times New Roman" panose="02020603050405020304" pitchFamily="18" charset="0"/>
              </a:rPr>
              <a:t>Class1</a:t>
            </a:r>
            <a:r>
              <a:rPr lang="en-US" altLang="en-US" dirty="0">
                <a:cs typeface="Times New Roman" panose="02020603050405020304" pitchFamily="18" charset="0"/>
              </a:rPr>
              <a:t>.</a:t>
            </a:r>
          </a:p>
          <a:p>
            <a:pPr marL="0" indent="0">
              <a:lnSpc>
                <a:spcPct val="90000"/>
              </a:lnSpc>
              <a:spcBef>
                <a:spcPct val="0"/>
              </a:spcBef>
              <a:buFont typeface="Monotype Sorts" pitchFamily="2" charset="2"/>
              <a:buNone/>
            </a:pPr>
            <a:r>
              <a:rPr lang="en-US" altLang="en-US" b="1" dirty="0">
                <a:solidFill>
                  <a:srgbClr val="FFC000"/>
                </a:solidFill>
                <a:cs typeface="Times New Roman" panose="02020603050405020304" pitchFamily="18" charset="0"/>
              </a:rPr>
              <a:t>java –ea:package1 –da:Class1 </a:t>
            </a:r>
            <a:r>
              <a:rPr lang="en-US" altLang="en-US" b="1" dirty="0" smtClean="0">
                <a:solidFill>
                  <a:srgbClr val="FFC000"/>
                </a:solidFill>
                <a:cs typeface="Times New Roman" panose="02020603050405020304" pitchFamily="18" charset="0"/>
              </a:rPr>
              <a:t>AssertionDemo</a:t>
            </a:r>
          </a:p>
          <a:p>
            <a:pPr marL="0" indent="0">
              <a:lnSpc>
                <a:spcPct val="90000"/>
              </a:lnSpc>
              <a:spcBef>
                <a:spcPct val="0"/>
              </a:spcBef>
              <a:buFont typeface="Monotype Sorts" pitchFamily="2" charset="2"/>
              <a:buNone/>
            </a:pPr>
            <a:endParaRPr lang="en-US" b="1" dirty="0">
              <a:solidFill>
                <a:srgbClr val="FFC000"/>
              </a:solidFill>
              <a:cs typeface="Times New Roman" panose="02020603050405020304" pitchFamily="18" charset="0"/>
            </a:endParaRPr>
          </a:p>
          <a:p>
            <a:pPr marL="0" indent="0">
              <a:lnSpc>
                <a:spcPct val="90000"/>
              </a:lnSpc>
              <a:spcBef>
                <a:spcPct val="0"/>
              </a:spcBef>
              <a:buFont typeface="Monotype Sorts" pitchFamily="2" charset="2"/>
              <a:buNone/>
            </a:pPr>
            <a:endParaRPr lang="en-US" b="1" dirty="0" smtClean="0">
              <a:solidFill>
                <a:srgbClr val="FFC000"/>
              </a:solidFill>
              <a:cs typeface="Times New Roman" panose="02020603050405020304" pitchFamily="18" charset="0"/>
            </a:endParaRPr>
          </a:p>
          <a:p>
            <a:pPr marL="0" indent="0">
              <a:lnSpc>
                <a:spcPct val="90000"/>
              </a:lnSpc>
              <a:spcBef>
                <a:spcPct val="0"/>
              </a:spcBef>
              <a:buFont typeface="Monotype Sorts" pitchFamily="2" charset="2"/>
              <a:buNone/>
            </a:pPr>
            <a:r>
              <a:rPr lang="en-US" dirty="0">
                <a:solidFill>
                  <a:srgbClr val="00B050"/>
                </a:solidFill>
                <a:latin typeface="Times New Roman" panose="02020603050405020304" pitchFamily="18" charset="0"/>
                <a:cs typeface="Times New Roman" panose="02020603050405020304" pitchFamily="18" charset="0"/>
              </a:rPr>
              <a:t>If assertions are enabled and the boolean expression is true, nothing happens</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a:p>
            <a:pPr marL="0" indent="0">
              <a:lnSpc>
                <a:spcPct val="90000"/>
              </a:lnSpc>
              <a:spcBef>
                <a:spcPct val="0"/>
              </a:spcBef>
              <a:buFont typeface="Monotype Sorts" pitchFamily="2" charset="2"/>
              <a:buNone/>
            </a:pPr>
            <a:r>
              <a:rPr lang="en-US" dirty="0">
                <a:solidFill>
                  <a:schemeClr val="bg2">
                    <a:lumMod val="40000"/>
                    <a:lumOff val="60000"/>
                  </a:schemeClr>
                </a:solidFill>
                <a:latin typeface="Times New Roman" panose="02020603050405020304" pitchFamily="18" charset="0"/>
                <a:cs typeface="Times New Roman" panose="02020603050405020304" pitchFamily="18" charset="0"/>
              </a:rPr>
              <a:t>If assertions are enabled and the boolean expression is false, an AssertionError is thrown.</a:t>
            </a:r>
          </a:p>
          <a:p>
            <a:pPr marL="0" indent="0">
              <a:lnSpc>
                <a:spcPct val="90000"/>
              </a:lnSpc>
              <a:spcBef>
                <a:spcPct val="0"/>
              </a:spcBef>
              <a:buFont typeface="Monotype Sorts" pitchFamily="2" charset="2"/>
              <a:buNone/>
            </a:pPr>
            <a:r>
              <a:rPr lang="en-US" dirty="0">
                <a:solidFill>
                  <a:schemeClr val="accent3">
                    <a:lumMod val="60000"/>
                    <a:lumOff val="40000"/>
                  </a:schemeClr>
                </a:solidFill>
                <a:latin typeface="Times New Roman" panose="02020603050405020304" pitchFamily="18" charset="0"/>
                <a:cs typeface="Times New Roman" panose="02020603050405020304" pitchFamily="18" charset="0"/>
              </a:rPr>
              <a:t>If assertions are disabled, no matter the outcome of the boolean expression, assertions are ignored.</a:t>
            </a:r>
          </a:p>
        </p:txBody>
      </p:sp>
    </p:spTree>
    <p:extLst>
      <p:ext uri="{BB962C8B-B14F-4D97-AF65-F5344CB8AC3E}">
        <p14:creationId xmlns:p14="http://schemas.microsoft.com/office/powerpoint/2010/main" val="129482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Assertion</a:t>
            </a:r>
            <a:r>
              <a:rPr lang="th-TH" dirty="0" smtClean="0"/>
              <a:t> </a:t>
            </a:r>
            <a:r>
              <a:rPr lang="en-US" dirty="0" smtClean="0"/>
              <a:t>(single instance)</a:t>
            </a:r>
            <a:endParaRPr lang="en-US" dirty="0"/>
          </a:p>
        </p:txBody>
      </p:sp>
      <p:pic>
        <p:nvPicPr>
          <p:cNvPr id="4" name="Picture 3"/>
          <p:cNvPicPr>
            <a:picLocks noChangeAspect="1"/>
          </p:cNvPicPr>
          <p:nvPr/>
        </p:nvPicPr>
        <p:blipFill>
          <a:blip r:embed="rId2"/>
          <a:stretch>
            <a:fillRect/>
          </a:stretch>
        </p:blipFill>
        <p:spPr>
          <a:xfrm>
            <a:off x="382959" y="1348523"/>
            <a:ext cx="10393718" cy="4833335"/>
          </a:xfrm>
          <a:prstGeom prst="rect">
            <a:avLst/>
          </a:prstGeom>
        </p:spPr>
      </p:pic>
    </p:spTree>
    <p:extLst>
      <p:ext uri="{BB962C8B-B14F-4D97-AF65-F5344CB8AC3E}">
        <p14:creationId xmlns:p14="http://schemas.microsoft.com/office/powerpoint/2010/main" val="347000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Assertion</a:t>
            </a:r>
            <a:r>
              <a:rPr lang="th-TH" dirty="0"/>
              <a:t> </a:t>
            </a:r>
            <a:r>
              <a:rPr lang="en-US" dirty="0" smtClean="0"/>
              <a:t>(multiple </a:t>
            </a:r>
            <a:r>
              <a:rPr lang="en-US" dirty="0"/>
              <a:t>instance)</a:t>
            </a:r>
          </a:p>
        </p:txBody>
      </p:sp>
      <p:pic>
        <p:nvPicPr>
          <p:cNvPr id="4" name="Picture 3"/>
          <p:cNvPicPr>
            <a:picLocks noChangeAspect="1"/>
          </p:cNvPicPr>
          <p:nvPr/>
        </p:nvPicPr>
        <p:blipFill>
          <a:blip r:embed="rId2"/>
          <a:stretch>
            <a:fillRect/>
          </a:stretch>
        </p:blipFill>
        <p:spPr>
          <a:xfrm>
            <a:off x="1065524" y="3168203"/>
            <a:ext cx="9084454" cy="3287064"/>
          </a:xfrm>
          <a:prstGeom prst="rect">
            <a:avLst/>
          </a:prstGeom>
        </p:spPr>
      </p:pic>
      <p:pic>
        <p:nvPicPr>
          <p:cNvPr id="5" name="Picture 4"/>
          <p:cNvPicPr>
            <a:picLocks noChangeAspect="1"/>
          </p:cNvPicPr>
          <p:nvPr/>
        </p:nvPicPr>
        <p:blipFill>
          <a:blip r:embed="rId3"/>
          <a:stretch>
            <a:fillRect/>
          </a:stretch>
        </p:blipFill>
        <p:spPr>
          <a:xfrm>
            <a:off x="646111" y="1557050"/>
            <a:ext cx="9846006" cy="1264512"/>
          </a:xfrm>
          <a:prstGeom prst="rect">
            <a:avLst/>
          </a:prstGeom>
        </p:spPr>
      </p:pic>
    </p:spTree>
    <p:extLst>
      <p:ext uri="{BB962C8B-B14F-4D97-AF65-F5344CB8AC3E}">
        <p14:creationId xmlns:p14="http://schemas.microsoft.com/office/powerpoint/2010/main" val="428977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 Assertion</a:t>
            </a:r>
            <a:endParaRPr lang="en-US" dirty="0"/>
          </a:p>
        </p:txBody>
      </p:sp>
      <p:pic>
        <p:nvPicPr>
          <p:cNvPr id="4" name="Picture 3"/>
          <p:cNvPicPr>
            <a:picLocks noChangeAspect="1"/>
          </p:cNvPicPr>
          <p:nvPr/>
        </p:nvPicPr>
        <p:blipFill>
          <a:blip r:embed="rId2"/>
          <a:stretch>
            <a:fillRect/>
          </a:stretch>
        </p:blipFill>
        <p:spPr>
          <a:xfrm>
            <a:off x="1365982" y="1443624"/>
            <a:ext cx="7964979" cy="5107375"/>
          </a:xfrm>
          <a:prstGeom prst="rect">
            <a:avLst/>
          </a:prstGeom>
        </p:spPr>
      </p:pic>
    </p:spTree>
    <p:extLst>
      <p:ext uri="{BB962C8B-B14F-4D97-AF65-F5344CB8AC3E}">
        <p14:creationId xmlns:p14="http://schemas.microsoft.com/office/powerpoint/2010/main" val="138514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Using Exception Handling or Assertions?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537763"/>
            <a:ext cx="8946541" cy="4966068"/>
          </a:xfrm>
        </p:spPr>
        <p:txBody>
          <a:bodyPr>
            <a:noAutofit/>
          </a:bodyPr>
          <a:lstStyle/>
          <a:p>
            <a:pPr marL="0" indent="0">
              <a:spcBef>
                <a:spcPct val="0"/>
              </a:spcBef>
              <a:defRPr/>
            </a:pPr>
            <a:r>
              <a:rPr lang="en-US" sz="2800" dirty="0">
                <a:latin typeface="Times New Roman" panose="02020603050405020304" pitchFamily="18" charset="0"/>
                <a:cs typeface="Times New Roman" panose="02020603050405020304" pitchFamily="18" charset="0"/>
              </a:rPr>
              <a:t> Assertion should not be used to replace exception handling. </a:t>
            </a:r>
          </a:p>
          <a:p>
            <a:pPr marL="0" indent="0">
              <a:spcBef>
                <a:spcPct val="0"/>
              </a:spcBef>
              <a:defRPr/>
            </a:pPr>
            <a:r>
              <a:rPr lang="en-US" sz="2800" dirty="0">
                <a:latin typeface="Times New Roman" panose="02020603050405020304" pitchFamily="18" charset="0"/>
                <a:cs typeface="Times New Roman" panose="02020603050405020304" pitchFamily="18" charset="0"/>
              </a:rPr>
              <a:t>Exception handling deals with unusual circumstances during program execution. </a:t>
            </a:r>
          </a:p>
          <a:p>
            <a:pPr marL="0" indent="0">
              <a:spcBef>
                <a:spcPct val="0"/>
              </a:spcBef>
              <a:defRPr/>
            </a:pPr>
            <a:r>
              <a:rPr lang="en-US" sz="2800" dirty="0">
                <a:latin typeface="Times New Roman" panose="02020603050405020304" pitchFamily="18" charset="0"/>
                <a:cs typeface="Times New Roman" panose="02020603050405020304" pitchFamily="18" charset="0"/>
              </a:rPr>
              <a:t>Assertions are to assure the correctness of the program. </a:t>
            </a:r>
          </a:p>
          <a:p>
            <a:pPr marL="0" indent="0">
              <a:spcBef>
                <a:spcPct val="0"/>
              </a:spcBef>
              <a:defRPr/>
            </a:pPr>
            <a:r>
              <a:rPr lang="en-US" sz="2800" dirty="0">
                <a:latin typeface="Times New Roman" panose="02020603050405020304" pitchFamily="18" charset="0"/>
                <a:cs typeface="Times New Roman" panose="02020603050405020304" pitchFamily="18" charset="0"/>
              </a:rPr>
              <a:t>Exception handling addresses robustness and assertion addresses correctness. </a:t>
            </a:r>
          </a:p>
          <a:p>
            <a:pPr marL="0" indent="0">
              <a:spcBef>
                <a:spcPct val="0"/>
              </a:spcBef>
              <a:defRPr/>
            </a:pPr>
            <a:r>
              <a:rPr lang="en-US" sz="2800" dirty="0">
                <a:latin typeface="Times New Roman" panose="02020603050405020304" pitchFamily="18" charset="0"/>
                <a:cs typeface="Times New Roman" panose="02020603050405020304" pitchFamily="18" charset="0"/>
              </a:rPr>
              <a:t>Like exception handling, assertions are not used for normal tests, but for internal consistency and validity checks. Assertions are checked at runtime and can be turned on or off at startup time.</a:t>
            </a:r>
          </a:p>
        </p:txBody>
      </p:sp>
    </p:spTree>
    <p:extLst>
      <p:ext uri="{BB962C8B-B14F-4D97-AF65-F5344CB8AC3E}">
        <p14:creationId xmlns:p14="http://schemas.microsoft.com/office/powerpoint/2010/main" val="10795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Using Exception Handling or Assertions?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365162"/>
            <a:ext cx="9403742" cy="5331852"/>
          </a:xfrm>
        </p:spPr>
        <p:txBody>
          <a:bodyPr>
            <a:noAutofit/>
          </a:bodyPr>
          <a:lstStyle/>
          <a:p>
            <a:pPr marL="0" indent="0">
              <a:lnSpc>
                <a:spcPct val="90000"/>
              </a:lnSpc>
              <a:spcBef>
                <a:spcPct val="0"/>
              </a:spcBef>
              <a:defRPr/>
            </a:pPr>
            <a:r>
              <a:rPr lang="en-US" sz="1800" i="1" dirty="0">
                <a:latin typeface="Times New Roman" panose="02020603050405020304" pitchFamily="18" charset="0"/>
                <a:cs typeface="Times New Roman" panose="02020603050405020304" pitchFamily="18" charset="0"/>
              </a:rPr>
              <a:t>Do not use assertions for argument checking in public methods</a:t>
            </a:r>
            <a:r>
              <a:rPr lang="en-US" sz="1800" dirty="0">
                <a:latin typeface="Times New Roman" panose="02020603050405020304" pitchFamily="18" charset="0"/>
                <a:cs typeface="Times New Roman" panose="02020603050405020304" pitchFamily="18" charset="0"/>
              </a:rPr>
              <a:t>. </a:t>
            </a:r>
          </a:p>
          <a:p>
            <a:pPr marL="400050" lvl="1" indent="0">
              <a:lnSpc>
                <a:spcPct val="90000"/>
              </a:lnSpc>
              <a:spcBef>
                <a:spcPct val="0"/>
              </a:spcBef>
              <a:defRPr/>
            </a:pPr>
            <a:r>
              <a:rPr lang="en-US" dirty="0">
                <a:latin typeface="Times New Roman" panose="02020603050405020304" pitchFamily="18" charset="0"/>
                <a:cs typeface="Times New Roman" panose="02020603050405020304" pitchFamily="18" charset="0"/>
              </a:rPr>
              <a:t>Valid arguments that may be passed to a public method are considered to be part of the method’s contract. </a:t>
            </a:r>
          </a:p>
          <a:p>
            <a:pPr marL="400050" lvl="1" indent="0">
              <a:lnSpc>
                <a:spcPct val="90000"/>
              </a:lnSpc>
              <a:spcBef>
                <a:spcPct val="0"/>
              </a:spcBef>
              <a:defRPr/>
            </a:pPr>
            <a:r>
              <a:rPr lang="en-US" dirty="0">
                <a:latin typeface="Times New Roman" panose="02020603050405020304" pitchFamily="18" charset="0"/>
                <a:cs typeface="Times New Roman" panose="02020603050405020304" pitchFamily="18" charset="0"/>
              </a:rPr>
              <a:t>The contract must always be obeyed whether assertions are enabled or disabled. </a:t>
            </a:r>
          </a:p>
          <a:p>
            <a:pPr>
              <a:lnSpc>
                <a:spcPct val="90000"/>
              </a:lnSpc>
              <a:buClr>
                <a:schemeClr val="tx2"/>
              </a:buClr>
              <a:buSzPct val="75000"/>
              <a:buNone/>
              <a:defRPr/>
            </a:pPr>
            <a:r>
              <a:rPr lang="en-US" sz="1600" dirty="0">
                <a:solidFill>
                  <a:srgbClr val="92D050"/>
                </a:solidFill>
                <a:latin typeface="Times New Roman" panose="02020603050405020304" pitchFamily="18" charset="0"/>
                <a:cs typeface="Times New Roman" panose="02020603050405020304" pitchFamily="18" charset="0"/>
              </a:rPr>
              <a:t>public void setRadius(double newRadius) {</a:t>
            </a:r>
          </a:p>
          <a:p>
            <a:pPr>
              <a:lnSpc>
                <a:spcPct val="90000"/>
              </a:lnSpc>
              <a:buClr>
                <a:schemeClr val="tx2"/>
              </a:buClr>
              <a:buSzPct val="75000"/>
              <a:buNone/>
              <a:defRPr/>
            </a:pPr>
            <a:r>
              <a:rPr lang="en-US" sz="1600" dirty="0">
                <a:solidFill>
                  <a:srgbClr val="92D050"/>
                </a:solidFill>
                <a:latin typeface="Times New Roman" panose="02020603050405020304" pitchFamily="18" charset="0"/>
                <a:cs typeface="Times New Roman" panose="02020603050405020304" pitchFamily="18" charset="0"/>
              </a:rPr>
              <a:t>  assert newRadius &gt;= 0;</a:t>
            </a:r>
          </a:p>
          <a:p>
            <a:pPr>
              <a:lnSpc>
                <a:spcPct val="90000"/>
              </a:lnSpc>
              <a:buClr>
                <a:schemeClr val="tx2"/>
              </a:buClr>
              <a:buSzPct val="75000"/>
              <a:buNone/>
              <a:defRPr/>
            </a:pPr>
            <a:r>
              <a:rPr lang="en-US" sz="1600" dirty="0">
                <a:solidFill>
                  <a:srgbClr val="92D050"/>
                </a:solidFill>
                <a:latin typeface="Times New Roman" panose="02020603050405020304" pitchFamily="18" charset="0"/>
                <a:cs typeface="Times New Roman" panose="02020603050405020304" pitchFamily="18" charset="0"/>
              </a:rPr>
              <a:t>  radius =  newRadius;</a:t>
            </a:r>
          </a:p>
          <a:p>
            <a:pPr>
              <a:lnSpc>
                <a:spcPct val="90000"/>
              </a:lnSpc>
              <a:buClr>
                <a:schemeClr val="tx2"/>
              </a:buClr>
              <a:buSzPct val="75000"/>
              <a:buNone/>
              <a:defRPr/>
            </a:pPr>
            <a:r>
              <a:rPr lang="en-US" sz="1600" dirty="0">
                <a:solidFill>
                  <a:srgbClr val="92D050"/>
                </a:solidFill>
                <a:latin typeface="Times New Roman" panose="02020603050405020304" pitchFamily="18" charset="0"/>
                <a:cs typeface="Times New Roman" panose="02020603050405020304" pitchFamily="18" charset="0"/>
              </a:rPr>
              <a:t>}// improper</a:t>
            </a:r>
          </a:p>
          <a:p>
            <a:pPr>
              <a:lnSpc>
                <a:spcPct val="90000"/>
              </a:lnSpc>
              <a:buClr>
                <a:schemeClr val="tx2"/>
              </a:buClr>
              <a:buSzPct val="75000"/>
              <a:buNone/>
              <a:defRPr/>
            </a:pPr>
            <a:endParaRPr lang="en-US" sz="1600" dirty="0">
              <a:solidFill>
                <a:srgbClr val="C00000"/>
              </a:solidFill>
              <a:latin typeface="Times New Roman" panose="02020603050405020304" pitchFamily="18" charset="0"/>
              <a:cs typeface="Times New Roman" panose="02020603050405020304" pitchFamily="18" charset="0"/>
            </a:endParaRP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public void setRadius(double newRadius) {</a:t>
            </a: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if (newRadius &gt;=0)</a:t>
            </a: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	radius = newRadius;</a:t>
            </a: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else</a:t>
            </a: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	throw new IllegalArgumentException(</a:t>
            </a: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		“Radius cannot be negative’);</a:t>
            </a:r>
          </a:p>
          <a:p>
            <a:pPr>
              <a:lnSpc>
                <a:spcPct val="90000"/>
              </a:lnSpc>
              <a:buClr>
                <a:schemeClr val="tx2"/>
              </a:buClr>
              <a:buSzPct val="75000"/>
              <a:buNone/>
              <a:defRPr/>
            </a:pPr>
            <a:r>
              <a:rPr lang="en-US" sz="1600" dirty="0">
                <a:solidFill>
                  <a:srgbClr val="FFC000"/>
                </a:solidFill>
                <a:latin typeface="Times New Roman" panose="02020603050405020304" pitchFamily="18" charset="0"/>
                <a:cs typeface="Times New Roman" panose="02020603050405020304" pitchFamily="18" charset="0"/>
              </a:rPr>
              <a:t>}</a:t>
            </a:r>
          </a:p>
          <a:p>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68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Using Exception Handling or Assertions?</a:t>
            </a:r>
            <a:endParaRPr lang="en-US" sz="4000" dirty="0"/>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Use assertions to reaffirm assumptions. </a:t>
            </a:r>
          </a:p>
          <a:p>
            <a:pPr lvl="1"/>
            <a:r>
              <a:rPr lang="en-US" sz="2600" dirty="0">
                <a:latin typeface="Times New Roman" panose="02020603050405020304" pitchFamily="18" charset="0"/>
                <a:cs typeface="Times New Roman" panose="02020603050405020304" pitchFamily="18" charset="0"/>
              </a:rPr>
              <a:t>This gives you more confidence to assure correctness of the program. </a:t>
            </a:r>
          </a:p>
          <a:p>
            <a:pPr lvl="1"/>
            <a:r>
              <a:rPr lang="en-US" sz="2600" dirty="0">
                <a:latin typeface="Times New Roman" panose="02020603050405020304" pitchFamily="18" charset="0"/>
                <a:cs typeface="Times New Roman" panose="02020603050405020304" pitchFamily="18" charset="0"/>
              </a:rPr>
              <a:t>A common use of assertions is to replace assumptions with assertions in the code. </a:t>
            </a:r>
          </a:p>
          <a:p>
            <a:endParaRPr lang="en-US" dirty="0"/>
          </a:p>
        </p:txBody>
      </p:sp>
    </p:spTree>
    <p:extLst>
      <p:ext uri="{BB962C8B-B14F-4D97-AF65-F5344CB8AC3E}">
        <p14:creationId xmlns:p14="http://schemas.microsoft.com/office/powerpoint/2010/main" val="380326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Using Exception Handling or Assertions?</a:t>
            </a:r>
            <a:endParaRPr lang="en-US" sz="4000"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Another good use of assertions is place assertions in a switch statement without a default case. </a:t>
            </a:r>
          </a:p>
          <a:p>
            <a:pPr>
              <a:buClr>
                <a:schemeClr val="tx2"/>
              </a:buClr>
              <a:buSzPct val="75000"/>
              <a:buFont typeface="Monotype Sorts" pitchFamily="2" charset="2"/>
              <a:buNone/>
            </a:pPr>
            <a:r>
              <a:rPr lang="en-US" altLang="en-US" dirty="0">
                <a:latin typeface="Courier New" panose="02070309020205020404" pitchFamily="49" charset="0"/>
                <a:cs typeface="Times New Roman" panose="02020603050405020304" pitchFamily="18" charset="0"/>
              </a:rPr>
              <a:t>switch (month) {</a:t>
            </a:r>
          </a:p>
          <a:p>
            <a:pPr>
              <a:buClr>
                <a:schemeClr val="tx2"/>
              </a:buClr>
              <a:buSzPct val="75000"/>
              <a:buFont typeface="Monotype Sorts" pitchFamily="2" charset="2"/>
              <a:buNone/>
            </a:pPr>
            <a:r>
              <a:rPr lang="en-US" altLang="en-US" dirty="0">
                <a:latin typeface="Courier New" panose="02070309020205020404" pitchFamily="49" charset="0"/>
                <a:cs typeface="Times New Roman" panose="02020603050405020304" pitchFamily="18" charset="0"/>
              </a:rPr>
              <a:t>  case 1: ... ; break;</a:t>
            </a:r>
          </a:p>
          <a:p>
            <a:pPr>
              <a:buClr>
                <a:schemeClr val="tx2"/>
              </a:buClr>
              <a:buSzPct val="75000"/>
              <a:buFont typeface="Monotype Sorts" pitchFamily="2" charset="2"/>
              <a:buNone/>
            </a:pPr>
            <a:r>
              <a:rPr lang="en-US" altLang="en-US" dirty="0">
                <a:latin typeface="Courier New" panose="02070309020205020404" pitchFamily="49" charset="0"/>
                <a:cs typeface="Times New Roman" panose="02020603050405020304" pitchFamily="18" charset="0"/>
              </a:rPr>
              <a:t>  case 2: ... ; break;</a:t>
            </a:r>
          </a:p>
          <a:p>
            <a:pPr>
              <a:buClr>
                <a:schemeClr val="tx2"/>
              </a:buClr>
              <a:buSzPct val="75000"/>
              <a:buFont typeface="Monotype Sorts" pitchFamily="2" charset="2"/>
              <a:buNone/>
            </a:pPr>
            <a:r>
              <a:rPr lang="en-US" altLang="en-US" dirty="0">
                <a:latin typeface="Courier New" panose="02070309020205020404" pitchFamily="49" charset="0"/>
                <a:cs typeface="Times New Roman" panose="02020603050405020304" pitchFamily="18" charset="0"/>
              </a:rPr>
              <a:t>  ...</a:t>
            </a:r>
          </a:p>
          <a:p>
            <a:pPr>
              <a:buClr>
                <a:schemeClr val="tx2"/>
              </a:buClr>
              <a:buSzPct val="75000"/>
              <a:buFont typeface="Monotype Sorts" pitchFamily="2" charset="2"/>
              <a:buNone/>
            </a:pPr>
            <a:r>
              <a:rPr lang="en-US" altLang="en-US" dirty="0">
                <a:latin typeface="Courier New" panose="02070309020205020404" pitchFamily="49" charset="0"/>
                <a:cs typeface="Times New Roman" panose="02020603050405020304" pitchFamily="18" charset="0"/>
              </a:rPr>
              <a:t>  case 12: ... ; break;</a:t>
            </a:r>
          </a:p>
          <a:p>
            <a:pPr>
              <a:buClr>
                <a:schemeClr val="tx2"/>
              </a:buClr>
              <a:buSzPct val="75000"/>
              <a:buFont typeface="Monotype Sorts" pitchFamily="2" charset="2"/>
              <a:buNone/>
            </a:pPr>
            <a:r>
              <a:rPr lang="en-US" altLang="en-US" dirty="0">
                <a:solidFill>
                  <a:srgbClr val="00FFFF"/>
                </a:solidFill>
                <a:latin typeface="Courier New" panose="02070309020205020404" pitchFamily="49" charset="0"/>
                <a:cs typeface="Times New Roman" panose="02020603050405020304" pitchFamily="18" charset="0"/>
              </a:rPr>
              <a:t>  </a:t>
            </a:r>
            <a:r>
              <a:rPr lang="en-US" altLang="en-US" dirty="0">
                <a:solidFill>
                  <a:srgbClr val="FFC000"/>
                </a:solidFill>
                <a:latin typeface="Courier New" panose="02070309020205020404" pitchFamily="49" charset="0"/>
                <a:cs typeface="Times New Roman" panose="02020603050405020304" pitchFamily="18" charset="0"/>
              </a:rPr>
              <a:t>default: assert false : "Invalid month: " + month</a:t>
            </a:r>
          </a:p>
          <a:p>
            <a:pPr>
              <a:buClr>
                <a:schemeClr val="tx2"/>
              </a:buClr>
              <a:buSzPct val="75000"/>
              <a:buFont typeface="Monotype Sorts" pitchFamily="2" charset="2"/>
              <a:buNone/>
            </a:pPr>
            <a:r>
              <a:rPr lang="en-US" altLang="en-US" dirty="0">
                <a:latin typeface="Courier New" panose="02070309020205020404" pitchFamily="49"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24130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6685"/>
          </a:xfrm>
        </p:spPr>
        <p:txBody>
          <a:bodyPr/>
          <a:lstStyle/>
          <a:p>
            <a:r>
              <a:rPr lang="en-US" dirty="0" smtClean="0"/>
              <a:t>Conclusion</a:t>
            </a:r>
            <a:endParaRPr lang="en-US" dirty="0"/>
          </a:p>
        </p:txBody>
      </p:sp>
      <p:sp>
        <p:nvSpPr>
          <p:cNvPr id="3" name="Content Placeholder 2"/>
          <p:cNvSpPr>
            <a:spLocks noGrp="1"/>
          </p:cNvSpPr>
          <p:nvPr>
            <p:ph idx="1"/>
          </p:nvPr>
        </p:nvSpPr>
        <p:spPr>
          <a:xfrm>
            <a:off x="1104293" y="1512006"/>
            <a:ext cx="8946541" cy="4888794"/>
          </a:xfrm>
        </p:spPr>
        <p:txBody>
          <a:bodyPr/>
          <a:lstStyle/>
          <a:p>
            <a:r>
              <a:rPr lang="en-US" sz="2400" dirty="0">
                <a:latin typeface="Times New Roman" panose="02020603050405020304" pitchFamily="18" charset="0"/>
                <a:cs typeface="Times New Roman" panose="02020603050405020304" pitchFamily="18" charset="0"/>
              </a:rPr>
              <a:t>An assertion is a statement used to check if something is true and helps you to detect errors in a program</a:t>
            </a:r>
            <a:r>
              <a:rPr lang="en-US" sz="2400" dirty="0" smtClean="0">
                <a:latin typeface="Times New Roman" panose="02020603050405020304" pitchFamily="18" charset="0"/>
                <a:cs typeface="Times New Roman" panose="02020603050405020304" pitchFamily="18" charset="0"/>
              </a:rPr>
              <a:t>.</a:t>
            </a:r>
            <a:endParaRPr lang="th-TH" sz="2400" dirty="0" smtClean="0">
              <a:latin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Assertion should not be used to replace exception handling.</a:t>
            </a:r>
          </a:p>
          <a:p>
            <a:r>
              <a:rPr lang="en-US" dirty="0"/>
              <a:t>An assert statement has the following syntax:</a:t>
            </a:r>
          </a:p>
          <a:p>
            <a:pPr marL="0" indent="0">
              <a:buNone/>
            </a:pPr>
            <a:r>
              <a:rPr lang="en-US" dirty="0" smtClean="0"/>
              <a:t>	assert booleanExpressionIfFalse;</a:t>
            </a:r>
            <a:endParaRPr lang="en-US" dirty="0"/>
          </a:p>
          <a:p>
            <a:pPr marL="0" indent="0">
              <a:buNone/>
            </a:pPr>
            <a:r>
              <a:rPr lang="en-US" dirty="0" smtClean="0"/>
              <a:t>	assert booleanExpressionIfFalse: </a:t>
            </a:r>
            <a:r>
              <a:rPr lang="en-US" dirty="0"/>
              <a:t>"Message about the error";</a:t>
            </a:r>
          </a:p>
          <a:p>
            <a:r>
              <a:rPr lang="en-US" dirty="0"/>
              <a:t>If the boolean expression of the assert statement evaluates to false, the program will throw a java.lang.AssertionError and </a:t>
            </a:r>
            <a:r>
              <a:rPr lang="en-US" dirty="0" smtClean="0"/>
              <a:t>terminate.</a:t>
            </a:r>
          </a:p>
          <a:p>
            <a:r>
              <a:rPr lang="en-US" dirty="0"/>
              <a:t>By default, assertions are disabled. You can use the command-line arguments –ea (for enabling assertions) and –da (for disabling assertions) with other options for classes, packages, and system classes when running the program.</a:t>
            </a:r>
          </a:p>
        </p:txBody>
      </p:sp>
    </p:spTree>
    <p:extLst>
      <p:ext uri="{BB962C8B-B14F-4D97-AF65-F5344CB8AC3E}">
        <p14:creationId xmlns:p14="http://schemas.microsoft.com/office/powerpoint/2010/main" val="245818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103312" y="1853248"/>
            <a:ext cx="9122513" cy="3768332"/>
          </a:xfrm>
        </p:spPr>
        <p:txBody>
          <a:bodyPr>
            <a:normAutofit/>
          </a:bodyPr>
          <a:lstStyle/>
          <a:p>
            <a:r>
              <a:rPr lang="en-US" altLang="en-US" sz="2800" dirty="0" smtClean="0">
                <a:latin typeface="Times New Roman" panose="02020603050405020304" pitchFamily="18" charset="0"/>
                <a:cs typeface="Times New Roman" panose="02020603050405020304" pitchFamily="18" charset="0"/>
              </a:rPr>
              <a:t>Assertions</a:t>
            </a:r>
          </a:p>
          <a:p>
            <a:r>
              <a:rPr lang="en-US" altLang="en-US" sz="2800" dirty="0" smtClean="0">
                <a:latin typeface="Times New Roman" panose="02020603050405020304" pitchFamily="18" charset="0"/>
                <a:cs typeface="Times New Roman" panose="02020603050405020304" pitchFamily="18" charset="0"/>
              </a:rPr>
              <a:t>Using </a:t>
            </a:r>
            <a:r>
              <a:rPr lang="en-US" altLang="en-US" sz="2800" dirty="0">
                <a:latin typeface="Times New Roman" panose="02020603050405020304" pitchFamily="18" charset="0"/>
                <a:cs typeface="Times New Roman" panose="02020603050405020304" pitchFamily="18" charset="0"/>
              </a:rPr>
              <a:t>Exception Handling or Assertions</a:t>
            </a:r>
            <a:r>
              <a:rPr lang="en-US" alt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Conclusion</a:t>
            </a:r>
            <a:endParaRPr lang="en-US" sz="2800" dirty="0"/>
          </a:p>
        </p:txBody>
      </p:sp>
    </p:spTree>
    <p:extLst>
      <p:ext uri="{BB962C8B-B14F-4D97-AF65-F5344CB8AC3E}">
        <p14:creationId xmlns:p14="http://schemas.microsoft.com/office/powerpoint/2010/main" val="267078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normAutofit/>
          </a:bodyPr>
          <a:lstStyle/>
          <a:p>
            <a:pPr marL="0" indent="0">
              <a:lnSpc>
                <a:spcPct val="90000"/>
              </a:lnSpc>
              <a:spcBef>
                <a:spcPct val="0"/>
              </a:spcBef>
            </a:pPr>
            <a:r>
              <a:rPr lang="en-US" altLang="en-US" sz="3600" dirty="0">
                <a:cs typeface="Times New Roman" panose="02020603050405020304" pitchFamily="18" charset="0"/>
              </a:rPr>
              <a:t> </a:t>
            </a:r>
            <a:r>
              <a:rPr lang="en-US" altLang="en-US" sz="2800" dirty="0">
                <a:cs typeface="Times New Roman" panose="02020603050405020304" pitchFamily="18" charset="0"/>
              </a:rPr>
              <a:t>Java statement </a:t>
            </a:r>
          </a:p>
          <a:p>
            <a:pPr marL="400050" lvl="1" indent="0">
              <a:lnSpc>
                <a:spcPct val="90000"/>
              </a:lnSpc>
              <a:spcBef>
                <a:spcPct val="0"/>
              </a:spcBef>
            </a:pPr>
            <a:r>
              <a:rPr lang="en-US" altLang="en-US" sz="2400" dirty="0">
                <a:cs typeface="Times New Roman" panose="02020603050405020304" pitchFamily="18" charset="0"/>
              </a:rPr>
              <a:t>enables you to assert an assumption about your program. </a:t>
            </a:r>
          </a:p>
          <a:p>
            <a:pPr marL="400050" lvl="1" indent="0">
              <a:lnSpc>
                <a:spcPct val="90000"/>
              </a:lnSpc>
              <a:spcBef>
                <a:spcPct val="0"/>
              </a:spcBef>
            </a:pPr>
            <a:r>
              <a:rPr lang="en-US" altLang="en-US" sz="2400" dirty="0">
                <a:cs typeface="Times New Roman" panose="02020603050405020304" pitchFamily="18" charset="0"/>
              </a:rPr>
              <a:t>An assertion contains a Boolean expression that should be true during program execution. </a:t>
            </a:r>
          </a:p>
          <a:p>
            <a:pPr marL="400050" lvl="1" indent="0">
              <a:lnSpc>
                <a:spcPct val="90000"/>
              </a:lnSpc>
              <a:spcBef>
                <a:spcPct val="0"/>
              </a:spcBef>
            </a:pPr>
            <a:r>
              <a:rPr lang="en-US" altLang="en-US" sz="2400" dirty="0">
                <a:cs typeface="Times New Roman" panose="02020603050405020304" pitchFamily="18" charset="0"/>
              </a:rPr>
              <a:t>Assertions can be used to assure program correctness and avoid logic errors.</a:t>
            </a:r>
            <a:r>
              <a:rPr lang="en-US" altLang="en-US" sz="2400" dirty="0"/>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48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Declaring Assertions</a:t>
            </a:r>
            <a:endParaRPr lang="en-US" dirty="0"/>
          </a:p>
        </p:txBody>
      </p:sp>
      <p:sp>
        <p:nvSpPr>
          <p:cNvPr id="3" name="Content Placeholder 2"/>
          <p:cNvSpPr>
            <a:spLocks noGrp="1"/>
          </p:cNvSpPr>
          <p:nvPr>
            <p:ph idx="1"/>
          </p:nvPr>
        </p:nvSpPr>
        <p:spPr>
          <a:xfrm>
            <a:off x="1103312" y="2052918"/>
            <a:ext cx="9676305" cy="4195481"/>
          </a:xfrm>
        </p:spPr>
        <p:txBody>
          <a:bodyPr/>
          <a:lstStyle/>
          <a:p>
            <a:pPr marL="0" indent="0">
              <a:spcBef>
                <a:spcPct val="0"/>
              </a:spcBef>
              <a:buFont typeface="Monotype Sorts" pitchFamily="2" charset="2"/>
              <a:buNone/>
            </a:pPr>
            <a:r>
              <a:rPr lang="en-US" altLang="en-US" dirty="0">
                <a:cs typeface="Times New Roman" panose="02020603050405020304" pitchFamily="18" charset="0"/>
              </a:rPr>
              <a:t>An </a:t>
            </a:r>
            <a:r>
              <a:rPr lang="en-US" altLang="en-US" i="1" dirty="0">
                <a:cs typeface="Times New Roman" panose="02020603050405020304" pitchFamily="18" charset="0"/>
              </a:rPr>
              <a:t>assertion</a:t>
            </a:r>
            <a:r>
              <a:rPr lang="en-US" altLang="en-US" dirty="0">
                <a:cs typeface="Times New Roman" panose="02020603050405020304" pitchFamily="18" charset="0"/>
              </a:rPr>
              <a:t> is declared using the new Java keyword </a:t>
            </a:r>
            <a:r>
              <a:rPr lang="en-US" altLang="en-US" u="sng" dirty="0">
                <a:cs typeface="Times New Roman" panose="02020603050405020304" pitchFamily="18" charset="0"/>
              </a:rPr>
              <a:t>assert</a:t>
            </a:r>
            <a:r>
              <a:rPr lang="en-US" altLang="en-US" dirty="0">
                <a:cs typeface="Times New Roman" panose="02020603050405020304" pitchFamily="18" charset="0"/>
              </a:rPr>
              <a:t> in JDK 1.4 as follows:</a:t>
            </a:r>
          </a:p>
          <a:p>
            <a:pPr marL="0" indent="0">
              <a:spcBef>
                <a:spcPct val="0"/>
              </a:spcBef>
              <a:buFont typeface="Monotype Sorts" pitchFamily="2" charset="2"/>
              <a:buNone/>
            </a:pP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u="sng" dirty="0">
                <a:solidFill>
                  <a:srgbClr val="FFC000"/>
                </a:solidFill>
                <a:cs typeface="Times New Roman" panose="02020603050405020304" pitchFamily="18" charset="0"/>
              </a:rPr>
              <a:t>assert </a:t>
            </a:r>
            <a:r>
              <a:rPr lang="en-US" u="sng" dirty="0">
                <a:solidFill>
                  <a:srgbClr val="FFC000"/>
                </a:solidFill>
              </a:rPr>
              <a:t>booleanExpressionIsFalse</a:t>
            </a:r>
            <a:r>
              <a:rPr lang="en-US" altLang="en-US" u="sng" dirty="0" smtClean="0">
                <a:solidFill>
                  <a:srgbClr val="FFC000"/>
                </a:solidFill>
                <a:cs typeface="Times New Roman" panose="02020603050405020304" pitchFamily="18" charset="0"/>
              </a:rPr>
              <a:t>;</a:t>
            </a:r>
            <a:r>
              <a:rPr lang="en-US" altLang="en-US" dirty="0" smtClean="0">
                <a:solidFill>
                  <a:srgbClr val="FFC000"/>
                </a:solidFill>
                <a:cs typeface="Times New Roman" panose="02020603050405020304" pitchFamily="18" charset="0"/>
              </a:rPr>
              <a:t>  </a:t>
            </a:r>
            <a:r>
              <a:rPr lang="en-US" altLang="en-US" dirty="0">
                <a:solidFill>
                  <a:srgbClr val="FFC000"/>
                </a:solidFill>
                <a:cs typeface="Times New Roman" panose="02020603050405020304" pitchFamily="18" charset="0"/>
                <a:sym typeface="Wingdings" panose="05000000000000000000" pitchFamily="2" charset="2"/>
              </a:rPr>
              <a:t/>
            </a:r>
            <a:br>
              <a:rPr lang="en-US" altLang="en-US" dirty="0">
                <a:solidFill>
                  <a:srgbClr val="FFC000"/>
                </a:solidFill>
                <a:cs typeface="Times New Roman" panose="02020603050405020304" pitchFamily="18" charset="0"/>
                <a:sym typeface="Wingdings" panose="05000000000000000000" pitchFamily="2" charset="2"/>
              </a:rPr>
            </a:br>
            <a:r>
              <a:rPr lang="en-US" altLang="en-US" dirty="0" smtClean="0">
                <a:solidFill>
                  <a:srgbClr val="FFC000"/>
                </a:solidFill>
                <a:cs typeface="Times New Roman" panose="02020603050405020304" pitchFamily="18" charset="0"/>
                <a:sym typeface="Wingdings" panose="05000000000000000000" pitchFamily="2" charset="2"/>
              </a:rPr>
              <a:t>	</a:t>
            </a:r>
            <a:r>
              <a:rPr lang="en-US" altLang="en-US" dirty="0" smtClean="0">
                <a:solidFill>
                  <a:srgbClr val="92D050"/>
                </a:solidFill>
                <a:cs typeface="Times New Roman" panose="02020603050405020304" pitchFamily="18" charset="0"/>
                <a:sym typeface="Wingdings" panose="05000000000000000000" pitchFamily="2" charset="2"/>
              </a:rPr>
              <a:t>if (</a:t>
            </a:r>
            <a:r>
              <a:rPr lang="en-US" dirty="0">
                <a:solidFill>
                  <a:srgbClr val="92D050"/>
                </a:solidFill>
              </a:rPr>
              <a:t>booleanExpressionIsFalse</a:t>
            </a:r>
            <a:r>
              <a:rPr lang="en-US" altLang="en-US" dirty="0" smtClean="0">
                <a:solidFill>
                  <a:srgbClr val="92D050"/>
                </a:solidFill>
                <a:cs typeface="Times New Roman" panose="02020603050405020304" pitchFamily="18" charset="0"/>
                <a:sym typeface="Wingdings" panose="05000000000000000000" pitchFamily="2" charset="2"/>
              </a:rPr>
              <a:t>) throw new AssertionError();</a:t>
            </a:r>
            <a:r>
              <a:rPr lang="en-US" altLang="en-US" dirty="0" smtClean="0">
                <a:solidFill>
                  <a:srgbClr val="92D050"/>
                </a:solidFill>
                <a:cs typeface="Times New Roman" panose="02020603050405020304" pitchFamily="18" charset="0"/>
              </a:rPr>
              <a:t/>
            </a:r>
            <a:br>
              <a:rPr lang="en-US" altLang="en-US" dirty="0" smtClean="0">
                <a:solidFill>
                  <a:srgbClr val="92D050"/>
                </a:solidFill>
                <a:cs typeface="Times New Roman" panose="02020603050405020304" pitchFamily="18" charset="0"/>
              </a:rPr>
            </a:br>
            <a:endParaRPr lang="en-US" altLang="en-US" dirty="0">
              <a:solidFill>
                <a:srgbClr val="92D050"/>
              </a:solidFill>
              <a:cs typeface="Times New Roman" panose="02020603050405020304" pitchFamily="18" charset="0"/>
            </a:endParaRPr>
          </a:p>
          <a:p>
            <a:pPr marL="0" indent="0">
              <a:spcBef>
                <a:spcPct val="0"/>
              </a:spcBef>
              <a:buFont typeface="Monotype Sorts" pitchFamily="2" charset="2"/>
              <a:buNone/>
            </a:pPr>
            <a:r>
              <a:rPr lang="en-US" altLang="en-US" u="sng" dirty="0" smtClean="0">
                <a:solidFill>
                  <a:srgbClr val="FFC000"/>
                </a:solidFill>
                <a:cs typeface="Times New Roman" panose="02020603050405020304" pitchFamily="18" charset="0"/>
              </a:rPr>
              <a:t>assert</a:t>
            </a:r>
            <a:r>
              <a:rPr lang="en-US" altLang="en-US" u="sng" dirty="0">
                <a:solidFill>
                  <a:srgbClr val="FFC000"/>
                </a:solidFill>
                <a:cs typeface="Times New Roman" panose="02020603050405020304" pitchFamily="18" charset="0"/>
              </a:rPr>
              <a:t> </a:t>
            </a:r>
            <a:r>
              <a:rPr lang="en-US" u="sng" dirty="0" smtClean="0">
                <a:solidFill>
                  <a:srgbClr val="FFC000"/>
                </a:solidFill>
              </a:rPr>
              <a:t>booleanExpressionIsFalse </a:t>
            </a:r>
            <a:r>
              <a:rPr lang="en-US" altLang="en-US" u="sng" dirty="0" smtClean="0">
                <a:solidFill>
                  <a:srgbClr val="FFC000"/>
                </a:solidFill>
                <a:cs typeface="Times New Roman" panose="02020603050405020304" pitchFamily="18" charset="0"/>
              </a:rPr>
              <a:t>: </a:t>
            </a:r>
            <a:r>
              <a:rPr lang="en-US" altLang="en-US" i="1" u="sng" dirty="0">
                <a:solidFill>
                  <a:srgbClr val="FFC000"/>
                </a:solidFill>
                <a:cs typeface="Times New Roman" panose="02020603050405020304" pitchFamily="18" charset="0"/>
              </a:rPr>
              <a:t>detailMessage</a:t>
            </a:r>
            <a:r>
              <a:rPr lang="en-US" altLang="en-US" u="sng" dirty="0" smtClean="0">
                <a:solidFill>
                  <a:srgbClr val="FFC000"/>
                </a:solidFill>
                <a:cs typeface="Times New Roman" panose="02020603050405020304" pitchFamily="18" charset="0"/>
              </a:rPr>
              <a:t>;</a:t>
            </a:r>
            <a:br>
              <a:rPr lang="en-US" altLang="en-US" u="sng" dirty="0" smtClean="0">
                <a:solidFill>
                  <a:srgbClr val="FFC000"/>
                </a:solidFill>
                <a:cs typeface="Times New Roman" panose="02020603050405020304" pitchFamily="18" charset="0"/>
              </a:rPr>
            </a:br>
            <a:r>
              <a:rPr lang="th-TH" altLang="en-US" dirty="0" smtClean="0">
                <a:solidFill>
                  <a:srgbClr val="FFC000"/>
                </a:solidFill>
                <a:latin typeface="Times New Roman" panose="02020603050405020304" pitchFamily="18" charset="0"/>
                <a:cs typeface="Times New Roman" panose="02020603050405020304" pitchFamily="18" charset="0"/>
              </a:rPr>
              <a:t>	</a:t>
            </a:r>
            <a:r>
              <a:rPr lang="en-US" altLang="en-US" dirty="0">
                <a:solidFill>
                  <a:srgbClr val="92D050"/>
                </a:solidFill>
                <a:cs typeface="Times New Roman" panose="02020603050405020304" pitchFamily="18" charset="0"/>
                <a:sym typeface="Wingdings" panose="05000000000000000000" pitchFamily="2" charset="2"/>
              </a:rPr>
              <a:t>if (</a:t>
            </a:r>
            <a:r>
              <a:rPr lang="en-US" dirty="0">
                <a:solidFill>
                  <a:srgbClr val="92D050"/>
                </a:solidFill>
              </a:rPr>
              <a:t>booleanExpressionIsFalse</a:t>
            </a:r>
            <a:r>
              <a:rPr lang="en-US" altLang="en-US" dirty="0">
                <a:solidFill>
                  <a:srgbClr val="92D050"/>
                </a:solidFill>
                <a:cs typeface="Times New Roman" panose="02020603050405020304" pitchFamily="18" charset="0"/>
                <a:sym typeface="Wingdings" panose="05000000000000000000" pitchFamily="2" charset="2"/>
              </a:rPr>
              <a:t>) throw new </a:t>
            </a:r>
            <a:r>
              <a:rPr lang="en-US" altLang="en-US" dirty="0" smtClean="0">
                <a:solidFill>
                  <a:srgbClr val="92D050"/>
                </a:solidFill>
                <a:cs typeface="Times New Roman" panose="02020603050405020304" pitchFamily="18" charset="0"/>
                <a:sym typeface="Wingdings" panose="05000000000000000000" pitchFamily="2" charset="2"/>
              </a:rPr>
              <a:t>AssertionError(</a:t>
            </a:r>
            <a:r>
              <a:rPr lang="en-US" altLang="en-US" i="1" dirty="0">
                <a:solidFill>
                  <a:srgbClr val="92D050"/>
                </a:solidFill>
                <a:cs typeface="Times New Roman" panose="02020603050405020304" pitchFamily="18" charset="0"/>
              </a:rPr>
              <a:t>detailMessage</a:t>
            </a:r>
            <a:r>
              <a:rPr lang="en-US" altLang="en-US" dirty="0" smtClean="0">
                <a:solidFill>
                  <a:srgbClr val="92D050"/>
                </a:solidFill>
                <a:cs typeface="Times New Roman" panose="02020603050405020304" pitchFamily="18" charset="0"/>
                <a:sym typeface="Wingdings" panose="05000000000000000000" pitchFamily="2" charset="2"/>
              </a:rPr>
              <a:t>);</a:t>
            </a:r>
            <a:r>
              <a:rPr lang="en-US" altLang="en-US" dirty="0">
                <a:solidFill>
                  <a:srgbClr val="FFC000"/>
                </a:solidFill>
                <a:cs typeface="Times New Roman" panose="02020603050405020304" pitchFamily="18" charset="0"/>
              </a:rPr>
              <a:t/>
            </a:r>
            <a:br>
              <a:rPr lang="en-US" altLang="en-US" dirty="0">
                <a:solidFill>
                  <a:srgbClr val="FFC000"/>
                </a:solidFill>
                <a:cs typeface="Times New Roman" panose="02020603050405020304" pitchFamily="18" charset="0"/>
              </a:rPr>
            </a:b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dirty="0">
                <a:cs typeface="Times New Roman" panose="02020603050405020304" pitchFamily="18" charset="0"/>
              </a:rPr>
              <a:t>where </a:t>
            </a:r>
            <a:r>
              <a:rPr lang="en-US" altLang="en-US" i="1" dirty="0">
                <a:solidFill>
                  <a:srgbClr val="FFC000"/>
                </a:solidFill>
                <a:cs typeface="Times New Roman" panose="02020603050405020304" pitchFamily="18" charset="0"/>
              </a:rPr>
              <a:t>assertion</a:t>
            </a:r>
            <a:r>
              <a:rPr lang="en-US" altLang="en-US" dirty="0">
                <a:solidFill>
                  <a:srgbClr val="FFC000"/>
                </a:solidFill>
                <a:cs typeface="Times New Roman" panose="02020603050405020304" pitchFamily="18" charset="0"/>
              </a:rPr>
              <a:t> </a:t>
            </a:r>
            <a:r>
              <a:rPr lang="en-US" altLang="en-US" dirty="0">
                <a:cs typeface="Times New Roman" panose="02020603050405020304" pitchFamily="18" charset="0"/>
              </a:rPr>
              <a:t>is a Boolean expression and </a:t>
            </a:r>
            <a:r>
              <a:rPr lang="en-US" altLang="en-US" i="1" dirty="0">
                <a:cs typeface="Times New Roman" panose="02020603050405020304" pitchFamily="18" charset="0"/>
              </a:rPr>
              <a:t>detailMessage</a:t>
            </a:r>
            <a:r>
              <a:rPr lang="en-US" altLang="en-US" dirty="0">
                <a:cs typeface="Times New Roman" panose="02020603050405020304" pitchFamily="18" charset="0"/>
              </a:rPr>
              <a:t> is a primitive-type or an Object value. </a:t>
            </a:r>
          </a:p>
          <a:p>
            <a:pPr marL="0" indent="0">
              <a:spcBef>
                <a:spcPct val="0"/>
              </a:spcBef>
              <a:buFont typeface="Monotype Sorts" pitchFamily="2" charset="2"/>
              <a:buNone/>
            </a:pPr>
            <a:endParaRPr lang="en-US" alt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41149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Which constructor is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853248"/>
            <a:ext cx="8946541" cy="4195481"/>
          </a:xfrm>
        </p:spPr>
        <p:txBody>
          <a:bodyPr>
            <a:normAutofit/>
          </a:bodyPr>
          <a:lstStyle/>
          <a:p>
            <a:r>
              <a:rPr lang="en-US" altLang="en-US" sz="2800" u="sng" dirty="0">
                <a:solidFill>
                  <a:srgbClr val="FFC000"/>
                </a:solidFill>
                <a:latin typeface="Times New Roman" panose="02020603050405020304" pitchFamily="18" charset="0"/>
                <a:cs typeface="Times New Roman" panose="02020603050405020304" pitchFamily="18" charset="0"/>
              </a:rPr>
              <a:t>assert </a:t>
            </a:r>
            <a:r>
              <a:rPr lang="en-US" altLang="en-US" sz="2800" i="1" u="sng" dirty="0">
                <a:solidFill>
                  <a:srgbClr val="FFC000"/>
                </a:solidFill>
                <a:latin typeface="Times New Roman" panose="02020603050405020304" pitchFamily="18" charset="0"/>
                <a:cs typeface="Times New Roman" panose="02020603050405020304" pitchFamily="18" charset="0"/>
              </a:rPr>
              <a:t>assertion</a:t>
            </a:r>
            <a:r>
              <a:rPr lang="en-US" altLang="en-US" sz="2800" u="sng" dirty="0">
                <a:solidFill>
                  <a:srgbClr val="FFC000"/>
                </a:solidFill>
                <a:latin typeface="Times New Roman" panose="02020603050405020304" pitchFamily="18" charset="0"/>
                <a:cs typeface="Times New Roman" panose="02020603050405020304" pitchFamily="18" charset="0"/>
              </a:rPr>
              <a:t>;</a:t>
            </a:r>
          </a:p>
          <a:p>
            <a:pPr lvl="1"/>
            <a:r>
              <a:rPr lang="en-US" altLang="en-US" sz="2400" dirty="0">
                <a:latin typeface="Times New Roman" panose="02020603050405020304" pitchFamily="18" charset="0"/>
                <a:cs typeface="Times New Roman" panose="02020603050405020304" pitchFamily="18" charset="0"/>
              </a:rPr>
              <a:t>the no-</a:t>
            </a:r>
            <a:r>
              <a:rPr lang="en-US" altLang="en-US" sz="2400" dirty="0" err="1">
                <a:latin typeface="Times New Roman" panose="02020603050405020304" pitchFamily="18" charset="0"/>
                <a:cs typeface="Times New Roman" panose="02020603050405020304" pitchFamily="18" charset="0"/>
              </a:rPr>
              <a:t>arg</a:t>
            </a:r>
            <a:r>
              <a:rPr lang="en-US" altLang="en-US" sz="2400" dirty="0">
                <a:latin typeface="Times New Roman" panose="02020603050405020304" pitchFamily="18" charset="0"/>
                <a:cs typeface="Times New Roman" panose="02020603050405020304" pitchFamily="18" charset="0"/>
              </a:rPr>
              <a:t> constructor of AssertionError is used. </a:t>
            </a:r>
          </a:p>
          <a:p>
            <a:r>
              <a:rPr lang="en-US" altLang="en-US" sz="2800" u="sng" dirty="0">
                <a:solidFill>
                  <a:srgbClr val="FFC000"/>
                </a:solidFill>
                <a:latin typeface="Times New Roman" panose="02020603050405020304" pitchFamily="18" charset="0"/>
                <a:cs typeface="Times New Roman" panose="02020603050405020304" pitchFamily="18" charset="0"/>
              </a:rPr>
              <a:t>assert </a:t>
            </a:r>
            <a:r>
              <a:rPr lang="en-US" altLang="en-US" sz="2800" i="1" u="sng" dirty="0">
                <a:solidFill>
                  <a:srgbClr val="FFC000"/>
                </a:solidFill>
                <a:latin typeface="Times New Roman" panose="02020603050405020304" pitchFamily="18" charset="0"/>
                <a:cs typeface="Times New Roman" panose="02020603050405020304" pitchFamily="18" charset="0"/>
              </a:rPr>
              <a:t>assertion</a:t>
            </a:r>
            <a:r>
              <a:rPr lang="en-US" altLang="en-US" sz="2800" u="sng" dirty="0">
                <a:solidFill>
                  <a:srgbClr val="FFC000"/>
                </a:solidFill>
                <a:latin typeface="Times New Roman" panose="02020603050405020304" pitchFamily="18" charset="0"/>
                <a:cs typeface="Times New Roman" panose="02020603050405020304" pitchFamily="18" charset="0"/>
              </a:rPr>
              <a:t> : </a:t>
            </a:r>
            <a:r>
              <a:rPr lang="en-US" altLang="en-US" sz="2800" i="1" u="sng" dirty="0">
                <a:solidFill>
                  <a:srgbClr val="FFC000"/>
                </a:solidFill>
                <a:latin typeface="Times New Roman" panose="02020603050405020304" pitchFamily="18" charset="0"/>
                <a:cs typeface="Times New Roman" panose="02020603050405020304" pitchFamily="18" charset="0"/>
              </a:rPr>
              <a:t>detailMessage</a:t>
            </a:r>
            <a:r>
              <a:rPr lang="en-US" altLang="en-US" sz="2800" u="sng" dirty="0">
                <a:solidFill>
                  <a:srgbClr val="FFC000"/>
                </a:solidFill>
                <a:latin typeface="Times New Roman" panose="02020603050405020304" pitchFamily="18" charset="0"/>
                <a:cs typeface="Times New Roman" panose="02020603050405020304" pitchFamily="18" charset="0"/>
              </a:rPr>
              <a:t>;</a:t>
            </a:r>
          </a:p>
          <a:p>
            <a:pPr lvl="1"/>
            <a:r>
              <a:rPr lang="en-US" altLang="en-US" sz="2400" dirty="0">
                <a:latin typeface="Times New Roman" panose="02020603050405020304" pitchFamily="18" charset="0"/>
                <a:cs typeface="Times New Roman" panose="02020603050405020304" pitchFamily="18" charset="0"/>
              </a:rPr>
              <a:t>an appropriate AssertionError constructor is used to match the data type of the message. </a:t>
            </a:r>
          </a:p>
          <a:p>
            <a:pPr lvl="1"/>
            <a:r>
              <a:rPr lang="en-US" altLang="en-US" sz="2400" dirty="0">
                <a:latin typeface="Times New Roman" panose="02020603050405020304" pitchFamily="18" charset="0"/>
                <a:cs typeface="Times New Roman" panose="02020603050405020304" pitchFamily="18" charset="0"/>
              </a:rPr>
              <a:t>Since AssertionError is a subclass of Error, when an assertion becomes false, the program displays a message on the console and exits.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41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Executing Assertions Example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8707" y="2052918"/>
            <a:ext cx="6934798" cy="4195481"/>
          </a:xfrm>
          <a:prstGeom prst="rect">
            <a:avLst/>
          </a:prstGeom>
        </p:spPr>
      </p:pic>
    </p:spTree>
    <p:extLst>
      <p:ext uri="{BB962C8B-B14F-4D97-AF65-F5344CB8AC3E}">
        <p14:creationId xmlns:p14="http://schemas.microsoft.com/office/powerpoint/2010/main" val="155015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Compiling Programs with Assertions </a:t>
            </a:r>
            <a:endParaRPr lang="en-US" dirty="0"/>
          </a:p>
        </p:txBody>
      </p:sp>
      <p:sp>
        <p:nvSpPr>
          <p:cNvPr id="3" name="Content Placeholder 2"/>
          <p:cNvSpPr>
            <a:spLocks noGrp="1"/>
          </p:cNvSpPr>
          <p:nvPr>
            <p:ph idx="1"/>
          </p:nvPr>
        </p:nvSpPr>
        <p:spPr/>
        <p:txBody>
          <a:bodyPr/>
          <a:lstStyle/>
          <a:p>
            <a:pPr marL="0" indent="0">
              <a:lnSpc>
                <a:spcPct val="90000"/>
              </a:lnSpc>
              <a:spcBef>
                <a:spcPct val="0"/>
              </a:spcBef>
              <a:buFont typeface="Monotype Sorts" pitchFamily="2" charset="2"/>
              <a:buNone/>
            </a:pPr>
            <a:r>
              <a:rPr lang="en-US" altLang="en-US" sz="2800" dirty="0">
                <a:latin typeface="Times New Roman" panose="02020603050405020304" pitchFamily="18" charset="0"/>
                <a:cs typeface="Times New Roman" panose="02020603050405020304" pitchFamily="18" charset="0"/>
              </a:rPr>
              <a:t>Since </a:t>
            </a:r>
            <a:r>
              <a:rPr lang="en-US" altLang="en-US" sz="2800" u="sng" dirty="0">
                <a:latin typeface="Times New Roman" panose="02020603050405020304" pitchFamily="18" charset="0"/>
                <a:cs typeface="Times New Roman" panose="02020603050405020304" pitchFamily="18" charset="0"/>
              </a:rPr>
              <a:t>assert</a:t>
            </a:r>
            <a:r>
              <a:rPr lang="en-US" altLang="en-US" sz="2800" dirty="0">
                <a:latin typeface="Times New Roman" panose="02020603050405020304" pitchFamily="18" charset="0"/>
                <a:cs typeface="Times New Roman" panose="02020603050405020304" pitchFamily="18" charset="0"/>
              </a:rPr>
              <a:t> is a new Java keyword introduced in JDK 1.4, you have to compile the program using a JDK 1.4 compiler. Furthermore, you need to include the switch </a:t>
            </a:r>
            <a:r>
              <a:rPr lang="en-US" altLang="en-US" sz="2800" dirty="0">
                <a:solidFill>
                  <a:srgbClr val="FFC000"/>
                </a:solidFill>
                <a:latin typeface="Times New Roman" panose="02020603050405020304" pitchFamily="18" charset="0"/>
                <a:cs typeface="Times New Roman" panose="02020603050405020304" pitchFamily="18" charset="0"/>
              </a:rPr>
              <a:t>–source 1.4</a:t>
            </a:r>
            <a:r>
              <a:rPr lang="en-US" altLang="en-US" sz="2800" dirty="0">
                <a:solidFill>
                  <a:srgbClr val="C00000"/>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in the compiler command as follows:</a:t>
            </a:r>
          </a:p>
          <a:p>
            <a:pPr marL="0" indent="0">
              <a:lnSpc>
                <a:spcPct val="90000"/>
              </a:lnSpc>
              <a:spcBef>
                <a:spcPct val="0"/>
              </a:spcBef>
              <a:buFont typeface="Monotype Sorts" pitchFamily="2" charset="2"/>
              <a:buNone/>
            </a:pPr>
            <a:endParaRPr lang="en-US" altLang="en-US" sz="2800" dirty="0">
              <a:latin typeface="Times New Roman" panose="02020603050405020304" pitchFamily="18" charset="0"/>
              <a:cs typeface="Times New Roman" panose="02020603050405020304" pitchFamily="18" charset="0"/>
            </a:endParaRPr>
          </a:p>
          <a:p>
            <a:pPr marL="0" indent="0">
              <a:lnSpc>
                <a:spcPct val="90000"/>
              </a:lnSpc>
              <a:spcBef>
                <a:spcPct val="0"/>
              </a:spcBef>
              <a:buFont typeface="Monotype Sorts" pitchFamily="2" charset="2"/>
              <a:buNone/>
            </a:pPr>
            <a:r>
              <a:rPr lang="en-US" altLang="en-US" sz="2800" b="1" dirty="0" err="1">
                <a:solidFill>
                  <a:srgbClr val="FFC000"/>
                </a:solidFill>
                <a:latin typeface="Times New Roman" panose="02020603050405020304" pitchFamily="18" charset="0"/>
                <a:cs typeface="Times New Roman" panose="02020603050405020304" pitchFamily="18" charset="0"/>
              </a:rPr>
              <a:t>javac</a:t>
            </a:r>
            <a:r>
              <a:rPr lang="en-US" altLang="en-US" sz="2800" b="1" dirty="0">
                <a:solidFill>
                  <a:srgbClr val="FFC000"/>
                </a:solidFill>
                <a:latin typeface="Times New Roman" panose="02020603050405020304" pitchFamily="18" charset="0"/>
                <a:cs typeface="Times New Roman" panose="02020603050405020304" pitchFamily="18" charset="0"/>
              </a:rPr>
              <a:t> –source 1.4 AssertionDemo.java</a:t>
            </a:r>
          </a:p>
          <a:p>
            <a:pPr marL="0" indent="0">
              <a:buNone/>
            </a:pPr>
            <a:endParaRPr lang="en-US" dirty="0"/>
          </a:p>
        </p:txBody>
      </p:sp>
    </p:spTree>
    <p:extLst>
      <p:ext uri="{BB962C8B-B14F-4D97-AF65-F5344CB8AC3E}">
        <p14:creationId xmlns:p14="http://schemas.microsoft.com/office/powerpoint/2010/main" val="34419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Assertions</a:t>
            </a:r>
            <a:endParaRPr lang="en-US" dirty="0"/>
          </a:p>
        </p:txBody>
      </p:sp>
      <p:sp>
        <p:nvSpPr>
          <p:cNvPr id="3" name="Content Placeholder 2"/>
          <p:cNvSpPr>
            <a:spLocks noGrp="1"/>
          </p:cNvSpPr>
          <p:nvPr>
            <p:ph idx="1"/>
          </p:nvPr>
        </p:nvSpPr>
        <p:spPr>
          <a:xfrm>
            <a:off x="1104293" y="1640794"/>
            <a:ext cx="8946541" cy="4901674"/>
          </a:xfrm>
        </p:spPr>
        <p:txBody>
          <a:bodyPr>
            <a:normAutofit/>
          </a:bodyPr>
          <a:lstStyle/>
          <a:p>
            <a:pPr marL="0" indent="0">
              <a:spcBef>
                <a:spcPct val="0"/>
              </a:spcBef>
              <a:defRPr/>
            </a:pPr>
            <a:r>
              <a:rPr lang="en-US" sz="3200" dirty="0">
                <a:latin typeface="Times New Roman" panose="02020603050405020304" pitchFamily="18" charset="0"/>
                <a:cs typeface="Times New Roman" panose="02020603050405020304" pitchFamily="18" charset="0"/>
              </a:rPr>
              <a:t>When Java executes the assertion statement:</a:t>
            </a:r>
          </a:p>
          <a:p>
            <a:pPr marL="400050" lvl="1" indent="0">
              <a:spcBef>
                <a:spcPct val="0"/>
              </a:spcBef>
              <a:defRPr/>
            </a:pPr>
            <a:r>
              <a:rPr lang="en-US" sz="2800" dirty="0">
                <a:latin typeface="Times New Roman" panose="02020603050405020304" pitchFamily="18" charset="0"/>
                <a:cs typeface="Times New Roman" panose="02020603050405020304" pitchFamily="18" charset="0"/>
              </a:rPr>
              <a:t> the boolean assertion is evaluated</a:t>
            </a:r>
          </a:p>
          <a:p>
            <a:pPr marL="400050" lvl="1" indent="0">
              <a:spcBef>
                <a:spcPct val="0"/>
              </a:spcBef>
              <a:defRPr/>
            </a:pPr>
            <a:r>
              <a:rPr lang="en-US" sz="2800" dirty="0">
                <a:latin typeface="Times New Roman" panose="02020603050405020304" pitchFamily="18" charset="0"/>
                <a:cs typeface="Times New Roman" panose="02020603050405020304" pitchFamily="18" charset="0"/>
              </a:rPr>
              <a:t> If it is false, an AssertionError will be thrown. </a:t>
            </a:r>
          </a:p>
          <a:p>
            <a:pPr marL="400050" lvl="1" indent="0">
              <a:spcBef>
                <a:spcPct val="0"/>
              </a:spcBef>
              <a:defRPr/>
            </a:pPr>
            <a:r>
              <a:rPr lang="en-US" sz="2800" dirty="0">
                <a:latin typeface="Times New Roman" panose="02020603050405020304" pitchFamily="18" charset="0"/>
                <a:cs typeface="Times New Roman" panose="02020603050405020304" pitchFamily="18" charset="0"/>
              </a:rPr>
              <a:t> AssertionError class constructors:</a:t>
            </a:r>
          </a:p>
          <a:p>
            <a:pPr marL="800100" lvl="2" indent="0">
              <a:spcBef>
                <a:spcPct val="0"/>
              </a:spcBef>
              <a:defRPr/>
            </a:pPr>
            <a:r>
              <a:rPr lang="en-US" sz="2400" dirty="0">
                <a:latin typeface="Times New Roman" panose="02020603050405020304" pitchFamily="18" charset="0"/>
                <a:cs typeface="Times New Roman" panose="02020603050405020304" pitchFamily="18" charset="0"/>
              </a:rPr>
              <a:t> no-</a:t>
            </a:r>
            <a:r>
              <a:rPr lang="en-US" sz="2400" dirty="0" err="1">
                <a:latin typeface="Times New Roman" panose="02020603050405020304" pitchFamily="18" charset="0"/>
                <a:cs typeface="Times New Roman" panose="02020603050405020304" pitchFamily="18" charset="0"/>
              </a:rPr>
              <a:t>arg</a:t>
            </a:r>
            <a:r>
              <a:rPr lang="en-US" sz="2400" dirty="0">
                <a:latin typeface="Times New Roman" panose="02020603050405020304" pitchFamily="18" charset="0"/>
                <a:cs typeface="Times New Roman" panose="02020603050405020304" pitchFamily="18" charset="0"/>
              </a:rPr>
              <a:t> constructor </a:t>
            </a:r>
          </a:p>
          <a:p>
            <a:pPr marL="800100" lvl="2" indent="0">
              <a:spcBef>
                <a:spcPct val="0"/>
              </a:spcBef>
              <a:defRPr/>
            </a:pPr>
            <a:r>
              <a:rPr lang="en-US" sz="2400" dirty="0">
                <a:latin typeface="Times New Roman" panose="02020603050405020304" pitchFamily="18" charset="0"/>
                <a:cs typeface="Times New Roman" panose="02020603050405020304" pitchFamily="18" charset="0"/>
              </a:rPr>
              <a:t> seven overloaded single-argument constructors of type</a:t>
            </a:r>
          </a:p>
          <a:p>
            <a:pPr marL="1257300" lvl="3" indent="0">
              <a:spcBef>
                <a:spcPct val="0"/>
              </a:spcBef>
              <a:defRPr/>
            </a:pPr>
            <a:r>
              <a:rPr lang="en-US" sz="2000" dirty="0" smtClean="0">
                <a:latin typeface="Times New Roman" panose="02020603050405020304" pitchFamily="18" charset="0"/>
                <a:cs typeface="Times New Roman" panose="02020603050405020304" pitchFamily="18" charset="0"/>
              </a:rPr>
              <a:t> int, </a:t>
            </a:r>
          </a:p>
          <a:p>
            <a:pPr marL="1257300" lvl="3" indent="0">
              <a:spcBef>
                <a:spcPct val="0"/>
              </a:spcBef>
              <a:defRPr/>
            </a:pPr>
            <a:r>
              <a:rPr lang="en-US" sz="2000" dirty="0" smtClean="0">
                <a:latin typeface="Times New Roman" panose="02020603050405020304" pitchFamily="18" charset="0"/>
                <a:cs typeface="Times New Roman" panose="02020603050405020304" pitchFamily="18" charset="0"/>
              </a:rPr>
              <a:t>long, </a:t>
            </a:r>
          </a:p>
          <a:p>
            <a:pPr marL="1257300" lvl="3" indent="0">
              <a:spcBef>
                <a:spcPct val="0"/>
              </a:spcBef>
              <a:defRPr/>
            </a:pPr>
            <a:r>
              <a:rPr lang="en-US" sz="2000" dirty="0" smtClean="0">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a:t>
            </a:r>
          </a:p>
          <a:p>
            <a:pPr marL="1257300" lvl="3" indent="0">
              <a:spcBef>
                <a:spcPct val="0"/>
              </a:spcBef>
              <a:defRPr/>
            </a:pPr>
            <a:r>
              <a:rPr lang="en-US" sz="2000" dirty="0">
                <a:latin typeface="Times New Roman" panose="02020603050405020304" pitchFamily="18" charset="0"/>
                <a:cs typeface="Times New Roman" panose="02020603050405020304" pitchFamily="18" charset="0"/>
              </a:rPr>
              <a:t>double, </a:t>
            </a:r>
          </a:p>
          <a:p>
            <a:pPr marL="1257300" lvl="3" indent="0">
              <a:spcBef>
                <a:spcPct val="0"/>
              </a:spcBef>
              <a:defRPr/>
            </a:pPr>
            <a:r>
              <a:rPr lang="en-US" sz="2000" dirty="0">
                <a:latin typeface="Times New Roman" panose="02020603050405020304" pitchFamily="18" charset="0"/>
                <a:cs typeface="Times New Roman" panose="02020603050405020304" pitchFamily="18" charset="0"/>
              </a:rPr>
              <a:t>boolean, </a:t>
            </a:r>
          </a:p>
          <a:p>
            <a:pPr marL="1257300" lvl="3" indent="0">
              <a:spcBef>
                <a:spcPct val="0"/>
              </a:spcBef>
              <a:defRPr/>
            </a:pPr>
            <a:r>
              <a:rPr lang="en-US" sz="2000" dirty="0">
                <a:latin typeface="Times New Roman" panose="02020603050405020304" pitchFamily="18" charset="0"/>
                <a:cs typeface="Times New Roman" panose="02020603050405020304" pitchFamily="18" charset="0"/>
              </a:rPr>
              <a:t>char, </a:t>
            </a:r>
          </a:p>
          <a:p>
            <a:pPr marL="1257300" lvl="3" indent="0">
              <a:spcBef>
                <a:spcPct val="0"/>
              </a:spcBef>
              <a:defRPr/>
            </a:pPr>
            <a:r>
              <a:rPr lang="en-US" sz="2000" dirty="0">
                <a:latin typeface="Times New Roman" panose="02020603050405020304" pitchFamily="18" charset="0"/>
                <a:cs typeface="Times New Roman" panose="02020603050405020304" pitchFamily="18" charset="0"/>
              </a:rPr>
              <a:t>and Object. </a:t>
            </a:r>
          </a:p>
          <a:p>
            <a:endParaRPr lang="en-US" dirty="0"/>
          </a:p>
        </p:txBody>
      </p:sp>
    </p:spTree>
    <p:extLst>
      <p:ext uri="{BB962C8B-B14F-4D97-AF65-F5344CB8AC3E}">
        <p14:creationId xmlns:p14="http://schemas.microsoft.com/office/powerpoint/2010/main" val="329434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413" y="375445"/>
            <a:ext cx="8534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53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665</TotalTime>
  <Words>708</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Angsana New</vt:lpstr>
      <vt:lpstr>Arial</vt:lpstr>
      <vt:lpstr>Century Gothic</vt:lpstr>
      <vt:lpstr>Courier New</vt:lpstr>
      <vt:lpstr>Monotype Sorts</vt:lpstr>
      <vt:lpstr>Times New Roman</vt:lpstr>
      <vt:lpstr>Wingdings</vt:lpstr>
      <vt:lpstr>Wingdings 3</vt:lpstr>
      <vt:lpstr>Ion</vt:lpstr>
      <vt:lpstr>Assertions</vt:lpstr>
      <vt:lpstr>Outline</vt:lpstr>
      <vt:lpstr>Assertions</vt:lpstr>
      <vt:lpstr>Declaring Assertions</vt:lpstr>
      <vt:lpstr>Which constructor is used?</vt:lpstr>
      <vt:lpstr>Executing Assertions Example</vt:lpstr>
      <vt:lpstr>Compiling Programs with Assertions </vt:lpstr>
      <vt:lpstr>Executing Assertions</vt:lpstr>
      <vt:lpstr>PowerPoint Presentation</vt:lpstr>
      <vt:lpstr>Running Programs with Assertions</vt:lpstr>
      <vt:lpstr>Enable Assertion (single instance)</vt:lpstr>
      <vt:lpstr>Enable Assertion (multiple instance)</vt:lpstr>
      <vt:lpstr>Disable Assertion</vt:lpstr>
      <vt:lpstr>Using Exception Handling or Assertions?</vt:lpstr>
      <vt:lpstr>Using Exception Handling or Assertions?</vt:lpstr>
      <vt:lpstr>Using Exception Handling or Assertions?</vt:lpstr>
      <vt:lpstr>Using Exception Handling or Assertions?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Assertions</dc:title>
  <dc:creator>Windows User</dc:creator>
  <cp:lastModifiedBy>Windows User</cp:lastModifiedBy>
  <cp:revision>11</cp:revision>
  <dcterms:created xsi:type="dcterms:W3CDTF">2017-09-10T17:41:58Z</dcterms:created>
  <dcterms:modified xsi:type="dcterms:W3CDTF">2017-09-11T07:01:14Z</dcterms:modified>
</cp:coreProperties>
</file>