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CE5CB-19D4-4AF0-A0FA-8E342993492F}" v="3" dt="2025-05-03T09:25:16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Boak" userId="11a755eb-d143-4262-935d-151bb2856ecc" providerId="ADAL" clId="{0A7CE5CB-19D4-4AF0-A0FA-8E342993492F}"/>
    <pc:docChg chg="undo custSel addSld modSld">
      <pc:chgData name="Ken Boak" userId="11a755eb-d143-4262-935d-151bb2856ecc" providerId="ADAL" clId="{0A7CE5CB-19D4-4AF0-A0FA-8E342993492F}" dt="2025-05-03T12:43:58.427" v="5582" actId="20577"/>
      <pc:docMkLst>
        <pc:docMk/>
      </pc:docMkLst>
      <pc:sldChg chg="modSp mod">
        <pc:chgData name="Ken Boak" userId="11a755eb-d143-4262-935d-151bb2856ecc" providerId="ADAL" clId="{0A7CE5CB-19D4-4AF0-A0FA-8E342993492F}" dt="2025-05-03T07:41:28.977" v="2" actId="27636"/>
        <pc:sldMkLst>
          <pc:docMk/>
          <pc:sldMk cId="4219208867" sldId="256"/>
        </pc:sldMkLst>
        <pc:spChg chg="mod">
          <ac:chgData name="Ken Boak" userId="11a755eb-d143-4262-935d-151bb2856ecc" providerId="ADAL" clId="{0A7CE5CB-19D4-4AF0-A0FA-8E342993492F}" dt="2025-05-03T07:41:28.977" v="2" actId="27636"/>
          <ac:spMkLst>
            <pc:docMk/>
            <pc:sldMk cId="4219208867" sldId="256"/>
            <ac:spMk id="3" creationId="{079251EA-491F-D62E-F426-D86BDDB57E58}"/>
          </ac:spMkLst>
        </pc:spChg>
      </pc:sldChg>
      <pc:sldChg chg="modSp new mod">
        <pc:chgData name="Ken Boak" userId="11a755eb-d143-4262-935d-151bb2856ecc" providerId="ADAL" clId="{0A7CE5CB-19D4-4AF0-A0FA-8E342993492F}" dt="2025-05-03T12:43:58.427" v="5582" actId="20577"/>
        <pc:sldMkLst>
          <pc:docMk/>
          <pc:sldMk cId="1406334373" sldId="257"/>
        </pc:sldMkLst>
        <pc:spChg chg="mod">
          <ac:chgData name="Ken Boak" userId="11a755eb-d143-4262-935d-151bb2856ecc" providerId="ADAL" clId="{0A7CE5CB-19D4-4AF0-A0FA-8E342993492F}" dt="2025-05-03T09:25:42.330" v="4487" actId="14100"/>
          <ac:spMkLst>
            <pc:docMk/>
            <pc:sldMk cId="1406334373" sldId="257"/>
            <ac:spMk id="2" creationId="{7CBAF222-9AAD-5872-829E-87BA2033B972}"/>
          </ac:spMkLst>
        </pc:spChg>
        <pc:spChg chg="mod">
          <ac:chgData name="Ken Boak" userId="11a755eb-d143-4262-935d-151bb2856ecc" providerId="ADAL" clId="{0A7CE5CB-19D4-4AF0-A0FA-8E342993492F}" dt="2025-05-03T12:43:58.427" v="5582" actId="20577"/>
          <ac:spMkLst>
            <pc:docMk/>
            <pc:sldMk cId="1406334373" sldId="257"/>
            <ac:spMk id="3" creationId="{CC543800-C8B1-81F6-E383-3E5A96D3448A}"/>
          </ac:spMkLst>
        </pc:spChg>
      </pc:sldChg>
      <pc:sldChg chg="modSp new mod">
        <pc:chgData name="Ken Boak" userId="11a755eb-d143-4262-935d-151bb2856ecc" providerId="ADAL" clId="{0A7CE5CB-19D4-4AF0-A0FA-8E342993492F}" dt="2025-05-03T08:05:27.090" v="934" actId="20577"/>
        <pc:sldMkLst>
          <pc:docMk/>
          <pc:sldMk cId="4032922110" sldId="258"/>
        </pc:sldMkLst>
        <pc:spChg chg="mod">
          <ac:chgData name="Ken Boak" userId="11a755eb-d143-4262-935d-151bb2856ecc" providerId="ADAL" clId="{0A7CE5CB-19D4-4AF0-A0FA-8E342993492F}" dt="2025-05-03T08:01:26.837" v="739" actId="14100"/>
          <ac:spMkLst>
            <pc:docMk/>
            <pc:sldMk cId="4032922110" sldId="258"/>
            <ac:spMk id="2" creationId="{3648E6A4-0335-C68E-C60E-62594595162D}"/>
          </ac:spMkLst>
        </pc:spChg>
        <pc:spChg chg="mod">
          <ac:chgData name="Ken Boak" userId="11a755eb-d143-4262-935d-151bb2856ecc" providerId="ADAL" clId="{0A7CE5CB-19D4-4AF0-A0FA-8E342993492F}" dt="2025-05-03T08:05:27.090" v="934" actId="20577"/>
          <ac:spMkLst>
            <pc:docMk/>
            <pc:sldMk cId="4032922110" sldId="258"/>
            <ac:spMk id="3" creationId="{9BCA304E-BF07-640E-6DDC-0D24C4171B9E}"/>
          </ac:spMkLst>
        </pc:spChg>
      </pc:sldChg>
      <pc:sldChg chg="modSp new mod">
        <pc:chgData name="Ken Boak" userId="11a755eb-d143-4262-935d-151bb2856ecc" providerId="ADAL" clId="{0A7CE5CB-19D4-4AF0-A0FA-8E342993492F}" dt="2025-05-03T08:39:12.509" v="2328" actId="14100"/>
        <pc:sldMkLst>
          <pc:docMk/>
          <pc:sldMk cId="1536938521" sldId="259"/>
        </pc:sldMkLst>
        <pc:spChg chg="mod">
          <ac:chgData name="Ken Boak" userId="11a755eb-d143-4262-935d-151bb2856ecc" providerId="ADAL" clId="{0A7CE5CB-19D4-4AF0-A0FA-8E342993492F}" dt="2025-05-03T08:39:12.509" v="2328" actId="14100"/>
          <ac:spMkLst>
            <pc:docMk/>
            <pc:sldMk cId="1536938521" sldId="259"/>
            <ac:spMk id="2" creationId="{E1134623-9A7D-110C-BA8C-4046F2292ABC}"/>
          </ac:spMkLst>
        </pc:spChg>
        <pc:spChg chg="mod">
          <ac:chgData name="Ken Boak" userId="11a755eb-d143-4262-935d-151bb2856ecc" providerId="ADAL" clId="{0A7CE5CB-19D4-4AF0-A0FA-8E342993492F}" dt="2025-05-03T08:38:38.247" v="2325" actId="14100"/>
          <ac:spMkLst>
            <pc:docMk/>
            <pc:sldMk cId="1536938521" sldId="259"/>
            <ac:spMk id="3" creationId="{54158477-9282-A1F3-83BB-2F42D44AFC17}"/>
          </ac:spMkLst>
        </pc:spChg>
      </pc:sldChg>
      <pc:sldChg chg="modSp new mod">
        <pc:chgData name="Ken Boak" userId="11a755eb-d143-4262-935d-151bb2856ecc" providerId="ADAL" clId="{0A7CE5CB-19D4-4AF0-A0FA-8E342993492F}" dt="2025-05-03T08:46:37.578" v="2716" actId="27636"/>
        <pc:sldMkLst>
          <pc:docMk/>
          <pc:sldMk cId="2316008228" sldId="260"/>
        </pc:sldMkLst>
        <pc:spChg chg="mod">
          <ac:chgData name="Ken Boak" userId="11a755eb-d143-4262-935d-151bb2856ecc" providerId="ADAL" clId="{0A7CE5CB-19D4-4AF0-A0FA-8E342993492F}" dt="2025-05-03T08:39:20.969" v="2330" actId="27636"/>
          <ac:spMkLst>
            <pc:docMk/>
            <pc:sldMk cId="2316008228" sldId="260"/>
            <ac:spMk id="2" creationId="{B2FF7AF7-449B-B3A7-D600-A8E7477C3ABC}"/>
          </ac:spMkLst>
        </pc:spChg>
        <pc:spChg chg="mod">
          <ac:chgData name="Ken Boak" userId="11a755eb-d143-4262-935d-151bb2856ecc" providerId="ADAL" clId="{0A7CE5CB-19D4-4AF0-A0FA-8E342993492F}" dt="2025-05-03T08:46:37.578" v="2716" actId="27636"/>
          <ac:spMkLst>
            <pc:docMk/>
            <pc:sldMk cId="2316008228" sldId="260"/>
            <ac:spMk id="3" creationId="{7C845F0B-7449-5F0B-A5FB-49576503BC0A}"/>
          </ac:spMkLst>
        </pc:spChg>
      </pc:sldChg>
      <pc:sldChg chg="modSp new mod">
        <pc:chgData name="Ken Boak" userId="11a755eb-d143-4262-935d-151bb2856ecc" providerId="ADAL" clId="{0A7CE5CB-19D4-4AF0-A0FA-8E342993492F}" dt="2025-05-03T09:09:54.559" v="4038" actId="20577"/>
        <pc:sldMkLst>
          <pc:docMk/>
          <pc:sldMk cId="2723502436" sldId="261"/>
        </pc:sldMkLst>
        <pc:spChg chg="mod">
          <ac:chgData name="Ken Boak" userId="11a755eb-d143-4262-935d-151bb2856ecc" providerId="ADAL" clId="{0A7CE5CB-19D4-4AF0-A0FA-8E342993492F}" dt="2025-05-03T08:47:28.258" v="2725" actId="14100"/>
          <ac:spMkLst>
            <pc:docMk/>
            <pc:sldMk cId="2723502436" sldId="261"/>
            <ac:spMk id="2" creationId="{F8334C0D-C4FB-E552-57CE-7D8079CA5CE6}"/>
          </ac:spMkLst>
        </pc:spChg>
        <pc:spChg chg="mod">
          <ac:chgData name="Ken Boak" userId="11a755eb-d143-4262-935d-151bb2856ecc" providerId="ADAL" clId="{0A7CE5CB-19D4-4AF0-A0FA-8E342993492F}" dt="2025-05-03T09:09:54.559" v="4038" actId="20577"/>
          <ac:spMkLst>
            <pc:docMk/>
            <pc:sldMk cId="2723502436" sldId="261"/>
            <ac:spMk id="3" creationId="{2819057E-2D98-913E-3F5E-5D1730EAE700}"/>
          </ac:spMkLst>
        </pc:spChg>
      </pc:sldChg>
      <pc:sldChg chg="modSp new mod">
        <pc:chgData name="Ken Boak" userId="11a755eb-d143-4262-935d-151bb2856ecc" providerId="ADAL" clId="{0A7CE5CB-19D4-4AF0-A0FA-8E342993492F}" dt="2025-05-03T12:43:45.420" v="5580" actId="20577"/>
        <pc:sldMkLst>
          <pc:docMk/>
          <pc:sldMk cId="2650223127" sldId="262"/>
        </pc:sldMkLst>
        <pc:spChg chg="mod">
          <ac:chgData name="Ken Boak" userId="11a755eb-d143-4262-935d-151bb2856ecc" providerId="ADAL" clId="{0A7CE5CB-19D4-4AF0-A0FA-8E342993492F}" dt="2025-05-03T12:43:45.420" v="5580" actId="20577"/>
          <ac:spMkLst>
            <pc:docMk/>
            <pc:sldMk cId="2650223127" sldId="262"/>
            <ac:spMk id="2" creationId="{095C9B21-D72A-2163-94E8-4267228CBADF}"/>
          </ac:spMkLst>
        </pc:spChg>
        <pc:spChg chg="mod">
          <ac:chgData name="Ken Boak" userId="11a755eb-d143-4262-935d-151bb2856ecc" providerId="ADAL" clId="{0A7CE5CB-19D4-4AF0-A0FA-8E342993492F}" dt="2025-05-03T12:43:39.243" v="5578" actId="20577"/>
          <ac:spMkLst>
            <pc:docMk/>
            <pc:sldMk cId="2650223127" sldId="262"/>
            <ac:spMk id="3" creationId="{A56DE81B-3799-E92A-4616-57FE06E73D12}"/>
          </ac:spMkLst>
        </pc:spChg>
      </pc:sldChg>
      <pc:sldChg chg="addSp modSp new mod">
        <pc:chgData name="Ken Boak" userId="11a755eb-d143-4262-935d-151bb2856ecc" providerId="ADAL" clId="{0A7CE5CB-19D4-4AF0-A0FA-8E342993492F}" dt="2025-05-03T09:19:56.191" v="4385" actId="20577"/>
        <pc:sldMkLst>
          <pc:docMk/>
          <pc:sldMk cId="1113940874" sldId="263"/>
        </pc:sldMkLst>
        <pc:spChg chg="add mod">
          <ac:chgData name="Ken Boak" userId="11a755eb-d143-4262-935d-151bb2856ecc" providerId="ADAL" clId="{0A7CE5CB-19D4-4AF0-A0FA-8E342993492F}" dt="2025-05-03T09:19:56.191" v="4385" actId="20577"/>
          <ac:spMkLst>
            <pc:docMk/>
            <pc:sldMk cId="1113940874" sldId="263"/>
            <ac:spMk id="4" creationId="{3C29C20A-65EA-118F-461B-A30EB4270495}"/>
          </ac:spMkLst>
        </pc:spChg>
        <pc:picChg chg="add mod">
          <ac:chgData name="Ken Boak" userId="11a755eb-d143-4262-935d-151bb2856ecc" providerId="ADAL" clId="{0A7CE5CB-19D4-4AF0-A0FA-8E342993492F}" dt="2025-05-03T09:18:07.778" v="4316" actId="1076"/>
          <ac:picMkLst>
            <pc:docMk/>
            <pc:sldMk cId="1113940874" sldId="263"/>
            <ac:picMk id="3" creationId="{A3C3F33B-8A1A-E430-C9EE-AC83400BE679}"/>
          </ac:picMkLst>
        </pc:picChg>
      </pc:sldChg>
      <pc:sldChg chg="addSp modSp new mod modClrScheme chgLayout">
        <pc:chgData name="Ken Boak" userId="11a755eb-d143-4262-935d-151bb2856ecc" providerId="ADAL" clId="{0A7CE5CB-19D4-4AF0-A0FA-8E342993492F}" dt="2025-05-03T09:56:16.710" v="5547" actId="14100"/>
        <pc:sldMkLst>
          <pc:docMk/>
          <pc:sldMk cId="2696922941" sldId="264"/>
        </pc:sldMkLst>
        <pc:spChg chg="add mod">
          <ac:chgData name="Ken Boak" userId="11a755eb-d143-4262-935d-151bb2856ecc" providerId="ADAL" clId="{0A7CE5CB-19D4-4AF0-A0FA-8E342993492F}" dt="2025-05-03T09:56:08.932" v="5546" actId="14100"/>
          <ac:spMkLst>
            <pc:docMk/>
            <pc:sldMk cId="2696922941" sldId="264"/>
            <ac:spMk id="2" creationId="{221F380C-6820-9698-196C-8602ED576526}"/>
          </ac:spMkLst>
        </pc:spChg>
        <pc:spChg chg="add mod">
          <ac:chgData name="Ken Boak" userId="11a755eb-d143-4262-935d-151bb2856ecc" providerId="ADAL" clId="{0A7CE5CB-19D4-4AF0-A0FA-8E342993492F}" dt="2025-05-03T09:56:16.710" v="5547" actId="14100"/>
          <ac:spMkLst>
            <pc:docMk/>
            <pc:sldMk cId="2696922941" sldId="264"/>
            <ac:spMk id="3" creationId="{B1088206-CEAC-01F4-0457-3F5D092E3DF5}"/>
          </ac:spMkLst>
        </pc:spChg>
      </pc:sldChg>
      <pc:sldChg chg="modSp new mod">
        <pc:chgData name="Ken Boak" userId="11a755eb-d143-4262-935d-151bb2856ecc" providerId="ADAL" clId="{0A7CE5CB-19D4-4AF0-A0FA-8E342993492F}" dt="2025-05-03T12:27:41.905" v="5576" actId="20577"/>
        <pc:sldMkLst>
          <pc:docMk/>
          <pc:sldMk cId="4225111017" sldId="265"/>
        </pc:sldMkLst>
        <pc:spChg chg="mod">
          <ac:chgData name="Ken Boak" userId="11a755eb-d143-4262-935d-151bb2856ecc" providerId="ADAL" clId="{0A7CE5CB-19D4-4AF0-A0FA-8E342993492F}" dt="2025-05-03T12:27:41.905" v="5576" actId="20577"/>
          <ac:spMkLst>
            <pc:docMk/>
            <pc:sldMk cId="4225111017" sldId="265"/>
            <ac:spMk id="2" creationId="{591EE1D2-B635-FD4F-64F5-618E27DCCA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48DC-1196-79B4-5017-685293FE9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96068-1970-CCA2-932D-15DD5E39F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AE5F-C328-9DAF-86C2-C7865E27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C0FB-1D77-16CB-097E-5F549FF9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5418-74EE-CCE8-527D-89391D59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841C-16C0-01A0-D3E5-F462BD2A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106F-9F11-99FE-2A78-2E647296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D34F-D3E3-494F-C9EA-1C6283EA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C487-6319-AE0F-8892-C0CACF81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7CEF0-A106-E5B5-E649-5A3FCEAE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5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1F52-B4A3-0FDC-4FB7-9F453C145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06BB8-9336-297B-E1EF-A249F19BA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A010-F482-B670-187C-D9450553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D13BB-949A-6EA0-61F0-42754E9B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F739-6F2F-B570-1490-59C7741E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7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9D2-60CB-14BD-7805-FEDA606E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D806-0D53-C6DE-D58C-E17B879D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04C1-D2E0-2D21-EEDE-CF914BAE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96469-8037-3284-92A2-D2C1277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7410-03E8-198F-7086-14CE6C0D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6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1ECB-24F9-AF8E-4B0D-614A24A7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C095-7444-0561-D1CA-383EB5ABE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9A9D-51E8-0F96-8FB3-52AFD92D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B6504-789E-64A4-9B0E-5E2FB432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32538-AC91-ED59-6E27-3ABDD5FF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78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FEF-5511-99B5-22F5-B2D84D63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7822-79AD-D947-C9C3-6567ACCF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3CD46-6259-332F-C8DC-38A21E9B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F3C3-5715-691D-F35B-D3C9374B1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39A8-1D5B-4753-0362-4C842F30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EFFDD-7AAD-8E8C-A20F-408206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013A-BC8D-0208-DA17-586921E63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C94F-7F68-8A7E-B4DF-A9DC6C96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CB2AF-9BA4-8CCC-52ED-E867677A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E8340-C44C-8E4B-47FD-4A73BB45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D2384-111F-B050-5FE4-C715152BC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B94D3-C778-1799-6293-AB4560E6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D16E7-CA62-0E6C-355E-3C842396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0CDEB-3C05-71B9-69C4-E1A21219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277A-E91D-000A-B8DC-0DE32638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893D7-BF17-AE9E-9F73-D1EC9BB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A2A19-4902-530D-8048-10F4DE7E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835AE-4AC5-4F55-D7AA-4D23F01F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5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FECE1-9986-A9F3-467B-F8D3E087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654D4-C224-D6D9-895D-4AB2A211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486F5-7628-5BF5-F3EE-051A8079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36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6DFF-4326-C34A-E888-0F904DA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626A-8C1F-7074-2C43-5358D5D5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AB9AD-22EE-62CE-456B-2AACE0A0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4021E-2376-F140-D0AC-0F6FE78F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3E16-5A3B-A2F0-DC74-A6E8CF8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6E68-E27F-F48E-312B-A1A98E5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78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398D-1D0F-2C6C-5206-C8FB1958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8E417-D86C-A6D4-10EE-B63B2AC60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DF221-5B56-7B1C-34F8-F08173532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55E3-5C13-411F-0AD7-A7056AED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6B39-BCC6-073F-D4B2-B675407B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B83C-1E7D-081C-A8D3-739AF86F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38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8342C-6235-8C7C-9238-143D7AD4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2CB1-E298-B156-6967-BCC528D47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EFAD-DAEC-E8E2-F8F4-D2286CA85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8C5A2-C7B1-4A13-9246-5788B2CC2F6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4C9F4-276B-0711-4055-6F72098E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7915-0652-CDFE-E103-F80713F11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5FB76-E68C-45B7-B6A4-3B8BE6AC4C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DDB-4729-5181-E3AF-F31745AE4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11" y="1122363"/>
            <a:ext cx="11992132" cy="2387600"/>
          </a:xfrm>
        </p:spPr>
        <p:txBody>
          <a:bodyPr>
            <a:normAutofit/>
          </a:bodyPr>
          <a:lstStyle/>
          <a:p>
            <a:r>
              <a:rPr lang="en-GB" sz="8000" dirty="0"/>
              <a:t>MINT – Forth’s Kid Brother?</a:t>
            </a:r>
            <a:br>
              <a:rPr lang="en-GB" sz="8000" dirty="0"/>
            </a:b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51EA-491F-D62E-F426-D86BDDB57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Forth 2020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Saturday  10</a:t>
            </a:r>
            <a:r>
              <a:rPr lang="en-GB" baseline="30000" dirty="0"/>
              <a:t>th</a:t>
            </a:r>
            <a:r>
              <a:rPr lang="en-GB" dirty="0"/>
              <a:t>  May 2025</a:t>
            </a:r>
            <a:br>
              <a:rPr lang="en-GB" dirty="0"/>
            </a:br>
            <a:br>
              <a:rPr lang="en-GB" dirty="0"/>
            </a:br>
            <a:r>
              <a:rPr lang="en-GB" dirty="0"/>
              <a:t>Ken Boak</a:t>
            </a:r>
          </a:p>
        </p:txBody>
      </p:sp>
    </p:spTree>
    <p:extLst>
      <p:ext uri="{BB962C8B-B14F-4D97-AF65-F5344CB8AC3E}">
        <p14:creationId xmlns:p14="http://schemas.microsoft.com/office/powerpoint/2010/main" val="4219208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E1D2-B635-FD4F-64F5-618E27DC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F832-E104-1C4F-2B2E-CFF2F785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1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F222-9AAD-5872-829E-87BA2033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48704"/>
          </a:xfrm>
        </p:spPr>
        <p:txBody>
          <a:bodyPr/>
          <a:lstStyle/>
          <a:p>
            <a:r>
              <a:rPr lang="en-GB" dirty="0"/>
              <a:t>In this talk, I will present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3800-C8B1-81F6-E383-3E5A96D34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5060"/>
            <a:ext cx="12192000" cy="618294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 to MINT, how it evolved, similarities and differences to Forth.</a:t>
            </a:r>
          </a:p>
          <a:p>
            <a:pPr marL="457200" indent="-457200">
              <a:buAutoNum type="arabicPeriod"/>
            </a:pPr>
            <a:endParaRPr lang="en-GB" sz="2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Early implementations: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Txtzyme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(2011) by Ward Cunningham, SIMPL (Ken Boak 2013) and STABLE (2016) by Sandor Schneider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first real MINT - a Z80 implementation (for the TEC-1 and RC2014),. by John Hardy, Craig Jones and myself.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Other implementations: MINT6502 and </a:t>
            </a:r>
            <a:r>
              <a:rPr lang="en-GB" sz="27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MINT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developments:-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eMINT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(inspired by 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C.H.Ting's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2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eForth</a:t>
            </a: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model).</a:t>
            </a:r>
          </a:p>
          <a:p>
            <a:pPr marL="457200" indent="-457200">
              <a:buAutoNum type="arabicPeriod"/>
            </a:pPr>
            <a:endParaRPr lang="en-GB" sz="27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GB" sz="2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Applications.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40633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E6A4-0335-C68E-C60E-62594595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7065"/>
            <a:ext cx="10515600" cy="1917754"/>
          </a:xfrm>
        </p:spPr>
        <p:txBody>
          <a:bodyPr/>
          <a:lstStyle/>
          <a:p>
            <a:r>
              <a:rPr lang="en-GB" dirty="0"/>
              <a:t>Introduction to MINT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304E-BF07-640E-6DDC-0D24C4171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99" y="1282614"/>
            <a:ext cx="11512849" cy="5523221"/>
          </a:xfrm>
        </p:spPr>
        <p:txBody>
          <a:bodyPr/>
          <a:lstStyle/>
          <a:p>
            <a:r>
              <a:rPr lang="en-GB" dirty="0"/>
              <a:t>MINT  comes from the portmanteau of </a:t>
            </a:r>
            <a:r>
              <a:rPr lang="en-GB" b="1" dirty="0"/>
              <a:t>M</a:t>
            </a:r>
            <a:r>
              <a:rPr lang="en-GB" dirty="0"/>
              <a:t>inimal </a:t>
            </a:r>
            <a:r>
              <a:rPr lang="en-GB" b="1" dirty="0" err="1"/>
              <a:t>INT</a:t>
            </a:r>
            <a:r>
              <a:rPr lang="en-GB" dirty="0" err="1"/>
              <a:t>erpreter</a:t>
            </a:r>
            <a:r>
              <a:rPr lang="en-GB" dirty="0"/>
              <a:t>.</a:t>
            </a:r>
          </a:p>
          <a:p>
            <a:r>
              <a:rPr lang="en-GB" dirty="0"/>
              <a:t>It is an interpreted, stack-based, integer arithmetic, RPN language.</a:t>
            </a:r>
          </a:p>
          <a:p>
            <a:r>
              <a:rPr lang="en-GB" dirty="0"/>
              <a:t>It uses both a data stack and a return stack.</a:t>
            </a:r>
          </a:p>
          <a:p>
            <a:r>
              <a:rPr lang="en-GB" dirty="0"/>
              <a:t>It  uses  printable  ascii  characters as  words,  variables and  operations.</a:t>
            </a:r>
          </a:p>
          <a:p>
            <a:r>
              <a:rPr lang="en-GB" dirty="0"/>
              <a:t>Many of the  symbols and syntax  used will be familiar to  Forth Users.</a:t>
            </a:r>
          </a:p>
          <a:p>
            <a:r>
              <a:rPr lang="en-GB" dirty="0"/>
              <a:t>There is no  dictionary – all words are single characters in a jump table.</a:t>
            </a:r>
          </a:p>
          <a:p>
            <a:r>
              <a:rPr lang="en-GB" dirty="0"/>
              <a:t>It provides a subset of Forth – intended for lightweight  implementation.</a:t>
            </a:r>
          </a:p>
          <a:p>
            <a:r>
              <a:rPr lang="en-GB" dirty="0"/>
              <a:t>The source code is very compact, with good degree of human readability.</a:t>
            </a:r>
          </a:p>
          <a:p>
            <a:r>
              <a:rPr lang="en-GB" dirty="0"/>
              <a:t>Source code can be cut and pasted with text editor and  serial  terminal.</a:t>
            </a:r>
          </a:p>
          <a:p>
            <a:r>
              <a:rPr lang="en-GB" dirty="0"/>
              <a:t>The  MINT  interpreter occupies typically less that  2k bytes (on Z80).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9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4623-9A7D-110C-BA8C-4046F229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916"/>
            <a:ext cx="12192000" cy="730293"/>
          </a:xfrm>
        </p:spPr>
        <p:txBody>
          <a:bodyPr>
            <a:normAutofit/>
          </a:bodyPr>
          <a:lstStyle/>
          <a:p>
            <a:r>
              <a:rPr lang="en-GB" dirty="0"/>
              <a:t>The Evolution of  MINT – a little history:- Part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8477-9282-A1F3-83BB-2F42D44A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1907"/>
            <a:ext cx="12191999" cy="5876094"/>
          </a:xfrm>
        </p:spPr>
        <p:txBody>
          <a:bodyPr>
            <a:noAutofit/>
          </a:bodyPr>
          <a:lstStyle/>
          <a:p>
            <a:r>
              <a:rPr lang="en-GB" dirty="0"/>
              <a:t>In 2011, Ward Cunningham wrote “</a:t>
            </a:r>
            <a:r>
              <a:rPr lang="en-GB" dirty="0" err="1"/>
              <a:t>Txtzyme</a:t>
            </a:r>
            <a:r>
              <a:rPr lang="en-GB" dirty="0"/>
              <a:t>” a tiny interpreter to run on Arduino</a:t>
            </a:r>
          </a:p>
          <a:p>
            <a:r>
              <a:rPr lang="en-GB" dirty="0"/>
              <a:t>It had just 13 commands, one variable x, no arithmetic, no stacks, no  : ; </a:t>
            </a:r>
            <a:r>
              <a:rPr lang="en-GB" dirty="0" err="1"/>
              <a:t>defs</a:t>
            </a:r>
            <a:r>
              <a:rPr lang="en-GB" dirty="0"/>
              <a:t>. </a:t>
            </a:r>
          </a:p>
          <a:p>
            <a:r>
              <a:rPr lang="en-GB" dirty="0"/>
              <a:t>It provided an immediate interpreted environment to interact with the  I/O.</a:t>
            </a:r>
          </a:p>
          <a:p>
            <a:endParaRPr lang="en-GB" dirty="0"/>
          </a:p>
          <a:p>
            <a:r>
              <a:rPr lang="en-GB" dirty="0"/>
              <a:t>I came across </a:t>
            </a:r>
            <a:r>
              <a:rPr lang="en-GB" dirty="0" err="1"/>
              <a:t>Txtzyme</a:t>
            </a:r>
            <a:r>
              <a:rPr lang="en-GB" dirty="0"/>
              <a:t> in 2013, creating SIMPL on Arduino and MSP430.</a:t>
            </a:r>
          </a:p>
          <a:p>
            <a:r>
              <a:rPr lang="en-GB" dirty="0"/>
              <a:t>SIMPL - Serial Interpreted Minimal Programming Language.</a:t>
            </a:r>
          </a:p>
          <a:p>
            <a:r>
              <a:rPr lang="en-GB" dirty="0"/>
              <a:t>This added maths,  User Defined functions (colon </a:t>
            </a:r>
            <a:r>
              <a:rPr lang="en-GB" dirty="0" err="1"/>
              <a:t>defs</a:t>
            </a:r>
            <a:r>
              <a:rPr lang="en-GB" dirty="0"/>
              <a:t>) and more variables.</a:t>
            </a:r>
          </a:p>
          <a:p>
            <a:r>
              <a:rPr lang="en-GB" dirty="0"/>
              <a:t>I used it for exercising motion control and force sensor instruments.</a:t>
            </a:r>
          </a:p>
          <a:p>
            <a:r>
              <a:rPr lang="en-GB" dirty="0"/>
              <a:t>Another  application was a simple memory dump screen/editor for MSP430.</a:t>
            </a:r>
          </a:p>
          <a:p>
            <a:r>
              <a:rPr lang="en-GB" dirty="0"/>
              <a:t>I referred to as a ”hardware bring-up tool” for initial testing of new hardware.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93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7AF7-449B-B3A7-D600-A8E7477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26673"/>
          </a:xfrm>
        </p:spPr>
        <p:txBody>
          <a:bodyPr>
            <a:normAutofit/>
          </a:bodyPr>
          <a:lstStyle/>
          <a:p>
            <a:r>
              <a:rPr lang="en-GB" dirty="0"/>
              <a:t>The Evolution of  MINT – a little history:- Part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45F0B-7449-5F0B-A5FB-49576503B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591"/>
            <a:ext cx="12192000" cy="5164372"/>
          </a:xfrm>
        </p:spPr>
        <p:txBody>
          <a:bodyPr>
            <a:normAutofit/>
          </a:bodyPr>
          <a:lstStyle/>
          <a:p>
            <a:r>
              <a:rPr lang="en-GB" dirty="0"/>
              <a:t>SIMPL  was ported to STM32 MCU and other Arduino compatible dev-boards.</a:t>
            </a:r>
          </a:p>
          <a:p>
            <a:r>
              <a:rPr lang="en-GB" dirty="0"/>
              <a:t>Still lacking stacks, it could perform loops, sequences and conditional code.</a:t>
            </a:r>
          </a:p>
          <a:p>
            <a:r>
              <a:rPr lang="en-GB" dirty="0"/>
              <a:t>User definitions could be chained together to form new  functions.</a:t>
            </a:r>
          </a:p>
          <a:p>
            <a:r>
              <a:rPr lang="en-GB" dirty="0"/>
              <a:t>I  ported it to MSP430 assembly language, having read of Ting’s </a:t>
            </a:r>
            <a:r>
              <a:rPr lang="en-GB" dirty="0" err="1"/>
              <a:t>eForth</a:t>
            </a:r>
            <a:r>
              <a:rPr lang="en-GB" dirty="0"/>
              <a:t> model.</a:t>
            </a:r>
          </a:p>
          <a:p>
            <a:r>
              <a:rPr lang="en-GB" dirty="0"/>
              <a:t>SIMPL development was paused due to other work commitments.</a:t>
            </a:r>
          </a:p>
          <a:p>
            <a:endParaRPr lang="en-GB" dirty="0"/>
          </a:p>
          <a:p>
            <a:r>
              <a:rPr lang="en-GB" dirty="0"/>
              <a:t>In 2019, I began thinking about using SIMPL as “assembly language” for a VM.</a:t>
            </a:r>
          </a:p>
          <a:p>
            <a:r>
              <a:rPr lang="en-GB" dirty="0"/>
              <a:t>I needed to find a simple solution to implementing the missing stacks. </a:t>
            </a:r>
          </a:p>
          <a:p>
            <a:r>
              <a:rPr lang="en-GB" dirty="0"/>
              <a:t>I had watched John Hardy’s  presentations on Forth for Z80.</a:t>
            </a:r>
          </a:p>
          <a:p>
            <a:r>
              <a:rPr lang="en-GB" dirty="0"/>
              <a:t>This  encouraged me to write SIMPL in Z80 assembly language for my RC2014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0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4C0D-C4FB-E552-57CE-7D8079CA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9" y="1"/>
            <a:ext cx="12016075" cy="785524"/>
          </a:xfrm>
        </p:spPr>
        <p:txBody>
          <a:bodyPr/>
          <a:lstStyle/>
          <a:p>
            <a:r>
              <a:rPr lang="en-GB" dirty="0"/>
              <a:t>The Evolution of  MINT – a little history:- Part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057E-2D98-913E-3F5E-5D1730EA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5965"/>
            <a:ext cx="12192000" cy="623203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lockdown of Spring 2021, I found out about STABLE by Sandor Schneider.</a:t>
            </a:r>
          </a:p>
          <a:p>
            <a:r>
              <a:rPr lang="en-GB" dirty="0"/>
              <a:t>STABLE is a minimal interpreted language, written in 50 lines of compact C.</a:t>
            </a:r>
          </a:p>
          <a:p>
            <a:r>
              <a:rPr lang="en-GB" dirty="0"/>
              <a:t>Most importantly, this gave me formal implementations of the stacks, in C.</a:t>
            </a:r>
          </a:p>
          <a:p>
            <a:r>
              <a:rPr lang="en-GB" dirty="0"/>
              <a:t>At the same time, John, Sandor and I founded “Minimalist Computing” on FB.</a:t>
            </a:r>
          </a:p>
          <a:p>
            <a:endParaRPr lang="en-GB" dirty="0"/>
          </a:p>
          <a:p>
            <a:r>
              <a:rPr lang="en-GB" dirty="0"/>
              <a:t>John and I discussed an implementation of such an interpreter on the Z80.</a:t>
            </a:r>
          </a:p>
          <a:p>
            <a:r>
              <a:rPr lang="en-GB" dirty="0"/>
              <a:t>John saw it as an alternative to assembly language on the  TEC-1 computer.</a:t>
            </a:r>
          </a:p>
          <a:p>
            <a:r>
              <a:rPr lang="en-GB" dirty="0"/>
              <a:t>The TEC-1 was a small Z80 machine with hex-keypad and 7-segment LEDs.</a:t>
            </a:r>
          </a:p>
          <a:p>
            <a:r>
              <a:rPr lang="en-GB" dirty="0"/>
              <a:t>It was limited to just a 2K ROM, and used bit-banging serial routines.</a:t>
            </a:r>
          </a:p>
          <a:p>
            <a:r>
              <a:rPr lang="en-GB" dirty="0"/>
              <a:t>It was developed by John in the early 80s for “Talking  Electronics” magazine.</a:t>
            </a:r>
          </a:p>
          <a:p>
            <a:r>
              <a:rPr lang="en-GB" dirty="0"/>
              <a:t>The TEC-1 is still well known to enthusiasts in Australia.</a:t>
            </a:r>
          </a:p>
          <a:p>
            <a:endParaRPr lang="en-GB" dirty="0"/>
          </a:p>
          <a:p>
            <a:r>
              <a:rPr lang="en-GB" dirty="0"/>
              <a:t>I  worked on the inner interpreter and arithmetic routines, John handled the  stack handling and arrays, and Craig Jones provided the  bit-banging serial I/O code.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MINT for  Z80 was first demonstrated at Christmas 2021 on both TEC1 and RC2014.</a:t>
            </a:r>
          </a:p>
        </p:txBody>
      </p:sp>
    </p:spTree>
    <p:extLst>
      <p:ext uri="{BB962C8B-B14F-4D97-AF65-F5344CB8AC3E}">
        <p14:creationId xmlns:p14="http://schemas.microsoft.com/office/powerpoint/2010/main" val="272350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9B21-D72A-2163-94E8-4267228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Other implementations: MINT6502 and </a:t>
            </a:r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MINT</a:t>
            </a:r>
            <a:b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E81B-3799-E92A-4616-57FE06E7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3" y="1043276"/>
            <a:ext cx="12059034" cy="5738142"/>
          </a:xfrm>
        </p:spPr>
        <p:txBody>
          <a:bodyPr/>
          <a:lstStyle/>
          <a:p>
            <a:r>
              <a:rPr lang="en-GB" dirty="0"/>
              <a:t>Having successfully proven the implementation in under 2Kbytes on the Z80, I wanted to show that it could be applied to other “classic” 8-bit CPUs.</a:t>
            </a:r>
          </a:p>
          <a:p>
            <a:endParaRPr lang="en-GB" dirty="0"/>
          </a:p>
          <a:p>
            <a:r>
              <a:rPr lang="en-GB" dirty="0"/>
              <a:t>A version MINT6502 was written by Alvaro Barcellos in 6502 assembly.</a:t>
            </a:r>
          </a:p>
          <a:p>
            <a:endParaRPr lang="en-GB" dirty="0"/>
          </a:p>
          <a:p>
            <a:r>
              <a:rPr lang="en-GB" dirty="0"/>
              <a:t>A generic version was written in C, CMINT, by Jason </a:t>
            </a:r>
            <a:r>
              <a:rPr lang="en-GB" dirty="0" err="1"/>
              <a:t>C.J.Tay</a:t>
            </a:r>
            <a:r>
              <a:rPr lang="en-GB" dirty="0"/>
              <a:t>. </a:t>
            </a:r>
          </a:p>
          <a:p>
            <a:r>
              <a:rPr lang="en-GB" dirty="0"/>
              <a:t>This has been ported to a wide range of MCUs, including  ATmega328, 8052, STM32F743.</a:t>
            </a:r>
          </a:p>
          <a:p>
            <a:r>
              <a:rPr lang="en-GB" dirty="0"/>
              <a:t>The next slide shows comparative benchmarks for CMINT running on various MCUs.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22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3F33B-8A1A-E430-C9EE-AC83400B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646833"/>
            <a:ext cx="9793067" cy="6211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9C20A-65EA-118F-461B-A30EB4270495}"/>
              </a:ext>
            </a:extLst>
          </p:cNvPr>
          <p:cNvSpPr txBox="1"/>
          <p:nvPr/>
        </p:nvSpPr>
        <p:spPr>
          <a:xfrm>
            <a:off x="636193" y="0"/>
            <a:ext cx="11555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CMINT Benchmarks  for 1,000,000 empty loops – Jason C.J Tay.</a:t>
            </a:r>
          </a:p>
        </p:txBody>
      </p:sp>
    </p:spTree>
    <p:extLst>
      <p:ext uri="{BB962C8B-B14F-4D97-AF65-F5344CB8AC3E}">
        <p14:creationId xmlns:p14="http://schemas.microsoft.com/office/powerpoint/2010/main" val="111394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380C-6820-9698-196C-8602ED57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6185"/>
            <a:ext cx="12192000" cy="45719"/>
          </a:xfrm>
        </p:spPr>
        <p:txBody>
          <a:bodyPr>
            <a:normAutofit fontScale="90000"/>
          </a:bodyPr>
          <a:lstStyle/>
          <a:p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developments:- </a:t>
            </a:r>
            <a:r>
              <a:rPr lang="en-GB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eMINT</a:t>
            </a:r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inspired by </a:t>
            </a:r>
            <a:r>
              <a:rPr lang="en-GB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C.H.Ting’s</a:t>
            </a:r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GB" sz="3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eForth</a:t>
            </a:r>
            <a:r>
              <a:rPr lang="en-GB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model.</a:t>
            </a:r>
            <a:br>
              <a:rPr lang="en-GB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8206-CEAC-01F4-0457-3F5D092E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227"/>
            <a:ext cx="12192000" cy="6354773"/>
          </a:xfrm>
        </p:spPr>
        <p:txBody>
          <a:bodyPr>
            <a:noAutofit/>
          </a:bodyPr>
          <a:lstStyle/>
          <a:p>
            <a:r>
              <a:rPr lang="en-GB" dirty="0"/>
              <a:t>Ting’s model reduces the Forth inner interpreter to just 31 primitive functions.</a:t>
            </a:r>
          </a:p>
          <a:p>
            <a:r>
              <a:rPr lang="en-GB" dirty="0"/>
              <a:t>These primitives are equivalent to the instruction set of a  virtual machine.</a:t>
            </a:r>
          </a:p>
          <a:p>
            <a:r>
              <a:rPr lang="en-GB" dirty="0"/>
              <a:t>A full Forth can be built using just these 31 primitives, each written in minimal, target specific assembly language.</a:t>
            </a:r>
          </a:p>
          <a:p>
            <a:endParaRPr lang="en-GB" dirty="0"/>
          </a:p>
          <a:p>
            <a:r>
              <a:rPr lang="en-GB" dirty="0"/>
              <a:t>I noticed that Ting’s choice of primitives are very similar to those of MINT.</a:t>
            </a:r>
          </a:p>
          <a:p>
            <a:r>
              <a:rPr lang="en-GB" dirty="0"/>
              <a:t>Using the </a:t>
            </a:r>
            <a:r>
              <a:rPr lang="en-GB" dirty="0" err="1"/>
              <a:t>eForth</a:t>
            </a:r>
            <a:r>
              <a:rPr lang="en-GB" dirty="0"/>
              <a:t> primitives to define MINT, we can use MINT to build a Forth.</a:t>
            </a:r>
          </a:p>
          <a:p>
            <a:r>
              <a:rPr lang="en-GB" dirty="0"/>
              <a:t>But a MINT primitive is defined by 1 character, not a 16-bit jump address.  </a:t>
            </a:r>
          </a:p>
          <a:p>
            <a:r>
              <a:rPr lang="en-GB" dirty="0"/>
              <a:t>Thus, an </a:t>
            </a:r>
            <a:r>
              <a:rPr lang="en-GB" dirty="0" err="1"/>
              <a:t>eForth</a:t>
            </a:r>
            <a:r>
              <a:rPr lang="en-GB" dirty="0"/>
              <a:t> build could be implemented in fewer bytes.</a:t>
            </a:r>
          </a:p>
          <a:p>
            <a:r>
              <a:rPr lang="en-GB" dirty="0"/>
              <a:t>John Hardy had already written some of the more advanced MINT functions in inline MINT code – thus proving the concept.  </a:t>
            </a:r>
          </a:p>
          <a:p>
            <a:r>
              <a:rPr lang="en-GB" dirty="0"/>
              <a:t>I see </a:t>
            </a:r>
            <a:r>
              <a:rPr lang="en-GB" dirty="0" err="1"/>
              <a:t>eMINT</a:t>
            </a:r>
            <a:r>
              <a:rPr lang="en-GB" dirty="0"/>
              <a:t> as a compact means provide portable code for a variety of  CPUs</a:t>
            </a:r>
          </a:p>
          <a:p>
            <a:r>
              <a:rPr lang="en-GB" dirty="0"/>
              <a:t>Conceptually, </a:t>
            </a:r>
            <a:r>
              <a:rPr lang="en-GB" dirty="0" err="1"/>
              <a:t>eMINT</a:t>
            </a:r>
            <a:r>
              <a:rPr lang="en-GB" dirty="0"/>
              <a:t> is </a:t>
            </a:r>
            <a:r>
              <a:rPr lang="en-GB" dirty="0" err="1"/>
              <a:t>eForth’s</a:t>
            </a:r>
            <a:r>
              <a:rPr lang="en-GB" dirty="0"/>
              <a:t> kid brother.</a:t>
            </a:r>
          </a:p>
        </p:txBody>
      </p:sp>
    </p:spTree>
    <p:extLst>
      <p:ext uri="{BB962C8B-B14F-4D97-AF65-F5344CB8AC3E}">
        <p14:creationId xmlns:p14="http://schemas.microsoft.com/office/powerpoint/2010/main" val="269692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1005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MINT – Forth’s Kid Brother? </vt:lpstr>
      <vt:lpstr>In this talk, I will present the following:</vt:lpstr>
      <vt:lpstr>Introduction to MINT</vt:lpstr>
      <vt:lpstr>The Evolution of  MINT – a little history:- Part 1.</vt:lpstr>
      <vt:lpstr>The Evolution of  MINT – a little history:- Part 2.</vt:lpstr>
      <vt:lpstr>The Evolution of  MINT – a little history:- Part 3.</vt:lpstr>
      <vt:lpstr>Other implementations: MINT6502 and CMINT </vt:lpstr>
      <vt:lpstr>PowerPoint Presentation</vt:lpstr>
      <vt:lpstr>New developments:- eMINT inspired by C.H.Ting’s  eForth model. </vt:lpstr>
      <vt:lpstr>Applications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Boak</dc:creator>
  <cp:lastModifiedBy>Ken Boak</cp:lastModifiedBy>
  <cp:revision>1</cp:revision>
  <dcterms:created xsi:type="dcterms:W3CDTF">2025-05-03T07:36:35Z</dcterms:created>
  <dcterms:modified xsi:type="dcterms:W3CDTF">2025-05-03T12:44:06Z</dcterms:modified>
</cp:coreProperties>
</file>