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lin\Documents\GitHub\Taiwan_Land\Data_Raw\country_agriculture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Taiwan Agricultural Output ($NT 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Total_Value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Sheet1!$B$19:$B$32</c:f>
              <c:numCache>
                <c:formatCode>_(* #,##0_);_(* \(#,##0\);_(* "-"??_);_(@_)</c:formatCode>
                <c:ptCount val="14"/>
                <c:pt idx="0">
                  <c:v>2786.7528339999999</c:v>
                </c:pt>
                <c:pt idx="1">
                  <c:v>3773.7650530000001</c:v>
                </c:pt>
                <c:pt idx="2">
                  <c:v>5837.5524180000002</c:v>
                </c:pt>
                <c:pt idx="3">
                  <c:v>8681.4118269999999</c:v>
                </c:pt>
                <c:pt idx="4">
                  <c:v>7430.6435419999998</c:v>
                </c:pt>
                <c:pt idx="5">
                  <c:v>9494.8602339999998</c:v>
                </c:pt>
                <c:pt idx="6">
                  <c:v>10574.045432000001</c:v>
                </c:pt>
                <c:pt idx="7">
                  <c:v>12390.940296999999</c:v>
                </c:pt>
                <c:pt idx="8">
                  <c:v>13709.273168</c:v>
                </c:pt>
                <c:pt idx="9">
                  <c:v>15611.829655</c:v>
                </c:pt>
                <c:pt idx="10">
                  <c:v>20659.549781999998</c:v>
                </c:pt>
                <c:pt idx="11">
                  <c:v>23186.682767999999</c:v>
                </c:pt>
                <c:pt idx="12">
                  <c:v>23406.352095999999</c:v>
                </c:pt>
                <c:pt idx="13">
                  <c:v>24508.034204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1-4D3A-80B0-C1CD8CB759E1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Common_Crop_Value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Sheet1!$C$19:$C$32</c:f>
              <c:numCache>
                <c:formatCode>_(* #,##0_);_(* \(#,##0\);_(* "-"??_);_(@_)</c:formatCode>
                <c:ptCount val="14"/>
                <c:pt idx="0">
                  <c:v>1553.185796</c:v>
                </c:pt>
                <c:pt idx="1">
                  <c:v>1925.545314</c:v>
                </c:pt>
                <c:pt idx="2">
                  <c:v>3596.1844769999998</c:v>
                </c:pt>
                <c:pt idx="3">
                  <c:v>5379.7804310000001</c:v>
                </c:pt>
                <c:pt idx="4">
                  <c:v>4392.9813219999996</c:v>
                </c:pt>
                <c:pt idx="5">
                  <c:v>5463.5659850000002</c:v>
                </c:pt>
                <c:pt idx="6">
                  <c:v>6117.3616760000004</c:v>
                </c:pt>
                <c:pt idx="7">
                  <c:v>6924.7113810000001</c:v>
                </c:pt>
                <c:pt idx="8">
                  <c:v>7483.340099</c:v>
                </c:pt>
                <c:pt idx="9">
                  <c:v>7979.6766719999996</c:v>
                </c:pt>
                <c:pt idx="10">
                  <c:v>11997.894672</c:v>
                </c:pt>
                <c:pt idx="11">
                  <c:v>13127.507981999999</c:v>
                </c:pt>
                <c:pt idx="12">
                  <c:v>12809.779477</c:v>
                </c:pt>
                <c:pt idx="13">
                  <c:v>12650.218746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1-4D3A-80B0-C1CD8CB759E1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Special_Crop_Value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Sheet1!$D$19:$D$32</c:f>
              <c:numCache>
                <c:formatCode>_(* #,##0_);_(* \(#,##0\);_(* "-"??_);_(@_)</c:formatCode>
                <c:ptCount val="14"/>
                <c:pt idx="0">
                  <c:v>523.64871600000004</c:v>
                </c:pt>
                <c:pt idx="1">
                  <c:v>748.33876299999997</c:v>
                </c:pt>
                <c:pt idx="2">
                  <c:v>983.55200500000001</c:v>
                </c:pt>
                <c:pt idx="3">
                  <c:v>1638.0256770000001</c:v>
                </c:pt>
                <c:pt idx="4">
                  <c:v>1169.6238860000001</c:v>
                </c:pt>
                <c:pt idx="5">
                  <c:v>1623.1821150000001</c:v>
                </c:pt>
                <c:pt idx="6">
                  <c:v>1782.4282450000001</c:v>
                </c:pt>
                <c:pt idx="7">
                  <c:v>2188.6539240000002</c:v>
                </c:pt>
                <c:pt idx="8">
                  <c:v>2336.585079</c:v>
                </c:pt>
                <c:pt idx="9">
                  <c:v>2800.7758260000001</c:v>
                </c:pt>
                <c:pt idx="10">
                  <c:v>2863.7095049999998</c:v>
                </c:pt>
                <c:pt idx="11">
                  <c:v>3471.7221920000002</c:v>
                </c:pt>
                <c:pt idx="12">
                  <c:v>3327.1984940000002</c:v>
                </c:pt>
                <c:pt idx="13">
                  <c:v>3707.2760069999999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A1-4D3A-80B0-C1CD8CB759E1}"/>
            </c:ext>
          </c:extLst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Horticultural_Crop_Value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Sheet1!$E$19:$E$32</c:f>
              <c:numCache>
                <c:formatCode>_(* #,##0_);_(* \(#,##0\);_(* "-"??_);_(@_)</c:formatCode>
                <c:ptCount val="14"/>
                <c:pt idx="0">
                  <c:v>297.153074</c:v>
                </c:pt>
                <c:pt idx="1">
                  <c:v>423.51236499999999</c:v>
                </c:pt>
                <c:pt idx="2">
                  <c:v>415.91105299999998</c:v>
                </c:pt>
                <c:pt idx="3">
                  <c:v>452.49269800000002</c:v>
                </c:pt>
                <c:pt idx="4">
                  <c:v>510.80731800000001</c:v>
                </c:pt>
                <c:pt idx="5">
                  <c:v>630.16103199999998</c:v>
                </c:pt>
                <c:pt idx="6">
                  <c:v>694.92077400000005</c:v>
                </c:pt>
                <c:pt idx="7">
                  <c:v>837.60674800000004</c:v>
                </c:pt>
                <c:pt idx="8">
                  <c:v>1164.379666</c:v>
                </c:pt>
                <c:pt idx="9">
                  <c:v>1338.886027</c:v>
                </c:pt>
                <c:pt idx="10">
                  <c:v>1618.128584</c:v>
                </c:pt>
                <c:pt idx="11">
                  <c:v>1724.2173439999999</c:v>
                </c:pt>
                <c:pt idx="12">
                  <c:v>1995.738863</c:v>
                </c:pt>
                <c:pt idx="13">
                  <c:v>2690.6313230000001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A1-4D3A-80B0-C1CD8CB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0810176"/>
        <c:axId val="310808096"/>
      </c:lineChart>
      <c:catAx>
        <c:axId val="31081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808096"/>
        <c:crosses val="autoZero"/>
        <c:auto val="1"/>
        <c:lblAlgn val="ctr"/>
        <c:lblOffset val="100"/>
        <c:noMultiLvlLbl val="0"/>
      </c:catAx>
      <c:valAx>
        <c:axId val="31080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81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84D-51B2-4CE8-AFBB-7CE24092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82DD2-B0A3-47D9-AC1F-47DAF9D83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CDCA-75CE-49A7-94CA-0222DC37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9526-B676-4629-AD2A-11DF97E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C733-964F-478A-9D57-AEF056F1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961E-6EF4-4897-9A40-5CF28495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A4F85-73E3-4510-AD13-1068FE6D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A1F6-012C-4C41-ACB6-DFA79205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C157-BE98-49A9-B9F7-FD83219B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99F8-14CF-47B3-AB4D-D579104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01A6F-9554-4596-80DC-84C9F630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9B15-18D5-4091-B588-6C600A05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EC0D-50D8-4022-92F0-725D6597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635C-C378-489B-85EF-0C793AF8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0AC5-32EC-4B31-94C3-570A4D4C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2903-F8FA-4425-BFD2-72DDC569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855D-37D3-459B-99DF-2A8E8C7A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9359-1D59-436A-8490-0A7815F1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7B5C-7C82-4237-BD6A-FBF593D1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3076-4047-4F04-92F0-5BE63C4E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9DF9-E09B-4F56-BC7C-7762B162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7E40-3958-435E-B0D7-C3BC7D8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2EA1-FB00-4B3A-B396-D5E56719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D86E-C9A5-4EB7-8017-82EE8EEC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B2E1-89F2-4A66-B5FB-F8389B00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F3D9-1FB5-4C35-A262-CC38F630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FA45-54F6-46E0-8069-9A48E2F68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896A4-AB7C-4210-B4B9-826AE528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34F5-5DEB-427B-8577-B889C9C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97F1-1D64-4543-A9CA-881301BD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C05-B5BE-40D2-A538-2984AD7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E1E-70DB-4A54-92DF-E67802C8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A869-B620-4A4C-87DC-8E58472B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C75D8-103D-4F52-A5AA-C707B161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C0042-E945-48C4-BF7D-346EF2FDE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6392-63F6-41CB-AE66-12D148BE3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7B60C-B08B-4E90-BCD5-EFE6D3C4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60712-B6E3-4F00-9EF3-C555ABA3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51450-7199-4951-81C4-AF9B2D9A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A9B-AEDB-4054-8198-418AB8E0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6843-8B84-466C-B7EB-FFEE57F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9F2AD-07EA-4F01-A541-FE8D849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EC6D-E1B1-4DDA-80FE-8A9B4BF3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B20E6-8582-4BB2-BB03-C4559F8D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9D67F-665C-41AA-A4C4-B4D6876B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03C4-8F86-4E81-AA10-74161E53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1ACC-9194-4A29-BB22-74E5227C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2464-8112-4A17-AF13-48E04800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9061F-B4A5-40D9-98E6-9F257B398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B038-A97A-4E39-939A-52226A21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59BA-76C3-4918-9E64-36DA564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25DF-566D-45D5-A24D-8663D539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04EA-21DA-418B-AF0E-B0CAC7C0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17117-B06D-4C97-9644-BFD0229F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55E7-6A36-4F45-96C9-333FB8622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B1DD-5C41-48CA-B1CC-10691D11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AD18B-7837-4B92-BE50-F0C4EB12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402DC-C7F2-48AA-8B0F-66AC3FB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595E1-6CA5-4122-BB79-19B3994E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9778-2B0E-4BAD-8881-18FE49F4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74BB-E417-4B68-8D62-D42C18586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9BC4-A4A3-4C9F-A8A5-52B83B2828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D1BB-A6E3-4323-9F99-730B8641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5B0C-184C-4D08-A1EB-24D0C3AFE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B989-3085-44BE-B764-D3C05DA40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Tenants Get Their Own Land: Evidence from Taiwan Land Reform in 1953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CB186-678E-41C9-8B3C-AB6795197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Lin, April 2022</a:t>
            </a:r>
          </a:p>
        </p:txBody>
      </p:sp>
    </p:spTree>
    <p:extLst>
      <p:ext uri="{BB962C8B-B14F-4D97-AF65-F5344CB8AC3E}">
        <p14:creationId xmlns:p14="http://schemas.microsoft.com/office/powerpoint/2010/main" val="169835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5B5-F9F1-4EC6-A65D-31AD4A19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ea typeface="+mj-ea"/>
                <a:cs typeface="+mj-cs"/>
              </a:rPr>
              <a:t>Result— natural log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749B1-474C-4212-A537-8EAEC8A8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49942"/>
              </p:ext>
            </p:extLst>
          </p:nvPr>
        </p:nvGraphicFramePr>
        <p:xfrm>
          <a:off x="452846" y="1624117"/>
          <a:ext cx="11447417" cy="5070272"/>
        </p:xfrm>
        <a:graphic>
          <a:graphicData uri="http://schemas.openxmlformats.org/drawingml/2006/table">
            <a:tbl>
              <a:tblPr firstRow="1" firstCol="1" bandRow="1"/>
              <a:tblGrid>
                <a:gridCol w="1317171">
                  <a:extLst>
                    <a:ext uri="{9D8B030D-6E8A-4147-A177-3AD203B41FA5}">
                      <a16:colId xmlns:a16="http://schemas.microsoft.com/office/drawing/2014/main" val="1807382698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2378183987"/>
                    </a:ext>
                  </a:extLst>
                </a:gridCol>
                <a:gridCol w="1827250">
                  <a:extLst>
                    <a:ext uri="{9D8B030D-6E8A-4147-A177-3AD203B41FA5}">
                      <a16:colId xmlns:a16="http://schemas.microsoft.com/office/drawing/2014/main" val="3560712489"/>
                    </a:ext>
                  </a:extLst>
                </a:gridCol>
                <a:gridCol w="1337893">
                  <a:extLst>
                    <a:ext uri="{9D8B030D-6E8A-4147-A177-3AD203B41FA5}">
                      <a16:colId xmlns:a16="http://schemas.microsoft.com/office/drawing/2014/main" val="3129522953"/>
                    </a:ext>
                  </a:extLst>
                </a:gridCol>
                <a:gridCol w="1600496">
                  <a:extLst>
                    <a:ext uri="{9D8B030D-6E8A-4147-A177-3AD203B41FA5}">
                      <a16:colId xmlns:a16="http://schemas.microsoft.com/office/drawing/2014/main" val="1941568265"/>
                    </a:ext>
                  </a:extLst>
                </a:gridCol>
                <a:gridCol w="1861458">
                  <a:extLst>
                    <a:ext uri="{9D8B030D-6E8A-4147-A177-3AD203B41FA5}">
                      <a16:colId xmlns:a16="http://schemas.microsoft.com/office/drawing/2014/main" val="3560366489"/>
                    </a:ext>
                  </a:extLst>
                </a:gridCol>
                <a:gridCol w="1939834">
                  <a:extLst>
                    <a:ext uri="{9D8B030D-6E8A-4147-A177-3AD203B41FA5}">
                      <a16:colId xmlns:a16="http://schemas.microsoft.com/office/drawing/2014/main" val="2197973483"/>
                    </a:ext>
                  </a:extLst>
                </a:gridCol>
              </a:tblGrid>
              <a:tr h="66577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ommon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ommon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(1953)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pecial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pecial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(1953)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(1953)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044837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fter</a:t>
                      </a: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eform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0.37***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0.30***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  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  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0.17***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  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472894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(0.35)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(0.37)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(0.04)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213057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60537"/>
                  </a:ext>
                </a:extLst>
              </a:tr>
              <a:tr h="665776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enant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hange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9.23e-06**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9.88e-06***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.0000262 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.0000298 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.0000154**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3.19e-06 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920125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(4.01e-06)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(2.43e-06)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(.0000319)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(.0000339)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(6.24e-06)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(3.38e-06)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547428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944907"/>
                  </a:ext>
                </a:extLst>
              </a:tr>
              <a:tr h="665776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Regional </a:t>
                      </a: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ixed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ffects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050110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773466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0.35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0.39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6435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00278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92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65B7-5A35-4A88-8655-6804FD03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49BD-CC35-4E0D-860F-AF8DFB18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Adjustment, Production of Main Crops</a:t>
            </a:r>
          </a:p>
          <a:p>
            <a:r>
              <a:rPr lang="en-US" dirty="0"/>
              <a:t>Examine Potential Bias</a:t>
            </a:r>
          </a:p>
          <a:p>
            <a:pPr lvl="1"/>
            <a:r>
              <a:rPr lang="en-US" dirty="0"/>
              <a:t>Only 70% of tenant area were reported</a:t>
            </a:r>
          </a:p>
          <a:p>
            <a:pPr lvl="1"/>
            <a:r>
              <a:rPr lang="en-US" dirty="0"/>
              <a:t>Omitting variable (irrigation…)</a:t>
            </a:r>
          </a:p>
          <a:p>
            <a:r>
              <a:rPr lang="en-US" dirty="0"/>
              <a:t>Explain Heterogeneity</a:t>
            </a:r>
          </a:p>
          <a:p>
            <a:pPr lvl="1"/>
            <a:r>
              <a:rPr lang="en-US" dirty="0"/>
              <a:t>Policy had different effect on the amount of area being transferred to tenants between different types of land (paddy field, dry land)</a:t>
            </a:r>
          </a:p>
          <a:p>
            <a:pPr lvl="1"/>
            <a:r>
              <a:rPr lang="en-US" dirty="0"/>
              <a:t>Policy had different effect between tenants cultivated different types of crops</a:t>
            </a:r>
          </a:p>
          <a:p>
            <a:pPr lvl="1"/>
            <a:r>
              <a:rPr lang="en-US" dirty="0"/>
              <a:t>Certain omitted factors only affect certain types of crops</a:t>
            </a:r>
          </a:p>
          <a:p>
            <a:r>
              <a:rPr lang="en-US" dirty="0"/>
              <a:t>Background, context, theory</a:t>
            </a:r>
          </a:p>
        </p:txBody>
      </p:sp>
    </p:spTree>
    <p:extLst>
      <p:ext uri="{BB962C8B-B14F-4D97-AF65-F5344CB8AC3E}">
        <p14:creationId xmlns:p14="http://schemas.microsoft.com/office/powerpoint/2010/main" val="5051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2FAC-5930-47B4-9A24-160AE426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Reform and Economic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F743-7593-4D32-A227-841E8F5B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9A33-2EB5-4331-9A29-3080EFE5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Agricultural Output in Taiwan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D39BE3-DFB9-42F9-BE46-6DBEF21A0C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446299"/>
              </p:ext>
            </p:extLst>
          </p:nvPr>
        </p:nvGraphicFramePr>
        <p:xfrm>
          <a:off x="838200" y="1404257"/>
          <a:ext cx="10515599" cy="490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2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3E42-903A-4CDE-AC29-2634E3D5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 of Taiwan’s Land Reform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B032-61B8-4605-A621-3E5F364B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1949 Reduction of Rent to 37.5%</a:t>
            </a:r>
          </a:p>
          <a:p>
            <a:r>
              <a:rPr lang="en-US" dirty="0"/>
              <a:t>1951 Sale of Public Land </a:t>
            </a:r>
          </a:p>
          <a:p>
            <a:r>
              <a:rPr lang="en-US" dirty="0"/>
              <a:t>1953 Land-to-the-tiller Program</a:t>
            </a:r>
          </a:p>
        </p:txBody>
      </p:sp>
    </p:spTree>
    <p:extLst>
      <p:ext uri="{BB962C8B-B14F-4D97-AF65-F5344CB8AC3E}">
        <p14:creationId xmlns:p14="http://schemas.microsoft.com/office/powerpoint/2010/main" val="27859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C501-F326-4671-B72C-B23424ED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/>
              <a:t>Estimate through Difference in Difference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C160-EC60-4460-BF70-03E68697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3560" cy="4351338"/>
          </a:xfrm>
        </p:spPr>
        <p:txBody>
          <a:bodyPr/>
          <a:lstStyle/>
          <a:p>
            <a:r>
              <a:rPr lang="en-US" dirty="0" err="1"/>
              <a:t>Agricultural_Output</a:t>
            </a:r>
            <a:r>
              <a:rPr lang="en-US" dirty="0"/>
              <a:t> = </a:t>
            </a:r>
            <a:r>
              <a:rPr lang="en-US" dirty="0" err="1"/>
              <a:t>Region_Fixed_Effect</a:t>
            </a:r>
            <a:r>
              <a:rPr lang="en-US" dirty="0"/>
              <a:t> + </a:t>
            </a:r>
            <a:r>
              <a:rPr lang="en-US" dirty="0" err="1"/>
              <a:t>After_Treatment_Dummy</a:t>
            </a:r>
            <a:r>
              <a:rPr lang="en-US" dirty="0"/>
              <a:t> + </a:t>
            </a:r>
            <a:r>
              <a:rPr lang="en-US" dirty="0" err="1"/>
              <a:t>After</a:t>
            </a:r>
            <a:r>
              <a:rPr lang="en-US" altLang="zh-TW" dirty="0" err="1"/>
              <a:t>_</a:t>
            </a:r>
            <a:r>
              <a:rPr lang="en-US" dirty="0" err="1"/>
              <a:t>Treatment</a:t>
            </a:r>
            <a:r>
              <a:rPr lang="en-US" altLang="zh-TW" dirty="0" err="1"/>
              <a:t>_</a:t>
            </a:r>
            <a:r>
              <a:rPr lang="en-US" dirty="0" err="1"/>
              <a:t>Dummy</a:t>
            </a:r>
            <a:r>
              <a:rPr lang="zh-TW" altLang="en-US" dirty="0"/>
              <a:t> * </a:t>
            </a:r>
            <a:r>
              <a:rPr lang="en-US" altLang="zh-TW" dirty="0" err="1"/>
              <a:t>Change_of_Tenant_Area</a:t>
            </a:r>
            <a:endParaRPr lang="en-US" altLang="zh-TW" dirty="0"/>
          </a:p>
          <a:p>
            <a:r>
              <a:rPr lang="en-US" altLang="zh-TW" dirty="0"/>
              <a:t>Year = 1952, 1953, 1956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782-77B8-4BB0-A6DD-30DF467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Summary</a:t>
            </a:r>
            <a:r>
              <a:rPr lang="zh-TW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-- 1952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001BD4-8718-406D-B26E-F30665171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9413"/>
              </p:ext>
            </p:extLst>
          </p:nvPr>
        </p:nvGraphicFramePr>
        <p:xfrm>
          <a:off x="603425" y="1333762"/>
          <a:ext cx="11126121" cy="54107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212437">
                  <a:extLst>
                    <a:ext uri="{9D8B030D-6E8A-4147-A177-3AD203B41FA5}">
                      <a16:colId xmlns:a16="http://schemas.microsoft.com/office/drawing/2014/main" val="1304829367"/>
                    </a:ext>
                  </a:extLst>
                </a:gridCol>
                <a:gridCol w="697364">
                  <a:extLst>
                    <a:ext uri="{9D8B030D-6E8A-4147-A177-3AD203B41FA5}">
                      <a16:colId xmlns:a16="http://schemas.microsoft.com/office/drawing/2014/main" val="1506145202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2077129676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3173473391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1540614663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3623241773"/>
                    </a:ext>
                  </a:extLst>
                </a:gridCol>
              </a:tblGrid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(3)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697397719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284079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4610118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895427222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tenant_area_change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054981806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tenant_area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11,328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9,417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31,506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32127106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common_crop_value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1.635e+08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1.346e+08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3.685e+06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4.776e+08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20279437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ln_common_crop_value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19.98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46933489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special_crop_value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4.471e+07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4.810e+07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766,572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1.625e+08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84178290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ln_special_crop_value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13.55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673671438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horticultural_crop_value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1.891e+07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1.367e+07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1.834e+06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4.618e+07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40523449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ln_horticultural_crop_value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17.65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345764843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after_reform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681136945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region_code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6.494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009455454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tenant_area_1952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11,328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9,417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31,506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437773083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after_tenant_area_1952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902190824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353601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8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782-77B8-4BB0-A6DD-30DF467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Summary</a:t>
            </a:r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-- 1953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FD9238-D95E-4257-9216-78F744F6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04737"/>
              </p:ext>
            </p:extLst>
          </p:nvPr>
        </p:nvGraphicFramePr>
        <p:xfrm>
          <a:off x="487680" y="1310138"/>
          <a:ext cx="11128250" cy="5413242"/>
        </p:xfrm>
        <a:graphic>
          <a:graphicData uri="http://schemas.openxmlformats.org/drawingml/2006/table">
            <a:tbl>
              <a:tblPr/>
              <a:tblGrid>
                <a:gridCol w="4210426">
                  <a:extLst>
                    <a:ext uri="{9D8B030D-6E8A-4147-A177-3AD203B41FA5}">
                      <a16:colId xmlns:a16="http://schemas.microsoft.com/office/drawing/2014/main" val="380855684"/>
                    </a:ext>
                  </a:extLst>
                </a:gridCol>
                <a:gridCol w="717624">
                  <a:extLst>
                    <a:ext uri="{9D8B030D-6E8A-4147-A177-3AD203B41FA5}">
                      <a16:colId xmlns:a16="http://schemas.microsoft.com/office/drawing/2014/main" val="4176877039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977456341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4207824993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958936507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3307058770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9855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1217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9647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26641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tenant_area_change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6,385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5,934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-1,068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21,575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42228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4,943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247.9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13,835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8608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common_crop_value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2.445e+08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2.100e+08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4.558e+06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8.101e+08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17186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ln_common_crop_value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1.378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15.33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6026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special_crop_value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7.446e+07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8.404e+07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209,926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2.841e+08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50255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ln_special_crop_value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17.11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1.946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12.25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19.46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98474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2.057e+07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1.471e+07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1.873e+06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4.991e+07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6926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29375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after_reform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48974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region_code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6.494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0252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15404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00732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8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8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782-77B8-4BB0-A6DD-30DF467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Summary</a:t>
            </a:r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-- 1956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3DC9E1-EB92-4F07-808C-A79F18502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04509"/>
              </p:ext>
            </p:extLst>
          </p:nvPr>
        </p:nvGraphicFramePr>
        <p:xfrm>
          <a:off x="580512" y="1311091"/>
          <a:ext cx="11128248" cy="5413242"/>
        </p:xfrm>
        <a:graphic>
          <a:graphicData uri="http://schemas.openxmlformats.org/drawingml/2006/table">
            <a:tbl>
              <a:tblPr/>
              <a:tblGrid>
                <a:gridCol w="4210425">
                  <a:extLst>
                    <a:ext uri="{9D8B030D-6E8A-4147-A177-3AD203B41FA5}">
                      <a16:colId xmlns:a16="http://schemas.microsoft.com/office/drawing/2014/main" val="1671404474"/>
                    </a:ext>
                  </a:extLst>
                </a:gridCol>
                <a:gridCol w="717623">
                  <a:extLst>
                    <a:ext uri="{9D8B030D-6E8A-4147-A177-3AD203B41FA5}">
                      <a16:colId xmlns:a16="http://schemas.microsoft.com/office/drawing/2014/main" val="1228219165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562308057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4039803338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1582895130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00895370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1800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19281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28632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9280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tenant_area_change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7,108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6,312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-990.4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21,858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80875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4,221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3,340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12,272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978974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common_crop_value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2.781e+08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2.315e+08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7.214e+06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8.666e+08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1434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ln_common_crop_value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18.86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1.379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6006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8.102e+07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8.949e+07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331,890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3.006e+08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0716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ln_special_crop_value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17.19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1.957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2437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3.159e+07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2.294e+07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2.229e+06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8.304e+07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73591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1418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after_reform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8903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region_code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6.494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0535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6476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7530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95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3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7E23-C188-44EF-9068-E33FE8B8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ea typeface="+mj-ea"/>
                <a:cs typeface="+mj-cs"/>
              </a:rPr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03BED-A20D-4D5C-B575-F5BAC9387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3430"/>
              </p:ext>
            </p:extLst>
          </p:nvPr>
        </p:nvGraphicFramePr>
        <p:xfrm>
          <a:off x="594362" y="1138869"/>
          <a:ext cx="11197769" cy="5603630"/>
        </p:xfrm>
        <a:graphic>
          <a:graphicData uri="http://schemas.openxmlformats.org/drawingml/2006/table">
            <a:tbl>
              <a:tblPr firstRow="1" firstCol="1" bandRow="1"/>
              <a:tblGrid>
                <a:gridCol w="1318132">
                  <a:extLst>
                    <a:ext uri="{9D8B030D-6E8A-4147-A177-3AD203B41FA5}">
                      <a16:colId xmlns:a16="http://schemas.microsoft.com/office/drawing/2014/main" val="3861065204"/>
                    </a:ext>
                  </a:extLst>
                </a:gridCol>
                <a:gridCol w="1490380">
                  <a:extLst>
                    <a:ext uri="{9D8B030D-6E8A-4147-A177-3AD203B41FA5}">
                      <a16:colId xmlns:a16="http://schemas.microsoft.com/office/drawing/2014/main" val="3162659782"/>
                    </a:ext>
                  </a:extLst>
                </a:gridCol>
                <a:gridCol w="1779716">
                  <a:extLst>
                    <a:ext uri="{9D8B030D-6E8A-4147-A177-3AD203B41FA5}">
                      <a16:colId xmlns:a16="http://schemas.microsoft.com/office/drawing/2014/main" val="3680621679"/>
                    </a:ext>
                  </a:extLst>
                </a:gridCol>
                <a:gridCol w="1288653">
                  <a:extLst>
                    <a:ext uri="{9D8B030D-6E8A-4147-A177-3AD203B41FA5}">
                      <a16:colId xmlns:a16="http://schemas.microsoft.com/office/drawing/2014/main" val="1391220016"/>
                    </a:ext>
                  </a:extLst>
                </a:gridCol>
                <a:gridCol w="1387380">
                  <a:extLst>
                    <a:ext uri="{9D8B030D-6E8A-4147-A177-3AD203B41FA5}">
                      <a16:colId xmlns:a16="http://schemas.microsoft.com/office/drawing/2014/main" val="33197570"/>
                    </a:ext>
                  </a:extLst>
                </a:gridCol>
                <a:gridCol w="1865429">
                  <a:extLst>
                    <a:ext uri="{9D8B030D-6E8A-4147-A177-3AD203B41FA5}">
                      <a16:colId xmlns:a16="http://schemas.microsoft.com/office/drawing/2014/main" val="3433234540"/>
                    </a:ext>
                  </a:extLst>
                </a:gridCol>
                <a:gridCol w="2068079">
                  <a:extLst>
                    <a:ext uri="{9D8B030D-6E8A-4147-A177-3AD203B41FA5}">
                      <a16:colId xmlns:a16="http://schemas.microsoft.com/office/drawing/2014/main" val="1938935953"/>
                    </a:ext>
                  </a:extLst>
                </a:gridCol>
              </a:tblGrid>
              <a:tr h="973358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Common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</a:t>
                      </a: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 (1953)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Special Crop 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Special Crop </a:t>
                      </a: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 (1953)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</a:t>
                      </a: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Value (1953)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809831"/>
                  </a:ext>
                </a:extLst>
              </a:tr>
              <a:tr h="60348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After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Reform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2.3e+07** 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2.0e+07**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1.6e+07*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1.4e+07*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9.5e+05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6.4e+05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05473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(8.9e+06)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(7.3e+06)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(8.0e+06)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(7.4e+06)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(1.5e+06)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(4.7e+05)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47714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550333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11103.19***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9509.09***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2472.41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2441.30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921.80***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160.51**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94584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(2216.36)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(1567.15)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(1726.49)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(1722.51)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(323.00)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(61.33)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96262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85690"/>
                  </a:ext>
                </a:extLst>
              </a:tr>
              <a:tr h="92405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Regional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Fixed Effects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73120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753483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0.76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0.77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0.48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0.31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64194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158347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3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3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1079</Words>
  <Application>Microsoft Office PowerPoint</Application>
  <PresentationFormat>Widescreen</PresentationFormat>
  <Paragraphs>509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When Tenants Get Their Own Land: Evidence from Taiwan Land Reform in 1953</vt:lpstr>
      <vt:lpstr>Land Reform and Economic Development</vt:lpstr>
      <vt:lpstr>Agricultural Output in Taiwan</vt:lpstr>
      <vt:lpstr>Three Phases of Taiwan’s Land Reform</vt:lpstr>
      <vt:lpstr>Estimate through Difference in Difference Model</vt:lpstr>
      <vt:lpstr>Data Summary -- 1952</vt:lpstr>
      <vt:lpstr>Data Summary -- 1953</vt:lpstr>
      <vt:lpstr>Data Summary -- 1956</vt:lpstr>
      <vt:lpstr>Result</vt:lpstr>
      <vt:lpstr>Result— natural log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Tenants Get Their Own Land: Evidence from Taiwan Land Reform in 1953</dc:title>
  <dc:creator>Bob Lin</dc:creator>
  <cp:lastModifiedBy>Bob Lin</cp:lastModifiedBy>
  <cp:revision>8</cp:revision>
  <dcterms:created xsi:type="dcterms:W3CDTF">2022-04-07T05:40:29Z</dcterms:created>
  <dcterms:modified xsi:type="dcterms:W3CDTF">2022-04-08T20:09:40Z</dcterms:modified>
</cp:coreProperties>
</file>