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3"/>
  </p:notesMasterIdLst>
  <p:sldIdLst>
    <p:sldId id="256" r:id="rId2"/>
    <p:sldId id="259" r:id="rId3"/>
    <p:sldId id="260" r:id="rId4"/>
    <p:sldId id="261" r:id="rId5"/>
    <p:sldId id="262" r:id="rId6"/>
    <p:sldId id="264" r:id="rId7"/>
    <p:sldId id="336" r:id="rId8"/>
    <p:sldId id="273" r:id="rId9"/>
    <p:sldId id="265" r:id="rId10"/>
    <p:sldId id="267" r:id="rId11"/>
    <p:sldId id="274" r:id="rId12"/>
    <p:sldId id="269" r:id="rId13"/>
    <p:sldId id="270" r:id="rId14"/>
    <p:sldId id="276" r:id="rId15"/>
    <p:sldId id="275" r:id="rId16"/>
    <p:sldId id="278" r:id="rId17"/>
    <p:sldId id="284" r:id="rId18"/>
    <p:sldId id="286" r:id="rId19"/>
    <p:sldId id="287" r:id="rId20"/>
    <p:sldId id="288" r:id="rId21"/>
    <p:sldId id="289" r:id="rId22"/>
    <p:sldId id="290" r:id="rId23"/>
    <p:sldId id="291" r:id="rId24"/>
    <p:sldId id="283" r:id="rId25"/>
    <p:sldId id="292" r:id="rId26"/>
    <p:sldId id="303" r:id="rId27"/>
    <p:sldId id="304" r:id="rId28"/>
    <p:sldId id="305" r:id="rId29"/>
    <p:sldId id="339" r:id="rId30"/>
    <p:sldId id="306" r:id="rId31"/>
    <p:sldId id="315" r:id="rId32"/>
    <p:sldId id="333" r:id="rId33"/>
    <p:sldId id="307" r:id="rId34"/>
    <p:sldId id="313" r:id="rId35"/>
    <p:sldId id="334" r:id="rId36"/>
    <p:sldId id="308" r:id="rId37"/>
    <p:sldId id="317" r:id="rId38"/>
    <p:sldId id="318" r:id="rId39"/>
    <p:sldId id="320" r:id="rId40"/>
    <p:sldId id="319" r:id="rId41"/>
    <p:sldId id="337" r:id="rId42"/>
    <p:sldId id="338" r:id="rId43"/>
    <p:sldId id="321" r:id="rId44"/>
    <p:sldId id="323" r:id="rId45"/>
    <p:sldId id="325" r:id="rId46"/>
    <p:sldId id="324" r:id="rId47"/>
    <p:sldId id="326" r:id="rId48"/>
    <p:sldId id="327" r:id="rId49"/>
    <p:sldId id="328" r:id="rId50"/>
    <p:sldId id="329" r:id="rId51"/>
    <p:sldId id="33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Literman" initials="RL" lastIdx="1" clrIdx="0">
    <p:extLst>
      <p:ext uri="{19B8F6BF-5375-455C-9EA6-DF929625EA0E}">
        <p15:presenceInfo xmlns:p15="http://schemas.microsoft.com/office/powerpoint/2012/main" userId="Robert Liter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00B050"/>
    <a:srgbClr val="00B0F0"/>
    <a:srgbClr val="48494B"/>
    <a:srgbClr val="FF7F27"/>
    <a:srgbClr val="FBE702"/>
    <a:srgbClr val="FFFF00"/>
    <a:srgbClr val="E1AE28"/>
    <a:srgbClr val="F9A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6" autoAdjust="0"/>
    <p:restoredTop sz="85995" autoAdjust="0"/>
  </p:normalViewPr>
  <p:slideViewPr>
    <p:cSldViewPr snapToGrid="0">
      <p:cViewPr varScale="1">
        <p:scale>
          <a:sx n="75" d="100"/>
          <a:sy n="75" d="100"/>
        </p:scale>
        <p:origin x="106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F98D3-83BD-470B-AF8F-FCCE8ACF46B3}" type="datetimeFigureOut">
              <a:rPr lang="en-US" smtClean="0"/>
              <a:t>6/22/2019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E83D2-89EF-4316-9597-CE6B5161111D}" type="slidenum">
              <a:rPr lang="en-US" smtClean="0"/>
              <a:t>‹#›</a:t>
            </a:fld>
            <a:endParaRPr lang="en-US"/>
          </a:p>
        </p:txBody>
      </p:sp>
    </p:spTree>
    <p:extLst>
      <p:ext uri="{BB962C8B-B14F-4D97-AF65-F5344CB8AC3E}">
        <p14:creationId xmlns:p14="http://schemas.microsoft.com/office/powerpoint/2010/main" val="3036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ublicdomainpictures.net/en/view-image.php?image=117683&amp;picture=black-butterfl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https://www.publicdomainpictures.net/en/view-image.php?image=117683&amp;picture=black-butterfly</a:t>
            </a:r>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3</a:t>
            </a:fld>
            <a:endParaRPr lang="en-US"/>
          </a:p>
        </p:txBody>
      </p:sp>
    </p:spTree>
    <p:extLst>
      <p:ext uri="{BB962C8B-B14F-4D97-AF65-F5344CB8AC3E}">
        <p14:creationId xmlns:p14="http://schemas.microsoft.com/office/powerpoint/2010/main" val="5150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20</a:t>
            </a:fld>
            <a:endParaRPr lang="en-US"/>
          </a:p>
        </p:txBody>
      </p:sp>
    </p:spTree>
    <p:extLst>
      <p:ext uri="{BB962C8B-B14F-4D97-AF65-F5344CB8AC3E}">
        <p14:creationId xmlns:p14="http://schemas.microsoft.com/office/powerpoint/2010/main" val="401204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21</a:t>
            </a:fld>
            <a:endParaRPr lang="en-US"/>
          </a:p>
        </p:txBody>
      </p:sp>
    </p:spTree>
    <p:extLst>
      <p:ext uri="{BB962C8B-B14F-4D97-AF65-F5344CB8AC3E}">
        <p14:creationId xmlns:p14="http://schemas.microsoft.com/office/powerpoint/2010/main" val="211257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22</a:t>
            </a:fld>
            <a:endParaRPr lang="en-US"/>
          </a:p>
        </p:txBody>
      </p:sp>
    </p:spTree>
    <p:extLst>
      <p:ext uri="{BB962C8B-B14F-4D97-AF65-F5344CB8AC3E}">
        <p14:creationId xmlns:p14="http://schemas.microsoft.com/office/powerpoint/2010/main" val="119005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24</a:t>
            </a:fld>
            <a:endParaRPr lang="en-US"/>
          </a:p>
        </p:txBody>
      </p:sp>
    </p:spTree>
    <p:extLst>
      <p:ext uri="{BB962C8B-B14F-4D97-AF65-F5344CB8AC3E}">
        <p14:creationId xmlns:p14="http://schemas.microsoft.com/office/powerpoint/2010/main" val="368242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25</a:t>
            </a:fld>
            <a:endParaRPr lang="en-US"/>
          </a:p>
        </p:txBody>
      </p:sp>
    </p:spTree>
    <p:extLst>
      <p:ext uri="{BB962C8B-B14F-4D97-AF65-F5344CB8AC3E}">
        <p14:creationId xmlns:p14="http://schemas.microsoft.com/office/powerpoint/2010/main" val="785636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26</a:t>
            </a:fld>
            <a:endParaRPr lang="en-US"/>
          </a:p>
        </p:txBody>
      </p:sp>
    </p:spTree>
    <p:extLst>
      <p:ext uri="{BB962C8B-B14F-4D97-AF65-F5344CB8AC3E}">
        <p14:creationId xmlns:p14="http://schemas.microsoft.com/office/powerpoint/2010/main" val="206190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27</a:t>
            </a:fld>
            <a:endParaRPr lang="en-US"/>
          </a:p>
        </p:txBody>
      </p:sp>
    </p:spTree>
    <p:extLst>
      <p:ext uri="{BB962C8B-B14F-4D97-AF65-F5344CB8AC3E}">
        <p14:creationId xmlns:p14="http://schemas.microsoft.com/office/powerpoint/2010/main" val="92662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28</a:t>
            </a:fld>
            <a:endParaRPr lang="en-US"/>
          </a:p>
        </p:txBody>
      </p:sp>
    </p:spTree>
    <p:extLst>
      <p:ext uri="{BB962C8B-B14F-4D97-AF65-F5344CB8AC3E}">
        <p14:creationId xmlns:p14="http://schemas.microsoft.com/office/powerpoint/2010/main" val="377176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32</a:t>
            </a:fld>
            <a:endParaRPr lang="en-US"/>
          </a:p>
        </p:txBody>
      </p:sp>
    </p:spTree>
    <p:extLst>
      <p:ext uri="{BB962C8B-B14F-4D97-AF65-F5344CB8AC3E}">
        <p14:creationId xmlns:p14="http://schemas.microsoft.com/office/powerpoint/2010/main" val="1393582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34</a:t>
            </a:fld>
            <a:endParaRPr lang="en-US"/>
          </a:p>
        </p:txBody>
      </p:sp>
    </p:spTree>
    <p:extLst>
      <p:ext uri="{BB962C8B-B14F-4D97-AF65-F5344CB8AC3E}">
        <p14:creationId xmlns:p14="http://schemas.microsoft.com/office/powerpoint/2010/main" val="324338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5</a:t>
            </a:fld>
            <a:endParaRPr lang="en-US"/>
          </a:p>
        </p:txBody>
      </p:sp>
    </p:spTree>
    <p:extLst>
      <p:ext uri="{BB962C8B-B14F-4D97-AF65-F5344CB8AC3E}">
        <p14:creationId xmlns:p14="http://schemas.microsoft.com/office/powerpoint/2010/main" val="2398807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35</a:t>
            </a:fld>
            <a:endParaRPr lang="en-US"/>
          </a:p>
        </p:txBody>
      </p:sp>
    </p:spTree>
    <p:extLst>
      <p:ext uri="{BB962C8B-B14F-4D97-AF65-F5344CB8AC3E}">
        <p14:creationId xmlns:p14="http://schemas.microsoft.com/office/powerpoint/2010/main" val="151986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39</a:t>
            </a:fld>
            <a:endParaRPr lang="en-US"/>
          </a:p>
        </p:txBody>
      </p:sp>
    </p:spTree>
    <p:extLst>
      <p:ext uri="{BB962C8B-B14F-4D97-AF65-F5344CB8AC3E}">
        <p14:creationId xmlns:p14="http://schemas.microsoft.com/office/powerpoint/2010/main" val="2883503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40</a:t>
            </a:fld>
            <a:endParaRPr lang="en-US"/>
          </a:p>
        </p:txBody>
      </p:sp>
    </p:spTree>
    <p:extLst>
      <p:ext uri="{BB962C8B-B14F-4D97-AF65-F5344CB8AC3E}">
        <p14:creationId xmlns:p14="http://schemas.microsoft.com/office/powerpoint/2010/main" val="423127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41</a:t>
            </a:fld>
            <a:endParaRPr lang="en-US"/>
          </a:p>
        </p:txBody>
      </p:sp>
    </p:spTree>
    <p:extLst>
      <p:ext uri="{BB962C8B-B14F-4D97-AF65-F5344CB8AC3E}">
        <p14:creationId xmlns:p14="http://schemas.microsoft.com/office/powerpoint/2010/main" val="408471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45</a:t>
            </a:fld>
            <a:endParaRPr lang="en-US"/>
          </a:p>
        </p:txBody>
      </p:sp>
    </p:spTree>
    <p:extLst>
      <p:ext uri="{BB962C8B-B14F-4D97-AF65-F5344CB8AC3E}">
        <p14:creationId xmlns:p14="http://schemas.microsoft.com/office/powerpoint/2010/main" val="87353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46</a:t>
            </a:fld>
            <a:endParaRPr lang="en-US"/>
          </a:p>
        </p:txBody>
      </p:sp>
    </p:spTree>
    <p:extLst>
      <p:ext uri="{BB962C8B-B14F-4D97-AF65-F5344CB8AC3E}">
        <p14:creationId xmlns:p14="http://schemas.microsoft.com/office/powerpoint/2010/main" val="324192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47</a:t>
            </a:fld>
            <a:endParaRPr lang="en-US"/>
          </a:p>
        </p:txBody>
      </p:sp>
    </p:spTree>
    <p:extLst>
      <p:ext uri="{BB962C8B-B14F-4D97-AF65-F5344CB8AC3E}">
        <p14:creationId xmlns:p14="http://schemas.microsoft.com/office/powerpoint/2010/main" val="197940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51</a:t>
            </a:fld>
            <a:endParaRPr lang="en-US"/>
          </a:p>
        </p:txBody>
      </p:sp>
    </p:spTree>
    <p:extLst>
      <p:ext uri="{BB962C8B-B14F-4D97-AF65-F5344CB8AC3E}">
        <p14:creationId xmlns:p14="http://schemas.microsoft.com/office/powerpoint/2010/main" val="309692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6</a:t>
            </a:fld>
            <a:endParaRPr lang="en-US"/>
          </a:p>
        </p:txBody>
      </p:sp>
    </p:spTree>
    <p:extLst>
      <p:ext uri="{BB962C8B-B14F-4D97-AF65-F5344CB8AC3E}">
        <p14:creationId xmlns:p14="http://schemas.microsoft.com/office/powerpoint/2010/main" val="355482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DAE83D2-89EF-4316-9597-CE6B5161111D}" type="slidenum">
              <a:rPr lang="en-US" smtClean="0"/>
              <a:t>7</a:t>
            </a:fld>
            <a:endParaRPr lang="en-US"/>
          </a:p>
        </p:txBody>
      </p:sp>
    </p:spTree>
    <p:extLst>
      <p:ext uri="{BB962C8B-B14F-4D97-AF65-F5344CB8AC3E}">
        <p14:creationId xmlns:p14="http://schemas.microsoft.com/office/powerpoint/2010/main" val="120315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“all” is not the answer, we need to start thinking about “which”, but what should we pick?</a:t>
            </a:r>
          </a:p>
          <a:p>
            <a:endParaRPr lang="en-US" baseline="0" dirty="0" smtClean="0"/>
          </a:p>
        </p:txBody>
      </p:sp>
      <p:sp>
        <p:nvSpPr>
          <p:cNvPr id="4" name="Slide Number Placeholder 3"/>
          <p:cNvSpPr>
            <a:spLocks noGrp="1"/>
          </p:cNvSpPr>
          <p:nvPr>
            <p:ph type="sldNum" sz="quarter" idx="10"/>
          </p:nvPr>
        </p:nvSpPr>
        <p:spPr/>
        <p:txBody>
          <a:bodyPr/>
          <a:lstStyle/>
          <a:p>
            <a:fld id="{1DAE83D2-89EF-4316-9597-CE6B5161111D}" type="slidenum">
              <a:rPr lang="en-US" smtClean="0"/>
              <a:t>10</a:t>
            </a:fld>
            <a:endParaRPr lang="en-US"/>
          </a:p>
        </p:txBody>
      </p:sp>
    </p:spTree>
    <p:extLst>
      <p:ext uri="{BB962C8B-B14F-4D97-AF65-F5344CB8AC3E}">
        <p14:creationId xmlns:p14="http://schemas.microsoft.com/office/powerpoint/2010/main" val="1278212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14</a:t>
            </a:fld>
            <a:endParaRPr lang="en-US"/>
          </a:p>
        </p:txBody>
      </p:sp>
    </p:spTree>
    <p:extLst>
      <p:ext uri="{BB962C8B-B14F-4D97-AF65-F5344CB8AC3E}">
        <p14:creationId xmlns:p14="http://schemas.microsoft.com/office/powerpoint/2010/main" val="2637739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Ellobius</a:t>
            </a:r>
            <a:r>
              <a:rPr lang="en-US" dirty="0" smtClean="0"/>
              <a:t>: http://www.ecosystema.ru/08nature/photo/img/03009166.jpg</a:t>
            </a:r>
          </a:p>
          <a:p>
            <a:r>
              <a:rPr lang="en-US" dirty="0" err="1" smtClean="0"/>
              <a:t>Meriones</a:t>
            </a:r>
            <a:r>
              <a:rPr lang="en-US" dirty="0" smtClean="0"/>
              <a:t>: https://upload.wikimedia.org/wikipedia/commons/9/9c/Meriones_unguiculatus_%28wild%29.jpg</a:t>
            </a:r>
          </a:p>
          <a:p>
            <a:r>
              <a:rPr lang="en-US" dirty="0" err="1" smtClean="0"/>
              <a:t>Rattus</a:t>
            </a:r>
            <a:r>
              <a:rPr lang="en-US" dirty="0" smtClean="0"/>
              <a:t>: https://upload.wikimedia.org/wikipedia/commons/3/34/Rattus_norvegicus_%28white_background%29.png</a:t>
            </a:r>
          </a:p>
          <a:p>
            <a:r>
              <a:rPr lang="en-US" dirty="0" err="1" smtClean="0"/>
              <a:t>Apodemus</a:t>
            </a:r>
            <a:r>
              <a:rPr lang="en-US" dirty="0" smtClean="0"/>
              <a:t>: https://previews.123rf.com/images/creativenature/creativenature1309/creativenature130900043/22242317-field-mouse-apodemus-sylvaticus-on-the-forest-floor-in-it-s-natural-habitat.jpg</a:t>
            </a:r>
          </a:p>
          <a:p>
            <a:r>
              <a:rPr lang="en-US" dirty="0" smtClean="0"/>
              <a:t>Mus: https://previews.123rf.com/images/icefront/icefront1309/icefront130900089/22099698-house-mouse-standing-on-rear-feet-mus-musculus.jpg</a:t>
            </a:r>
          </a:p>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15</a:t>
            </a:fld>
            <a:endParaRPr lang="en-US"/>
          </a:p>
        </p:txBody>
      </p:sp>
    </p:spTree>
    <p:extLst>
      <p:ext uri="{BB962C8B-B14F-4D97-AF65-F5344CB8AC3E}">
        <p14:creationId xmlns:p14="http://schemas.microsoft.com/office/powerpoint/2010/main" val="331927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18</a:t>
            </a:fld>
            <a:endParaRPr lang="en-US"/>
          </a:p>
        </p:txBody>
      </p:sp>
    </p:spTree>
    <p:extLst>
      <p:ext uri="{BB962C8B-B14F-4D97-AF65-F5344CB8AC3E}">
        <p14:creationId xmlns:p14="http://schemas.microsoft.com/office/powerpoint/2010/main" val="49786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E83D2-89EF-4316-9597-CE6B5161111D}" type="slidenum">
              <a:rPr lang="en-US" smtClean="0"/>
              <a:t>19</a:t>
            </a:fld>
            <a:endParaRPr lang="en-US"/>
          </a:p>
        </p:txBody>
      </p:sp>
    </p:spTree>
    <p:extLst>
      <p:ext uri="{BB962C8B-B14F-4D97-AF65-F5344CB8AC3E}">
        <p14:creationId xmlns:p14="http://schemas.microsoft.com/office/powerpoint/2010/main" val="305547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741CAE-086D-4520-B060-652B1A9F204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5B92D-1254-413C-B2CC-5CD5BE2AB9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50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741CAE-086D-4520-B060-652B1A9F204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236510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741CAE-086D-4520-B060-652B1A9F204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4214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741CAE-086D-4520-B060-652B1A9F204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18860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741CAE-086D-4520-B060-652B1A9F204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5B92D-1254-413C-B2CC-5CD5BE2AB9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44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741CAE-086D-4520-B060-652B1A9F204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135669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741CAE-086D-4520-B060-652B1A9F2046}"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61054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741CAE-086D-4520-B060-652B1A9F2046}" type="datetimeFigureOut">
              <a:rPr lang="en-US" smtClean="0"/>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266274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741CAE-086D-4520-B060-652B1A9F2046}" type="datetimeFigureOut">
              <a:rPr lang="en-US" smtClean="0"/>
              <a:t>6/22/2019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427245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741CAE-086D-4520-B060-652B1A9F2046}" type="datetimeFigureOut">
              <a:rPr lang="en-US" smtClean="0"/>
              <a:t>6/22/2019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E5B92D-1254-413C-B2CC-5CD5BE2AB950}" type="slidenum">
              <a:rPr lang="en-US" smtClean="0"/>
              <a:t>‹#›</a:t>
            </a:fld>
            <a:endParaRPr lang="en-US"/>
          </a:p>
        </p:txBody>
      </p:sp>
    </p:spTree>
    <p:extLst>
      <p:ext uri="{BB962C8B-B14F-4D97-AF65-F5344CB8AC3E}">
        <p14:creationId xmlns:p14="http://schemas.microsoft.com/office/powerpoint/2010/main" val="118602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741CAE-086D-4520-B060-652B1A9F204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5B92D-1254-413C-B2CC-5CD5BE2AB950}" type="slidenum">
              <a:rPr lang="en-US" smtClean="0"/>
              <a:t>‹#›</a:t>
            </a:fld>
            <a:endParaRPr lang="en-US"/>
          </a:p>
        </p:txBody>
      </p:sp>
    </p:spTree>
    <p:extLst>
      <p:ext uri="{BB962C8B-B14F-4D97-AF65-F5344CB8AC3E}">
        <p14:creationId xmlns:p14="http://schemas.microsoft.com/office/powerpoint/2010/main" val="92561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741CAE-086D-4520-B060-652B1A9F2046}" type="datetimeFigureOut">
              <a:rPr lang="en-US" smtClean="0"/>
              <a:t>6/22/2019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E5B92D-1254-413C-B2CC-5CD5BE2AB95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2950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png"/><Relationship Id="rId7" Type="http://schemas.openxmlformats.org/officeDocument/2006/relationships/image" Target="../media/image3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42.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chwartzLabURI/SISR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tif"/><Relationship Id="rId5" Type="http://schemas.openxmlformats.org/officeDocument/2006/relationships/image" Target="../media/image9.tif"/><Relationship Id="rId4" Type="http://schemas.openxmlformats.org/officeDocument/2006/relationships/image" Target="../media/image8.tif"/></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4" y="1011285"/>
            <a:ext cx="10519953" cy="3048409"/>
          </a:xfrm>
        </p:spPr>
        <p:txBody>
          <a:bodyPr>
            <a:normAutofit fontScale="90000"/>
          </a:bodyPr>
          <a:lstStyle/>
          <a:p>
            <a:pPr algn="ctr"/>
            <a:r>
              <a:rPr lang="en-US" dirty="0">
                <a:latin typeface="+mn-lt"/>
                <a:cs typeface="Arial" panose="020B0604020202020204" pitchFamily="34" charset="0"/>
              </a:rPr>
              <a:t>Sources of </a:t>
            </a:r>
            <a:r>
              <a:rPr lang="en-US" dirty="0" smtClean="0">
                <a:latin typeface="+mn-lt"/>
                <a:cs typeface="Arial" panose="020B0604020202020204" pitchFamily="34" charset="0"/>
              </a:rPr>
              <a:t>phylogenetic signal and ‘noise’ </a:t>
            </a:r>
            <a:r>
              <a:rPr lang="en-US" dirty="0">
                <a:latin typeface="+mn-lt"/>
                <a:cs typeface="Arial" panose="020B0604020202020204" pitchFamily="34" charset="0"/>
              </a:rPr>
              <a:t>in </a:t>
            </a:r>
            <a:r>
              <a:rPr lang="en-US" dirty="0" smtClean="0">
                <a:latin typeface="+mn-lt"/>
                <a:cs typeface="Arial" panose="020B0604020202020204" pitchFamily="34" charset="0"/>
              </a:rPr>
              <a:t>complex </a:t>
            </a:r>
            <a:r>
              <a:rPr lang="en-US" dirty="0">
                <a:latin typeface="+mn-lt"/>
                <a:cs typeface="Arial" panose="020B0604020202020204" pitchFamily="34" charset="0"/>
              </a:rPr>
              <a:t>genomic datasets</a:t>
            </a:r>
          </a:p>
        </p:txBody>
      </p:sp>
      <p:pic>
        <p:nvPicPr>
          <p:cNvPr id="4" name="Picture 2" descr="Image result for ur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9837" y="31453"/>
            <a:ext cx="1246913" cy="12469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nsf ab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952" y="139900"/>
            <a:ext cx="1034145" cy="10410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18244" y="4399107"/>
            <a:ext cx="6555513" cy="1938992"/>
          </a:xfrm>
          <a:prstGeom prst="rect">
            <a:avLst/>
          </a:prstGeom>
          <a:noFill/>
        </p:spPr>
        <p:txBody>
          <a:bodyPr wrap="none" rtlCol="0">
            <a:spAutoFit/>
          </a:bodyPr>
          <a:lstStyle/>
          <a:p>
            <a:pPr algn="ctr"/>
            <a:r>
              <a:rPr lang="en-US" sz="2800" b="1" dirty="0" smtClean="0">
                <a:latin typeface="Garamond" panose="02020404030301010803" pitchFamily="18" charset="0"/>
              </a:rPr>
              <a:t>Dr. Robert Literman</a:t>
            </a:r>
            <a:endParaRPr lang="en-US" sz="2800" dirty="0">
              <a:latin typeface="Garamond" panose="02020404030301010803" pitchFamily="18" charset="0"/>
            </a:endParaRPr>
          </a:p>
          <a:p>
            <a:pPr algn="ctr"/>
            <a:r>
              <a:rPr lang="en-US" sz="2400" dirty="0" smtClean="0">
                <a:latin typeface="Garamond" panose="02020404030301010803" pitchFamily="18" charset="0"/>
              </a:rPr>
              <a:t>NSF Postdoctoral Fellow, University of Rhode Island</a:t>
            </a:r>
          </a:p>
          <a:p>
            <a:pPr algn="ctr"/>
            <a:endParaRPr lang="en-US" sz="1400" dirty="0" smtClean="0">
              <a:latin typeface="Garamond" panose="02020404030301010803" pitchFamily="18" charset="0"/>
            </a:endParaRPr>
          </a:p>
          <a:p>
            <a:pPr algn="ctr"/>
            <a:r>
              <a:rPr lang="en-US" sz="2800" dirty="0" smtClean="0">
                <a:latin typeface="Garamond" panose="02020404030301010803" pitchFamily="18" charset="0"/>
              </a:rPr>
              <a:t>Dr. Rachel Schwartz</a:t>
            </a:r>
          </a:p>
          <a:p>
            <a:pPr algn="ctr"/>
            <a:r>
              <a:rPr lang="en-US" sz="2400" dirty="0" smtClean="0">
                <a:latin typeface="Garamond" panose="02020404030301010803" pitchFamily="18" charset="0"/>
              </a:rPr>
              <a:t>Principal Investigator, University of Rhode Island</a:t>
            </a:r>
          </a:p>
        </p:txBody>
      </p:sp>
    </p:spTree>
    <p:extLst>
      <p:ext uri="{BB962C8B-B14F-4D97-AF65-F5344CB8AC3E}">
        <p14:creationId xmlns:p14="http://schemas.microsoft.com/office/powerpoint/2010/main" val="38447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sensus phylogeny of birds. This topology reflects a majority rule consensus tree of the Jarvis TENT, the Prum tree, and the Early Bird II tree; branches present in only two out of the three trees are presented as dashed lines. The ordinal classification follows Cracraft (2013). Only two paleognath orders are shown because Jarvis et al. (2014) only sampled those orders; all other orders (as circumscribed by Cracraft 2013) were sampled by all three studies. The magnificent seven are identified by lower case Roman numerals next to the relevant nodes and the colors are identical to those in Fig. 3. Silhouettes were drawn by Sushma Reddy, Edward L. Braun, or obtained from http://phylopic.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2624" y="1874520"/>
            <a:ext cx="3136287" cy="40784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37315" y="5952976"/>
            <a:ext cx="2801344" cy="369332"/>
          </a:xfrm>
          <a:prstGeom prst="rect">
            <a:avLst/>
          </a:prstGeom>
          <a:noFill/>
        </p:spPr>
        <p:txBody>
          <a:bodyPr wrap="none" rtlCol="0">
            <a:spAutoFit/>
          </a:bodyPr>
          <a:lstStyle/>
          <a:p>
            <a:r>
              <a:rPr lang="en-US" dirty="0" smtClean="0"/>
              <a:t>Reddy, et al. 2017 (Sys. Bio)</a:t>
            </a:r>
            <a:endParaRPr lang="en-US" dirty="0"/>
          </a:p>
        </p:txBody>
      </p:sp>
      <p:pic>
        <p:nvPicPr>
          <p:cNvPr id="1026" name="Picture 2" descr="Figure 1"/>
          <p:cNvPicPr>
            <a:picLocks noChangeAspect="1" noChangeArrowheads="1"/>
          </p:cNvPicPr>
          <p:nvPr/>
        </p:nvPicPr>
        <p:blipFill>
          <a:blip r:embed="rId4">
            <a:clrChange>
              <a:clrFrom>
                <a:srgbClr val="FCF8ED"/>
              </a:clrFrom>
              <a:clrTo>
                <a:srgbClr val="FCF8ED">
                  <a:alpha val="0"/>
                </a:srgbClr>
              </a:clrTo>
            </a:clrChange>
            <a:extLst>
              <a:ext uri="{28A0092B-C50C-407E-A947-70E740481C1C}">
                <a14:useLocalDpi xmlns:a14="http://schemas.microsoft.com/office/drawing/2010/main" val="0"/>
              </a:ext>
            </a:extLst>
          </a:blip>
          <a:srcRect/>
          <a:stretch>
            <a:fillRect/>
          </a:stretch>
        </p:blipFill>
        <p:spPr bwMode="auto">
          <a:xfrm>
            <a:off x="201519" y="1606579"/>
            <a:ext cx="5682436" cy="46514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5952976"/>
            <a:ext cx="3128421" cy="369332"/>
          </a:xfrm>
          <a:prstGeom prst="rect">
            <a:avLst/>
          </a:prstGeom>
          <a:noFill/>
        </p:spPr>
        <p:txBody>
          <a:bodyPr wrap="none" rtlCol="0">
            <a:spAutoFit/>
          </a:bodyPr>
          <a:lstStyle/>
          <a:p>
            <a:r>
              <a:rPr lang="en-US" dirty="0" smtClean="0"/>
              <a:t>Gavin H. Thomas 2015 (Nature)</a:t>
            </a:r>
            <a:endParaRPr lang="en-US" dirty="0"/>
          </a:p>
        </p:txBody>
      </p:sp>
      <p:sp>
        <p:nvSpPr>
          <p:cNvPr id="3" name="Right Arrow 2"/>
          <p:cNvSpPr/>
          <p:nvPr/>
        </p:nvSpPr>
        <p:spPr>
          <a:xfrm>
            <a:off x="6094715" y="3268306"/>
            <a:ext cx="1233851" cy="718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a:bodyPr>
          <a:lstStyle/>
          <a:p>
            <a:r>
              <a:rPr lang="en-US" sz="4400" b="1" dirty="0" smtClean="0"/>
              <a:t>Genome scale data contains complex signal</a:t>
            </a:r>
            <a:endParaRPr lang="en-US" sz="4400" b="1" dirty="0"/>
          </a:p>
        </p:txBody>
      </p:sp>
      <p:sp>
        <p:nvSpPr>
          <p:cNvPr id="7" name="Rectangle 6"/>
          <p:cNvSpPr/>
          <p:nvPr/>
        </p:nvSpPr>
        <p:spPr>
          <a:xfrm>
            <a:off x="-883920" y="6258076"/>
            <a:ext cx="14371320" cy="977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8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solidFill>
                  <a:schemeClr val="tx1"/>
                </a:solidFill>
              </a:rPr>
              <a:t>Major Questions</a:t>
            </a:r>
            <a:endParaRPr lang="en-US" sz="6000" b="1" dirty="0">
              <a:solidFill>
                <a:schemeClr val="tx1"/>
              </a:solidFill>
            </a:endParaRPr>
          </a:p>
        </p:txBody>
      </p:sp>
      <p:sp>
        <p:nvSpPr>
          <p:cNvPr id="5" name="Content Placeholder 4"/>
          <p:cNvSpPr>
            <a:spLocks noGrp="1"/>
          </p:cNvSpPr>
          <p:nvPr>
            <p:ph idx="1"/>
          </p:nvPr>
        </p:nvSpPr>
        <p:spPr>
          <a:xfrm>
            <a:off x="1097280" y="2074334"/>
            <a:ext cx="10058400" cy="4023360"/>
          </a:xfrm>
        </p:spPr>
        <p:txBody>
          <a:bodyPr>
            <a:normAutofit lnSpcReduction="10000"/>
          </a:bodyPr>
          <a:lstStyle/>
          <a:p>
            <a:pPr marL="914400" indent="-914400">
              <a:buFont typeface="+mj-lt"/>
              <a:buAutoNum type="arabicPeriod"/>
            </a:pPr>
            <a:r>
              <a:rPr lang="en-US" sz="4400" dirty="0" smtClean="0">
                <a:solidFill>
                  <a:schemeClr val="tx1"/>
                </a:solidFill>
              </a:rPr>
              <a:t>How is taxonomic and non-taxonomic signal distributed among genomic subsets?</a:t>
            </a:r>
          </a:p>
          <a:p>
            <a:pPr marL="914400" indent="-914400">
              <a:buFont typeface="+mj-lt"/>
              <a:buAutoNum type="arabicPeriod"/>
            </a:pPr>
            <a:endParaRPr lang="en-US" sz="4400" dirty="0" smtClean="0">
              <a:solidFill>
                <a:schemeClr val="tx1"/>
              </a:solidFill>
            </a:endParaRPr>
          </a:p>
          <a:p>
            <a:pPr marL="914400" indent="-914400">
              <a:buFont typeface="+mj-lt"/>
              <a:buAutoNum type="arabicPeriod"/>
            </a:pPr>
            <a:r>
              <a:rPr lang="en-US" sz="4400" dirty="0" smtClean="0">
                <a:solidFill>
                  <a:schemeClr val="tx1"/>
                </a:solidFill>
              </a:rPr>
              <a:t>Do genomic subsets vary in their ability to resolve nodes of different ages?</a:t>
            </a:r>
            <a:endParaRPr lang="en-US" sz="4400" dirty="0">
              <a:solidFill>
                <a:schemeClr val="tx1"/>
              </a:solidFill>
            </a:endParaRPr>
          </a:p>
        </p:txBody>
      </p:sp>
    </p:spTree>
    <p:extLst>
      <p:ext uri="{BB962C8B-B14F-4D97-AF65-F5344CB8AC3E}">
        <p14:creationId xmlns:p14="http://schemas.microsoft.com/office/powerpoint/2010/main" val="191975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80" y="1845734"/>
            <a:ext cx="10574020" cy="4023360"/>
          </a:xfrm>
        </p:spPr>
        <p:txBody>
          <a:bodyPr>
            <a:normAutofit/>
          </a:bodyPr>
          <a:lstStyle/>
          <a:p>
            <a:pPr marL="742950" indent="-742950">
              <a:lnSpc>
                <a:spcPct val="100000"/>
              </a:lnSpc>
              <a:spcBef>
                <a:spcPts val="300"/>
              </a:spcBef>
              <a:spcAft>
                <a:spcPts val="300"/>
              </a:spcAft>
              <a:buFont typeface="+mj-lt"/>
              <a:buAutoNum type="arabicPeriod"/>
            </a:pPr>
            <a:r>
              <a:rPr lang="en-US" sz="4000" dirty="0" smtClean="0"/>
              <a:t>Choose focal clades with:</a:t>
            </a:r>
            <a:endParaRPr lang="en-US" sz="4000" dirty="0"/>
          </a:p>
          <a:p>
            <a:pPr marL="0" indent="0">
              <a:lnSpc>
                <a:spcPct val="100000"/>
              </a:lnSpc>
              <a:spcBef>
                <a:spcPts val="300"/>
              </a:spcBef>
              <a:spcAft>
                <a:spcPts val="300"/>
              </a:spcAft>
              <a:buNone/>
            </a:pPr>
            <a:r>
              <a:rPr lang="en-US" sz="4000" dirty="0" smtClean="0"/>
              <a:t>	- W</a:t>
            </a:r>
            <a:r>
              <a:rPr lang="en-US" sz="3400" dirty="0" smtClean="0"/>
              <a:t>ell-established species relationships</a:t>
            </a:r>
          </a:p>
          <a:p>
            <a:pPr marL="0" indent="0">
              <a:lnSpc>
                <a:spcPct val="100000"/>
              </a:lnSpc>
              <a:spcBef>
                <a:spcPts val="300"/>
              </a:spcBef>
              <a:spcAft>
                <a:spcPts val="300"/>
              </a:spcAft>
              <a:buNone/>
            </a:pPr>
            <a:r>
              <a:rPr lang="en-US" sz="3400" dirty="0"/>
              <a:t>	</a:t>
            </a:r>
            <a:r>
              <a:rPr lang="en-US" sz="3400" dirty="0" smtClean="0"/>
              <a:t>- Existing reference genome information for one taxa</a:t>
            </a:r>
          </a:p>
        </p:txBody>
      </p:sp>
    </p:spTree>
    <p:extLst>
      <p:ext uri="{BB962C8B-B14F-4D97-AF65-F5344CB8AC3E}">
        <p14:creationId xmlns:p14="http://schemas.microsoft.com/office/powerpoint/2010/main" val="394028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41300"/>
            <a:ext cx="10825480" cy="5854700"/>
          </a:xfrm>
          <a:prstGeom prst="rect">
            <a:avLst/>
          </a:prstGeom>
        </p:spPr>
      </p:pic>
      <p:pic>
        <p:nvPicPr>
          <p:cNvPr id="6146" name="Picture 2" descr="http://phylopic.org/assets/images/submissions/c089caae-43ef-4e4e-bf26-973dd4cb65c5.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6769" y="4662220"/>
            <a:ext cx="232833" cy="6059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phylopic.org/assets/images/submissions/2f7da8c8-897a-445e-b003-b3955ad0885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7254" y="5487329"/>
            <a:ext cx="4608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phylopic.org/assets/images/submissions/d9af529d-e426-4c7a-922a-562d57a7872e.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0410572" y="4132200"/>
            <a:ext cx="515461" cy="47968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phylopic.org/assets/images/submissions/eedde61f-3402-4f7c-9350-49b74f5e1dba.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6639" y="1964266"/>
            <a:ext cx="660435" cy="63076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phylopic.org/assets/images/submissions/72f2f854-f3cd-4666-887c-35d5c256ab0f.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08054" y="2885237"/>
            <a:ext cx="741691" cy="58524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phylopic.org/assets/images/submissions/899742c2-9a40-4fa0-b2cd-2eb133c8f6e8.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0801158" y="1250484"/>
            <a:ext cx="430962" cy="55212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ttp://phylopic.org/assets/images/submissions/e5b0cde8-beab-48dc-b77c-d48b16c6a05e.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35963" y="639748"/>
            <a:ext cx="541111" cy="662796"/>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http://phylopic.org/assets/images/submissions/388fee0f-b5fb-4195-8b05-08c14238ddeb.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599931" y="208642"/>
            <a:ext cx="462478" cy="704729"/>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http://phylopic.org/assets/images/submissions/0174801d-15a6-4668-bfe0-4c421fbe51e8.51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63417" y="3505334"/>
            <a:ext cx="483439" cy="707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944529"/>
            <a:ext cx="3946914" cy="461665"/>
          </a:xfrm>
          <a:prstGeom prst="rect">
            <a:avLst/>
          </a:prstGeom>
          <a:noFill/>
        </p:spPr>
        <p:txBody>
          <a:bodyPr wrap="none" rtlCol="0">
            <a:spAutoFit/>
          </a:bodyPr>
          <a:lstStyle/>
          <a:p>
            <a:r>
              <a:rPr lang="en-US" sz="2400" b="1" dirty="0" smtClean="0"/>
              <a:t>Silhouettes from PhyloPic.org</a:t>
            </a:r>
            <a:endParaRPr lang="en-US" sz="2400" b="1" dirty="0"/>
          </a:p>
        </p:txBody>
      </p:sp>
      <p:sp>
        <p:nvSpPr>
          <p:cNvPr id="3" name="Left Arrow 2"/>
          <p:cNvSpPr/>
          <p:nvPr/>
        </p:nvSpPr>
        <p:spPr>
          <a:xfrm>
            <a:off x="11047953" y="4663440"/>
            <a:ext cx="945927" cy="56388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69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144"/>
            <a:ext cx="10714367" cy="5785759"/>
          </a:xfrm>
          <a:prstGeom prst="rect">
            <a:avLst/>
          </a:prstGeom>
        </p:spPr>
      </p:pic>
      <p:pic>
        <p:nvPicPr>
          <p:cNvPr id="9218" name="Picture 2" descr="http://phylopic.org/assets/images/submissions/8b73f54f-15e8-41b8-8c9c-46c86a185104.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2087" y="446315"/>
            <a:ext cx="1424560" cy="37283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phylopic.org/assets/images/submissions/94c5102a-e5a8-4537-b7d1-61c5f4d65872.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65591" y="906236"/>
            <a:ext cx="922111" cy="45745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phylopic.org/assets/images/submissions/a0b3548c-3757-48e5-8b3f-5c42d212a4a8.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60357" y="1363690"/>
            <a:ext cx="673433" cy="71092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phylopic.org/assets/images/submissions/56f6fdb2-15d0-43b5-b13f-714f2cb0f5d0.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37069" y="2230128"/>
            <a:ext cx="793441" cy="97889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phylopic.org/assets/images/submissions/dc5c561e-e030-444d-ba22-3d427b60e58a.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336116" y="3601938"/>
            <a:ext cx="1331942" cy="792086"/>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http://phylopic.org/assets/images/submissions/c39a1d31-eb36-4b62-ba4d-32e29e0e5a8d.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22899" y="5184360"/>
            <a:ext cx="994110" cy="780532"/>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phylopic.org/assets/images/submissions/cbea1964-89bf-4ce1-99b0-58fe0f9170b3.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29460" y="4483618"/>
            <a:ext cx="628196" cy="6961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0" y="5944529"/>
            <a:ext cx="3946914" cy="461665"/>
          </a:xfrm>
          <a:prstGeom prst="rect">
            <a:avLst/>
          </a:prstGeom>
          <a:noFill/>
        </p:spPr>
        <p:txBody>
          <a:bodyPr wrap="none" rtlCol="0">
            <a:spAutoFit/>
          </a:bodyPr>
          <a:lstStyle/>
          <a:p>
            <a:r>
              <a:rPr lang="en-US" sz="2400" b="1" dirty="0" smtClean="0"/>
              <a:t>Silhouettes from PhyloPic.org</a:t>
            </a:r>
            <a:endParaRPr lang="en-US" sz="2400" b="1" dirty="0"/>
          </a:p>
        </p:txBody>
      </p:sp>
    </p:spTree>
    <p:extLst>
      <p:ext uri="{BB962C8B-B14F-4D97-AF65-F5344CB8AC3E}">
        <p14:creationId xmlns:p14="http://schemas.microsoft.com/office/powerpoint/2010/main" val="4015159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057"/>
            <a:ext cx="10765971" cy="6123215"/>
          </a:xfrm>
          <a:prstGeom prst="rect">
            <a:avLst/>
          </a:prstGeom>
        </p:spPr>
      </p:pic>
      <p:pic>
        <p:nvPicPr>
          <p:cNvPr id="8202" name="Picture 10" descr="Ellobius lutescens"/>
          <p:cNvPicPr>
            <a:picLocks noChangeAspect="1" noChangeArrowheads="1"/>
          </p:cNvPicPr>
          <p:nvPr/>
        </p:nvPicPr>
        <p:blipFill rotWithShape="1">
          <a:blip r:embed="rId4">
            <a:extLst>
              <a:ext uri="{28A0092B-C50C-407E-A947-70E740481C1C}">
                <a14:useLocalDpi xmlns:a14="http://schemas.microsoft.com/office/drawing/2010/main" val="0"/>
              </a:ext>
            </a:extLst>
          </a:blip>
          <a:srcRect l="19345" t="19298" r="14083" b="18329"/>
          <a:stretch/>
        </p:blipFill>
        <p:spPr bwMode="auto">
          <a:xfrm>
            <a:off x="10723130" y="206827"/>
            <a:ext cx="1337523" cy="92421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 result for merione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009" t="-2025" r="24318" b="4804"/>
          <a:stretch/>
        </p:blipFill>
        <p:spPr bwMode="auto">
          <a:xfrm>
            <a:off x="11010891" y="1238698"/>
            <a:ext cx="762001" cy="903113"/>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File:Rattus norvegicus (white background).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60899" y="2304814"/>
            <a:ext cx="1261985" cy="761543"/>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https://previews.123rf.com/images/creativenature/creativenature1309/creativenature130900043/22242317-field-mouse-apodemus-sylvaticus-on-the-forest-floor-in-it-s-natural-habita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541" y="3323296"/>
            <a:ext cx="12827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House mouse standing on rear feet  Mus musculus Stock Photo - 22099698"/>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08794" y="4565863"/>
            <a:ext cx="1766195" cy="1562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993350"/>
            <a:ext cx="10902034" cy="1015663"/>
          </a:xfrm>
          <a:prstGeom prst="rect">
            <a:avLst/>
          </a:prstGeom>
        </p:spPr>
        <p:txBody>
          <a:bodyPr wrap="square">
            <a:spAutoFit/>
          </a:bodyPr>
          <a:lstStyle/>
          <a:p>
            <a:r>
              <a:rPr lang="en-US" sz="1000" dirty="0" err="1"/>
              <a:t>Ellobius</a:t>
            </a:r>
            <a:r>
              <a:rPr lang="en-US" sz="1000" dirty="0"/>
              <a:t>: http://www.ecosystema.ru/08nature/photo/img/03009166.jpg</a:t>
            </a:r>
          </a:p>
          <a:p>
            <a:r>
              <a:rPr lang="en-US" sz="1000" dirty="0" err="1"/>
              <a:t>Meriones</a:t>
            </a:r>
            <a:r>
              <a:rPr lang="en-US" sz="1000" dirty="0"/>
              <a:t>: https://upload.wikimedia.org/wikipedia/commons/9/9c/Meriones_unguiculatus_%28wild%29.jpg</a:t>
            </a:r>
          </a:p>
          <a:p>
            <a:r>
              <a:rPr lang="en-US" sz="1000" dirty="0" err="1"/>
              <a:t>Rattus</a:t>
            </a:r>
            <a:r>
              <a:rPr lang="en-US" sz="1000" dirty="0"/>
              <a:t>: https://upload.wikimedia.org/wikipedia/commons/3/34/Rattus_norvegicus_%28white_background%29.png</a:t>
            </a:r>
          </a:p>
          <a:p>
            <a:r>
              <a:rPr lang="en-US" sz="1000" dirty="0" err="1"/>
              <a:t>Apodemus</a:t>
            </a:r>
            <a:r>
              <a:rPr lang="en-US" sz="1000" dirty="0"/>
              <a:t>: https://previews.123rf.com/images/creativenature/creativenature1309/creativenature130900043/22242317-field-mouse-apodemus-sylvaticus-on-the-forest-floor-in-it-s-natural-habitat.jpg</a:t>
            </a:r>
          </a:p>
          <a:p>
            <a:r>
              <a:rPr lang="en-US" sz="1000" dirty="0"/>
              <a:t>Mus: https://previews.123rf.com/images/icefront/icefront1309/icefront130900089/22099698-house-mouse-standing-on-rear-feet-mus-musculus.jpg</a:t>
            </a:r>
          </a:p>
          <a:p>
            <a:endParaRPr lang="en-US" sz="1000" dirty="0"/>
          </a:p>
        </p:txBody>
      </p:sp>
    </p:spTree>
    <p:extLst>
      <p:ext uri="{BB962C8B-B14F-4D97-AF65-F5344CB8AC3E}">
        <p14:creationId xmlns:p14="http://schemas.microsoft.com/office/powerpoint/2010/main" val="128707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p:txBody>
          <a:bodyPr>
            <a:normAutofit/>
          </a:bodyPr>
          <a:lstStyle/>
          <a:p>
            <a:pPr marL="742950" indent="-742950">
              <a:lnSpc>
                <a:spcPct val="100000"/>
              </a:lnSpc>
              <a:spcBef>
                <a:spcPts val="300"/>
              </a:spcBef>
              <a:spcAft>
                <a:spcPts val="300"/>
              </a:spcAft>
              <a:buFont typeface="+mj-lt"/>
              <a:buAutoNum type="arabicPeriod" startAt="2"/>
            </a:pPr>
            <a:r>
              <a:rPr lang="en-US" sz="4000" dirty="0" smtClean="0"/>
              <a:t>Identify </a:t>
            </a:r>
            <a:r>
              <a:rPr lang="en-US" sz="4000" dirty="0" err="1" smtClean="0"/>
              <a:t>orthologs</a:t>
            </a:r>
            <a:r>
              <a:rPr lang="en-US" sz="4000" dirty="0" smtClean="0"/>
              <a:t> and informative sites from raw NGS data using SISRS</a:t>
            </a:r>
          </a:p>
        </p:txBody>
      </p:sp>
    </p:spTree>
    <p:extLst>
      <p:ext uri="{BB962C8B-B14F-4D97-AF65-F5344CB8AC3E}">
        <p14:creationId xmlns:p14="http://schemas.microsoft.com/office/powerpoint/2010/main" val="20108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617565" y="359224"/>
            <a:ext cx="4956870" cy="1107996"/>
          </a:xfrm>
          <a:prstGeom prst="rect">
            <a:avLst/>
          </a:prstGeom>
          <a:noFill/>
        </p:spPr>
        <p:txBody>
          <a:bodyPr wrap="none" rtlCol="0">
            <a:spAutoFit/>
          </a:bodyPr>
          <a:lstStyle/>
          <a:p>
            <a:pPr algn="ctr"/>
            <a:r>
              <a:rPr lang="en-US" sz="6600" dirty="0"/>
              <a:t>SISRS Pipeline</a:t>
            </a:r>
          </a:p>
        </p:txBody>
      </p:sp>
      <p:pic>
        <p:nvPicPr>
          <p:cNvPr id="2" name="Picture 1"/>
          <p:cNvPicPr>
            <a:picLocks noChangeAspect="1"/>
          </p:cNvPicPr>
          <p:nvPr/>
        </p:nvPicPr>
        <p:blipFill>
          <a:blip r:embed="rId2"/>
          <a:stretch>
            <a:fillRect/>
          </a:stretch>
        </p:blipFill>
        <p:spPr>
          <a:xfrm>
            <a:off x="1741220" y="1919365"/>
            <a:ext cx="8709561" cy="3464982"/>
          </a:xfrm>
          <a:prstGeom prst="rect">
            <a:avLst/>
          </a:prstGeom>
          <a:ln w="38100">
            <a:solidFill>
              <a:schemeClr val="tx1"/>
            </a:solidFill>
          </a:ln>
        </p:spPr>
      </p:pic>
    </p:spTree>
    <p:extLst>
      <p:ext uri="{BB962C8B-B14F-4D97-AF65-F5344CB8AC3E}">
        <p14:creationId xmlns:p14="http://schemas.microsoft.com/office/powerpoint/2010/main" val="2329933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41300"/>
            <a:ext cx="10825480" cy="5854700"/>
          </a:xfrm>
          <a:prstGeom prst="rect">
            <a:avLst/>
          </a:prstGeom>
        </p:spPr>
      </p:pic>
      <p:pic>
        <p:nvPicPr>
          <p:cNvPr id="6146" name="Picture 2" descr="http://phylopic.org/assets/images/submissions/c089caae-43ef-4e4e-bf26-973dd4cb65c5.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6769" y="4662220"/>
            <a:ext cx="232833" cy="6059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phylopic.org/assets/images/submissions/2f7da8c8-897a-445e-b003-b3955ad0885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47254" y="5487329"/>
            <a:ext cx="4608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phylopic.org/assets/images/submissions/d9af529d-e426-4c7a-922a-562d57a7872e.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410572" y="4132200"/>
            <a:ext cx="515461" cy="47968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phylopic.org/assets/images/submissions/eedde61f-3402-4f7c-9350-49b74f5e1dba.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16639" y="1964266"/>
            <a:ext cx="660435" cy="63076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phylopic.org/assets/images/submissions/72f2f854-f3cd-4666-887c-35d5c256ab0f.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08054" y="2885237"/>
            <a:ext cx="741691" cy="58524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phylopic.org/assets/images/submissions/899742c2-9a40-4fa0-b2cd-2eb133c8f6e8.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10801158" y="1250484"/>
            <a:ext cx="430962" cy="55212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ttp://phylopic.org/assets/images/submissions/e5b0cde8-beab-48dc-b77c-d48b16c6a05e.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35963" y="639748"/>
            <a:ext cx="541111" cy="662796"/>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http://phylopic.org/assets/images/submissions/388fee0f-b5fb-4195-8b05-08c14238ddeb.51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599931" y="208642"/>
            <a:ext cx="462478" cy="704729"/>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http://phylopic.org/assets/images/submissions/0174801d-15a6-4668-bfe0-4c421fbe51e8.51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63417" y="3505334"/>
            <a:ext cx="483439" cy="70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7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148"/>
                                        </p:tgtEl>
                                      </p:cBhvr>
                                    </p:animEffect>
                                    <p:set>
                                      <p:cBhvr>
                                        <p:cTn id="10" dur="1" fill="hold">
                                          <p:stCondLst>
                                            <p:cond delay="499"/>
                                          </p:stCondLst>
                                        </p:cTn>
                                        <p:tgtEl>
                                          <p:spTgt spid="614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150"/>
                                        </p:tgtEl>
                                      </p:cBhvr>
                                    </p:animEffect>
                                    <p:set>
                                      <p:cBhvr>
                                        <p:cTn id="13" dur="1" fill="hold">
                                          <p:stCondLst>
                                            <p:cond delay="499"/>
                                          </p:stCondLst>
                                        </p:cTn>
                                        <p:tgtEl>
                                          <p:spTgt spid="615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152"/>
                                        </p:tgtEl>
                                      </p:cBhvr>
                                    </p:animEffect>
                                    <p:set>
                                      <p:cBhvr>
                                        <p:cTn id="16" dur="1" fill="hold">
                                          <p:stCondLst>
                                            <p:cond delay="499"/>
                                          </p:stCondLst>
                                        </p:cTn>
                                        <p:tgtEl>
                                          <p:spTgt spid="615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154"/>
                                        </p:tgtEl>
                                      </p:cBhvr>
                                    </p:animEffect>
                                    <p:set>
                                      <p:cBhvr>
                                        <p:cTn id="19" dur="1" fill="hold">
                                          <p:stCondLst>
                                            <p:cond delay="499"/>
                                          </p:stCondLst>
                                        </p:cTn>
                                        <p:tgtEl>
                                          <p:spTgt spid="615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156"/>
                                        </p:tgtEl>
                                      </p:cBhvr>
                                    </p:animEffect>
                                    <p:set>
                                      <p:cBhvr>
                                        <p:cTn id="22" dur="1" fill="hold">
                                          <p:stCondLst>
                                            <p:cond delay="499"/>
                                          </p:stCondLst>
                                        </p:cTn>
                                        <p:tgtEl>
                                          <p:spTgt spid="615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158"/>
                                        </p:tgtEl>
                                      </p:cBhvr>
                                    </p:animEffect>
                                    <p:set>
                                      <p:cBhvr>
                                        <p:cTn id="25" dur="1" fill="hold">
                                          <p:stCondLst>
                                            <p:cond delay="499"/>
                                          </p:stCondLst>
                                        </p:cTn>
                                        <p:tgtEl>
                                          <p:spTgt spid="615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160"/>
                                        </p:tgtEl>
                                      </p:cBhvr>
                                    </p:animEffect>
                                    <p:set>
                                      <p:cBhvr>
                                        <p:cTn id="28" dur="1" fill="hold">
                                          <p:stCondLst>
                                            <p:cond delay="499"/>
                                          </p:stCondLst>
                                        </p:cTn>
                                        <p:tgtEl>
                                          <p:spTgt spid="616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162"/>
                                        </p:tgtEl>
                                      </p:cBhvr>
                                    </p:animEffect>
                                    <p:set>
                                      <p:cBhvr>
                                        <p:cTn id="31" dur="1" fill="hold">
                                          <p:stCondLst>
                                            <p:cond delay="499"/>
                                          </p:stCondLst>
                                        </p:cTn>
                                        <p:tgtEl>
                                          <p:spTgt spid="61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420"/>
          <a:stretch/>
        </p:blipFill>
        <p:spPr>
          <a:xfrm>
            <a:off x="8698230" y="240456"/>
            <a:ext cx="2119630" cy="5854700"/>
          </a:xfrm>
          <a:prstGeom prst="rect">
            <a:avLst/>
          </a:prstGeom>
        </p:spPr>
      </p:pic>
      <p:pic>
        <p:nvPicPr>
          <p:cNvPr id="13" name="Picture 1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9228"/>
          <a:stretch/>
        </p:blipFill>
        <p:spPr>
          <a:xfrm>
            <a:off x="-3385" y="242144"/>
            <a:ext cx="8743950" cy="5854700"/>
          </a:xfrm>
          <a:prstGeom prst="rect">
            <a:avLst/>
          </a:prstGeom>
        </p:spPr>
      </p:pic>
    </p:spTree>
    <p:extLst>
      <p:ext uri="{BB962C8B-B14F-4D97-AF65-F5344CB8AC3E}">
        <p14:creationId xmlns:p14="http://schemas.microsoft.com/office/powerpoint/2010/main" val="243870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28571" fill="hold" nodeType="withEffect">
                                  <p:stCondLst>
                                    <p:cond delay="0"/>
                                  </p:stCondLst>
                                  <p:childTnLst>
                                    <p:animScale>
                                      <p:cBhvr>
                                        <p:cTn id="6" dur="1750" fill="hold"/>
                                        <p:tgtEl>
                                          <p:spTgt spid="13"/>
                                        </p:tgtEl>
                                      </p:cBhvr>
                                      <p:by x="30000" y="100000"/>
                                    </p:animScale>
                                  </p:childTnLst>
                                </p:cTn>
                              </p:par>
                              <p:par>
                                <p:cTn id="7" presetID="42" presetClass="path" presetSubtype="0" accel="28571" fill="hold" nodeType="withEffect">
                                  <p:stCondLst>
                                    <p:cond delay="0"/>
                                  </p:stCondLst>
                                  <p:childTnLst>
                                    <p:animMotion origin="layout" path="M -0.04726 1.48148E-6 L -0.25026 1.48148E-6 " pathEditMode="relative" rAng="0" ptsTypes="AA">
                                      <p:cBhvr>
                                        <p:cTn id="8" dur="1750" fill="hold"/>
                                        <p:tgtEl>
                                          <p:spTgt spid="13"/>
                                        </p:tgtEl>
                                        <p:attrNameLst>
                                          <p:attrName>ppt_x</p:attrName>
                                          <p:attrName>ppt_y</p:attrName>
                                        </p:attrNameLst>
                                      </p:cBhvr>
                                      <p:rCtr x="-10156" y="0"/>
                                    </p:animMotion>
                                  </p:childTnLst>
                                </p:cTn>
                              </p:par>
                              <p:par>
                                <p:cTn id="9" presetID="42" presetClass="path" presetSubtype="0" accel="28571" fill="hold" nodeType="withEffect">
                                  <p:stCondLst>
                                    <p:cond delay="0"/>
                                  </p:stCondLst>
                                  <p:childTnLst>
                                    <p:animMotion origin="layout" path="M -4.16667E-7 4.44444E-6 L -0.48919 0.00047 " pathEditMode="relative" rAng="0" ptsTypes="AA">
                                      <p:cBhvr>
                                        <p:cTn id="10" dur="1750" fill="hold"/>
                                        <p:tgtEl>
                                          <p:spTgt spid="12"/>
                                        </p:tgtEl>
                                        <p:attrNameLst>
                                          <p:attrName>ppt_x</p:attrName>
                                          <p:attrName>ppt_y</p:attrName>
                                        </p:attrNameLst>
                                      </p:cBhvr>
                                      <p:rCtr x="-23893" y="0"/>
                                    </p:animMotion>
                                  </p:childTnLst>
                                </p:cTn>
                              </p:par>
                            </p:childTnLst>
                          </p:cTn>
                        </p:par>
                        <p:par>
                          <p:cTn id="11" fill="hold">
                            <p:stCondLst>
                              <p:cond delay="1750"/>
                            </p:stCondLst>
                            <p:childTnLst>
                              <p:par>
                                <p:cTn id="12" presetID="10" presetClass="exit" presetSubtype="0" fill="hold" nodeType="afterEffect">
                                  <p:stCondLst>
                                    <p:cond delay="0"/>
                                  </p:stCondLst>
                                  <p:childTnLst>
                                    <p:animEffect transition="out" filter="fade">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Acknowledgements</a:t>
            </a:r>
            <a:endParaRPr lang="en-US" b="1" dirty="0"/>
          </a:p>
        </p:txBody>
      </p:sp>
      <p:pic>
        <p:nvPicPr>
          <p:cNvPr id="4" name="Picture 2" descr="Image result for ur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67" y="394315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nsf ab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94" y="2032410"/>
            <a:ext cx="2010470" cy="20239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10649" y="2713228"/>
            <a:ext cx="8563626" cy="584775"/>
          </a:xfrm>
          <a:prstGeom prst="rect">
            <a:avLst/>
          </a:prstGeom>
          <a:noFill/>
        </p:spPr>
        <p:txBody>
          <a:bodyPr wrap="none" rtlCol="0">
            <a:spAutoFit/>
          </a:bodyPr>
          <a:lstStyle/>
          <a:p>
            <a:r>
              <a:rPr lang="en-US" sz="3200" b="1" dirty="0" smtClean="0"/>
              <a:t>NSF Postdoctoral Fellowship in Biology (1812201)</a:t>
            </a:r>
            <a:endParaRPr lang="en-US" sz="3200" b="1" dirty="0"/>
          </a:p>
        </p:txBody>
      </p:sp>
      <p:sp>
        <p:nvSpPr>
          <p:cNvPr id="7" name="TextBox 6"/>
          <p:cNvSpPr txBox="1"/>
          <p:nvPr/>
        </p:nvSpPr>
        <p:spPr>
          <a:xfrm>
            <a:off x="3320336" y="4499447"/>
            <a:ext cx="7775848" cy="1231106"/>
          </a:xfrm>
          <a:prstGeom prst="rect">
            <a:avLst/>
          </a:prstGeom>
          <a:noFill/>
        </p:spPr>
        <p:txBody>
          <a:bodyPr wrap="none" rtlCol="0">
            <a:spAutoFit/>
          </a:bodyPr>
          <a:lstStyle/>
          <a:p>
            <a:pPr algn="ctr"/>
            <a:r>
              <a:rPr lang="en-US" sz="3200" b="1" dirty="0" smtClean="0"/>
              <a:t>College of the Environment and Life Sciences</a:t>
            </a:r>
          </a:p>
          <a:p>
            <a:pPr algn="ctr"/>
            <a:endParaRPr lang="en-US" sz="1000" b="1" dirty="0" smtClean="0"/>
          </a:p>
          <a:p>
            <a:pPr algn="ctr"/>
            <a:r>
              <a:rPr lang="en-US" sz="3200" b="1" dirty="0" smtClean="0"/>
              <a:t>Department of Biological Sciences</a:t>
            </a:r>
            <a:endParaRPr lang="en-US" sz="3200" b="1" dirty="0"/>
          </a:p>
        </p:txBody>
      </p:sp>
    </p:spTree>
    <p:extLst>
      <p:ext uri="{BB962C8B-B14F-4D97-AF65-F5344CB8AC3E}">
        <p14:creationId xmlns:p14="http://schemas.microsoft.com/office/powerpoint/2010/main" val="102155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9228"/>
          <a:stretch/>
        </p:blipFill>
        <p:spPr>
          <a:xfrm>
            <a:off x="-3385" y="242144"/>
            <a:ext cx="2626842" cy="5854700"/>
          </a:xfrm>
          <a:prstGeom prst="rect">
            <a:avLst/>
          </a:prstGeom>
        </p:spPr>
      </p:pic>
      <p:sp>
        <p:nvSpPr>
          <p:cNvPr id="2" name="Right Arrow 1"/>
          <p:cNvSpPr/>
          <p:nvPr/>
        </p:nvSpPr>
        <p:spPr>
          <a:xfrm>
            <a:off x="2710534" y="388065"/>
            <a:ext cx="904357" cy="2106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710534" y="867036"/>
            <a:ext cx="904357" cy="210650"/>
          </a:xfrm>
          <a:prstGeom prst="rightArrow">
            <a:avLst/>
          </a:prstGeom>
          <a:solidFill>
            <a:srgbClr val="FF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ight Arrow 5"/>
          <p:cNvSpPr/>
          <p:nvPr/>
        </p:nvSpPr>
        <p:spPr>
          <a:xfrm>
            <a:off x="2710534" y="1346007"/>
            <a:ext cx="904357" cy="210650"/>
          </a:xfrm>
          <a:prstGeom prst="rightArrow">
            <a:avLst/>
          </a:prstGeom>
          <a:solidFill>
            <a:srgbClr val="F190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2710534" y="1824978"/>
            <a:ext cx="904357" cy="210650"/>
          </a:xfrm>
          <a:prstGeom prst="rightArrow">
            <a:avLst/>
          </a:prstGeom>
          <a:solidFill>
            <a:srgbClr val="C5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710534" y="2303949"/>
            <a:ext cx="904357" cy="2106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710534" y="2828214"/>
            <a:ext cx="904357" cy="210650"/>
          </a:xfrm>
          <a:prstGeom prst="rightArrow">
            <a:avLst/>
          </a:prstGeom>
          <a:solidFill>
            <a:srgbClr val="8AB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710534" y="3324842"/>
            <a:ext cx="904357" cy="2106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710534" y="3805563"/>
            <a:ext cx="904357" cy="210650"/>
          </a:xfrm>
          <a:prstGeom prst="right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710534" y="4311022"/>
            <a:ext cx="904357" cy="21065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10534" y="4787357"/>
            <a:ext cx="904357" cy="21065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710534" y="5287771"/>
            <a:ext cx="904357" cy="210650"/>
          </a:xfrm>
          <a:prstGeom prst="rightArrow">
            <a:avLst/>
          </a:prstGeom>
          <a:solidFill>
            <a:srgbClr val="966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710534" y="5749686"/>
            <a:ext cx="904357" cy="21065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Curved Connector 243"/>
          <p:cNvCxnSpPr/>
          <p:nvPr/>
        </p:nvCxnSpPr>
        <p:spPr>
          <a:xfrm rot="3000000" flipV="1">
            <a:off x="4898261" y="592663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p:nvPr/>
        </p:nvCxnSpPr>
        <p:spPr>
          <a:xfrm rot="3000000" flipV="1">
            <a:off x="3929109" y="553546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6" name="Curved Connector 245"/>
          <p:cNvCxnSpPr/>
          <p:nvPr/>
        </p:nvCxnSpPr>
        <p:spPr>
          <a:xfrm rot="3000000" flipV="1">
            <a:off x="4166593" y="57221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Curved Connector 246"/>
          <p:cNvCxnSpPr/>
          <p:nvPr/>
        </p:nvCxnSpPr>
        <p:spPr>
          <a:xfrm rot="3000000" flipV="1">
            <a:off x="4046660" y="58745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p:nvPr/>
        </p:nvCxnSpPr>
        <p:spPr>
          <a:xfrm rot="3000000" flipV="1">
            <a:off x="5028712" y="573642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0" name="Curved Connector 249"/>
          <p:cNvCxnSpPr/>
          <p:nvPr/>
        </p:nvCxnSpPr>
        <p:spPr>
          <a:xfrm rot="3000000" flipV="1">
            <a:off x="4745861" y="554621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3" name="Curved Connector 442"/>
          <p:cNvCxnSpPr/>
          <p:nvPr/>
        </p:nvCxnSpPr>
        <p:spPr>
          <a:xfrm rot="3000000" flipV="1">
            <a:off x="4898261" y="536987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4" name="Curved Connector 443"/>
          <p:cNvCxnSpPr/>
          <p:nvPr/>
        </p:nvCxnSpPr>
        <p:spPr>
          <a:xfrm rot="3000000" flipV="1">
            <a:off x="3929109" y="497870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5" name="Curved Connector 444"/>
          <p:cNvCxnSpPr/>
          <p:nvPr/>
        </p:nvCxnSpPr>
        <p:spPr>
          <a:xfrm rot="3000000" flipV="1">
            <a:off x="4166593" y="51653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6" name="Curved Connector 445"/>
          <p:cNvCxnSpPr/>
          <p:nvPr/>
        </p:nvCxnSpPr>
        <p:spPr>
          <a:xfrm rot="3000000" flipV="1">
            <a:off x="4046660" y="53177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7" name="Curved Connector 446"/>
          <p:cNvCxnSpPr/>
          <p:nvPr/>
        </p:nvCxnSpPr>
        <p:spPr>
          <a:xfrm rot="3000000" flipV="1">
            <a:off x="5028712" y="517966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8" name="Curved Connector 447"/>
          <p:cNvCxnSpPr/>
          <p:nvPr/>
        </p:nvCxnSpPr>
        <p:spPr>
          <a:xfrm rot="3000000" flipV="1">
            <a:off x="4745861" y="498945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9" name="Curved Connector 448"/>
          <p:cNvCxnSpPr/>
          <p:nvPr/>
        </p:nvCxnSpPr>
        <p:spPr>
          <a:xfrm rot="3000000" flipV="1">
            <a:off x="4896992" y="484915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0" name="Curved Connector 449"/>
          <p:cNvCxnSpPr/>
          <p:nvPr/>
        </p:nvCxnSpPr>
        <p:spPr>
          <a:xfrm rot="3000000" flipV="1">
            <a:off x="3927840" y="445798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1" name="Curved Connector 450"/>
          <p:cNvCxnSpPr/>
          <p:nvPr/>
        </p:nvCxnSpPr>
        <p:spPr>
          <a:xfrm rot="3000000" flipV="1">
            <a:off x="4165324" y="46446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2" name="Curved Connector 451"/>
          <p:cNvCxnSpPr/>
          <p:nvPr/>
        </p:nvCxnSpPr>
        <p:spPr>
          <a:xfrm rot="3000000" flipV="1">
            <a:off x="4045391" y="47970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3" name="Curved Connector 452"/>
          <p:cNvCxnSpPr/>
          <p:nvPr/>
        </p:nvCxnSpPr>
        <p:spPr>
          <a:xfrm rot="3000000" flipV="1">
            <a:off x="5027443" y="465894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4" name="Curved Connector 453"/>
          <p:cNvCxnSpPr/>
          <p:nvPr/>
        </p:nvCxnSpPr>
        <p:spPr>
          <a:xfrm rot="3000000" flipV="1">
            <a:off x="4744592" y="446873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5" name="Curved Connector 454"/>
          <p:cNvCxnSpPr/>
          <p:nvPr/>
        </p:nvCxnSpPr>
        <p:spPr>
          <a:xfrm rot="3000000" flipV="1">
            <a:off x="4804555" y="434789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6" name="Curved Connector 455"/>
          <p:cNvCxnSpPr/>
          <p:nvPr/>
        </p:nvCxnSpPr>
        <p:spPr>
          <a:xfrm rot="3000000" flipV="1">
            <a:off x="3835403" y="395672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7" name="Curved Connector 456"/>
          <p:cNvCxnSpPr/>
          <p:nvPr/>
        </p:nvCxnSpPr>
        <p:spPr>
          <a:xfrm rot="3000000" flipV="1">
            <a:off x="4072887" y="41433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8" name="Curved Connector 457"/>
          <p:cNvCxnSpPr/>
          <p:nvPr/>
        </p:nvCxnSpPr>
        <p:spPr>
          <a:xfrm rot="3000000" flipV="1">
            <a:off x="3952954" y="42957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9" name="Curved Connector 458"/>
          <p:cNvCxnSpPr/>
          <p:nvPr/>
        </p:nvCxnSpPr>
        <p:spPr>
          <a:xfrm rot="3000000" flipV="1">
            <a:off x="4935006" y="415768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0" name="Curved Connector 459"/>
          <p:cNvCxnSpPr/>
          <p:nvPr/>
        </p:nvCxnSpPr>
        <p:spPr>
          <a:xfrm rot="3000000" flipV="1">
            <a:off x="4652155" y="396747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1" name="Curved Connector 460"/>
          <p:cNvCxnSpPr/>
          <p:nvPr/>
        </p:nvCxnSpPr>
        <p:spPr>
          <a:xfrm rot="3000000" flipV="1">
            <a:off x="4866096" y="383579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2" name="Curved Connector 461"/>
          <p:cNvCxnSpPr/>
          <p:nvPr/>
        </p:nvCxnSpPr>
        <p:spPr>
          <a:xfrm rot="3000000" flipV="1">
            <a:off x="3896944" y="344462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3" name="Curved Connector 462"/>
          <p:cNvCxnSpPr/>
          <p:nvPr/>
        </p:nvCxnSpPr>
        <p:spPr>
          <a:xfrm rot="3000000" flipV="1">
            <a:off x="4134428" y="36312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4" name="Curved Connector 463"/>
          <p:cNvCxnSpPr/>
          <p:nvPr/>
        </p:nvCxnSpPr>
        <p:spPr>
          <a:xfrm rot="3000000" flipV="1">
            <a:off x="4014495" y="37836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5" name="Curved Connector 464"/>
          <p:cNvCxnSpPr/>
          <p:nvPr/>
        </p:nvCxnSpPr>
        <p:spPr>
          <a:xfrm rot="3000000" flipV="1">
            <a:off x="4996547" y="364558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6" name="Curved Connector 465"/>
          <p:cNvCxnSpPr/>
          <p:nvPr/>
        </p:nvCxnSpPr>
        <p:spPr>
          <a:xfrm rot="3000000" flipV="1">
            <a:off x="4713696" y="345537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7" name="Curved Connector 466"/>
          <p:cNvCxnSpPr/>
          <p:nvPr/>
        </p:nvCxnSpPr>
        <p:spPr>
          <a:xfrm rot="3000000" flipV="1">
            <a:off x="4866095" y="330267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8" name="Curved Connector 467"/>
          <p:cNvCxnSpPr/>
          <p:nvPr/>
        </p:nvCxnSpPr>
        <p:spPr>
          <a:xfrm rot="3000000" flipV="1">
            <a:off x="3896943" y="291150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9" name="Curved Connector 468"/>
          <p:cNvCxnSpPr/>
          <p:nvPr/>
        </p:nvCxnSpPr>
        <p:spPr>
          <a:xfrm rot="3000000" flipV="1">
            <a:off x="4134427" y="30981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0" name="Curved Connector 469"/>
          <p:cNvCxnSpPr/>
          <p:nvPr/>
        </p:nvCxnSpPr>
        <p:spPr>
          <a:xfrm rot="3000000" flipV="1">
            <a:off x="4014494" y="32505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1" name="Curved Connector 470"/>
          <p:cNvCxnSpPr/>
          <p:nvPr/>
        </p:nvCxnSpPr>
        <p:spPr>
          <a:xfrm rot="3000000" flipV="1">
            <a:off x="4996546" y="311246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2" name="Curved Connector 471"/>
          <p:cNvCxnSpPr/>
          <p:nvPr/>
        </p:nvCxnSpPr>
        <p:spPr>
          <a:xfrm rot="3000000" flipV="1">
            <a:off x="4713695" y="292225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Curved Connector 472"/>
          <p:cNvCxnSpPr/>
          <p:nvPr/>
        </p:nvCxnSpPr>
        <p:spPr>
          <a:xfrm rot="3000000" flipV="1">
            <a:off x="4851398" y="291163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4" name="Curved Connector 473"/>
          <p:cNvCxnSpPr/>
          <p:nvPr/>
        </p:nvCxnSpPr>
        <p:spPr>
          <a:xfrm rot="3000000" flipV="1">
            <a:off x="3882246" y="252046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5" name="Curved Connector 474"/>
          <p:cNvCxnSpPr/>
          <p:nvPr/>
        </p:nvCxnSpPr>
        <p:spPr>
          <a:xfrm rot="3000000" flipV="1">
            <a:off x="4119730" y="27071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6" name="Curved Connector 475"/>
          <p:cNvCxnSpPr/>
          <p:nvPr/>
        </p:nvCxnSpPr>
        <p:spPr>
          <a:xfrm rot="3000000" flipV="1">
            <a:off x="3999797" y="28595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7" name="Curved Connector 476"/>
          <p:cNvCxnSpPr/>
          <p:nvPr/>
        </p:nvCxnSpPr>
        <p:spPr>
          <a:xfrm rot="3000000" flipV="1">
            <a:off x="4981849" y="272142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p:nvPr/>
        </p:nvCxnSpPr>
        <p:spPr>
          <a:xfrm rot="3000000" flipV="1">
            <a:off x="4698998" y="253121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9" name="Curved Connector 478"/>
          <p:cNvCxnSpPr/>
          <p:nvPr/>
        </p:nvCxnSpPr>
        <p:spPr>
          <a:xfrm rot="3000000" flipV="1">
            <a:off x="4932941" y="241019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p:nvPr/>
        </p:nvCxnSpPr>
        <p:spPr>
          <a:xfrm rot="3000000" flipV="1">
            <a:off x="3963789" y="201902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1" name="Curved Connector 480"/>
          <p:cNvCxnSpPr/>
          <p:nvPr/>
        </p:nvCxnSpPr>
        <p:spPr>
          <a:xfrm rot="3000000" flipV="1">
            <a:off x="4201273" y="22056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2" name="Curved Connector 481"/>
          <p:cNvCxnSpPr/>
          <p:nvPr/>
        </p:nvCxnSpPr>
        <p:spPr>
          <a:xfrm rot="3000000" flipV="1">
            <a:off x="4081340" y="23580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3" name="Curved Connector 482"/>
          <p:cNvCxnSpPr/>
          <p:nvPr/>
        </p:nvCxnSpPr>
        <p:spPr>
          <a:xfrm rot="3000000" flipV="1">
            <a:off x="5063392" y="221998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4" name="Curved Connector 483"/>
          <p:cNvCxnSpPr/>
          <p:nvPr/>
        </p:nvCxnSpPr>
        <p:spPr>
          <a:xfrm rot="3000000" flipV="1">
            <a:off x="4780541" y="202977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5" name="Curved Connector 484"/>
          <p:cNvCxnSpPr/>
          <p:nvPr/>
        </p:nvCxnSpPr>
        <p:spPr>
          <a:xfrm rot="3000000" flipV="1">
            <a:off x="4851398" y="186694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6" name="Curved Connector 485"/>
          <p:cNvCxnSpPr/>
          <p:nvPr/>
        </p:nvCxnSpPr>
        <p:spPr>
          <a:xfrm rot="3000000" flipV="1">
            <a:off x="3882246" y="147577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7" name="Curved Connector 486"/>
          <p:cNvCxnSpPr/>
          <p:nvPr/>
        </p:nvCxnSpPr>
        <p:spPr>
          <a:xfrm rot="3000000" flipV="1">
            <a:off x="4119730" y="16624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8" name="Curved Connector 487"/>
          <p:cNvCxnSpPr/>
          <p:nvPr/>
        </p:nvCxnSpPr>
        <p:spPr>
          <a:xfrm rot="3000000" flipV="1">
            <a:off x="3999797" y="18148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9" name="Curved Connector 488"/>
          <p:cNvCxnSpPr/>
          <p:nvPr/>
        </p:nvCxnSpPr>
        <p:spPr>
          <a:xfrm rot="3000000" flipV="1">
            <a:off x="4981849" y="167673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0" name="Curved Connector 489"/>
          <p:cNvCxnSpPr/>
          <p:nvPr/>
        </p:nvCxnSpPr>
        <p:spPr>
          <a:xfrm rot="3000000" flipV="1">
            <a:off x="4698998" y="148652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7" name="Curved Connector 496"/>
          <p:cNvCxnSpPr/>
          <p:nvPr/>
        </p:nvCxnSpPr>
        <p:spPr>
          <a:xfrm rot="3000000" flipV="1">
            <a:off x="4899066" y="139755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8" name="Curved Connector 497"/>
          <p:cNvCxnSpPr/>
          <p:nvPr/>
        </p:nvCxnSpPr>
        <p:spPr>
          <a:xfrm rot="3000000" flipV="1">
            <a:off x="3929914" y="100638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9" name="Curved Connector 498"/>
          <p:cNvCxnSpPr/>
          <p:nvPr/>
        </p:nvCxnSpPr>
        <p:spPr>
          <a:xfrm rot="3000000" flipV="1">
            <a:off x="4167398" y="11930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0" name="Curved Connector 499"/>
          <p:cNvCxnSpPr/>
          <p:nvPr/>
        </p:nvCxnSpPr>
        <p:spPr>
          <a:xfrm rot="3000000" flipV="1">
            <a:off x="4047465" y="13454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1" name="Curved Connector 500"/>
          <p:cNvCxnSpPr/>
          <p:nvPr/>
        </p:nvCxnSpPr>
        <p:spPr>
          <a:xfrm rot="3000000" flipV="1">
            <a:off x="5029517" y="120734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2" name="Curved Connector 501"/>
          <p:cNvCxnSpPr/>
          <p:nvPr/>
        </p:nvCxnSpPr>
        <p:spPr>
          <a:xfrm rot="3000000" flipV="1">
            <a:off x="4746666" y="101713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3" name="Curved Connector 502"/>
          <p:cNvCxnSpPr/>
          <p:nvPr/>
        </p:nvCxnSpPr>
        <p:spPr>
          <a:xfrm rot="3000000" flipV="1">
            <a:off x="4891462" y="95094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4" name="Curved Connector 503"/>
          <p:cNvCxnSpPr/>
          <p:nvPr/>
        </p:nvCxnSpPr>
        <p:spPr>
          <a:xfrm rot="3000000" flipV="1">
            <a:off x="3922310" y="55977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5" name="Curved Connector 504"/>
          <p:cNvCxnSpPr/>
          <p:nvPr/>
        </p:nvCxnSpPr>
        <p:spPr>
          <a:xfrm rot="3000000" flipV="1">
            <a:off x="4159794" y="7464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6" name="Curved Connector 505"/>
          <p:cNvCxnSpPr/>
          <p:nvPr/>
        </p:nvCxnSpPr>
        <p:spPr>
          <a:xfrm rot="3000000" flipV="1">
            <a:off x="4039861" y="8988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7" name="Curved Connector 506"/>
          <p:cNvCxnSpPr/>
          <p:nvPr/>
        </p:nvCxnSpPr>
        <p:spPr>
          <a:xfrm rot="3000000" flipV="1">
            <a:off x="5021913" y="76073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8" name="Curved Connector 507"/>
          <p:cNvCxnSpPr/>
          <p:nvPr/>
        </p:nvCxnSpPr>
        <p:spPr>
          <a:xfrm rot="3000000" flipV="1">
            <a:off x="4739062" y="57052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9" name="Curved Connector 508"/>
          <p:cNvCxnSpPr/>
          <p:nvPr/>
        </p:nvCxnSpPr>
        <p:spPr>
          <a:xfrm rot="3000000" flipV="1">
            <a:off x="4883858" y="49450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0" name="Curved Connector 509"/>
          <p:cNvCxnSpPr/>
          <p:nvPr/>
        </p:nvCxnSpPr>
        <p:spPr>
          <a:xfrm rot="3000000" flipV="1">
            <a:off x="3914706" y="10332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1" name="Curved Connector 510"/>
          <p:cNvCxnSpPr/>
          <p:nvPr/>
        </p:nvCxnSpPr>
        <p:spPr>
          <a:xfrm rot="3000000" flipV="1">
            <a:off x="4152190" y="2899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Curved Connector 511"/>
          <p:cNvCxnSpPr/>
          <p:nvPr/>
        </p:nvCxnSpPr>
        <p:spPr>
          <a:xfrm rot="3000000" flipV="1">
            <a:off x="4032257" y="4423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3" name="Curved Connector 512"/>
          <p:cNvCxnSpPr/>
          <p:nvPr/>
        </p:nvCxnSpPr>
        <p:spPr>
          <a:xfrm rot="3000000" flipV="1">
            <a:off x="5014309" y="30429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4" name="Curved Connector 513"/>
          <p:cNvCxnSpPr/>
          <p:nvPr/>
        </p:nvCxnSpPr>
        <p:spPr>
          <a:xfrm rot="3000000" flipV="1">
            <a:off x="4731458" y="11408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5" name="Left Brace 514"/>
          <p:cNvSpPr/>
          <p:nvPr/>
        </p:nvSpPr>
        <p:spPr>
          <a:xfrm flipH="1">
            <a:off x="5747651" y="364499"/>
            <a:ext cx="1197428" cy="5780172"/>
          </a:xfrm>
          <a:prstGeom prst="leftBrace">
            <a:avLst>
              <a:gd name="adj1" fmla="val 8333"/>
              <a:gd name="adj2" fmla="val 51621"/>
            </a:avLst>
          </a:prstGeom>
          <a:ln w="161925">
            <a:gradFill>
              <a:gsLst>
                <a:gs pos="82000">
                  <a:srgbClr val="0070C0"/>
                </a:gs>
                <a:gs pos="67000">
                  <a:srgbClr val="00B0F0"/>
                </a:gs>
                <a:gs pos="53910">
                  <a:srgbClr val="00B050"/>
                </a:gs>
                <a:gs pos="35000">
                  <a:srgbClr val="FFFF00"/>
                </a:gs>
                <a:gs pos="17000">
                  <a:srgbClr val="FF6600"/>
                </a:gs>
                <a:gs pos="0">
                  <a:srgbClr val="FF0000"/>
                </a:gs>
                <a:gs pos="100000">
                  <a:srgbClr val="7030A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TextBox 515"/>
          <p:cNvSpPr txBox="1"/>
          <p:nvPr/>
        </p:nvSpPr>
        <p:spPr>
          <a:xfrm>
            <a:off x="7162960" y="248325"/>
            <a:ext cx="4387868" cy="707886"/>
          </a:xfrm>
          <a:prstGeom prst="rect">
            <a:avLst/>
          </a:prstGeom>
          <a:noFill/>
        </p:spPr>
        <p:txBody>
          <a:bodyPr wrap="none" rtlCol="0">
            <a:spAutoFit/>
          </a:bodyPr>
          <a:lstStyle/>
          <a:p>
            <a:r>
              <a:rPr lang="en-US" sz="4000" b="1" dirty="0" smtClean="0"/>
              <a:t>Composite Genome</a:t>
            </a:r>
            <a:endParaRPr lang="en-US" sz="4000" b="1" dirty="0"/>
          </a:p>
        </p:txBody>
      </p:sp>
      <p:cxnSp>
        <p:nvCxnSpPr>
          <p:cNvPr id="518" name="Straight Connector 517"/>
          <p:cNvCxnSpPr/>
          <p:nvPr/>
        </p:nvCxnSpPr>
        <p:spPr>
          <a:xfrm>
            <a:off x="7358743" y="1769971"/>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a:off x="7358743" y="2316167"/>
            <a:ext cx="32004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7358743" y="2873572"/>
            <a:ext cx="46808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7358743" y="3494752"/>
            <a:ext cx="1741714"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7358743" y="4084060"/>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7358743" y="4706732"/>
            <a:ext cx="43760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7358743" y="5273699"/>
            <a:ext cx="23404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4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nodeType="withEffect">
                                  <p:stCondLst>
                                    <p:cond delay="0"/>
                                  </p:stCondLst>
                                  <p:childTnLst>
                                    <p:set>
                                      <p:cBhvr>
                                        <p:cTn id="46" dur="1" fill="hold">
                                          <p:stCondLst>
                                            <p:cond delay="0"/>
                                          </p:stCondLst>
                                        </p:cTn>
                                        <p:tgtEl>
                                          <p:spTgt spid="245"/>
                                        </p:tgtEl>
                                        <p:attrNameLst>
                                          <p:attrName>style.visibility</p:attrName>
                                        </p:attrNameLst>
                                      </p:cBhvr>
                                      <p:to>
                                        <p:strVal val="visible"/>
                                      </p:to>
                                    </p:set>
                                    <p:animEffect transition="in" filter="fade">
                                      <p:cBhvr>
                                        <p:cTn id="47" dur="500"/>
                                        <p:tgtEl>
                                          <p:spTgt spid="245"/>
                                        </p:tgtEl>
                                      </p:cBhvr>
                                    </p:animEffect>
                                  </p:childTnLst>
                                </p:cTn>
                              </p:par>
                              <p:par>
                                <p:cTn id="48" presetID="10" presetClass="entr" presetSubtype="0" fill="hold" nodeType="withEffect">
                                  <p:stCondLst>
                                    <p:cond delay="0"/>
                                  </p:stCondLst>
                                  <p:childTnLst>
                                    <p:set>
                                      <p:cBhvr>
                                        <p:cTn id="49" dur="1" fill="hold">
                                          <p:stCondLst>
                                            <p:cond delay="0"/>
                                          </p:stCondLst>
                                        </p:cTn>
                                        <p:tgtEl>
                                          <p:spTgt spid="246"/>
                                        </p:tgtEl>
                                        <p:attrNameLst>
                                          <p:attrName>style.visibility</p:attrName>
                                        </p:attrNameLst>
                                      </p:cBhvr>
                                      <p:to>
                                        <p:strVal val="visible"/>
                                      </p:to>
                                    </p:set>
                                    <p:animEffect transition="in" filter="fade">
                                      <p:cBhvr>
                                        <p:cTn id="50" dur="500"/>
                                        <p:tgtEl>
                                          <p:spTgt spid="246"/>
                                        </p:tgtEl>
                                      </p:cBhvr>
                                    </p:animEffect>
                                  </p:childTnLst>
                                </p:cTn>
                              </p:par>
                              <p:par>
                                <p:cTn id="51" presetID="10" presetClass="entr" presetSubtype="0" fill="hold" nodeType="withEffect">
                                  <p:stCondLst>
                                    <p:cond delay="0"/>
                                  </p:stCondLst>
                                  <p:childTnLst>
                                    <p:set>
                                      <p:cBhvr>
                                        <p:cTn id="52" dur="1" fill="hold">
                                          <p:stCondLst>
                                            <p:cond delay="0"/>
                                          </p:stCondLst>
                                        </p:cTn>
                                        <p:tgtEl>
                                          <p:spTgt spid="247"/>
                                        </p:tgtEl>
                                        <p:attrNameLst>
                                          <p:attrName>style.visibility</p:attrName>
                                        </p:attrNameLst>
                                      </p:cBhvr>
                                      <p:to>
                                        <p:strVal val="visible"/>
                                      </p:to>
                                    </p:set>
                                    <p:animEffect transition="in" filter="fade">
                                      <p:cBhvr>
                                        <p:cTn id="53" dur="500"/>
                                        <p:tgtEl>
                                          <p:spTgt spid="247"/>
                                        </p:tgtEl>
                                      </p:cBhvr>
                                    </p:animEffect>
                                  </p:childTnLst>
                                </p:cTn>
                              </p:par>
                              <p:par>
                                <p:cTn id="54" presetID="10" presetClass="entr" presetSubtype="0" fill="hold" nodeType="withEffect">
                                  <p:stCondLst>
                                    <p:cond delay="0"/>
                                  </p:stCondLst>
                                  <p:childTnLst>
                                    <p:set>
                                      <p:cBhvr>
                                        <p:cTn id="55" dur="1" fill="hold">
                                          <p:stCondLst>
                                            <p:cond delay="0"/>
                                          </p:stCondLst>
                                        </p:cTn>
                                        <p:tgtEl>
                                          <p:spTgt spid="248"/>
                                        </p:tgtEl>
                                        <p:attrNameLst>
                                          <p:attrName>style.visibility</p:attrName>
                                        </p:attrNameLst>
                                      </p:cBhvr>
                                      <p:to>
                                        <p:strVal val="visible"/>
                                      </p:to>
                                    </p:set>
                                    <p:animEffect transition="in" filter="fade">
                                      <p:cBhvr>
                                        <p:cTn id="56" dur="500"/>
                                        <p:tgtEl>
                                          <p:spTgt spid="248"/>
                                        </p:tgtEl>
                                      </p:cBhvr>
                                    </p:animEffect>
                                  </p:childTnLst>
                                </p:cTn>
                              </p:par>
                              <p:par>
                                <p:cTn id="57" presetID="10" presetClass="entr" presetSubtype="0" fill="hold" nodeType="withEffect">
                                  <p:stCondLst>
                                    <p:cond delay="0"/>
                                  </p:stCondLst>
                                  <p:childTnLst>
                                    <p:set>
                                      <p:cBhvr>
                                        <p:cTn id="58" dur="1" fill="hold">
                                          <p:stCondLst>
                                            <p:cond delay="0"/>
                                          </p:stCondLst>
                                        </p:cTn>
                                        <p:tgtEl>
                                          <p:spTgt spid="250"/>
                                        </p:tgtEl>
                                        <p:attrNameLst>
                                          <p:attrName>style.visibility</p:attrName>
                                        </p:attrNameLst>
                                      </p:cBhvr>
                                      <p:to>
                                        <p:strVal val="visible"/>
                                      </p:to>
                                    </p:set>
                                    <p:animEffect transition="in" filter="fade">
                                      <p:cBhvr>
                                        <p:cTn id="59" dur="500"/>
                                        <p:tgtEl>
                                          <p:spTgt spid="250"/>
                                        </p:tgtEl>
                                      </p:cBhvr>
                                    </p:animEffect>
                                  </p:childTnLst>
                                </p:cTn>
                              </p:par>
                              <p:par>
                                <p:cTn id="60" presetID="10" presetClass="entr" presetSubtype="0" fill="hold" nodeType="withEffect">
                                  <p:stCondLst>
                                    <p:cond delay="0"/>
                                  </p:stCondLst>
                                  <p:childTnLst>
                                    <p:set>
                                      <p:cBhvr>
                                        <p:cTn id="61" dur="1" fill="hold">
                                          <p:stCondLst>
                                            <p:cond delay="0"/>
                                          </p:stCondLst>
                                        </p:cTn>
                                        <p:tgtEl>
                                          <p:spTgt spid="443"/>
                                        </p:tgtEl>
                                        <p:attrNameLst>
                                          <p:attrName>style.visibility</p:attrName>
                                        </p:attrNameLst>
                                      </p:cBhvr>
                                      <p:to>
                                        <p:strVal val="visible"/>
                                      </p:to>
                                    </p:set>
                                    <p:animEffect transition="in" filter="fade">
                                      <p:cBhvr>
                                        <p:cTn id="62" dur="500"/>
                                        <p:tgtEl>
                                          <p:spTgt spid="443"/>
                                        </p:tgtEl>
                                      </p:cBhvr>
                                    </p:animEffect>
                                  </p:childTnLst>
                                </p:cTn>
                              </p:par>
                              <p:par>
                                <p:cTn id="63" presetID="10" presetClass="entr" presetSubtype="0" fill="hold" nodeType="withEffect">
                                  <p:stCondLst>
                                    <p:cond delay="0"/>
                                  </p:stCondLst>
                                  <p:childTnLst>
                                    <p:set>
                                      <p:cBhvr>
                                        <p:cTn id="64" dur="1" fill="hold">
                                          <p:stCondLst>
                                            <p:cond delay="0"/>
                                          </p:stCondLst>
                                        </p:cTn>
                                        <p:tgtEl>
                                          <p:spTgt spid="444"/>
                                        </p:tgtEl>
                                        <p:attrNameLst>
                                          <p:attrName>style.visibility</p:attrName>
                                        </p:attrNameLst>
                                      </p:cBhvr>
                                      <p:to>
                                        <p:strVal val="visible"/>
                                      </p:to>
                                    </p:set>
                                    <p:animEffect transition="in" filter="fade">
                                      <p:cBhvr>
                                        <p:cTn id="65" dur="500"/>
                                        <p:tgtEl>
                                          <p:spTgt spid="444"/>
                                        </p:tgtEl>
                                      </p:cBhvr>
                                    </p:animEffect>
                                  </p:childTnLst>
                                </p:cTn>
                              </p:par>
                              <p:par>
                                <p:cTn id="66" presetID="10" presetClass="entr" presetSubtype="0" fill="hold" nodeType="withEffect">
                                  <p:stCondLst>
                                    <p:cond delay="0"/>
                                  </p:stCondLst>
                                  <p:childTnLst>
                                    <p:set>
                                      <p:cBhvr>
                                        <p:cTn id="67" dur="1" fill="hold">
                                          <p:stCondLst>
                                            <p:cond delay="0"/>
                                          </p:stCondLst>
                                        </p:cTn>
                                        <p:tgtEl>
                                          <p:spTgt spid="445"/>
                                        </p:tgtEl>
                                        <p:attrNameLst>
                                          <p:attrName>style.visibility</p:attrName>
                                        </p:attrNameLst>
                                      </p:cBhvr>
                                      <p:to>
                                        <p:strVal val="visible"/>
                                      </p:to>
                                    </p:set>
                                    <p:animEffect transition="in" filter="fade">
                                      <p:cBhvr>
                                        <p:cTn id="68" dur="500"/>
                                        <p:tgtEl>
                                          <p:spTgt spid="445"/>
                                        </p:tgtEl>
                                      </p:cBhvr>
                                    </p:animEffect>
                                  </p:childTnLst>
                                </p:cTn>
                              </p:par>
                              <p:par>
                                <p:cTn id="69" presetID="10" presetClass="entr" presetSubtype="0" fill="hold" nodeType="withEffect">
                                  <p:stCondLst>
                                    <p:cond delay="0"/>
                                  </p:stCondLst>
                                  <p:childTnLst>
                                    <p:set>
                                      <p:cBhvr>
                                        <p:cTn id="70" dur="1" fill="hold">
                                          <p:stCondLst>
                                            <p:cond delay="0"/>
                                          </p:stCondLst>
                                        </p:cTn>
                                        <p:tgtEl>
                                          <p:spTgt spid="446"/>
                                        </p:tgtEl>
                                        <p:attrNameLst>
                                          <p:attrName>style.visibility</p:attrName>
                                        </p:attrNameLst>
                                      </p:cBhvr>
                                      <p:to>
                                        <p:strVal val="visible"/>
                                      </p:to>
                                    </p:set>
                                    <p:animEffect transition="in" filter="fade">
                                      <p:cBhvr>
                                        <p:cTn id="71" dur="500"/>
                                        <p:tgtEl>
                                          <p:spTgt spid="446"/>
                                        </p:tgtEl>
                                      </p:cBhvr>
                                    </p:animEffect>
                                  </p:childTnLst>
                                </p:cTn>
                              </p:par>
                              <p:par>
                                <p:cTn id="72" presetID="10" presetClass="entr" presetSubtype="0" fill="hold" nodeType="withEffect">
                                  <p:stCondLst>
                                    <p:cond delay="0"/>
                                  </p:stCondLst>
                                  <p:childTnLst>
                                    <p:set>
                                      <p:cBhvr>
                                        <p:cTn id="73" dur="1" fill="hold">
                                          <p:stCondLst>
                                            <p:cond delay="0"/>
                                          </p:stCondLst>
                                        </p:cTn>
                                        <p:tgtEl>
                                          <p:spTgt spid="447"/>
                                        </p:tgtEl>
                                        <p:attrNameLst>
                                          <p:attrName>style.visibility</p:attrName>
                                        </p:attrNameLst>
                                      </p:cBhvr>
                                      <p:to>
                                        <p:strVal val="visible"/>
                                      </p:to>
                                    </p:set>
                                    <p:animEffect transition="in" filter="fade">
                                      <p:cBhvr>
                                        <p:cTn id="74" dur="500"/>
                                        <p:tgtEl>
                                          <p:spTgt spid="447"/>
                                        </p:tgtEl>
                                      </p:cBhvr>
                                    </p:animEffect>
                                  </p:childTnLst>
                                </p:cTn>
                              </p:par>
                              <p:par>
                                <p:cTn id="75" presetID="10" presetClass="entr" presetSubtype="0" fill="hold" nodeType="withEffect">
                                  <p:stCondLst>
                                    <p:cond delay="0"/>
                                  </p:stCondLst>
                                  <p:childTnLst>
                                    <p:set>
                                      <p:cBhvr>
                                        <p:cTn id="76" dur="1" fill="hold">
                                          <p:stCondLst>
                                            <p:cond delay="0"/>
                                          </p:stCondLst>
                                        </p:cTn>
                                        <p:tgtEl>
                                          <p:spTgt spid="448"/>
                                        </p:tgtEl>
                                        <p:attrNameLst>
                                          <p:attrName>style.visibility</p:attrName>
                                        </p:attrNameLst>
                                      </p:cBhvr>
                                      <p:to>
                                        <p:strVal val="visible"/>
                                      </p:to>
                                    </p:set>
                                    <p:animEffect transition="in" filter="fade">
                                      <p:cBhvr>
                                        <p:cTn id="77" dur="500"/>
                                        <p:tgtEl>
                                          <p:spTgt spid="448"/>
                                        </p:tgtEl>
                                      </p:cBhvr>
                                    </p:animEffect>
                                  </p:childTnLst>
                                </p:cTn>
                              </p:par>
                              <p:par>
                                <p:cTn id="78" presetID="10" presetClass="entr" presetSubtype="0" fill="hold" nodeType="withEffect">
                                  <p:stCondLst>
                                    <p:cond delay="0"/>
                                  </p:stCondLst>
                                  <p:childTnLst>
                                    <p:set>
                                      <p:cBhvr>
                                        <p:cTn id="79" dur="1" fill="hold">
                                          <p:stCondLst>
                                            <p:cond delay="0"/>
                                          </p:stCondLst>
                                        </p:cTn>
                                        <p:tgtEl>
                                          <p:spTgt spid="449"/>
                                        </p:tgtEl>
                                        <p:attrNameLst>
                                          <p:attrName>style.visibility</p:attrName>
                                        </p:attrNameLst>
                                      </p:cBhvr>
                                      <p:to>
                                        <p:strVal val="visible"/>
                                      </p:to>
                                    </p:set>
                                    <p:animEffect transition="in" filter="fade">
                                      <p:cBhvr>
                                        <p:cTn id="80" dur="500"/>
                                        <p:tgtEl>
                                          <p:spTgt spid="449"/>
                                        </p:tgtEl>
                                      </p:cBhvr>
                                    </p:animEffect>
                                  </p:childTnLst>
                                </p:cTn>
                              </p:par>
                              <p:par>
                                <p:cTn id="81" presetID="10" presetClass="entr" presetSubtype="0" fill="hold" nodeType="withEffect">
                                  <p:stCondLst>
                                    <p:cond delay="0"/>
                                  </p:stCondLst>
                                  <p:childTnLst>
                                    <p:set>
                                      <p:cBhvr>
                                        <p:cTn id="82" dur="1" fill="hold">
                                          <p:stCondLst>
                                            <p:cond delay="0"/>
                                          </p:stCondLst>
                                        </p:cTn>
                                        <p:tgtEl>
                                          <p:spTgt spid="450"/>
                                        </p:tgtEl>
                                        <p:attrNameLst>
                                          <p:attrName>style.visibility</p:attrName>
                                        </p:attrNameLst>
                                      </p:cBhvr>
                                      <p:to>
                                        <p:strVal val="visible"/>
                                      </p:to>
                                    </p:set>
                                    <p:animEffect transition="in" filter="fade">
                                      <p:cBhvr>
                                        <p:cTn id="83" dur="500"/>
                                        <p:tgtEl>
                                          <p:spTgt spid="450"/>
                                        </p:tgtEl>
                                      </p:cBhvr>
                                    </p:animEffect>
                                  </p:childTnLst>
                                </p:cTn>
                              </p:par>
                              <p:par>
                                <p:cTn id="84" presetID="10" presetClass="entr" presetSubtype="0" fill="hold" nodeType="withEffect">
                                  <p:stCondLst>
                                    <p:cond delay="0"/>
                                  </p:stCondLst>
                                  <p:childTnLst>
                                    <p:set>
                                      <p:cBhvr>
                                        <p:cTn id="85" dur="1" fill="hold">
                                          <p:stCondLst>
                                            <p:cond delay="0"/>
                                          </p:stCondLst>
                                        </p:cTn>
                                        <p:tgtEl>
                                          <p:spTgt spid="451"/>
                                        </p:tgtEl>
                                        <p:attrNameLst>
                                          <p:attrName>style.visibility</p:attrName>
                                        </p:attrNameLst>
                                      </p:cBhvr>
                                      <p:to>
                                        <p:strVal val="visible"/>
                                      </p:to>
                                    </p:set>
                                    <p:animEffect transition="in" filter="fade">
                                      <p:cBhvr>
                                        <p:cTn id="86" dur="500"/>
                                        <p:tgtEl>
                                          <p:spTgt spid="451"/>
                                        </p:tgtEl>
                                      </p:cBhvr>
                                    </p:animEffect>
                                  </p:childTnLst>
                                </p:cTn>
                              </p:par>
                              <p:par>
                                <p:cTn id="87" presetID="10" presetClass="entr" presetSubtype="0" fill="hold" nodeType="withEffect">
                                  <p:stCondLst>
                                    <p:cond delay="0"/>
                                  </p:stCondLst>
                                  <p:childTnLst>
                                    <p:set>
                                      <p:cBhvr>
                                        <p:cTn id="88" dur="1" fill="hold">
                                          <p:stCondLst>
                                            <p:cond delay="0"/>
                                          </p:stCondLst>
                                        </p:cTn>
                                        <p:tgtEl>
                                          <p:spTgt spid="452"/>
                                        </p:tgtEl>
                                        <p:attrNameLst>
                                          <p:attrName>style.visibility</p:attrName>
                                        </p:attrNameLst>
                                      </p:cBhvr>
                                      <p:to>
                                        <p:strVal val="visible"/>
                                      </p:to>
                                    </p:set>
                                    <p:animEffect transition="in" filter="fade">
                                      <p:cBhvr>
                                        <p:cTn id="89" dur="500"/>
                                        <p:tgtEl>
                                          <p:spTgt spid="452"/>
                                        </p:tgtEl>
                                      </p:cBhvr>
                                    </p:animEffect>
                                  </p:childTnLst>
                                </p:cTn>
                              </p:par>
                              <p:par>
                                <p:cTn id="90" presetID="10" presetClass="entr" presetSubtype="0" fill="hold" nodeType="withEffect">
                                  <p:stCondLst>
                                    <p:cond delay="0"/>
                                  </p:stCondLst>
                                  <p:childTnLst>
                                    <p:set>
                                      <p:cBhvr>
                                        <p:cTn id="91" dur="1" fill="hold">
                                          <p:stCondLst>
                                            <p:cond delay="0"/>
                                          </p:stCondLst>
                                        </p:cTn>
                                        <p:tgtEl>
                                          <p:spTgt spid="453"/>
                                        </p:tgtEl>
                                        <p:attrNameLst>
                                          <p:attrName>style.visibility</p:attrName>
                                        </p:attrNameLst>
                                      </p:cBhvr>
                                      <p:to>
                                        <p:strVal val="visible"/>
                                      </p:to>
                                    </p:set>
                                    <p:animEffect transition="in" filter="fade">
                                      <p:cBhvr>
                                        <p:cTn id="92" dur="500"/>
                                        <p:tgtEl>
                                          <p:spTgt spid="453"/>
                                        </p:tgtEl>
                                      </p:cBhvr>
                                    </p:animEffect>
                                  </p:childTnLst>
                                </p:cTn>
                              </p:par>
                              <p:par>
                                <p:cTn id="93" presetID="10" presetClass="entr" presetSubtype="0" fill="hold" nodeType="withEffect">
                                  <p:stCondLst>
                                    <p:cond delay="0"/>
                                  </p:stCondLst>
                                  <p:childTnLst>
                                    <p:set>
                                      <p:cBhvr>
                                        <p:cTn id="94" dur="1" fill="hold">
                                          <p:stCondLst>
                                            <p:cond delay="0"/>
                                          </p:stCondLst>
                                        </p:cTn>
                                        <p:tgtEl>
                                          <p:spTgt spid="454"/>
                                        </p:tgtEl>
                                        <p:attrNameLst>
                                          <p:attrName>style.visibility</p:attrName>
                                        </p:attrNameLst>
                                      </p:cBhvr>
                                      <p:to>
                                        <p:strVal val="visible"/>
                                      </p:to>
                                    </p:set>
                                    <p:animEffect transition="in" filter="fade">
                                      <p:cBhvr>
                                        <p:cTn id="95" dur="500"/>
                                        <p:tgtEl>
                                          <p:spTgt spid="454"/>
                                        </p:tgtEl>
                                      </p:cBhvr>
                                    </p:animEffect>
                                  </p:childTnLst>
                                </p:cTn>
                              </p:par>
                              <p:par>
                                <p:cTn id="96" presetID="10" presetClass="entr" presetSubtype="0" fill="hold" nodeType="withEffect">
                                  <p:stCondLst>
                                    <p:cond delay="0"/>
                                  </p:stCondLst>
                                  <p:childTnLst>
                                    <p:set>
                                      <p:cBhvr>
                                        <p:cTn id="97" dur="1" fill="hold">
                                          <p:stCondLst>
                                            <p:cond delay="0"/>
                                          </p:stCondLst>
                                        </p:cTn>
                                        <p:tgtEl>
                                          <p:spTgt spid="455"/>
                                        </p:tgtEl>
                                        <p:attrNameLst>
                                          <p:attrName>style.visibility</p:attrName>
                                        </p:attrNameLst>
                                      </p:cBhvr>
                                      <p:to>
                                        <p:strVal val="visible"/>
                                      </p:to>
                                    </p:set>
                                    <p:animEffect transition="in" filter="fade">
                                      <p:cBhvr>
                                        <p:cTn id="98" dur="500"/>
                                        <p:tgtEl>
                                          <p:spTgt spid="455"/>
                                        </p:tgtEl>
                                      </p:cBhvr>
                                    </p:animEffect>
                                  </p:childTnLst>
                                </p:cTn>
                              </p:par>
                              <p:par>
                                <p:cTn id="99" presetID="10" presetClass="entr" presetSubtype="0" fill="hold" nodeType="withEffect">
                                  <p:stCondLst>
                                    <p:cond delay="0"/>
                                  </p:stCondLst>
                                  <p:childTnLst>
                                    <p:set>
                                      <p:cBhvr>
                                        <p:cTn id="100" dur="1" fill="hold">
                                          <p:stCondLst>
                                            <p:cond delay="0"/>
                                          </p:stCondLst>
                                        </p:cTn>
                                        <p:tgtEl>
                                          <p:spTgt spid="456"/>
                                        </p:tgtEl>
                                        <p:attrNameLst>
                                          <p:attrName>style.visibility</p:attrName>
                                        </p:attrNameLst>
                                      </p:cBhvr>
                                      <p:to>
                                        <p:strVal val="visible"/>
                                      </p:to>
                                    </p:set>
                                    <p:animEffect transition="in" filter="fade">
                                      <p:cBhvr>
                                        <p:cTn id="101" dur="500"/>
                                        <p:tgtEl>
                                          <p:spTgt spid="456"/>
                                        </p:tgtEl>
                                      </p:cBhvr>
                                    </p:animEffect>
                                  </p:childTnLst>
                                </p:cTn>
                              </p:par>
                              <p:par>
                                <p:cTn id="102" presetID="10" presetClass="entr" presetSubtype="0" fill="hold" nodeType="withEffect">
                                  <p:stCondLst>
                                    <p:cond delay="0"/>
                                  </p:stCondLst>
                                  <p:childTnLst>
                                    <p:set>
                                      <p:cBhvr>
                                        <p:cTn id="103" dur="1" fill="hold">
                                          <p:stCondLst>
                                            <p:cond delay="0"/>
                                          </p:stCondLst>
                                        </p:cTn>
                                        <p:tgtEl>
                                          <p:spTgt spid="457"/>
                                        </p:tgtEl>
                                        <p:attrNameLst>
                                          <p:attrName>style.visibility</p:attrName>
                                        </p:attrNameLst>
                                      </p:cBhvr>
                                      <p:to>
                                        <p:strVal val="visible"/>
                                      </p:to>
                                    </p:set>
                                    <p:animEffect transition="in" filter="fade">
                                      <p:cBhvr>
                                        <p:cTn id="104" dur="500"/>
                                        <p:tgtEl>
                                          <p:spTgt spid="457"/>
                                        </p:tgtEl>
                                      </p:cBhvr>
                                    </p:animEffect>
                                  </p:childTnLst>
                                </p:cTn>
                              </p:par>
                              <p:par>
                                <p:cTn id="105" presetID="10" presetClass="entr" presetSubtype="0" fill="hold" nodeType="withEffect">
                                  <p:stCondLst>
                                    <p:cond delay="0"/>
                                  </p:stCondLst>
                                  <p:childTnLst>
                                    <p:set>
                                      <p:cBhvr>
                                        <p:cTn id="106" dur="1" fill="hold">
                                          <p:stCondLst>
                                            <p:cond delay="0"/>
                                          </p:stCondLst>
                                        </p:cTn>
                                        <p:tgtEl>
                                          <p:spTgt spid="458"/>
                                        </p:tgtEl>
                                        <p:attrNameLst>
                                          <p:attrName>style.visibility</p:attrName>
                                        </p:attrNameLst>
                                      </p:cBhvr>
                                      <p:to>
                                        <p:strVal val="visible"/>
                                      </p:to>
                                    </p:set>
                                    <p:animEffect transition="in" filter="fade">
                                      <p:cBhvr>
                                        <p:cTn id="107" dur="500"/>
                                        <p:tgtEl>
                                          <p:spTgt spid="458"/>
                                        </p:tgtEl>
                                      </p:cBhvr>
                                    </p:animEffect>
                                  </p:childTnLst>
                                </p:cTn>
                              </p:par>
                              <p:par>
                                <p:cTn id="108" presetID="10" presetClass="entr" presetSubtype="0" fill="hold" nodeType="withEffect">
                                  <p:stCondLst>
                                    <p:cond delay="0"/>
                                  </p:stCondLst>
                                  <p:childTnLst>
                                    <p:set>
                                      <p:cBhvr>
                                        <p:cTn id="109" dur="1" fill="hold">
                                          <p:stCondLst>
                                            <p:cond delay="0"/>
                                          </p:stCondLst>
                                        </p:cTn>
                                        <p:tgtEl>
                                          <p:spTgt spid="459"/>
                                        </p:tgtEl>
                                        <p:attrNameLst>
                                          <p:attrName>style.visibility</p:attrName>
                                        </p:attrNameLst>
                                      </p:cBhvr>
                                      <p:to>
                                        <p:strVal val="visible"/>
                                      </p:to>
                                    </p:set>
                                    <p:animEffect transition="in" filter="fade">
                                      <p:cBhvr>
                                        <p:cTn id="110" dur="500"/>
                                        <p:tgtEl>
                                          <p:spTgt spid="459"/>
                                        </p:tgtEl>
                                      </p:cBhvr>
                                    </p:animEffect>
                                  </p:childTnLst>
                                </p:cTn>
                              </p:par>
                              <p:par>
                                <p:cTn id="111" presetID="10" presetClass="entr" presetSubtype="0" fill="hold" nodeType="withEffect">
                                  <p:stCondLst>
                                    <p:cond delay="0"/>
                                  </p:stCondLst>
                                  <p:childTnLst>
                                    <p:set>
                                      <p:cBhvr>
                                        <p:cTn id="112" dur="1" fill="hold">
                                          <p:stCondLst>
                                            <p:cond delay="0"/>
                                          </p:stCondLst>
                                        </p:cTn>
                                        <p:tgtEl>
                                          <p:spTgt spid="460"/>
                                        </p:tgtEl>
                                        <p:attrNameLst>
                                          <p:attrName>style.visibility</p:attrName>
                                        </p:attrNameLst>
                                      </p:cBhvr>
                                      <p:to>
                                        <p:strVal val="visible"/>
                                      </p:to>
                                    </p:set>
                                    <p:animEffect transition="in" filter="fade">
                                      <p:cBhvr>
                                        <p:cTn id="113" dur="500"/>
                                        <p:tgtEl>
                                          <p:spTgt spid="460"/>
                                        </p:tgtEl>
                                      </p:cBhvr>
                                    </p:animEffect>
                                  </p:childTnLst>
                                </p:cTn>
                              </p:par>
                              <p:par>
                                <p:cTn id="114" presetID="10" presetClass="entr" presetSubtype="0" fill="hold" nodeType="withEffect">
                                  <p:stCondLst>
                                    <p:cond delay="0"/>
                                  </p:stCondLst>
                                  <p:childTnLst>
                                    <p:set>
                                      <p:cBhvr>
                                        <p:cTn id="115" dur="1" fill="hold">
                                          <p:stCondLst>
                                            <p:cond delay="0"/>
                                          </p:stCondLst>
                                        </p:cTn>
                                        <p:tgtEl>
                                          <p:spTgt spid="461"/>
                                        </p:tgtEl>
                                        <p:attrNameLst>
                                          <p:attrName>style.visibility</p:attrName>
                                        </p:attrNameLst>
                                      </p:cBhvr>
                                      <p:to>
                                        <p:strVal val="visible"/>
                                      </p:to>
                                    </p:set>
                                    <p:animEffect transition="in" filter="fade">
                                      <p:cBhvr>
                                        <p:cTn id="116" dur="500"/>
                                        <p:tgtEl>
                                          <p:spTgt spid="461"/>
                                        </p:tgtEl>
                                      </p:cBhvr>
                                    </p:animEffect>
                                  </p:childTnLst>
                                </p:cTn>
                              </p:par>
                              <p:par>
                                <p:cTn id="117" presetID="10" presetClass="entr" presetSubtype="0" fill="hold" nodeType="withEffect">
                                  <p:stCondLst>
                                    <p:cond delay="0"/>
                                  </p:stCondLst>
                                  <p:childTnLst>
                                    <p:set>
                                      <p:cBhvr>
                                        <p:cTn id="118" dur="1" fill="hold">
                                          <p:stCondLst>
                                            <p:cond delay="0"/>
                                          </p:stCondLst>
                                        </p:cTn>
                                        <p:tgtEl>
                                          <p:spTgt spid="462"/>
                                        </p:tgtEl>
                                        <p:attrNameLst>
                                          <p:attrName>style.visibility</p:attrName>
                                        </p:attrNameLst>
                                      </p:cBhvr>
                                      <p:to>
                                        <p:strVal val="visible"/>
                                      </p:to>
                                    </p:set>
                                    <p:animEffect transition="in" filter="fade">
                                      <p:cBhvr>
                                        <p:cTn id="119" dur="500"/>
                                        <p:tgtEl>
                                          <p:spTgt spid="462"/>
                                        </p:tgtEl>
                                      </p:cBhvr>
                                    </p:animEffect>
                                  </p:childTnLst>
                                </p:cTn>
                              </p:par>
                              <p:par>
                                <p:cTn id="120" presetID="10" presetClass="entr" presetSubtype="0" fill="hold" nodeType="withEffect">
                                  <p:stCondLst>
                                    <p:cond delay="0"/>
                                  </p:stCondLst>
                                  <p:childTnLst>
                                    <p:set>
                                      <p:cBhvr>
                                        <p:cTn id="121" dur="1" fill="hold">
                                          <p:stCondLst>
                                            <p:cond delay="0"/>
                                          </p:stCondLst>
                                        </p:cTn>
                                        <p:tgtEl>
                                          <p:spTgt spid="463"/>
                                        </p:tgtEl>
                                        <p:attrNameLst>
                                          <p:attrName>style.visibility</p:attrName>
                                        </p:attrNameLst>
                                      </p:cBhvr>
                                      <p:to>
                                        <p:strVal val="visible"/>
                                      </p:to>
                                    </p:set>
                                    <p:animEffect transition="in" filter="fade">
                                      <p:cBhvr>
                                        <p:cTn id="122" dur="500"/>
                                        <p:tgtEl>
                                          <p:spTgt spid="463"/>
                                        </p:tgtEl>
                                      </p:cBhvr>
                                    </p:animEffect>
                                  </p:childTnLst>
                                </p:cTn>
                              </p:par>
                              <p:par>
                                <p:cTn id="123" presetID="10" presetClass="entr" presetSubtype="0" fill="hold" nodeType="withEffect">
                                  <p:stCondLst>
                                    <p:cond delay="0"/>
                                  </p:stCondLst>
                                  <p:childTnLst>
                                    <p:set>
                                      <p:cBhvr>
                                        <p:cTn id="124" dur="1" fill="hold">
                                          <p:stCondLst>
                                            <p:cond delay="0"/>
                                          </p:stCondLst>
                                        </p:cTn>
                                        <p:tgtEl>
                                          <p:spTgt spid="464"/>
                                        </p:tgtEl>
                                        <p:attrNameLst>
                                          <p:attrName>style.visibility</p:attrName>
                                        </p:attrNameLst>
                                      </p:cBhvr>
                                      <p:to>
                                        <p:strVal val="visible"/>
                                      </p:to>
                                    </p:set>
                                    <p:animEffect transition="in" filter="fade">
                                      <p:cBhvr>
                                        <p:cTn id="125" dur="500"/>
                                        <p:tgtEl>
                                          <p:spTgt spid="464"/>
                                        </p:tgtEl>
                                      </p:cBhvr>
                                    </p:animEffect>
                                  </p:childTnLst>
                                </p:cTn>
                              </p:par>
                              <p:par>
                                <p:cTn id="126" presetID="10" presetClass="entr" presetSubtype="0" fill="hold" nodeType="withEffect">
                                  <p:stCondLst>
                                    <p:cond delay="0"/>
                                  </p:stCondLst>
                                  <p:childTnLst>
                                    <p:set>
                                      <p:cBhvr>
                                        <p:cTn id="127" dur="1" fill="hold">
                                          <p:stCondLst>
                                            <p:cond delay="0"/>
                                          </p:stCondLst>
                                        </p:cTn>
                                        <p:tgtEl>
                                          <p:spTgt spid="465"/>
                                        </p:tgtEl>
                                        <p:attrNameLst>
                                          <p:attrName>style.visibility</p:attrName>
                                        </p:attrNameLst>
                                      </p:cBhvr>
                                      <p:to>
                                        <p:strVal val="visible"/>
                                      </p:to>
                                    </p:set>
                                    <p:animEffect transition="in" filter="fade">
                                      <p:cBhvr>
                                        <p:cTn id="128" dur="500"/>
                                        <p:tgtEl>
                                          <p:spTgt spid="465"/>
                                        </p:tgtEl>
                                      </p:cBhvr>
                                    </p:animEffect>
                                  </p:childTnLst>
                                </p:cTn>
                              </p:par>
                              <p:par>
                                <p:cTn id="129" presetID="10" presetClass="entr" presetSubtype="0" fill="hold" nodeType="withEffect">
                                  <p:stCondLst>
                                    <p:cond delay="0"/>
                                  </p:stCondLst>
                                  <p:childTnLst>
                                    <p:set>
                                      <p:cBhvr>
                                        <p:cTn id="130" dur="1" fill="hold">
                                          <p:stCondLst>
                                            <p:cond delay="0"/>
                                          </p:stCondLst>
                                        </p:cTn>
                                        <p:tgtEl>
                                          <p:spTgt spid="466"/>
                                        </p:tgtEl>
                                        <p:attrNameLst>
                                          <p:attrName>style.visibility</p:attrName>
                                        </p:attrNameLst>
                                      </p:cBhvr>
                                      <p:to>
                                        <p:strVal val="visible"/>
                                      </p:to>
                                    </p:set>
                                    <p:animEffect transition="in" filter="fade">
                                      <p:cBhvr>
                                        <p:cTn id="131" dur="500"/>
                                        <p:tgtEl>
                                          <p:spTgt spid="466"/>
                                        </p:tgtEl>
                                      </p:cBhvr>
                                    </p:animEffect>
                                  </p:childTnLst>
                                </p:cTn>
                              </p:par>
                              <p:par>
                                <p:cTn id="132" presetID="10" presetClass="entr" presetSubtype="0" fill="hold" nodeType="withEffect">
                                  <p:stCondLst>
                                    <p:cond delay="0"/>
                                  </p:stCondLst>
                                  <p:childTnLst>
                                    <p:set>
                                      <p:cBhvr>
                                        <p:cTn id="133" dur="1" fill="hold">
                                          <p:stCondLst>
                                            <p:cond delay="0"/>
                                          </p:stCondLst>
                                        </p:cTn>
                                        <p:tgtEl>
                                          <p:spTgt spid="467"/>
                                        </p:tgtEl>
                                        <p:attrNameLst>
                                          <p:attrName>style.visibility</p:attrName>
                                        </p:attrNameLst>
                                      </p:cBhvr>
                                      <p:to>
                                        <p:strVal val="visible"/>
                                      </p:to>
                                    </p:set>
                                    <p:animEffect transition="in" filter="fade">
                                      <p:cBhvr>
                                        <p:cTn id="134" dur="500"/>
                                        <p:tgtEl>
                                          <p:spTgt spid="467"/>
                                        </p:tgtEl>
                                      </p:cBhvr>
                                    </p:animEffect>
                                  </p:childTnLst>
                                </p:cTn>
                              </p:par>
                              <p:par>
                                <p:cTn id="135" presetID="10" presetClass="entr" presetSubtype="0" fill="hold" nodeType="withEffect">
                                  <p:stCondLst>
                                    <p:cond delay="0"/>
                                  </p:stCondLst>
                                  <p:childTnLst>
                                    <p:set>
                                      <p:cBhvr>
                                        <p:cTn id="136" dur="1" fill="hold">
                                          <p:stCondLst>
                                            <p:cond delay="0"/>
                                          </p:stCondLst>
                                        </p:cTn>
                                        <p:tgtEl>
                                          <p:spTgt spid="468"/>
                                        </p:tgtEl>
                                        <p:attrNameLst>
                                          <p:attrName>style.visibility</p:attrName>
                                        </p:attrNameLst>
                                      </p:cBhvr>
                                      <p:to>
                                        <p:strVal val="visible"/>
                                      </p:to>
                                    </p:set>
                                    <p:animEffect transition="in" filter="fade">
                                      <p:cBhvr>
                                        <p:cTn id="137" dur="500"/>
                                        <p:tgtEl>
                                          <p:spTgt spid="468"/>
                                        </p:tgtEl>
                                      </p:cBhvr>
                                    </p:animEffect>
                                  </p:childTnLst>
                                </p:cTn>
                              </p:par>
                              <p:par>
                                <p:cTn id="138" presetID="10" presetClass="entr" presetSubtype="0" fill="hold" nodeType="withEffect">
                                  <p:stCondLst>
                                    <p:cond delay="0"/>
                                  </p:stCondLst>
                                  <p:childTnLst>
                                    <p:set>
                                      <p:cBhvr>
                                        <p:cTn id="139" dur="1" fill="hold">
                                          <p:stCondLst>
                                            <p:cond delay="0"/>
                                          </p:stCondLst>
                                        </p:cTn>
                                        <p:tgtEl>
                                          <p:spTgt spid="469"/>
                                        </p:tgtEl>
                                        <p:attrNameLst>
                                          <p:attrName>style.visibility</p:attrName>
                                        </p:attrNameLst>
                                      </p:cBhvr>
                                      <p:to>
                                        <p:strVal val="visible"/>
                                      </p:to>
                                    </p:set>
                                    <p:animEffect transition="in" filter="fade">
                                      <p:cBhvr>
                                        <p:cTn id="140" dur="500"/>
                                        <p:tgtEl>
                                          <p:spTgt spid="469"/>
                                        </p:tgtEl>
                                      </p:cBhvr>
                                    </p:animEffect>
                                  </p:childTnLst>
                                </p:cTn>
                              </p:par>
                              <p:par>
                                <p:cTn id="141" presetID="10" presetClass="entr" presetSubtype="0" fill="hold" nodeType="withEffect">
                                  <p:stCondLst>
                                    <p:cond delay="0"/>
                                  </p:stCondLst>
                                  <p:childTnLst>
                                    <p:set>
                                      <p:cBhvr>
                                        <p:cTn id="142" dur="1" fill="hold">
                                          <p:stCondLst>
                                            <p:cond delay="0"/>
                                          </p:stCondLst>
                                        </p:cTn>
                                        <p:tgtEl>
                                          <p:spTgt spid="470"/>
                                        </p:tgtEl>
                                        <p:attrNameLst>
                                          <p:attrName>style.visibility</p:attrName>
                                        </p:attrNameLst>
                                      </p:cBhvr>
                                      <p:to>
                                        <p:strVal val="visible"/>
                                      </p:to>
                                    </p:set>
                                    <p:animEffect transition="in" filter="fade">
                                      <p:cBhvr>
                                        <p:cTn id="143" dur="500"/>
                                        <p:tgtEl>
                                          <p:spTgt spid="470"/>
                                        </p:tgtEl>
                                      </p:cBhvr>
                                    </p:animEffect>
                                  </p:childTnLst>
                                </p:cTn>
                              </p:par>
                              <p:par>
                                <p:cTn id="144" presetID="10" presetClass="entr" presetSubtype="0" fill="hold" nodeType="withEffect">
                                  <p:stCondLst>
                                    <p:cond delay="0"/>
                                  </p:stCondLst>
                                  <p:childTnLst>
                                    <p:set>
                                      <p:cBhvr>
                                        <p:cTn id="145" dur="1" fill="hold">
                                          <p:stCondLst>
                                            <p:cond delay="0"/>
                                          </p:stCondLst>
                                        </p:cTn>
                                        <p:tgtEl>
                                          <p:spTgt spid="471"/>
                                        </p:tgtEl>
                                        <p:attrNameLst>
                                          <p:attrName>style.visibility</p:attrName>
                                        </p:attrNameLst>
                                      </p:cBhvr>
                                      <p:to>
                                        <p:strVal val="visible"/>
                                      </p:to>
                                    </p:set>
                                    <p:animEffect transition="in" filter="fade">
                                      <p:cBhvr>
                                        <p:cTn id="146" dur="500"/>
                                        <p:tgtEl>
                                          <p:spTgt spid="471"/>
                                        </p:tgtEl>
                                      </p:cBhvr>
                                    </p:animEffect>
                                  </p:childTnLst>
                                </p:cTn>
                              </p:par>
                              <p:par>
                                <p:cTn id="147" presetID="10" presetClass="entr" presetSubtype="0" fill="hold" nodeType="withEffect">
                                  <p:stCondLst>
                                    <p:cond delay="0"/>
                                  </p:stCondLst>
                                  <p:childTnLst>
                                    <p:set>
                                      <p:cBhvr>
                                        <p:cTn id="148" dur="1" fill="hold">
                                          <p:stCondLst>
                                            <p:cond delay="0"/>
                                          </p:stCondLst>
                                        </p:cTn>
                                        <p:tgtEl>
                                          <p:spTgt spid="472"/>
                                        </p:tgtEl>
                                        <p:attrNameLst>
                                          <p:attrName>style.visibility</p:attrName>
                                        </p:attrNameLst>
                                      </p:cBhvr>
                                      <p:to>
                                        <p:strVal val="visible"/>
                                      </p:to>
                                    </p:set>
                                    <p:animEffect transition="in" filter="fade">
                                      <p:cBhvr>
                                        <p:cTn id="149" dur="500"/>
                                        <p:tgtEl>
                                          <p:spTgt spid="472"/>
                                        </p:tgtEl>
                                      </p:cBhvr>
                                    </p:animEffect>
                                  </p:childTnLst>
                                </p:cTn>
                              </p:par>
                              <p:par>
                                <p:cTn id="150" presetID="10" presetClass="entr" presetSubtype="0" fill="hold" nodeType="withEffect">
                                  <p:stCondLst>
                                    <p:cond delay="0"/>
                                  </p:stCondLst>
                                  <p:childTnLst>
                                    <p:set>
                                      <p:cBhvr>
                                        <p:cTn id="151" dur="1" fill="hold">
                                          <p:stCondLst>
                                            <p:cond delay="0"/>
                                          </p:stCondLst>
                                        </p:cTn>
                                        <p:tgtEl>
                                          <p:spTgt spid="473"/>
                                        </p:tgtEl>
                                        <p:attrNameLst>
                                          <p:attrName>style.visibility</p:attrName>
                                        </p:attrNameLst>
                                      </p:cBhvr>
                                      <p:to>
                                        <p:strVal val="visible"/>
                                      </p:to>
                                    </p:set>
                                    <p:animEffect transition="in" filter="fade">
                                      <p:cBhvr>
                                        <p:cTn id="152" dur="500"/>
                                        <p:tgtEl>
                                          <p:spTgt spid="473"/>
                                        </p:tgtEl>
                                      </p:cBhvr>
                                    </p:animEffect>
                                  </p:childTnLst>
                                </p:cTn>
                              </p:par>
                              <p:par>
                                <p:cTn id="153" presetID="10" presetClass="entr" presetSubtype="0" fill="hold" nodeType="withEffect">
                                  <p:stCondLst>
                                    <p:cond delay="0"/>
                                  </p:stCondLst>
                                  <p:childTnLst>
                                    <p:set>
                                      <p:cBhvr>
                                        <p:cTn id="154" dur="1" fill="hold">
                                          <p:stCondLst>
                                            <p:cond delay="0"/>
                                          </p:stCondLst>
                                        </p:cTn>
                                        <p:tgtEl>
                                          <p:spTgt spid="474"/>
                                        </p:tgtEl>
                                        <p:attrNameLst>
                                          <p:attrName>style.visibility</p:attrName>
                                        </p:attrNameLst>
                                      </p:cBhvr>
                                      <p:to>
                                        <p:strVal val="visible"/>
                                      </p:to>
                                    </p:set>
                                    <p:animEffect transition="in" filter="fade">
                                      <p:cBhvr>
                                        <p:cTn id="155" dur="500"/>
                                        <p:tgtEl>
                                          <p:spTgt spid="474"/>
                                        </p:tgtEl>
                                      </p:cBhvr>
                                    </p:animEffect>
                                  </p:childTnLst>
                                </p:cTn>
                              </p:par>
                              <p:par>
                                <p:cTn id="156" presetID="10" presetClass="entr" presetSubtype="0" fill="hold" nodeType="withEffect">
                                  <p:stCondLst>
                                    <p:cond delay="0"/>
                                  </p:stCondLst>
                                  <p:childTnLst>
                                    <p:set>
                                      <p:cBhvr>
                                        <p:cTn id="157" dur="1" fill="hold">
                                          <p:stCondLst>
                                            <p:cond delay="0"/>
                                          </p:stCondLst>
                                        </p:cTn>
                                        <p:tgtEl>
                                          <p:spTgt spid="475"/>
                                        </p:tgtEl>
                                        <p:attrNameLst>
                                          <p:attrName>style.visibility</p:attrName>
                                        </p:attrNameLst>
                                      </p:cBhvr>
                                      <p:to>
                                        <p:strVal val="visible"/>
                                      </p:to>
                                    </p:set>
                                    <p:animEffect transition="in" filter="fade">
                                      <p:cBhvr>
                                        <p:cTn id="158" dur="500"/>
                                        <p:tgtEl>
                                          <p:spTgt spid="475"/>
                                        </p:tgtEl>
                                      </p:cBhvr>
                                    </p:animEffect>
                                  </p:childTnLst>
                                </p:cTn>
                              </p:par>
                              <p:par>
                                <p:cTn id="159" presetID="10" presetClass="entr" presetSubtype="0" fill="hold" nodeType="withEffect">
                                  <p:stCondLst>
                                    <p:cond delay="0"/>
                                  </p:stCondLst>
                                  <p:childTnLst>
                                    <p:set>
                                      <p:cBhvr>
                                        <p:cTn id="160" dur="1" fill="hold">
                                          <p:stCondLst>
                                            <p:cond delay="0"/>
                                          </p:stCondLst>
                                        </p:cTn>
                                        <p:tgtEl>
                                          <p:spTgt spid="476"/>
                                        </p:tgtEl>
                                        <p:attrNameLst>
                                          <p:attrName>style.visibility</p:attrName>
                                        </p:attrNameLst>
                                      </p:cBhvr>
                                      <p:to>
                                        <p:strVal val="visible"/>
                                      </p:to>
                                    </p:set>
                                    <p:animEffect transition="in" filter="fade">
                                      <p:cBhvr>
                                        <p:cTn id="161" dur="500"/>
                                        <p:tgtEl>
                                          <p:spTgt spid="476"/>
                                        </p:tgtEl>
                                      </p:cBhvr>
                                    </p:animEffect>
                                  </p:childTnLst>
                                </p:cTn>
                              </p:par>
                              <p:par>
                                <p:cTn id="162" presetID="10" presetClass="entr" presetSubtype="0" fill="hold" nodeType="withEffect">
                                  <p:stCondLst>
                                    <p:cond delay="0"/>
                                  </p:stCondLst>
                                  <p:childTnLst>
                                    <p:set>
                                      <p:cBhvr>
                                        <p:cTn id="163" dur="1" fill="hold">
                                          <p:stCondLst>
                                            <p:cond delay="0"/>
                                          </p:stCondLst>
                                        </p:cTn>
                                        <p:tgtEl>
                                          <p:spTgt spid="477"/>
                                        </p:tgtEl>
                                        <p:attrNameLst>
                                          <p:attrName>style.visibility</p:attrName>
                                        </p:attrNameLst>
                                      </p:cBhvr>
                                      <p:to>
                                        <p:strVal val="visible"/>
                                      </p:to>
                                    </p:set>
                                    <p:animEffect transition="in" filter="fade">
                                      <p:cBhvr>
                                        <p:cTn id="164" dur="500"/>
                                        <p:tgtEl>
                                          <p:spTgt spid="477"/>
                                        </p:tgtEl>
                                      </p:cBhvr>
                                    </p:animEffect>
                                  </p:childTnLst>
                                </p:cTn>
                              </p:par>
                              <p:par>
                                <p:cTn id="165" presetID="10" presetClass="entr" presetSubtype="0" fill="hold" nodeType="withEffect">
                                  <p:stCondLst>
                                    <p:cond delay="0"/>
                                  </p:stCondLst>
                                  <p:childTnLst>
                                    <p:set>
                                      <p:cBhvr>
                                        <p:cTn id="166" dur="1" fill="hold">
                                          <p:stCondLst>
                                            <p:cond delay="0"/>
                                          </p:stCondLst>
                                        </p:cTn>
                                        <p:tgtEl>
                                          <p:spTgt spid="478"/>
                                        </p:tgtEl>
                                        <p:attrNameLst>
                                          <p:attrName>style.visibility</p:attrName>
                                        </p:attrNameLst>
                                      </p:cBhvr>
                                      <p:to>
                                        <p:strVal val="visible"/>
                                      </p:to>
                                    </p:set>
                                    <p:animEffect transition="in" filter="fade">
                                      <p:cBhvr>
                                        <p:cTn id="167" dur="500"/>
                                        <p:tgtEl>
                                          <p:spTgt spid="478"/>
                                        </p:tgtEl>
                                      </p:cBhvr>
                                    </p:animEffect>
                                  </p:childTnLst>
                                </p:cTn>
                              </p:par>
                              <p:par>
                                <p:cTn id="168" presetID="10" presetClass="entr" presetSubtype="0" fill="hold" nodeType="withEffect">
                                  <p:stCondLst>
                                    <p:cond delay="0"/>
                                  </p:stCondLst>
                                  <p:childTnLst>
                                    <p:set>
                                      <p:cBhvr>
                                        <p:cTn id="169" dur="1" fill="hold">
                                          <p:stCondLst>
                                            <p:cond delay="0"/>
                                          </p:stCondLst>
                                        </p:cTn>
                                        <p:tgtEl>
                                          <p:spTgt spid="479"/>
                                        </p:tgtEl>
                                        <p:attrNameLst>
                                          <p:attrName>style.visibility</p:attrName>
                                        </p:attrNameLst>
                                      </p:cBhvr>
                                      <p:to>
                                        <p:strVal val="visible"/>
                                      </p:to>
                                    </p:set>
                                    <p:animEffect transition="in" filter="fade">
                                      <p:cBhvr>
                                        <p:cTn id="170" dur="500"/>
                                        <p:tgtEl>
                                          <p:spTgt spid="479"/>
                                        </p:tgtEl>
                                      </p:cBhvr>
                                    </p:animEffect>
                                  </p:childTnLst>
                                </p:cTn>
                              </p:par>
                              <p:par>
                                <p:cTn id="171" presetID="10" presetClass="entr" presetSubtype="0" fill="hold" nodeType="withEffect">
                                  <p:stCondLst>
                                    <p:cond delay="0"/>
                                  </p:stCondLst>
                                  <p:childTnLst>
                                    <p:set>
                                      <p:cBhvr>
                                        <p:cTn id="172" dur="1" fill="hold">
                                          <p:stCondLst>
                                            <p:cond delay="0"/>
                                          </p:stCondLst>
                                        </p:cTn>
                                        <p:tgtEl>
                                          <p:spTgt spid="480"/>
                                        </p:tgtEl>
                                        <p:attrNameLst>
                                          <p:attrName>style.visibility</p:attrName>
                                        </p:attrNameLst>
                                      </p:cBhvr>
                                      <p:to>
                                        <p:strVal val="visible"/>
                                      </p:to>
                                    </p:set>
                                    <p:animEffect transition="in" filter="fade">
                                      <p:cBhvr>
                                        <p:cTn id="173" dur="500"/>
                                        <p:tgtEl>
                                          <p:spTgt spid="480"/>
                                        </p:tgtEl>
                                      </p:cBhvr>
                                    </p:animEffect>
                                  </p:childTnLst>
                                </p:cTn>
                              </p:par>
                              <p:par>
                                <p:cTn id="174" presetID="10" presetClass="entr" presetSubtype="0" fill="hold" nodeType="withEffect">
                                  <p:stCondLst>
                                    <p:cond delay="0"/>
                                  </p:stCondLst>
                                  <p:childTnLst>
                                    <p:set>
                                      <p:cBhvr>
                                        <p:cTn id="175" dur="1" fill="hold">
                                          <p:stCondLst>
                                            <p:cond delay="0"/>
                                          </p:stCondLst>
                                        </p:cTn>
                                        <p:tgtEl>
                                          <p:spTgt spid="481"/>
                                        </p:tgtEl>
                                        <p:attrNameLst>
                                          <p:attrName>style.visibility</p:attrName>
                                        </p:attrNameLst>
                                      </p:cBhvr>
                                      <p:to>
                                        <p:strVal val="visible"/>
                                      </p:to>
                                    </p:set>
                                    <p:animEffect transition="in" filter="fade">
                                      <p:cBhvr>
                                        <p:cTn id="176" dur="500"/>
                                        <p:tgtEl>
                                          <p:spTgt spid="481"/>
                                        </p:tgtEl>
                                      </p:cBhvr>
                                    </p:animEffect>
                                  </p:childTnLst>
                                </p:cTn>
                              </p:par>
                              <p:par>
                                <p:cTn id="177" presetID="10" presetClass="entr" presetSubtype="0" fill="hold" nodeType="withEffect">
                                  <p:stCondLst>
                                    <p:cond delay="0"/>
                                  </p:stCondLst>
                                  <p:childTnLst>
                                    <p:set>
                                      <p:cBhvr>
                                        <p:cTn id="178" dur="1" fill="hold">
                                          <p:stCondLst>
                                            <p:cond delay="0"/>
                                          </p:stCondLst>
                                        </p:cTn>
                                        <p:tgtEl>
                                          <p:spTgt spid="482"/>
                                        </p:tgtEl>
                                        <p:attrNameLst>
                                          <p:attrName>style.visibility</p:attrName>
                                        </p:attrNameLst>
                                      </p:cBhvr>
                                      <p:to>
                                        <p:strVal val="visible"/>
                                      </p:to>
                                    </p:set>
                                    <p:animEffect transition="in" filter="fade">
                                      <p:cBhvr>
                                        <p:cTn id="179" dur="500"/>
                                        <p:tgtEl>
                                          <p:spTgt spid="482"/>
                                        </p:tgtEl>
                                      </p:cBhvr>
                                    </p:animEffect>
                                  </p:childTnLst>
                                </p:cTn>
                              </p:par>
                              <p:par>
                                <p:cTn id="180" presetID="10" presetClass="entr" presetSubtype="0" fill="hold" nodeType="withEffect">
                                  <p:stCondLst>
                                    <p:cond delay="0"/>
                                  </p:stCondLst>
                                  <p:childTnLst>
                                    <p:set>
                                      <p:cBhvr>
                                        <p:cTn id="181" dur="1" fill="hold">
                                          <p:stCondLst>
                                            <p:cond delay="0"/>
                                          </p:stCondLst>
                                        </p:cTn>
                                        <p:tgtEl>
                                          <p:spTgt spid="483"/>
                                        </p:tgtEl>
                                        <p:attrNameLst>
                                          <p:attrName>style.visibility</p:attrName>
                                        </p:attrNameLst>
                                      </p:cBhvr>
                                      <p:to>
                                        <p:strVal val="visible"/>
                                      </p:to>
                                    </p:set>
                                    <p:animEffect transition="in" filter="fade">
                                      <p:cBhvr>
                                        <p:cTn id="182" dur="500"/>
                                        <p:tgtEl>
                                          <p:spTgt spid="483"/>
                                        </p:tgtEl>
                                      </p:cBhvr>
                                    </p:animEffect>
                                  </p:childTnLst>
                                </p:cTn>
                              </p:par>
                              <p:par>
                                <p:cTn id="183" presetID="10" presetClass="entr" presetSubtype="0" fill="hold" nodeType="withEffect">
                                  <p:stCondLst>
                                    <p:cond delay="0"/>
                                  </p:stCondLst>
                                  <p:childTnLst>
                                    <p:set>
                                      <p:cBhvr>
                                        <p:cTn id="184" dur="1" fill="hold">
                                          <p:stCondLst>
                                            <p:cond delay="0"/>
                                          </p:stCondLst>
                                        </p:cTn>
                                        <p:tgtEl>
                                          <p:spTgt spid="484"/>
                                        </p:tgtEl>
                                        <p:attrNameLst>
                                          <p:attrName>style.visibility</p:attrName>
                                        </p:attrNameLst>
                                      </p:cBhvr>
                                      <p:to>
                                        <p:strVal val="visible"/>
                                      </p:to>
                                    </p:set>
                                    <p:animEffect transition="in" filter="fade">
                                      <p:cBhvr>
                                        <p:cTn id="185" dur="500"/>
                                        <p:tgtEl>
                                          <p:spTgt spid="484"/>
                                        </p:tgtEl>
                                      </p:cBhvr>
                                    </p:animEffect>
                                  </p:childTnLst>
                                </p:cTn>
                              </p:par>
                              <p:par>
                                <p:cTn id="186" presetID="10" presetClass="entr" presetSubtype="0" fill="hold" nodeType="withEffect">
                                  <p:stCondLst>
                                    <p:cond delay="0"/>
                                  </p:stCondLst>
                                  <p:childTnLst>
                                    <p:set>
                                      <p:cBhvr>
                                        <p:cTn id="187" dur="1" fill="hold">
                                          <p:stCondLst>
                                            <p:cond delay="0"/>
                                          </p:stCondLst>
                                        </p:cTn>
                                        <p:tgtEl>
                                          <p:spTgt spid="485"/>
                                        </p:tgtEl>
                                        <p:attrNameLst>
                                          <p:attrName>style.visibility</p:attrName>
                                        </p:attrNameLst>
                                      </p:cBhvr>
                                      <p:to>
                                        <p:strVal val="visible"/>
                                      </p:to>
                                    </p:set>
                                    <p:animEffect transition="in" filter="fade">
                                      <p:cBhvr>
                                        <p:cTn id="188" dur="500"/>
                                        <p:tgtEl>
                                          <p:spTgt spid="485"/>
                                        </p:tgtEl>
                                      </p:cBhvr>
                                    </p:animEffect>
                                  </p:childTnLst>
                                </p:cTn>
                              </p:par>
                              <p:par>
                                <p:cTn id="189" presetID="10" presetClass="entr" presetSubtype="0" fill="hold" nodeType="withEffect">
                                  <p:stCondLst>
                                    <p:cond delay="0"/>
                                  </p:stCondLst>
                                  <p:childTnLst>
                                    <p:set>
                                      <p:cBhvr>
                                        <p:cTn id="190" dur="1" fill="hold">
                                          <p:stCondLst>
                                            <p:cond delay="0"/>
                                          </p:stCondLst>
                                        </p:cTn>
                                        <p:tgtEl>
                                          <p:spTgt spid="486"/>
                                        </p:tgtEl>
                                        <p:attrNameLst>
                                          <p:attrName>style.visibility</p:attrName>
                                        </p:attrNameLst>
                                      </p:cBhvr>
                                      <p:to>
                                        <p:strVal val="visible"/>
                                      </p:to>
                                    </p:set>
                                    <p:animEffect transition="in" filter="fade">
                                      <p:cBhvr>
                                        <p:cTn id="191" dur="500"/>
                                        <p:tgtEl>
                                          <p:spTgt spid="486"/>
                                        </p:tgtEl>
                                      </p:cBhvr>
                                    </p:animEffect>
                                  </p:childTnLst>
                                </p:cTn>
                              </p:par>
                              <p:par>
                                <p:cTn id="192" presetID="10" presetClass="entr" presetSubtype="0" fill="hold" nodeType="withEffect">
                                  <p:stCondLst>
                                    <p:cond delay="0"/>
                                  </p:stCondLst>
                                  <p:childTnLst>
                                    <p:set>
                                      <p:cBhvr>
                                        <p:cTn id="193" dur="1" fill="hold">
                                          <p:stCondLst>
                                            <p:cond delay="0"/>
                                          </p:stCondLst>
                                        </p:cTn>
                                        <p:tgtEl>
                                          <p:spTgt spid="487"/>
                                        </p:tgtEl>
                                        <p:attrNameLst>
                                          <p:attrName>style.visibility</p:attrName>
                                        </p:attrNameLst>
                                      </p:cBhvr>
                                      <p:to>
                                        <p:strVal val="visible"/>
                                      </p:to>
                                    </p:set>
                                    <p:animEffect transition="in" filter="fade">
                                      <p:cBhvr>
                                        <p:cTn id="194" dur="500"/>
                                        <p:tgtEl>
                                          <p:spTgt spid="487"/>
                                        </p:tgtEl>
                                      </p:cBhvr>
                                    </p:animEffect>
                                  </p:childTnLst>
                                </p:cTn>
                              </p:par>
                              <p:par>
                                <p:cTn id="195" presetID="10" presetClass="entr" presetSubtype="0" fill="hold" nodeType="withEffect">
                                  <p:stCondLst>
                                    <p:cond delay="0"/>
                                  </p:stCondLst>
                                  <p:childTnLst>
                                    <p:set>
                                      <p:cBhvr>
                                        <p:cTn id="196" dur="1" fill="hold">
                                          <p:stCondLst>
                                            <p:cond delay="0"/>
                                          </p:stCondLst>
                                        </p:cTn>
                                        <p:tgtEl>
                                          <p:spTgt spid="488"/>
                                        </p:tgtEl>
                                        <p:attrNameLst>
                                          <p:attrName>style.visibility</p:attrName>
                                        </p:attrNameLst>
                                      </p:cBhvr>
                                      <p:to>
                                        <p:strVal val="visible"/>
                                      </p:to>
                                    </p:set>
                                    <p:animEffect transition="in" filter="fade">
                                      <p:cBhvr>
                                        <p:cTn id="197" dur="500"/>
                                        <p:tgtEl>
                                          <p:spTgt spid="488"/>
                                        </p:tgtEl>
                                      </p:cBhvr>
                                    </p:animEffect>
                                  </p:childTnLst>
                                </p:cTn>
                              </p:par>
                              <p:par>
                                <p:cTn id="198" presetID="10" presetClass="entr" presetSubtype="0" fill="hold" nodeType="withEffect">
                                  <p:stCondLst>
                                    <p:cond delay="0"/>
                                  </p:stCondLst>
                                  <p:childTnLst>
                                    <p:set>
                                      <p:cBhvr>
                                        <p:cTn id="199" dur="1" fill="hold">
                                          <p:stCondLst>
                                            <p:cond delay="0"/>
                                          </p:stCondLst>
                                        </p:cTn>
                                        <p:tgtEl>
                                          <p:spTgt spid="489"/>
                                        </p:tgtEl>
                                        <p:attrNameLst>
                                          <p:attrName>style.visibility</p:attrName>
                                        </p:attrNameLst>
                                      </p:cBhvr>
                                      <p:to>
                                        <p:strVal val="visible"/>
                                      </p:to>
                                    </p:set>
                                    <p:animEffect transition="in" filter="fade">
                                      <p:cBhvr>
                                        <p:cTn id="200" dur="500"/>
                                        <p:tgtEl>
                                          <p:spTgt spid="489"/>
                                        </p:tgtEl>
                                      </p:cBhvr>
                                    </p:animEffect>
                                  </p:childTnLst>
                                </p:cTn>
                              </p:par>
                              <p:par>
                                <p:cTn id="201" presetID="10" presetClass="entr" presetSubtype="0" fill="hold" nodeType="withEffect">
                                  <p:stCondLst>
                                    <p:cond delay="0"/>
                                  </p:stCondLst>
                                  <p:childTnLst>
                                    <p:set>
                                      <p:cBhvr>
                                        <p:cTn id="202" dur="1" fill="hold">
                                          <p:stCondLst>
                                            <p:cond delay="0"/>
                                          </p:stCondLst>
                                        </p:cTn>
                                        <p:tgtEl>
                                          <p:spTgt spid="490"/>
                                        </p:tgtEl>
                                        <p:attrNameLst>
                                          <p:attrName>style.visibility</p:attrName>
                                        </p:attrNameLst>
                                      </p:cBhvr>
                                      <p:to>
                                        <p:strVal val="visible"/>
                                      </p:to>
                                    </p:set>
                                    <p:animEffect transition="in" filter="fade">
                                      <p:cBhvr>
                                        <p:cTn id="203" dur="500"/>
                                        <p:tgtEl>
                                          <p:spTgt spid="490"/>
                                        </p:tgtEl>
                                      </p:cBhvr>
                                    </p:animEffect>
                                  </p:childTnLst>
                                </p:cTn>
                              </p:par>
                              <p:par>
                                <p:cTn id="204" presetID="10" presetClass="entr" presetSubtype="0" fill="hold" nodeType="withEffect">
                                  <p:stCondLst>
                                    <p:cond delay="0"/>
                                  </p:stCondLst>
                                  <p:childTnLst>
                                    <p:set>
                                      <p:cBhvr>
                                        <p:cTn id="205" dur="1" fill="hold">
                                          <p:stCondLst>
                                            <p:cond delay="0"/>
                                          </p:stCondLst>
                                        </p:cTn>
                                        <p:tgtEl>
                                          <p:spTgt spid="497"/>
                                        </p:tgtEl>
                                        <p:attrNameLst>
                                          <p:attrName>style.visibility</p:attrName>
                                        </p:attrNameLst>
                                      </p:cBhvr>
                                      <p:to>
                                        <p:strVal val="visible"/>
                                      </p:to>
                                    </p:set>
                                    <p:animEffect transition="in" filter="fade">
                                      <p:cBhvr>
                                        <p:cTn id="206" dur="500"/>
                                        <p:tgtEl>
                                          <p:spTgt spid="497"/>
                                        </p:tgtEl>
                                      </p:cBhvr>
                                    </p:animEffect>
                                  </p:childTnLst>
                                </p:cTn>
                              </p:par>
                              <p:par>
                                <p:cTn id="207" presetID="10" presetClass="entr" presetSubtype="0" fill="hold" nodeType="withEffect">
                                  <p:stCondLst>
                                    <p:cond delay="0"/>
                                  </p:stCondLst>
                                  <p:childTnLst>
                                    <p:set>
                                      <p:cBhvr>
                                        <p:cTn id="208" dur="1" fill="hold">
                                          <p:stCondLst>
                                            <p:cond delay="0"/>
                                          </p:stCondLst>
                                        </p:cTn>
                                        <p:tgtEl>
                                          <p:spTgt spid="498"/>
                                        </p:tgtEl>
                                        <p:attrNameLst>
                                          <p:attrName>style.visibility</p:attrName>
                                        </p:attrNameLst>
                                      </p:cBhvr>
                                      <p:to>
                                        <p:strVal val="visible"/>
                                      </p:to>
                                    </p:set>
                                    <p:animEffect transition="in" filter="fade">
                                      <p:cBhvr>
                                        <p:cTn id="209" dur="500"/>
                                        <p:tgtEl>
                                          <p:spTgt spid="498"/>
                                        </p:tgtEl>
                                      </p:cBhvr>
                                    </p:animEffect>
                                  </p:childTnLst>
                                </p:cTn>
                              </p:par>
                              <p:par>
                                <p:cTn id="210" presetID="10" presetClass="entr" presetSubtype="0" fill="hold" nodeType="withEffect">
                                  <p:stCondLst>
                                    <p:cond delay="0"/>
                                  </p:stCondLst>
                                  <p:childTnLst>
                                    <p:set>
                                      <p:cBhvr>
                                        <p:cTn id="211" dur="1" fill="hold">
                                          <p:stCondLst>
                                            <p:cond delay="0"/>
                                          </p:stCondLst>
                                        </p:cTn>
                                        <p:tgtEl>
                                          <p:spTgt spid="499"/>
                                        </p:tgtEl>
                                        <p:attrNameLst>
                                          <p:attrName>style.visibility</p:attrName>
                                        </p:attrNameLst>
                                      </p:cBhvr>
                                      <p:to>
                                        <p:strVal val="visible"/>
                                      </p:to>
                                    </p:set>
                                    <p:animEffect transition="in" filter="fade">
                                      <p:cBhvr>
                                        <p:cTn id="212" dur="500"/>
                                        <p:tgtEl>
                                          <p:spTgt spid="499"/>
                                        </p:tgtEl>
                                      </p:cBhvr>
                                    </p:animEffect>
                                  </p:childTnLst>
                                </p:cTn>
                              </p:par>
                              <p:par>
                                <p:cTn id="213" presetID="10" presetClass="entr" presetSubtype="0" fill="hold" nodeType="withEffect">
                                  <p:stCondLst>
                                    <p:cond delay="0"/>
                                  </p:stCondLst>
                                  <p:childTnLst>
                                    <p:set>
                                      <p:cBhvr>
                                        <p:cTn id="214" dur="1" fill="hold">
                                          <p:stCondLst>
                                            <p:cond delay="0"/>
                                          </p:stCondLst>
                                        </p:cTn>
                                        <p:tgtEl>
                                          <p:spTgt spid="500"/>
                                        </p:tgtEl>
                                        <p:attrNameLst>
                                          <p:attrName>style.visibility</p:attrName>
                                        </p:attrNameLst>
                                      </p:cBhvr>
                                      <p:to>
                                        <p:strVal val="visible"/>
                                      </p:to>
                                    </p:set>
                                    <p:animEffect transition="in" filter="fade">
                                      <p:cBhvr>
                                        <p:cTn id="215" dur="500"/>
                                        <p:tgtEl>
                                          <p:spTgt spid="500"/>
                                        </p:tgtEl>
                                      </p:cBhvr>
                                    </p:animEffect>
                                  </p:childTnLst>
                                </p:cTn>
                              </p:par>
                              <p:par>
                                <p:cTn id="216" presetID="10" presetClass="entr" presetSubtype="0" fill="hold" nodeType="withEffect">
                                  <p:stCondLst>
                                    <p:cond delay="0"/>
                                  </p:stCondLst>
                                  <p:childTnLst>
                                    <p:set>
                                      <p:cBhvr>
                                        <p:cTn id="217" dur="1" fill="hold">
                                          <p:stCondLst>
                                            <p:cond delay="0"/>
                                          </p:stCondLst>
                                        </p:cTn>
                                        <p:tgtEl>
                                          <p:spTgt spid="501"/>
                                        </p:tgtEl>
                                        <p:attrNameLst>
                                          <p:attrName>style.visibility</p:attrName>
                                        </p:attrNameLst>
                                      </p:cBhvr>
                                      <p:to>
                                        <p:strVal val="visible"/>
                                      </p:to>
                                    </p:set>
                                    <p:animEffect transition="in" filter="fade">
                                      <p:cBhvr>
                                        <p:cTn id="218" dur="500"/>
                                        <p:tgtEl>
                                          <p:spTgt spid="501"/>
                                        </p:tgtEl>
                                      </p:cBhvr>
                                    </p:animEffect>
                                  </p:childTnLst>
                                </p:cTn>
                              </p:par>
                              <p:par>
                                <p:cTn id="219" presetID="10" presetClass="entr" presetSubtype="0" fill="hold" nodeType="withEffect">
                                  <p:stCondLst>
                                    <p:cond delay="0"/>
                                  </p:stCondLst>
                                  <p:childTnLst>
                                    <p:set>
                                      <p:cBhvr>
                                        <p:cTn id="220" dur="1" fill="hold">
                                          <p:stCondLst>
                                            <p:cond delay="0"/>
                                          </p:stCondLst>
                                        </p:cTn>
                                        <p:tgtEl>
                                          <p:spTgt spid="502"/>
                                        </p:tgtEl>
                                        <p:attrNameLst>
                                          <p:attrName>style.visibility</p:attrName>
                                        </p:attrNameLst>
                                      </p:cBhvr>
                                      <p:to>
                                        <p:strVal val="visible"/>
                                      </p:to>
                                    </p:set>
                                    <p:animEffect transition="in" filter="fade">
                                      <p:cBhvr>
                                        <p:cTn id="221" dur="500"/>
                                        <p:tgtEl>
                                          <p:spTgt spid="502"/>
                                        </p:tgtEl>
                                      </p:cBhvr>
                                    </p:animEffect>
                                  </p:childTnLst>
                                </p:cTn>
                              </p:par>
                              <p:par>
                                <p:cTn id="222" presetID="10" presetClass="entr" presetSubtype="0" fill="hold" nodeType="withEffect">
                                  <p:stCondLst>
                                    <p:cond delay="0"/>
                                  </p:stCondLst>
                                  <p:childTnLst>
                                    <p:set>
                                      <p:cBhvr>
                                        <p:cTn id="223" dur="1" fill="hold">
                                          <p:stCondLst>
                                            <p:cond delay="0"/>
                                          </p:stCondLst>
                                        </p:cTn>
                                        <p:tgtEl>
                                          <p:spTgt spid="503"/>
                                        </p:tgtEl>
                                        <p:attrNameLst>
                                          <p:attrName>style.visibility</p:attrName>
                                        </p:attrNameLst>
                                      </p:cBhvr>
                                      <p:to>
                                        <p:strVal val="visible"/>
                                      </p:to>
                                    </p:set>
                                    <p:animEffect transition="in" filter="fade">
                                      <p:cBhvr>
                                        <p:cTn id="224" dur="500"/>
                                        <p:tgtEl>
                                          <p:spTgt spid="503"/>
                                        </p:tgtEl>
                                      </p:cBhvr>
                                    </p:animEffect>
                                  </p:childTnLst>
                                </p:cTn>
                              </p:par>
                              <p:par>
                                <p:cTn id="225" presetID="10" presetClass="entr" presetSubtype="0" fill="hold" nodeType="withEffect">
                                  <p:stCondLst>
                                    <p:cond delay="0"/>
                                  </p:stCondLst>
                                  <p:childTnLst>
                                    <p:set>
                                      <p:cBhvr>
                                        <p:cTn id="226" dur="1" fill="hold">
                                          <p:stCondLst>
                                            <p:cond delay="0"/>
                                          </p:stCondLst>
                                        </p:cTn>
                                        <p:tgtEl>
                                          <p:spTgt spid="504"/>
                                        </p:tgtEl>
                                        <p:attrNameLst>
                                          <p:attrName>style.visibility</p:attrName>
                                        </p:attrNameLst>
                                      </p:cBhvr>
                                      <p:to>
                                        <p:strVal val="visible"/>
                                      </p:to>
                                    </p:set>
                                    <p:animEffect transition="in" filter="fade">
                                      <p:cBhvr>
                                        <p:cTn id="227" dur="500"/>
                                        <p:tgtEl>
                                          <p:spTgt spid="504"/>
                                        </p:tgtEl>
                                      </p:cBhvr>
                                    </p:animEffect>
                                  </p:childTnLst>
                                </p:cTn>
                              </p:par>
                              <p:par>
                                <p:cTn id="228" presetID="10" presetClass="entr" presetSubtype="0" fill="hold" nodeType="withEffect">
                                  <p:stCondLst>
                                    <p:cond delay="0"/>
                                  </p:stCondLst>
                                  <p:childTnLst>
                                    <p:set>
                                      <p:cBhvr>
                                        <p:cTn id="229" dur="1" fill="hold">
                                          <p:stCondLst>
                                            <p:cond delay="0"/>
                                          </p:stCondLst>
                                        </p:cTn>
                                        <p:tgtEl>
                                          <p:spTgt spid="505"/>
                                        </p:tgtEl>
                                        <p:attrNameLst>
                                          <p:attrName>style.visibility</p:attrName>
                                        </p:attrNameLst>
                                      </p:cBhvr>
                                      <p:to>
                                        <p:strVal val="visible"/>
                                      </p:to>
                                    </p:set>
                                    <p:animEffect transition="in" filter="fade">
                                      <p:cBhvr>
                                        <p:cTn id="230" dur="500"/>
                                        <p:tgtEl>
                                          <p:spTgt spid="505"/>
                                        </p:tgtEl>
                                      </p:cBhvr>
                                    </p:animEffect>
                                  </p:childTnLst>
                                </p:cTn>
                              </p:par>
                              <p:par>
                                <p:cTn id="231" presetID="10" presetClass="entr" presetSubtype="0" fill="hold" nodeType="withEffect">
                                  <p:stCondLst>
                                    <p:cond delay="0"/>
                                  </p:stCondLst>
                                  <p:childTnLst>
                                    <p:set>
                                      <p:cBhvr>
                                        <p:cTn id="232" dur="1" fill="hold">
                                          <p:stCondLst>
                                            <p:cond delay="0"/>
                                          </p:stCondLst>
                                        </p:cTn>
                                        <p:tgtEl>
                                          <p:spTgt spid="506"/>
                                        </p:tgtEl>
                                        <p:attrNameLst>
                                          <p:attrName>style.visibility</p:attrName>
                                        </p:attrNameLst>
                                      </p:cBhvr>
                                      <p:to>
                                        <p:strVal val="visible"/>
                                      </p:to>
                                    </p:set>
                                    <p:animEffect transition="in" filter="fade">
                                      <p:cBhvr>
                                        <p:cTn id="233" dur="500"/>
                                        <p:tgtEl>
                                          <p:spTgt spid="506"/>
                                        </p:tgtEl>
                                      </p:cBhvr>
                                    </p:animEffect>
                                  </p:childTnLst>
                                </p:cTn>
                              </p:par>
                              <p:par>
                                <p:cTn id="234" presetID="10" presetClass="entr" presetSubtype="0" fill="hold" nodeType="withEffect">
                                  <p:stCondLst>
                                    <p:cond delay="0"/>
                                  </p:stCondLst>
                                  <p:childTnLst>
                                    <p:set>
                                      <p:cBhvr>
                                        <p:cTn id="235" dur="1" fill="hold">
                                          <p:stCondLst>
                                            <p:cond delay="0"/>
                                          </p:stCondLst>
                                        </p:cTn>
                                        <p:tgtEl>
                                          <p:spTgt spid="507"/>
                                        </p:tgtEl>
                                        <p:attrNameLst>
                                          <p:attrName>style.visibility</p:attrName>
                                        </p:attrNameLst>
                                      </p:cBhvr>
                                      <p:to>
                                        <p:strVal val="visible"/>
                                      </p:to>
                                    </p:set>
                                    <p:animEffect transition="in" filter="fade">
                                      <p:cBhvr>
                                        <p:cTn id="236" dur="500"/>
                                        <p:tgtEl>
                                          <p:spTgt spid="507"/>
                                        </p:tgtEl>
                                      </p:cBhvr>
                                    </p:animEffect>
                                  </p:childTnLst>
                                </p:cTn>
                              </p:par>
                              <p:par>
                                <p:cTn id="237" presetID="10" presetClass="entr" presetSubtype="0" fill="hold" nodeType="withEffect">
                                  <p:stCondLst>
                                    <p:cond delay="0"/>
                                  </p:stCondLst>
                                  <p:childTnLst>
                                    <p:set>
                                      <p:cBhvr>
                                        <p:cTn id="238" dur="1" fill="hold">
                                          <p:stCondLst>
                                            <p:cond delay="0"/>
                                          </p:stCondLst>
                                        </p:cTn>
                                        <p:tgtEl>
                                          <p:spTgt spid="508"/>
                                        </p:tgtEl>
                                        <p:attrNameLst>
                                          <p:attrName>style.visibility</p:attrName>
                                        </p:attrNameLst>
                                      </p:cBhvr>
                                      <p:to>
                                        <p:strVal val="visible"/>
                                      </p:to>
                                    </p:set>
                                    <p:animEffect transition="in" filter="fade">
                                      <p:cBhvr>
                                        <p:cTn id="239" dur="500"/>
                                        <p:tgtEl>
                                          <p:spTgt spid="508"/>
                                        </p:tgtEl>
                                      </p:cBhvr>
                                    </p:animEffect>
                                  </p:childTnLst>
                                </p:cTn>
                              </p:par>
                              <p:par>
                                <p:cTn id="240" presetID="10" presetClass="entr" presetSubtype="0" fill="hold" nodeType="withEffect">
                                  <p:stCondLst>
                                    <p:cond delay="0"/>
                                  </p:stCondLst>
                                  <p:childTnLst>
                                    <p:set>
                                      <p:cBhvr>
                                        <p:cTn id="241" dur="1" fill="hold">
                                          <p:stCondLst>
                                            <p:cond delay="0"/>
                                          </p:stCondLst>
                                        </p:cTn>
                                        <p:tgtEl>
                                          <p:spTgt spid="509"/>
                                        </p:tgtEl>
                                        <p:attrNameLst>
                                          <p:attrName>style.visibility</p:attrName>
                                        </p:attrNameLst>
                                      </p:cBhvr>
                                      <p:to>
                                        <p:strVal val="visible"/>
                                      </p:to>
                                    </p:set>
                                    <p:animEffect transition="in" filter="fade">
                                      <p:cBhvr>
                                        <p:cTn id="242" dur="500"/>
                                        <p:tgtEl>
                                          <p:spTgt spid="509"/>
                                        </p:tgtEl>
                                      </p:cBhvr>
                                    </p:animEffect>
                                  </p:childTnLst>
                                </p:cTn>
                              </p:par>
                              <p:par>
                                <p:cTn id="243" presetID="10" presetClass="entr" presetSubtype="0" fill="hold" nodeType="withEffect">
                                  <p:stCondLst>
                                    <p:cond delay="0"/>
                                  </p:stCondLst>
                                  <p:childTnLst>
                                    <p:set>
                                      <p:cBhvr>
                                        <p:cTn id="244" dur="1" fill="hold">
                                          <p:stCondLst>
                                            <p:cond delay="0"/>
                                          </p:stCondLst>
                                        </p:cTn>
                                        <p:tgtEl>
                                          <p:spTgt spid="510"/>
                                        </p:tgtEl>
                                        <p:attrNameLst>
                                          <p:attrName>style.visibility</p:attrName>
                                        </p:attrNameLst>
                                      </p:cBhvr>
                                      <p:to>
                                        <p:strVal val="visible"/>
                                      </p:to>
                                    </p:set>
                                    <p:animEffect transition="in" filter="fade">
                                      <p:cBhvr>
                                        <p:cTn id="245" dur="500"/>
                                        <p:tgtEl>
                                          <p:spTgt spid="510"/>
                                        </p:tgtEl>
                                      </p:cBhvr>
                                    </p:animEffect>
                                  </p:childTnLst>
                                </p:cTn>
                              </p:par>
                              <p:par>
                                <p:cTn id="246" presetID="10" presetClass="entr" presetSubtype="0" fill="hold" nodeType="withEffect">
                                  <p:stCondLst>
                                    <p:cond delay="0"/>
                                  </p:stCondLst>
                                  <p:childTnLst>
                                    <p:set>
                                      <p:cBhvr>
                                        <p:cTn id="247" dur="1" fill="hold">
                                          <p:stCondLst>
                                            <p:cond delay="0"/>
                                          </p:stCondLst>
                                        </p:cTn>
                                        <p:tgtEl>
                                          <p:spTgt spid="511"/>
                                        </p:tgtEl>
                                        <p:attrNameLst>
                                          <p:attrName>style.visibility</p:attrName>
                                        </p:attrNameLst>
                                      </p:cBhvr>
                                      <p:to>
                                        <p:strVal val="visible"/>
                                      </p:to>
                                    </p:set>
                                    <p:animEffect transition="in" filter="fade">
                                      <p:cBhvr>
                                        <p:cTn id="248" dur="500"/>
                                        <p:tgtEl>
                                          <p:spTgt spid="511"/>
                                        </p:tgtEl>
                                      </p:cBhvr>
                                    </p:animEffect>
                                  </p:childTnLst>
                                </p:cTn>
                              </p:par>
                              <p:par>
                                <p:cTn id="249" presetID="10" presetClass="entr" presetSubtype="0" fill="hold" nodeType="withEffect">
                                  <p:stCondLst>
                                    <p:cond delay="0"/>
                                  </p:stCondLst>
                                  <p:childTnLst>
                                    <p:set>
                                      <p:cBhvr>
                                        <p:cTn id="250" dur="1" fill="hold">
                                          <p:stCondLst>
                                            <p:cond delay="0"/>
                                          </p:stCondLst>
                                        </p:cTn>
                                        <p:tgtEl>
                                          <p:spTgt spid="512"/>
                                        </p:tgtEl>
                                        <p:attrNameLst>
                                          <p:attrName>style.visibility</p:attrName>
                                        </p:attrNameLst>
                                      </p:cBhvr>
                                      <p:to>
                                        <p:strVal val="visible"/>
                                      </p:to>
                                    </p:set>
                                    <p:animEffect transition="in" filter="fade">
                                      <p:cBhvr>
                                        <p:cTn id="251" dur="500"/>
                                        <p:tgtEl>
                                          <p:spTgt spid="512"/>
                                        </p:tgtEl>
                                      </p:cBhvr>
                                    </p:animEffect>
                                  </p:childTnLst>
                                </p:cTn>
                              </p:par>
                              <p:par>
                                <p:cTn id="252" presetID="10" presetClass="entr" presetSubtype="0" fill="hold" nodeType="withEffect">
                                  <p:stCondLst>
                                    <p:cond delay="0"/>
                                  </p:stCondLst>
                                  <p:childTnLst>
                                    <p:set>
                                      <p:cBhvr>
                                        <p:cTn id="253" dur="1" fill="hold">
                                          <p:stCondLst>
                                            <p:cond delay="0"/>
                                          </p:stCondLst>
                                        </p:cTn>
                                        <p:tgtEl>
                                          <p:spTgt spid="513"/>
                                        </p:tgtEl>
                                        <p:attrNameLst>
                                          <p:attrName>style.visibility</p:attrName>
                                        </p:attrNameLst>
                                      </p:cBhvr>
                                      <p:to>
                                        <p:strVal val="visible"/>
                                      </p:to>
                                    </p:set>
                                    <p:animEffect transition="in" filter="fade">
                                      <p:cBhvr>
                                        <p:cTn id="254" dur="500"/>
                                        <p:tgtEl>
                                          <p:spTgt spid="513"/>
                                        </p:tgtEl>
                                      </p:cBhvr>
                                    </p:animEffect>
                                  </p:childTnLst>
                                </p:cTn>
                              </p:par>
                              <p:par>
                                <p:cTn id="255" presetID="10" presetClass="entr" presetSubtype="0" fill="hold" nodeType="withEffect">
                                  <p:stCondLst>
                                    <p:cond delay="0"/>
                                  </p:stCondLst>
                                  <p:childTnLst>
                                    <p:set>
                                      <p:cBhvr>
                                        <p:cTn id="256" dur="1" fill="hold">
                                          <p:stCondLst>
                                            <p:cond delay="0"/>
                                          </p:stCondLst>
                                        </p:cTn>
                                        <p:tgtEl>
                                          <p:spTgt spid="514"/>
                                        </p:tgtEl>
                                        <p:attrNameLst>
                                          <p:attrName>style.visibility</p:attrName>
                                        </p:attrNameLst>
                                      </p:cBhvr>
                                      <p:to>
                                        <p:strVal val="visible"/>
                                      </p:to>
                                    </p:set>
                                    <p:animEffect transition="in" filter="fade">
                                      <p:cBhvr>
                                        <p:cTn id="257" dur="500"/>
                                        <p:tgtEl>
                                          <p:spTgt spid="514"/>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515"/>
                                        </p:tgtEl>
                                        <p:attrNameLst>
                                          <p:attrName>style.visibility</p:attrName>
                                        </p:attrNameLst>
                                      </p:cBhvr>
                                      <p:to>
                                        <p:strVal val="visible"/>
                                      </p:to>
                                    </p:set>
                                    <p:animEffect transition="in" filter="fade">
                                      <p:cBhvr>
                                        <p:cTn id="262" dur="500"/>
                                        <p:tgtEl>
                                          <p:spTgt spid="515"/>
                                        </p:tgtEl>
                                      </p:cBhvr>
                                    </p:animEffect>
                                  </p:childTnLst>
                                </p:cTn>
                              </p:par>
                            </p:childTnLst>
                          </p:cTn>
                        </p:par>
                        <p:par>
                          <p:cTn id="263" fill="hold">
                            <p:stCondLst>
                              <p:cond delay="500"/>
                            </p:stCondLst>
                            <p:childTnLst>
                              <p:par>
                                <p:cTn id="264" presetID="10" presetClass="entr" presetSubtype="0" fill="hold" grpId="0" nodeType="afterEffect">
                                  <p:stCondLst>
                                    <p:cond delay="0"/>
                                  </p:stCondLst>
                                  <p:childTnLst>
                                    <p:set>
                                      <p:cBhvr>
                                        <p:cTn id="265" dur="1" fill="hold">
                                          <p:stCondLst>
                                            <p:cond delay="0"/>
                                          </p:stCondLst>
                                        </p:cTn>
                                        <p:tgtEl>
                                          <p:spTgt spid="516"/>
                                        </p:tgtEl>
                                        <p:attrNameLst>
                                          <p:attrName>style.visibility</p:attrName>
                                        </p:attrNameLst>
                                      </p:cBhvr>
                                      <p:to>
                                        <p:strVal val="visible"/>
                                      </p:to>
                                    </p:set>
                                    <p:animEffect transition="in" filter="fade">
                                      <p:cBhvr>
                                        <p:cTn id="266" dur="500"/>
                                        <p:tgtEl>
                                          <p:spTgt spid="516"/>
                                        </p:tgtEl>
                                      </p:cBhvr>
                                    </p:animEffect>
                                  </p:childTnLst>
                                </p:cTn>
                              </p:par>
                            </p:childTnLst>
                          </p:cTn>
                        </p:par>
                        <p:par>
                          <p:cTn id="267" fill="hold">
                            <p:stCondLst>
                              <p:cond delay="1000"/>
                            </p:stCondLst>
                            <p:childTnLst>
                              <p:par>
                                <p:cTn id="268" presetID="10" presetClass="entr" presetSubtype="0" fill="hold" nodeType="afterEffect">
                                  <p:stCondLst>
                                    <p:cond delay="0"/>
                                  </p:stCondLst>
                                  <p:childTnLst>
                                    <p:set>
                                      <p:cBhvr>
                                        <p:cTn id="269" dur="1" fill="hold">
                                          <p:stCondLst>
                                            <p:cond delay="0"/>
                                          </p:stCondLst>
                                        </p:cTn>
                                        <p:tgtEl>
                                          <p:spTgt spid="518"/>
                                        </p:tgtEl>
                                        <p:attrNameLst>
                                          <p:attrName>style.visibility</p:attrName>
                                        </p:attrNameLst>
                                      </p:cBhvr>
                                      <p:to>
                                        <p:strVal val="visible"/>
                                      </p:to>
                                    </p:set>
                                    <p:animEffect transition="in" filter="fade">
                                      <p:cBhvr>
                                        <p:cTn id="270" dur="500"/>
                                        <p:tgtEl>
                                          <p:spTgt spid="518"/>
                                        </p:tgtEl>
                                      </p:cBhvr>
                                    </p:animEffect>
                                  </p:childTnLst>
                                </p:cTn>
                              </p:par>
                            </p:childTnLst>
                          </p:cTn>
                        </p:par>
                        <p:par>
                          <p:cTn id="271" fill="hold">
                            <p:stCondLst>
                              <p:cond delay="1500"/>
                            </p:stCondLst>
                            <p:childTnLst>
                              <p:par>
                                <p:cTn id="272" presetID="10" presetClass="entr" presetSubtype="0" fill="hold" nodeType="afterEffect">
                                  <p:stCondLst>
                                    <p:cond delay="0"/>
                                  </p:stCondLst>
                                  <p:childTnLst>
                                    <p:set>
                                      <p:cBhvr>
                                        <p:cTn id="273" dur="1" fill="hold">
                                          <p:stCondLst>
                                            <p:cond delay="0"/>
                                          </p:stCondLst>
                                        </p:cTn>
                                        <p:tgtEl>
                                          <p:spTgt spid="519"/>
                                        </p:tgtEl>
                                        <p:attrNameLst>
                                          <p:attrName>style.visibility</p:attrName>
                                        </p:attrNameLst>
                                      </p:cBhvr>
                                      <p:to>
                                        <p:strVal val="visible"/>
                                      </p:to>
                                    </p:set>
                                    <p:animEffect transition="in" filter="fade">
                                      <p:cBhvr>
                                        <p:cTn id="274" dur="500"/>
                                        <p:tgtEl>
                                          <p:spTgt spid="519"/>
                                        </p:tgtEl>
                                      </p:cBhvr>
                                    </p:animEffect>
                                  </p:childTnLst>
                                </p:cTn>
                              </p:par>
                            </p:childTnLst>
                          </p:cTn>
                        </p:par>
                        <p:par>
                          <p:cTn id="275" fill="hold">
                            <p:stCondLst>
                              <p:cond delay="2000"/>
                            </p:stCondLst>
                            <p:childTnLst>
                              <p:par>
                                <p:cTn id="276" presetID="10" presetClass="entr" presetSubtype="0" fill="hold" nodeType="afterEffect">
                                  <p:stCondLst>
                                    <p:cond delay="0"/>
                                  </p:stCondLst>
                                  <p:childTnLst>
                                    <p:set>
                                      <p:cBhvr>
                                        <p:cTn id="277" dur="1" fill="hold">
                                          <p:stCondLst>
                                            <p:cond delay="0"/>
                                          </p:stCondLst>
                                        </p:cTn>
                                        <p:tgtEl>
                                          <p:spTgt spid="521"/>
                                        </p:tgtEl>
                                        <p:attrNameLst>
                                          <p:attrName>style.visibility</p:attrName>
                                        </p:attrNameLst>
                                      </p:cBhvr>
                                      <p:to>
                                        <p:strVal val="visible"/>
                                      </p:to>
                                    </p:set>
                                    <p:animEffect transition="in" filter="fade">
                                      <p:cBhvr>
                                        <p:cTn id="278" dur="500"/>
                                        <p:tgtEl>
                                          <p:spTgt spid="521"/>
                                        </p:tgtEl>
                                      </p:cBhvr>
                                    </p:animEffect>
                                  </p:childTnLst>
                                </p:cTn>
                              </p:par>
                            </p:childTnLst>
                          </p:cTn>
                        </p:par>
                        <p:par>
                          <p:cTn id="279" fill="hold">
                            <p:stCondLst>
                              <p:cond delay="2500"/>
                            </p:stCondLst>
                            <p:childTnLst>
                              <p:par>
                                <p:cTn id="280" presetID="10" presetClass="entr" presetSubtype="0" fill="hold" nodeType="afterEffect">
                                  <p:stCondLst>
                                    <p:cond delay="0"/>
                                  </p:stCondLst>
                                  <p:childTnLst>
                                    <p:set>
                                      <p:cBhvr>
                                        <p:cTn id="281" dur="1" fill="hold">
                                          <p:stCondLst>
                                            <p:cond delay="0"/>
                                          </p:stCondLst>
                                        </p:cTn>
                                        <p:tgtEl>
                                          <p:spTgt spid="523"/>
                                        </p:tgtEl>
                                        <p:attrNameLst>
                                          <p:attrName>style.visibility</p:attrName>
                                        </p:attrNameLst>
                                      </p:cBhvr>
                                      <p:to>
                                        <p:strVal val="visible"/>
                                      </p:to>
                                    </p:set>
                                    <p:animEffect transition="in" filter="fade">
                                      <p:cBhvr>
                                        <p:cTn id="282" dur="500"/>
                                        <p:tgtEl>
                                          <p:spTgt spid="523"/>
                                        </p:tgtEl>
                                      </p:cBhvr>
                                    </p:animEffect>
                                  </p:childTnLst>
                                </p:cTn>
                              </p:par>
                            </p:childTnLst>
                          </p:cTn>
                        </p:par>
                        <p:par>
                          <p:cTn id="283" fill="hold">
                            <p:stCondLst>
                              <p:cond delay="3000"/>
                            </p:stCondLst>
                            <p:childTnLst>
                              <p:par>
                                <p:cTn id="284" presetID="10" presetClass="entr" presetSubtype="0" fill="hold" nodeType="afterEffect">
                                  <p:stCondLst>
                                    <p:cond delay="0"/>
                                  </p:stCondLst>
                                  <p:childTnLst>
                                    <p:set>
                                      <p:cBhvr>
                                        <p:cTn id="285" dur="1" fill="hold">
                                          <p:stCondLst>
                                            <p:cond delay="0"/>
                                          </p:stCondLst>
                                        </p:cTn>
                                        <p:tgtEl>
                                          <p:spTgt spid="525"/>
                                        </p:tgtEl>
                                        <p:attrNameLst>
                                          <p:attrName>style.visibility</p:attrName>
                                        </p:attrNameLst>
                                      </p:cBhvr>
                                      <p:to>
                                        <p:strVal val="visible"/>
                                      </p:to>
                                    </p:set>
                                    <p:animEffect transition="in" filter="fade">
                                      <p:cBhvr>
                                        <p:cTn id="286" dur="500"/>
                                        <p:tgtEl>
                                          <p:spTgt spid="525"/>
                                        </p:tgtEl>
                                      </p:cBhvr>
                                    </p:animEffect>
                                  </p:childTnLst>
                                </p:cTn>
                              </p:par>
                            </p:childTnLst>
                          </p:cTn>
                        </p:par>
                        <p:par>
                          <p:cTn id="287" fill="hold">
                            <p:stCondLst>
                              <p:cond delay="3500"/>
                            </p:stCondLst>
                            <p:childTnLst>
                              <p:par>
                                <p:cTn id="288" presetID="10" presetClass="entr" presetSubtype="0" fill="hold" nodeType="afterEffect">
                                  <p:stCondLst>
                                    <p:cond delay="0"/>
                                  </p:stCondLst>
                                  <p:childTnLst>
                                    <p:set>
                                      <p:cBhvr>
                                        <p:cTn id="289" dur="1" fill="hold">
                                          <p:stCondLst>
                                            <p:cond delay="0"/>
                                          </p:stCondLst>
                                        </p:cTn>
                                        <p:tgtEl>
                                          <p:spTgt spid="526"/>
                                        </p:tgtEl>
                                        <p:attrNameLst>
                                          <p:attrName>style.visibility</p:attrName>
                                        </p:attrNameLst>
                                      </p:cBhvr>
                                      <p:to>
                                        <p:strVal val="visible"/>
                                      </p:to>
                                    </p:set>
                                    <p:animEffect transition="in" filter="fade">
                                      <p:cBhvr>
                                        <p:cTn id="290" dur="500"/>
                                        <p:tgtEl>
                                          <p:spTgt spid="526"/>
                                        </p:tgtEl>
                                      </p:cBhvr>
                                    </p:animEffect>
                                  </p:childTnLst>
                                </p:cTn>
                              </p:par>
                            </p:childTnLst>
                          </p:cTn>
                        </p:par>
                        <p:par>
                          <p:cTn id="291" fill="hold">
                            <p:stCondLst>
                              <p:cond delay="4000"/>
                            </p:stCondLst>
                            <p:childTnLst>
                              <p:par>
                                <p:cTn id="292" presetID="10" presetClass="entr" presetSubtype="0" fill="hold" nodeType="afterEffect">
                                  <p:stCondLst>
                                    <p:cond delay="0"/>
                                  </p:stCondLst>
                                  <p:childTnLst>
                                    <p:set>
                                      <p:cBhvr>
                                        <p:cTn id="293" dur="1" fill="hold">
                                          <p:stCondLst>
                                            <p:cond delay="0"/>
                                          </p:stCondLst>
                                        </p:cTn>
                                        <p:tgtEl>
                                          <p:spTgt spid="528"/>
                                        </p:tgtEl>
                                        <p:attrNameLst>
                                          <p:attrName>style.visibility</p:attrName>
                                        </p:attrNameLst>
                                      </p:cBhvr>
                                      <p:to>
                                        <p:strVal val="visible"/>
                                      </p:to>
                                    </p:set>
                                    <p:animEffect transition="in" filter="fade">
                                      <p:cBhvr>
                                        <p:cTn id="294" dur="5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4" grpId="0" animBg="1"/>
      <p:bldP spid="15" grpId="0" animBg="1"/>
      <p:bldP spid="16" grpId="0" animBg="1"/>
      <p:bldP spid="17" grpId="0" animBg="1"/>
      <p:bldP spid="515" grpId="0" animBg="1"/>
      <p:bldP spid="5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9228"/>
          <a:stretch/>
        </p:blipFill>
        <p:spPr>
          <a:xfrm>
            <a:off x="-3385" y="242144"/>
            <a:ext cx="2626842" cy="5854700"/>
          </a:xfrm>
          <a:prstGeom prst="rect">
            <a:avLst/>
          </a:prstGeom>
        </p:spPr>
      </p:pic>
      <p:sp>
        <p:nvSpPr>
          <p:cNvPr id="2" name="Right Arrow 1"/>
          <p:cNvSpPr/>
          <p:nvPr/>
        </p:nvSpPr>
        <p:spPr>
          <a:xfrm>
            <a:off x="2710534" y="388065"/>
            <a:ext cx="904357" cy="2106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710534" y="867036"/>
            <a:ext cx="904357" cy="210650"/>
          </a:xfrm>
          <a:prstGeom prst="rightArrow">
            <a:avLst/>
          </a:prstGeom>
          <a:solidFill>
            <a:srgbClr val="FF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ight Arrow 5"/>
          <p:cNvSpPr/>
          <p:nvPr/>
        </p:nvSpPr>
        <p:spPr>
          <a:xfrm>
            <a:off x="2710534" y="1346007"/>
            <a:ext cx="904357" cy="210650"/>
          </a:xfrm>
          <a:prstGeom prst="rightArrow">
            <a:avLst/>
          </a:prstGeom>
          <a:solidFill>
            <a:srgbClr val="F190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2710534" y="1824978"/>
            <a:ext cx="904357" cy="210650"/>
          </a:xfrm>
          <a:prstGeom prst="rightArrow">
            <a:avLst/>
          </a:prstGeom>
          <a:solidFill>
            <a:srgbClr val="C5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710534" y="2303949"/>
            <a:ext cx="904357" cy="2106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710534" y="2828214"/>
            <a:ext cx="904357" cy="210650"/>
          </a:xfrm>
          <a:prstGeom prst="rightArrow">
            <a:avLst/>
          </a:prstGeom>
          <a:solidFill>
            <a:srgbClr val="8AB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710534" y="3324842"/>
            <a:ext cx="904357" cy="2106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710534" y="3805563"/>
            <a:ext cx="904357" cy="210650"/>
          </a:xfrm>
          <a:prstGeom prst="rightArrow">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710534" y="4311022"/>
            <a:ext cx="904357" cy="21065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10534" y="4787357"/>
            <a:ext cx="904357" cy="21065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710534" y="5287771"/>
            <a:ext cx="904357" cy="210650"/>
          </a:xfrm>
          <a:prstGeom prst="rightArrow">
            <a:avLst/>
          </a:prstGeom>
          <a:solidFill>
            <a:srgbClr val="966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710534" y="5749686"/>
            <a:ext cx="904357" cy="21065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3846289" y="92443"/>
            <a:ext cx="1706960" cy="6324049"/>
            <a:chOff x="3846289" y="92443"/>
            <a:chExt cx="1706960" cy="6324049"/>
          </a:xfrm>
        </p:grpSpPr>
        <p:cxnSp>
          <p:nvCxnSpPr>
            <p:cNvPr id="244" name="Curved Connector 243"/>
            <p:cNvCxnSpPr/>
            <p:nvPr/>
          </p:nvCxnSpPr>
          <p:spPr>
            <a:xfrm rot="3000000" flipV="1">
              <a:off x="4898261" y="592663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p:nvPr/>
          </p:nvCxnSpPr>
          <p:spPr>
            <a:xfrm rot="3000000" flipV="1">
              <a:off x="3929109" y="553546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6" name="Curved Connector 245"/>
            <p:cNvCxnSpPr/>
            <p:nvPr/>
          </p:nvCxnSpPr>
          <p:spPr>
            <a:xfrm rot="3000000" flipV="1">
              <a:off x="4166593" y="57221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Curved Connector 246"/>
            <p:cNvCxnSpPr/>
            <p:nvPr/>
          </p:nvCxnSpPr>
          <p:spPr>
            <a:xfrm rot="3000000" flipV="1">
              <a:off x="4046660" y="58745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p:nvPr/>
          </p:nvCxnSpPr>
          <p:spPr>
            <a:xfrm rot="3000000" flipV="1">
              <a:off x="5028712" y="573642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0" name="Curved Connector 249"/>
            <p:cNvCxnSpPr/>
            <p:nvPr/>
          </p:nvCxnSpPr>
          <p:spPr>
            <a:xfrm rot="3000000" flipV="1">
              <a:off x="4745861" y="554621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3" name="Curved Connector 442"/>
            <p:cNvCxnSpPr/>
            <p:nvPr/>
          </p:nvCxnSpPr>
          <p:spPr>
            <a:xfrm rot="3000000" flipV="1">
              <a:off x="4898261" y="536987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4" name="Curved Connector 443"/>
            <p:cNvCxnSpPr/>
            <p:nvPr/>
          </p:nvCxnSpPr>
          <p:spPr>
            <a:xfrm rot="3000000" flipV="1">
              <a:off x="3929109" y="497870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5" name="Curved Connector 444"/>
            <p:cNvCxnSpPr/>
            <p:nvPr/>
          </p:nvCxnSpPr>
          <p:spPr>
            <a:xfrm rot="3000000" flipV="1">
              <a:off x="4166593" y="51653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6" name="Curved Connector 445"/>
            <p:cNvCxnSpPr/>
            <p:nvPr/>
          </p:nvCxnSpPr>
          <p:spPr>
            <a:xfrm rot="3000000" flipV="1">
              <a:off x="4046660" y="53177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7" name="Curved Connector 446"/>
            <p:cNvCxnSpPr/>
            <p:nvPr/>
          </p:nvCxnSpPr>
          <p:spPr>
            <a:xfrm rot="3000000" flipV="1">
              <a:off x="5028712" y="517966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8" name="Curved Connector 447"/>
            <p:cNvCxnSpPr/>
            <p:nvPr/>
          </p:nvCxnSpPr>
          <p:spPr>
            <a:xfrm rot="3000000" flipV="1">
              <a:off x="4745861" y="498945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9" name="Curved Connector 448"/>
            <p:cNvCxnSpPr/>
            <p:nvPr/>
          </p:nvCxnSpPr>
          <p:spPr>
            <a:xfrm rot="3000000" flipV="1">
              <a:off x="4896992" y="484915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0" name="Curved Connector 449"/>
            <p:cNvCxnSpPr/>
            <p:nvPr/>
          </p:nvCxnSpPr>
          <p:spPr>
            <a:xfrm rot="3000000" flipV="1">
              <a:off x="3927840" y="445798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1" name="Curved Connector 450"/>
            <p:cNvCxnSpPr/>
            <p:nvPr/>
          </p:nvCxnSpPr>
          <p:spPr>
            <a:xfrm rot="3000000" flipV="1">
              <a:off x="4165324" y="46446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2" name="Curved Connector 451"/>
            <p:cNvCxnSpPr/>
            <p:nvPr/>
          </p:nvCxnSpPr>
          <p:spPr>
            <a:xfrm rot="3000000" flipV="1">
              <a:off x="4045391" y="47970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3" name="Curved Connector 452"/>
            <p:cNvCxnSpPr/>
            <p:nvPr/>
          </p:nvCxnSpPr>
          <p:spPr>
            <a:xfrm rot="3000000" flipV="1">
              <a:off x="5027443" y="465894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4" name="Curved Connector 453"/>
            <p:cNvCxnSpPr/>
            <p:nvPr/>
          </p:nvCxnSpPr>
          <p:spPr>
            <a:xfrm rot="3000000" flipV="1">
              <a:off x="4744592" y="446873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5" name="Curved Connector 454"/>
            <p:cNvCxnSpPr/>
            <p:nvPr/>
          </p:nvCxnSpPr>
          <p:spPr>
            <a:xfrm rot="3000000" flipV="1">
              <a:off x="4804555" y="434789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6" name="Curved Connector 455"/>
            <p:cNvCxnSpPr/>
            <p:nvPr/>
          </p:nvCxnSpPr>
          <p:spPr>
            <a:xfrm rot="3000000" flipV="1">
              <a:off x="3835403" y="395672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7" name="Curved Connector 456"/>
            <p:cNvCxnSpPr/>
            <p:nvPr/>
          </p:nvCxnSpPr>
          <p:spPr>
            <a:xfrm rot="3000000" flipV="1">
              <a:off x="4072887" y="41433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8" name="Curved Connector 457"/>
            <p:cNvCxnSpPr/>
            <p:nvPr/>
          </p:nvCxnSpPr>
          <p:spPr>
            <a:xfrm rot="3000000" flipV="1">
              <a:off x="3952954" y="42957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9" name="Curved Connector 458"/>
            <p:cNvCxnSpPr/>
            <p:nvPr/>
          </p:nvCxnSpPr>
          <p:spPr>
            <a:xfrm rot="3000000" flipV="1">
              <a:off x="4935006" y="415768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0" name="Curved Connector 459"/>
            <p:cNvCxnSpPr/>
            <p:nvPr/>
          </p:nvCxnSpPr>
          <p:spPr>
            <a:xfrm rot="3000000" flipV="1">
              <a:off x="4652155" y="396747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1" name="Curved Connector 460"/>
            <p:cNvCxnSpPr/>
            <p:nvPr/>
          </p:nvCxnSpPr>
          <p:spPr>
            <a:xfrm rot="3000000" flipV="1">
              <a:off x="4866096" y="383579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2" name="Curved Connector 461"/>
            <p:cNvCxnSpPr/>
            <p:nvPr/>
          </p:nvCxnSpPr>
          <p:spPr>
            <a:xfrm rot="3000000" flipV="1">
              <a:off x="3896944" y="344462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3" name="Curved Connector 462"/>
            <p:cNvCxnSpPr/>
            <p:nvPr/>
          </p:nvCxnSpPr>
          <p:spPr>
            <a:xfrm rot="3000000" flipV="1">
              <a:off x="4134428" y="36312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4" name="Curved Connector 463"/>
            <p:cNvCxnSpPr/>
            <p:nvPr/>
          </p:nvCxnSpPr>
          <p:spPr>
            <a:xfrm rot="3000000" flipV="1">
              <a:off x="4014495" y="37836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5" name="Curved Connector 464"/>
            <p:cNvCxnSpPr/>
            <p:nvPr/>
          </p:nvCxnSpPr>
          <p:spPr>
            <a:xfrm rot="3000000" flipV="1">
              <a:off x="4996547" y="364558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6" name="Curved Connector 465"/>
            <p:cNvCxnSpPr/>
            <p:nvPr/>
          </p:nvCxnSpPr>
          <p:spPr>
            <a:xfrm rot="3000000" flipV="1">
              <a:off x="4713696" y="345537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7" name="Curved Connector 466"/>
            <p:cNvCxnSpPr/>
            <p:nvPr/>
          </p:nvCxnSpPr>
          <p:spPr>
            <a:xfrm rot="3000000" flipV="1">
              <a:off x="4866095" y="330267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8" name="Curved Connector 467"/>
            <p:cNvCxnSpPr/>
            <p:nvPr/>
          </p:nvCxnSpPr>
          <p:spPr>
            <a:xfrm rot="3000000" flipV="1">
              <a:off x="3896943" y="291150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9" name="Curved Connector 468"/>
            <p:cNvCxnSpPr/>
            <p:nvPr/>
          </p:nvCxnSpPr>
          <p:spPr>
            <a:xfrm rot="3000000" flipV="1">
              <a:off x="4134427" y="30981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0" name="Curved Connector 469"/>
            <p:cNvCxnSpPr/>
            <p:nvPr/>
          </p:nvCxnSpPr>
          <p:spPr>
            <a:xfrm rot="3000000" flipV="1">
              <a:off x="4014494" y="32505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1" name="Curved Connector 470"/>
            <p:cNvCxnSpPr/>
            <p:nvPr/>
          </p:nvCxnSpPr>
          <p:spPr>
            <a:xfrm rot="3000000" flipV="1">
              <a:off x="4996546" y="311246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2" name="Curved Connector 471"/>
            <p:cNvCxnSpPr/>
            <p:nvPr/>
          </p:nvCxnSpPr>
          <p:spPr>
            <a:xfrm rot="3000000" flipV="1">
              <a:off x="4713695" y="292225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Curved Connector 472"/>
            <p:cNvCxnSpPr/>
            <p:nvPr/>
          </p:nvCxnSpPr>
          <p:spPr>
            <a:xfrm rot="3000000" flipV="1">
              <a:off x="4851398" y="291163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4" name="Curved Connector 473"/>
            <p:cNvCxnSpPr/>
            <p:nvPr/>
          </p:nvCxnSpPr>
          <p:spPr>
            <a:xfrm rot="3000000" flipV="1">
              <a:off x="3882246" y="252046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5" name="Curved Connector 474"/>
            <p:cNvCxnSpPr/>
            <p:nvPr/>
          </p:nvCxnSpPr>
          <p:spPr>
            <a:xfrm rot="3000000" flipV="1">
              <a:off x="4119730" y="27071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6" name="Curved Connector 475"/>
            <p:cNvCxnSpPr/>
            <p:nvPr/>
          </p:nvCxnSpPr>
          <p:spPr>
            <a:xfrm rot="3000000" flipV="1">
              <a:off x="3999797" y="28595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7" name="Curved Connector 476"/>
            <p:cNvCxnSpPr/>
            <p:nvPr/>
          </p:nvCxnSpPr>
          <p:spPr>
            <a:xfrm rot="3000000" flipV="1">
              <a:off x="4981849" y="272142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p:nvPr/>
          </p:nvCxnSpPr>
          <p:spPr>
            <a:xfrm rot="3000000" flipV="1">
              <a:off x="4698998" y="253121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9" name="Curved Connector 478"/>
            <p:cNvCxnSpPr/>
            <p:nvPr/>
          </p:nvCxnSpPr>
          <p:spPr>
            <a:xfrm rot="3000000" flipV="1">
              <a:off x="4932941" y="241019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p:nvPr/>
          </p:nvCxnSpPr>
          <p:spPr>
            <a:xfrm rot="3000000" flipV="1">
              <a:off x="3963789" y="201902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1" name="Curved Connector 480"/>
            <p:cNvCxnSpPr/>
            <p:nvPr/>
          </p:nvCxnSpPr>
          <p:spPr>
            <a:xfrm rot="3000000" flipV="1">
              <a:off x="4201273" y="22056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2" name="Curved Connector 481"/>
            <p:cNvCxnSpPr/>
            <p:nvPr/>
          </p:nvCxnSpPr>
          <p:spPr>
            <a:xfrm rot="3000000" flipV="1">
              <a:off x="4081340" y="23580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3" name="Curved Connector 482"/>
            <p:cNvCxnSpPr/>
            <p:nvPr/>
          </p:nvCxnSpPr>
          <p:spPr>
            <a:xfrm rot="3000000" flipV="1">
              <a:off x="5063392" y="221998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4" name="Curved Connector 483"/>
            <p:cNvCxnSpPr/>
            <p:nvPr/>
          </p:nvCxnSpPr>
          <p:spPr>
            <a:xfrm rot="3000000" flipV="1">
              <a:off x="4780541" y="202977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5" name="Curved Connector 484"/>
            <p:cNvCxnSpPr/>
            <p:nvPr/>
          </p:nvCxnSpPr>
          <p:spPr>
            <a:xfrm rot="3000000" flipV="1">
              <a:off x="4851398" y="186694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6" name="Curved Connector 485"/>
            <p:cNvCxnSpPr/>
            <p:nvPr/>
          </p:nvCxnSpPr>
          <p:spPr>
            <a:xfrm rot="3000000" flipV="1">
              <a:off x="3882246" y="147577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7" name="Curved Connector 486"/>
            <p:cNvCxnSpPr/>
            <p:nvPr/>
          </p:nvCxnSpPr>
          <p:spPr>
            <a:xfrm rot="3000000" flipV="1">
              <a:off x="4119730" y="16624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8" name="Curved Connector 487"/>
            <p:cNvCxnSpPr/>
            <p:nvPr/>
          </p:nvCxnSpPr>
          <p:spPr>
            <a:xfrm rot="3000000" flipV="1">
              <a:off x="3999797" y="18148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9" name="Curved Connector 488"/>
            <p:cNvCxnSpPr/>
            <p:nvPr/>
          </p:nvCxnSpPr>
          <p:spPr>
            <a:xfrm rot="3000000" flipV="1">
              <a:off x="4981849" y="167673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0" name="Curved Connector 489"/>
            <p:cNvCxnSpPr/>
            <p:nvPr/>
          </p:nvCxnSpPr>
          <p:spPr>
            <a:xfrm rot="3000000" flipV="1">
              <a:off x="4698998" y="148652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7" name="Curved Connector 496"/>
            <p:cNvCxnSpPr/>
            <p:nvPr/>
          </p:nvCxnSpPr>
          <p:spPr>
            <a:xfrm rot="3000000" flipV="1">
              <a:off x="4899066" y="139755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8" name="Curved Connector 497"/>
            <p:cNvCxnSpPr/>
            <p:nvPr/>
          </p:nvCxnSpPr>
          <p:spPr>
            <a:xfrm rot="3000000" flipV="1">
              <a:off x="3929914" y="100638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9" name="Curved Connector 498"/>
            <p:cNvCxnSpPr/>
            <p:nvPr/>
          </p:nvCxnSpPr>
          <p:spPr>
            <a:xfrm rot="3000000" flipV="1">
              <a:off x="4167398" y="11930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0" name="Curved Connector 499"/>
            <p:cNvCxnSpPr/>
            <p:nvPr/>
          </p:nvCxnSpPr>
          <p:spPr>
            <a:xfrm rot="3000000" flipV="1">
              <a:off x="4047465" y="13454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1" name="Curved Connector 500"/>
            <p:cNvCxnSpPr/>
            <p:nvPr/>
          </p:nvCxnSpPr>
          <p:spPr>
            <a:xfrm rot="3000000" flipV="1">
              <a:off x="5029517" y="120734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2" name="Curved Connector 501"/>
            <p:cNvCxnSpPr/>
            <p:nvPr/>
          </p:nvCxnSpPr>
          <p:spPr>
            <a:xfrm rot="3000000" flipV="1">
              <a:off x="4746666" y="101713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3" name="Curved Connector 502"/>
            <p:cNvCxnSpPr/>
            <p:nvPr/>
          </p:nvCxnSpPr>
          <p:spPr>
            <a:xfrm rot="3000000" flipV="1">
              <a:off x="4891462" y="95094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4" name="Curved Connector 503"/>
            <p:cNvCxnSpPr/>
            <p:nvPr/>
          </p:nvCxnSpPr>
          <p:spPr>
            <a:xfrm rot="3000000" flipV="1">
              <a:off x="3922310" y="55977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5" name="Curved Connector 504"/>
            <p:cNvCxnSpPr/>
            <p:nvPr/>
          </p:nvCxnSpPr>
          <p:spPr>
            <a:xfrm rot="3000000" flipV="1">
              <a:off x="4159794" y="7464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6" name="Curved Connector 505"/>
            <p:cNvCxnSpPr/>
            <p:nvPr/>
          </p:nvCxnSpPr>
          <p:spPr>
            <a:xfrm rot="3000000" flipV="1">
              <a:off x="4039861" y="8988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7" name="Curved Connector 506"/>
            <p:cNvCxnSpPr/>
            <p:nvPr/>
          </p:nvCxnSpPr>
          <p:spPr>
            <a:xfrm rot="3000000" flipV="1">
              <a:off x="5021913" y="76073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8" name="Curved Connector 507"/>
            <p:cNvCxnSpPr/>
            <p:nvPr/>
          </p:nvCxnSpPr>
          <p:spPr>
            <a:xfrm rot="3000000" flipV="1">
              <a:off x="4739062" y="57052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9" name="Curved Connector 508"/>
            <p:cNvCxnSpPr/>
            <p:nvPr/>
          </p:nvCxnSpPr>
          <p:spPr>
            <a:xfrm rot="3000000" flipV="1">
              <a:off x="4883858" y="49450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0" name="Curved Connector 509"/>
            <p:cNvCxnSpPr/>
            <p:nvPr/>
          </p:nvCxnSpPr>
          <p:spPr>
            <a:xfrm rot="3000000" flipV="1">
              <a:off x="3914706" y="10332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1" name="Curved Connector 510"/>
            <p:cNvCxnSpPr/>
            <p:nvPr/>
          </p:nvCxnSpPr>
          <p:spPr>
            <a:xfrm rot="3000000" flipV="1">
              <a:off x="4152190" y="2899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Curved Connector 511"/>
            <p:cNvCxnSpPr/>
            <p:nvPr/>
          </p:nvCxnSpPr>
          <p:spPr>
            <a:xfrm rot="3000000" flipV="1">
              <a:off x="4032257" y="4423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3" name="Curved Connector 512"/>
            <p:cNvCxnSpPr/>
            <p:nvPr/>
          </p:nvCxnSpPr>
          <p:spPr>
            <a:xfrm rot="3000000" flipV="1">
              <a:off x="5014309" y="30429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4" name="Curved Connector 513"/>
            <p:cNvCxnSpPr/>
            <p:nvPr/>
          </p:nvCxnSpPr>
          <p:spPr>
            <a:xfrm rot="3000000" flipV="1">
              <a:off x="4731458" y="11408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15" name="Left Brace 514"/>
          <p:cNvSpPr/>
          <p:nvPr/>
        </p:nvSpPr>
        <p:spPr>
          <a:xfrm flipH="1">
            <a:off x="5747651" y="364499"/>
            <a:ext cx="1197428" cy="5780172"/>
          </a:xfrm>
          <a:prstGeom prst="leftBrace">
            <a:avLst>
              <a:gd name="adj1" fmla="val 8333"/>
              <a:gd name="adj2" fmla="val 51621"/>
            </a:avLst>
          </a:prstGeom>
          <a:ln w="161925">
            <a:gradFill>
              <a:gsLst>
                <a:gs pos="82000">
                  <a:srgbClr val="0070C0"/>
                </a:gs>
                <a:gs pos="67000">
                  <a:srgbClr val="00B0F0"/>
                </a:gs>
                <a:gs pos="53910">
                  <a:srgbClr val="00B050"/>
                </a:gs>
                <a:gs pos="35000">
                  <a:srgbClr val="FFFF00"/>
                </a:gs>
                <a:gs pos="17000">
                  <a:srgbClr val="FF6600"/>
                </a:gs>
                <a:gs pos="0">
                  <a:srgbClr val="FF0000"/>
                </a:gs>
                <a:gs pos="100000">
                  <a:srgbClr val="7030A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TextBox 515"/>
          <p:cNvSpPr txBox="1"/>
          <p:nvPr/>
        </p:nvSpPr>
        <p:spPr>
          <a:xfrm>
            <a:off x="7162960" y="248325"/>
            <a:ext cx="4387868" cy="707886"/>
          </a:xfrm>
          <a:prstGeom prst="rect">
            <a:avLst/>
          </a:prstGeom>
          <a:noFill/>
        </p:spPr>
        <p:txBody>
          <a:bodyPr wrap="none" rtlCol="0">
            <a:spAutoFit/>
          </a:bodyPr>
          <a:lstStyle/>
          <a:p>
            <a:r>
              <a:rPr lang="en-US" sz="4000" b="1" dirty="0" smtClean="0"/>
              <a:t>Composite Genome</a:t>
            </a:r>
            <a:endParaRPr lang="en-US" sz="4000" b="1" dirty="0"/>
          </a:p>
        </p:txBody>
      </p:sp>
      <p:grpSp>
        <p:nvGrpSpPr>
          <p:cNvPr id="31" name="Group 30"/>
          <p:cNvGrpSpPr/>
          <p:nvPr/>
        </p:nvGrpSpPr>
        <p:grpSpPr>
          <a:xfrm>
            <a:off x="7358743" y="1769971"/>
            <a:ext cx="4680857" cy="3503728"/>
            <a:chOff x="7358743" y="1769971"/>
            <a:chExt cx="4680857" cy="3503728"/>
          </a:xfrm>
        </p:grpSpPr>
        <p:cxnSp>
          <p:nvCxnSpPr>
            <p:cNvPr id="518" name="Straight Connector 517"/>
            <p:cNvCxnSpPr/>
            <p:nvPr/>
          </p:nvCxnSpPr>
          <p:spPr>
            <a:xfrm>
              <a:off x="7358743" y="1769971"/>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a:off x="7358743" y="2316167"/>
              <a:ext cx="32004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7358743" y="2873572"/>
              <a:ext cx="46808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7358743" y="3494752"/>
              <a:ext cx="1741714"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7358743" y="4084060"/>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7358743" y="4706732"/>
              <a:ext cx="43760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7358743" y="5273699"/>
              <a:ext cx="23404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31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15"/>
                                        </p:tgtEl>
                                      </p:cBhvr>
                                    </p:animEffect>
                                    <p:set>
                                      <p:cBhvr>
                                        <p:cTn id="10" dur="1" fill="hold">
                                          <p:stCondLst>
                                            <p:cond delay="499"/>
                                          </p:stCondLst>
                                        </p:cTn>
                                        <p:tgtEl>
                                          <p:spTgt spid="5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516"/>
                                        </p:tgtEl>
                                      </p:cBhvr>
                                    </p:animEffect>
                                    <p:set>
                                      <p:cBhvr>
                                        <p:cTn id="46" dur="1" fill="hold">
                                          <p:stCondLst>
                                            <p:cond delay="499"/>
                                          </p:stCondLst>
                                        </p:cTn>
                                        <p:tgtEl>
                                          <p:spTgt spid="516"/>
                                        </p:tgtEl>
                                        <p:attrNameLst>
                                          <p:attrName>style.visibility</p:attrName>
                                        </p:attrNameLst>
                                      </p:cBhvr>
                                      <p:to>
                                        <p:strVal val="hidden"/>
                                      </p:to>
                                    </p:set>
                                  </p:childTnLst>
                                </p:cTn>
                              </p:par>
                            </p:childTnLst>
                          </p:cTn>
                        </p:par>
                        <p:par>
                          <p:cTn id="47" fill="hold">
                            <p:stCondLst>
                              <p:cond delay="500"/>
                            </p:stCondLst>
                            <p:childTnLst>
                              <p:par>
                                <p:cTn id="48" presetID="42" presetClass="path" presetSubtype="0" accel="50000" decel="50000" fill="hold" nodeType="afterEffect">
                                  <p:stCondLst>
                                    <p:cond delay="0"/>
                                  </p:stCondLst>
                                  <p:childTnLst>
                                    <p:animMotion origin="layout" path="M 3.33333E-6 2.96296E-6 L -0.0961 0.00509 " pathEditMode="relative" rAng="0" ptsTypes="AA">
                                      <p:cBhvr>
                                        <p:cTn id="49" dur="2000" fill="hold"/>
                                        <p:tgtEl>
                                          <p:spTgt spid="3"/>
                                        </p:tgtEl>
                                        <p:attrNameLst>
                                          <p:attrName>ppt_x</p:attrName>
                                          <p:attrName>ppt_y</p:attrName>
                                        </p:attrNameLst>
                                      </p:cBhvr>
                                      <p:rCtr x="-4805" y="255"/>
                                    </p:animMotion>
                                  </p:childTnLst>
                                </p:cTn>
                              </p:par>
                              <p:par>
                                <p:cTn id="50" presetID="42" presetClass="path" presetSubtype="0" accel="50000" decel="50000" fill="hold" nodeType="withEffect">
                                  <p:stCondLst>
                                    <p:cond delay="0"/>
                                  </p:stCondLst>
                                  <p:childTnLst>
                                    <p:animMotion origin="layout" path="M -2.70833E-6 4.07407E-6 L -0.16146 4.07407E-6 " pathEditMode="relative" rAng="0" ptsTypes="AA">
                                      <p:cBhvr>
                                        <p:cTn id="51" dur="2000" fill="hold"/>
                                        <p:tgtEl>
                                          <p:spTgt spid="31"/>
                                        </p:tgtEl>
                                        <p:attrNameLst>
                                          <p:attrName>ppt_x</p:attrName>
                                          <p:attrName>ppt_y</p:attrName>
                                        </p:attrNameLst>
                                      </p:cBhvr>
                                      <p:rCtr x="-8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4" grpId="0" animBg="1"/>
      <p:bldP spid="15" grpId="0" animBg="1"/>
      <p:bldP spid="16" grpId="0" animBg="1"/>
      <p:bldP spid="17" grpId="0" animBg="1"/>
      <p:bldP spid="515" grpId="0" animBg="1"/>
      <p:bldP spid="5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9228"/>
          <a:stretch/>
        </p:blipFill>
        <p:spPr>
          <a:xfrm>
            <a:off x="-3385" y="242144"/>
            <a:ext cx="2626842" cy="5854700"/>
          </a:xfrm>
          <a:prstGeom prst="rect">
            <a:avLst/>
          </a:prstGeom>
        </p:spPr>
      </p:pic>
      <p:grpSp>
        <p:nvGrpSpPr>
          <p:cNvPr id="3" name="Group 2"/>
          <p:cNvGrpSpPr/>
          <p:nvPr/>
        </p:nvGrpSpPr>
        <p:grpSpPr>
          <a:xfrm>
            <a:off x="2670631" y="125099"/>
            <a:ext cx="1706960" cy="6324049"/>
            <a:chOff x="3846289" y="92443"/>
            <a:chExt cx="1706960" cy="6324049"/>
          </a:xfrm>
        </p:grpSpPr>
        <p:cxnSp>
          <p:nvCxnSpPr>
            <p:cNvPr id="244" name="Curved Connector 243"/>
            <p:cNvCxnSpPr/>
            <p:nvPr/>
          </p:nvCxnSpPr>
          <p:spPr>
            <a:xfrm rot="3000000" flipV="1">
              <a:off x="4898261" y="592663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p:nvPr/>
          </p:nvCxnSpPr>
          <p:spPr>
            <a:xfrm rot="3000000" flipV="1">
              <a:off x="3929109" y="553546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6" name="Curved Connector 245"/>
            <p:cNvCxnSpPr/>
            <p:nvPr/>
          </p:nvCxnSpPr>
          <p:spPr>
            <a:xfrm rot="3000000" flipV="1">
              <a:off x="4166593" y="57221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Curved Connector 246"/>
            <p:cNvCxnSpPr/>
            <p:nvPr/>
          </p:nvCxnSpPr>
          <p:spPr>
            <a:xfrm rot="3000000" flipV="1">
              <a:off x="4046660" y="5874504"/>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p:nvPr/>
          </p:nvCxnSpPr>
          <p:spPr>
            <a:xfrm rot="3000000" flipV="1">
              <a:off x="5028712" y="573642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0" name="Curved Connector 249"/>
            <p:cNvCxnSpPr/>
            <p:nvPr/>
          </p:nvCxnSpPr>
          <p:spPr>
            <a:xfrm rot="3000000" flipV="1">
              <a:off x="4745861" y="5546215"/>
              <a:ext cx="500743" cy="478971"/>
            </a:xfrm>
            <a:prstGeom prst="curvedConnector3">
              <a:avLst>
                <a:gd name="adj1"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3" name="Curved Connector 442"/>
            <p:cNvCxnSpPr/>
            <p:nvPr/>
          </p:nvCxnSpPr>
          <p:spPr>
            <a:xfrm rot="3000000" flipV="1">
              <a:off x="4898261" y="536987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4" name="Curved Connector 443"/>
            <p:cNvCxnSpPr/>
            <p:nvPr/>
          </p:nvCxnSpPr>
          <p:spPr>
            <a:xfrm rot="3000000" flipV="1">
              <a:off x="3929109" y="497870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5" name="Curved Connector 444"/>
            <p:cNvCxnSpPr/>
            <p:nvPr/>
          </p:nvCxnSpPr>
          <p:spPr>
            <a:xfrm rot="3000000" flipV="1">
              <a:off x="4166593" y="51653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6" name="Curved Connector 445"/>
            <p:cNvCxnSpPr/>
            <p:nvPr/>
          </p:nvCxnSpPr>
          <p:spPr>
            <a:xfrm rot="3000000" flipV="1">
              <a:off x="4046660" y="5317740"/>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7" name="Curved Connector 446"/>
            <p:cNvCxnSpPr/>
            <p:nvPr/>
          </p:nvCxnSpPr>
          <p:spPr>
            <a:xfrm rot="3000000" flipV="1">
              <a:off x="5028712" y="517966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8" name="Curved Connector 447"/>
            <p:cNvCxnSpPr/>
            <p:nvPr/>
          </p:nvCxnSpPr>
          <p:spPr>
            <a:xfrm rot="3000000" flipV="1">
              <a:off x="4745861" y="4989451"/>
              <a:ext cx="500743" cy="478971"/>
            </a:xfrm>
            <a:prstGeom prst="curvedConnector3">
              <a:avLst>
                <a:gd name="adj1" fmla="val 50000"/>
              </a:avLst>
            </a:prstGeom>
            <a:ln w="76200">
              <a:solidFill>
                <a:srgbClr val="9661FF"/>
              </a:solidFill>
            </a:ln>
          </p:spPr>
          <p:style>
            <a:lnRef idx="1">
              <a:schemeClr val="accent1"/>
            </a:lnRef>
            <a:fillRef idx="0">
              <a:schemeClr val="accent1"/>
            </a:fillRef>
            <a:effectRef idx="0">
              <a:schemeClr val="accent1"/>
            </a:effectRef>
            <a:fontRef idx="minor">
              <a:schemeClr val="tx1"/>
            </a:fontRef>
          </p:style>
        </p:cxnSp>
        <p:cxnSp>
          <p:nvCxnSpPr>
            <p:cNvPr id="449" name="Curved Connector 448"/>
            <p:cNvCxnSpPr/>
            <p:nvPr/>
          </p:nvCxnSpPr>
          <p:spPr>
            <a:xfrm rot="3000000" flipV="1">
              <a:off x="4896992" y="484915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0" name="Curved Connector 449"/>
            <p:cNvCxnSpPr/>
            <p:nvPr/>
          </p:nvCxnSpPr>
          <p:spPr>
            <a:xfrm rot="3000000" flipV="1">
              <a:off x="3927840" y="445798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1" name="Curved Connector 450"/>
            <p:cNvCxnSpPr/>
            <p:nvPr/>
          </p:nvCxnSpPr>
          <p:spPr>
            <a:xfrm rot="3000000" flipV="1">
              <a:off x="4165324" y="46446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2" name="Curved Connector 451"/>
            <p:cNvCxnSpPr/>
            <p:nvPr/>
          </p:nvCxnSpPr>
          <p:spPr>
            <a:xfrm rot="3000000" flipV="1">
              <a:off x="4045391" y="4797023"/>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3" name="Curved Connector 452"/>
            <p:cNvCxnSpPr/>
            <p:nvPr/>
          </p:nvCxnSpPr>
          <p:spPr>
            <a:xfrm rot="3000000" flipV="1">
              <a:off x="5027443" y="465894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4" name="Curved Connector 453"/>
            <p:cNvCxnSpPr/>
            <p:nvPr/>
          </p:nvCxnSpPr>
          <p:spPr>
            <a:xfrm rot="3000000" flipV="1">
              <a:off x="4744592" y="4468734"/>
              <a:ext cx="500743" cy="478971"/>
            </a:xfrm>
            <a:prstGeom prst="curvedConnector3">
              <a:avLst>
                <a:gd name="adj1" fmla="val 50000"/>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5" name="Curved Connector 454"/>
            <p:cNvCxnSpPr/>
            <p:nvPr/>
          </p:nvCxnSpPr>
          <p:spPr>
            <a:xfrm rot="3000000" flipV="1">
              <a:off x="4804555" y="434789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6" name="Curved Connector 455"/>
            <p:cNvCxnSpPr/>
            <p:nvPr/>
          </p:nvCxnSpPr>
          <p:spPr>
            <a:xfrm rot="3000000" flipV="1">
              <a:off x="3835403" y="395672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7" name="Curved Connector 456"/>
            <p:cNvCxnSpPr/>
            <p:nvPr/>
          </p:nvCxnSpPr>
          <p:spPr>
            <a:xfrm rot="3000000" flipV="1">
              <a:off x="4072887" y="41433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8" name="Curved Connector 457"/>
            <p:cNvCxnSpPr/>
            <p:nvPr/>
          </p:nvCxnSpPr>
          <p:spPr>
            <a:xfrm rot="3000000" flipV="1">
              <a:off x="3952954" y="4295764"/>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9" name="Curved Connector 458"/>
            <p:cNvCxnSpPr/>
            <p:nvPr/>
          </p:nvCxnSpPr>
          <p:spPr>
            <a:xfrm rot="3000000" flipV="1">
              <a:off x="4935006" y="415768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0" name="Curved Connector 459"/>
            <p:cNvCxnSpPr/>
            <p:nvPr/>
          </p:nvCxnSpPr>
          <p:spPr>
            <a:xfrm rot="3000000" flipV="1">
              <a:off x="4652155" y="3967475"/>
              <a:ext cx="500743" cy="478971"/>
            </a:xfrm>
            <a:prstGeom prst="curvedConnector3">
              <a:avLst>
                <a:gd name="adj1" fmla="val 50000"/>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1" name="Curved Connector 460"/>
            <p:cNvCxnSpPr/>
            <p:nvPr/>
          </p:nvCxnSpPr>
          <p:spPr>
            <a:xfrm rot="3000000" flipV="1">
              <a:off x="4866096" y="383579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2" name="Curved Connector 461"/>
            <p:cNvCxnSpPr/>
            <p:nvPr/>
          </p:nvCxnSpPr>
          <p:spPr>
            <a:xfrm rot="3000000" flipV="1">
              <a:off x="3896944" y="344462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3" name="Curved Connector 462"/>
            <p:cNvCxnSpPr/>
            <p:nvPr/>
          </p:nvCxnSpPr>
          <p:spPr>
            <a:xfrm rot="3000000" flipV="1">
              <a:off x="4134428" y="36312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4" name="Curved Connector 463"/>
            <p:cNvCxnSpPr/>
            <p:nvPr/>
          </p:nvCxnSpPr>
          <p:spPr>
            <a:xfrm rot="3000000" flipV="1">
              <a:off x="4014495" y="3783661"/>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5" name="Curved Connector 464"/>
            <p:cNvCxnSpPr/>
            <p:nvPr/>
          </p:nvCxnSpPr>
          <p:spPr>
            <a:xfrm rot="3000000" flipV="1">
              <a:off x="4996547" y="364558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6" name="Curved Connector 465"/>
            <p:cNvCxnSpPr/>
            <p:nvPr/>
          </p:nvCxnSpPr>
          <p:spPr>
            <a:xfrm rot="3000000" flipV="1">
              <a:off x="4713696" y="3455372"/>
              <a:ext cx="500743" cy="478971"/>
            </a:xfrm>
            <a:prstGeom prst="curvedConnector3">
              <a:avLst>
                <a:gd name="adj1" fmla="val 50000"/>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467" name="Curved Connector 466"/>
            <p:cNvCxnSpPr/>
            <p:nvPr/>
          </p:nvCxnSpPr>
          <p:spPr>
            <a:xfrm rot="3000000" flipV="1">
              <a:off x="4866095" y="330267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8" name="Curved Connector 467"/>
            <p:cNvCxnSpPr/>
            <p:nvPr/>
          </p:nvCxnSpPr>
          <p:spPr>
            <a:xfrm rot="3000000" flipV="1">
              <a:off x="3896943" y="291150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9" name="Curved Connector 468"/>
            <p:cNvCxnSpPr/>
            <p:nvPr/>
          </p:nvCxnSpPr>
          <p:spPr>
            <a:xfrm rot="3000000" flipV="1">
              <a:off x="4134427" y="30981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0" name="Curved Connector 469"/>
            <p:cNvCxnSpPr/>
            <p:nvPr/>
          </p:nvCxnSpPr>
          <p:spPr>
            <a:xfrm rot="3000000" flipV="1">
              <a:off x="4014494" y="3250543"/>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1" name="Curved Connector 470"/>
            <p:cNvCxnSpPr/>
            <p:nvPr/>
          </p:nvCxnSpPr>
          <p:spPr>
            <a:xfrm rot="3000000" flipV="1">
              <a:off x="4996546" y="311246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2" name="Curved Connector 471"/>
            <p:cNvCxnSpPr/>
            <p:nvPr/>
          </p:nvCxnSpPr>
          <p:spPr>
            <a:xfrm rot="3000000" flipV="1">
              <a:off x="4713695" y="2922254"/>
              <a:ext cx="500743" cy="478971"/>
            </a:xfrm>
            <a:prstGeom prst="curvedConnector3">
              <a:avLst>
                <a:gd name="adj1" fmla="val 50000"/>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Curved Connector 472"/>
            <p:cNvCxnSpPr/>
            <p:nvPr/>
          </p:nvCxnSpPr>
          <p:spPr>
            <a:xfrm rot="3000000" flipV="1">
              <a:off x="4851398" y="291163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4" name="Curved Connector 473"/>
            <p:cNvCxnSpPr/>
            <p:nvPr/>
          </p:nvCxnSpPr>
          <p:spPr>
            <a:xfrm rot="3000000" flipV="1">
              <a:off x="3882246" y="252046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5" name="Curved Connector 474"/>
            <p:cNvCxnSpPr/>
            <p:nvPr/>
          </p:nvCxnSpPr>
          <p:spPr>
            <a:xfrm rot="3000000" flipV="1">
              <a:off x="4119730" y="27071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6" name="Curved Connector 475"/>
            <p:cNvCxnSpPr/>
            <p:nvPr/>
          </p:nvCxnSpPr>
          <p:spPr>
            <a:xfrm rot="3000000" flipV="1">
              <a:off x="3999797" y="2859504"/>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7" name="Curved Connector 476"/>
            <p:cNvCxnSpPr/>
            <p:nvPr/>
          </p:nvCxnSpPr>
          <p:spPr>
            <a:xfrm rot="3000000" flipV="1">
              <a:off x="4981849" y="272142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p:nvPr/>
          </p:nvCxnSpPr>
          <p:spPr>
            <a:xfrm rot="3000000" flipV="1">
              <a:off x="4698998" y="2531215"/>
              <a:ext cx="500743" cy="478971"/>
            </a:xfrm>
            <a:prstGeom prst="curvedConnector3">
              <a:avLst>
                <a:gd name="adj1" fmla="val 50000"/>
              </a:avLst>
            </a:prstGeom>
            <a:ln w="76200">
              <a:solidFill>
                <a:srgbClr val="8AB000"/>
              </a:solidFill>
            </a:ln>
          </p:spPr>
          <p:style>
            <a:lnRef idx="1">
              <a:schemeClr val="accent1"/>
            </a:lnRef>
            <a:fillRef idx="0">
              <a:schemeClr val="accent1"/>
            </a:fillRef>
            <a:effectRef idx="0">
              <a:schemeClr val="accent1"/>
            </a:effectRef>
            <a:fontRef idx="minor">
              <a:schemeClr val="tx1"/>
            </a:fontRef>
          </p:style>
        </p:cxnSp>
        <p:cxnSp>
          <p:nvCxnSpPr>
            <p:cNvPr id="479" name="Curved Connector 478"/>
            <p:cNvCxnSpPr/>
            <p:nvPr/>
          </p:nvCxnSpPr>
          <p:spPr>
            <a:xfrm rot="3000000" flipV="1">
              <a:off x="4932941" y="241019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p:nvPr/>
          </p:nvCxnSpPr>
          <p:spPr>
            <a:xfrm rot="3000000" flipV="1">
              <a:off x="3963789" y="201902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1" name="Curved Connector 480"/>
            <p:cNvCxnSpPr/>
            <p:nvPr/>
          </p:nvCxnSpPr>
          <p:spPr>
            <a:xfrm rot="3000000" flipV="1">
              <a:off x="4201273" y="22056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2" name="Curved Connector 481"/>
            <p:cNvCxnSpPr/>
            <p:nvPr/>
          </p:nvCxnSpPr>
          <p:spPr>
            <a:xfrm rot="3000000" flipV="1">
              <a:off x="4081340" y="2358067"/>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3" name="Curved Connector 482"/>
            <p:cNvCxnSpPr/>
            <p:nvPr/>
          </p:nvCxnSpPr>
          <p:spPr>
            <a:xfrm rot="3000000" flipV="1">
              <a:off x="5063392" y="221998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4" name="Curved Connector 483"/>
            <p:cNvCxnSpPr/>
            <p:nvPr/>
          </p:nvCxnSpPr>
          <p:spPr>
            <a:xfrm rot="3000000" flipV="1">
              <a:off x="4780541" y="2029778"/>
              <a:ext cx="500743" cy="478971"/>
            </a:xfrm>
            <a:prstGeom prst="curvedConnector3">
              <a:avLst>
                <a:gd name="adj1" fmla="val 50000"/>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5" name="Curved Connector 484"/>
            <p:cNvCxnSpPr/>
            <p:nvPr/>
          </p:nvCxnSpPr>
          <p:spPr>
            <a:xfrm rot="3000000" flipV="1">
              <a:off x="4851398" y="186694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6" name="Curved Connector 485"/>
            <p:cNvCxnSpPr/>
            <p:nvPr/>
          </p:nvCxnSpPr>
          <p:spPr>
            <a:xfrm rot="3000000" flipV="1">
              <a:off x="3882246" y="147577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7" name="Curved Connector 486"/>
            <p:cNvCxnSpPr/>
            <p:nvPr/>
          </p:nvCxnSpPr>
          <p:spPr>
            <a:xfrm rot="3000000" flipV="1">
              <a:off x="4119730" y="16624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8" name="Curved Connector 487"/>
            <p:cNvCxnSpPr/>
            <p:nvPr/>
          </p:nvCxnSpPr>
          <p:spPr>
            <a:xfrm rot="3000000" flipV="1">
              <a:off x="3999797" y="1814813"/>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89" name="Curved Connector 488"/>
            <p:cNvCxnSpPr/>
            <p:nvPr/>
          </p:nvCxnSpPr>
          <p:spPr>
            <a:xfrm rot="3000000" flipV="1">
              <a:off x="4981849" y="167673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0" name="Curved Connector 489"/>
            <p:cNvCxnSpPr/>
            <p:nvPr/>
          </p:nvCxnSpPr>
          <p:spPr>
            <a:xfrm rot="3000000" flipV="1">
              <a:off x="4698998" y="1486524"/>
              <a:ext cx="500743" cy="478971"/>
            </a:xfrm>
            <a:prstGeom prst="curvedConnector3">
              <a:avLst>
                <a:gd name="adj1" fmla="val 50000"/>
              </a:avLst>
            </a:prstGeom>
            <a:ln w="76200">
              <a:solidFill>
                <a:srgbClr val="C5C000"/>
              </a:solidFill>
            </a:ln>
          </p:spPr>
          <p:style>
            <a:lnRef idx="1">
              <a:schemeClr val="accent1"/>
            </a:lnRef>
            <a:fillRef idx="0">
              <a:schemeClr val="accent1"/>
            </a:fillRef>
            <a:effectRef idx="0">
              <a:schemeClr val="accent1"/>
            </a:effectRef>
            <a:fontRef idx="minor">
              <a:schemeClr val="tx1"/>
            </a:fontRef>
          </p:style>
        </p:cxnSp>
        <p:cxnSp>
          <p:nvCxnSpPr>
            <p:cNvPr id="497" name="Curved Connector 496"/>
            <p:cNvCxnSpPr/>
            <p:nvPr/>
          </p:nvCxnSpPr>
          <p:spPr>
            <a:xfrm rot="3000000" flipV="1">
              <a:off x="4899066" y="139755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8" name="Curved Connector 497"/>
            <p:cNvCxnSpPr/>
            <p:nvPr/>
          </p:nvCxnSpPr>
          <p:spPr>
            <a:xfrm rot="3000000" flipV="1">
              <a:off x="3929914" y="100638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499" name="Curved Connector 498"/>
            <p:cNvCxnSpPr/>
            <p:nvPr/>
          </p:nvCxnSpPr>
          <p:spPr>
            <a:xfrm rot="3000000" flipV="1">
              <a:off x="4167398" y="11930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0" name="Curved Connector 499"/>
            <p:cNvCxnSpPr/>
            <p:nvPr/>
          </p:nvCxnSpPr>
          <p:spPr>
            <a:xfrm rot="3000000" flipV="1">
              <a:off x="4047465" y="1345426"/>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1" name="Curved Connector 500"/>
            <p:cNvCxnSpPr/>
            <p:nvPr/>
          </p:nvCxnSpPr>
          <p:spPr>
            <a:xfrm rot="3000000" flipV="1">
              <a:off x="5029517" y="120734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2" name="Curved Connector 501"/>
            <p:cNvCxnSpPr/>
            <p:nvPr/>
          </p:nvCxnSpPr>
          <p:spPr>
            <a:xfrm rot="3000000" flipV="1">
              <a:off x="4746666" y="1017137"/>
              <a:ext cx="500743" cy="478971"/>
            </a:xfrm>
            <a:prstGeom prst="curvedConnector3">
              <a:avLst>
                <a:gd name="adj1" fmla="val 50000"/>
              </a:avLst>
            </a:prstGeom>
            <a:ln w="76200">
              <a:solidFill>
                <a:srgbClr val="F1900F"/>
              </a:solidFill>
            </a:ln>
          </p:spPr>
          <p:style>
            <a:lnRef idx="1">
              <a:schemeClr val="accent1"/>
            </a:lnRef>
            <a:fillRef idx="0">
              <a:schemeClr val="accent1"/>
            </a:fillRef>
            <a:effectRef idx="0">
              <a:schemeClr val="accent1"/>
            </a:effectRef>
            <a:fontRef idx="minor">
              <a:schemeClr val="tx1"/>
            </a:fontRef>
          </p:style>
        </p:cxnSp>
        <p:cxnSp>
          <p:nvCxnSpPr>
            <p:cNvPr id="503" name="Curved Connector 502"/>
            <p:cNvCxnSpPr/>
            <p:nvPr/>
          </p:nvCxnSpPr>
          <p:spPr>
            <a:xfrm rot="3000000" flipV="1">
              <a:off x="4891462" y="95094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4" name="Curved Connector 503"/>
            <p:cNvCxnSpPr/>
            <p:nvPr/>
          </p:nvCxnSpPr>
          <p:spPr>
            <a:xfrm rot="3000000" flipV="1">
              <a:off x="3922310" y="55977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5" name="Curved Connector 504"/>
            <p:cNvCxnSpPr/>
            <p:nvPr/>
          </p:nvCxnSpPr>
          <p:spPr>
            <a:xfrm rot="3000000" flipV="1">
              <a:off x="4159794" y="7464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6" name="Curved Connector 505"/>
            <p:cNvCxnSpPr/>
            <p:nvPr/>
          </p:nvCxnSpPr>
          <p:spPr>
            <a:xfrm rot="3000000" flipV="1">
              <a:off x="4039861" y="898810"/>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7" name="Curved Connector 506"/>
            <p:cNvCxnSpPr/>
            <p:nvPr/>
          </p:nvCxnSpPr>
          <p:spPr>
            <a:xfrm rot="3000000" flipV="1">
              <a:off x="5021913" y="76073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8" name="Curved Connector 507"/>
            <p:cNvCxnSpPr/>
            <p:nvPr/>
          </p:nvCxnSpPr>
          <p:spPr>
            <a:xfrm rot="3000000" flipV="1">
              <a:off x="4739062" y="570521"/>
              <a:ext cx="500743" cy="478971"/>
            </a:xfrm>
            <a:prstGeom prst="curvedConnector3">
              <a:avLst>
                <a:gd name="adj1" fmla="val 50000"/>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509" name="Curved Connector 508"/>
            <p:cNvCxnSpPr/>
            <p:nvPr/>
          </p:nvCxnSpPr>
          <p:spPr>
            <a:xfrm rot="3000000" flipV="1">
              <a:off x="4883858" y="49450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0" name="Curved Connector 509"/>
            <p:cNvCxnSpPr/>
            <p:nvPr/>
          </p:nvCxnSpPr>
          <p:spPr>
            <a:xfrm rot="3000000" flipV="1">
              <a:off x="3914706" y="10332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1" name="Curved Connector 510"/>
            <p:cNvCxnSpPr/>
            <p:nvPr/>
          </p:nvCxnSpPr>
          <p:spPr>
            <a:xfrm rot="3000000" flipV="1">
              <a:off x="4152190" y="2899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Curved Connector 511"/>
            <p:cNvCxnSpPr/>
            <p:nvPr/>
          </p:nvCxnSpPr>
          <p:spPr>
            <a:xfrm rot="3000000" flipV="1">
              <a:off x="4032257" y="442369"/>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3" name="Curved Connector 512"/>
            <p:cNvCxnSpPr/>
            <p:nvPr/>
          </p:nvCxnSpPr>
          <p:spPr>
            <a:xfrm rot="3000000" flipV="1">
              <a:off x="5014309" y="30429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4" name="Curved Connector 513"/>
            <p:cNvCxnSpPr/>
            <p:nvPr/>
          </p:nvCxnSpPr>
          <p:spPr>
            <a:xfrm rot="3000000" flipV="1">
              <a:off x="4731458" y="114080"/>
              <a:ext cx="500743" cy="478971"/>
            </a:xfrm>
            <a:prstGeom prst="curved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410198" y="1769971"/>
            <a:ext cx="4680857" cy="3503728"/>
            <a:chOff x="7358743" y="1769971"/>
            <a:chExt cx="4680857" cy="3503728"/>
          </a:xfrm>
        </p:grpSpPr>
        <p:cxnSp>
          <p:nvCxnSpPr>
            <p:cNvPr id="518" name="Straight Connector 517"/>
            <p:cNvCxnSpPr/>
            <p:nvPr/>
          </p:nvCxnSpPr>
          <p:spPr>
            <a:xfrm>
              <a:off x="7358743" y="1769971"/>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a:off x="7358743" y="2316167"/>
              <a:ext cx="32004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7358743" y="2873572"/>
              <a:ext cx="46808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7358743" y="3494752"/>
              <a:ext cx="1741714"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7358743" y="4084060"/>
              <a:ext cx="40930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7358743" y="4706732"/>
              <a:ext cx="4376057"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7358743" y="5273699"/>
              <a:ext cx="234042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Bent Arrow 11"/>
          <p:cNvSpPr/>
          <p:nvPr/>
        </p:nvSpPr>
        <p:spPr>
          <a:xfrm rot="3508560">
            <a:off x="4697224" y="730278"/>
            <a:ext cx="999940" cy="957700"/>
          </a:xfrm>
          <a:prstGeom prst="bentArrow">
            <a:avLst/>
          </a:prstGeom>
          <a:solidFill>
            <a:srgbClr val="F9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332" y="1658976"/>
            <a:ext cx="4823776" cy="368308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332" y="1660881"/>
            <a:ext cx="4823776" cy="3683083"/>
          </a:xfrm>
          <a:prstGeom prst="rect">
            <a:avLst/>
          </a:prstGeom>
        </p:spPr>
      </p:pic>
      <p:sp>
        <p:nvSpPr>
          <p:cNvPr id="20" name="Right Arrow 19"/>
          <p:cNvSpPr/>
          <p:nvPr/>
        </p:nvSpPr>
        <p:spPr>
          <a:xfrm rot="20214825">
            <a:off x="4463419" y="3895299"/>
            <a:ext cx="866773" cy="45283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 name="TextBox 1"/>
          <p:cNvSpPr txBox="1"/>
          <p:nvPr/>
        </p:nvSpPr>
        <p:spPr>
          <a:xfrm>
            <a:off x="7226300" y="5543836"/>
            <a:ext cx="4875565" cy="707886"/>
          </a:xfrm>
          <a:prstGeom prst="rect">
            <a:avLst/>
          </a:prstGeom>
          <a:noFill/>
          <a:ln w="28575">
            <a:solidFill>
              <a:schemeClr val="tx1"/>
            </a:solidFill>
          </a:ln>
        </p:spPr>
        <p:txBody>
          <a:bodyPr wrap="none" rtlCol="0">
            <a:spAutoFit/>
          </a:bodyPr>
          <a:lstStyle/>
          <a:p>
            <a:r>
              <a:rPr lang="en-US" sz="4000" b="1" dirty="0" smtClean="0">
                <a:solidFill>
                  <a:srgbClr val="FF0000"/>
                </a:solidFill>
              </a:rPr>
              <a:t>Unannotated Markers</a:t>
            </a:r>
            <a:endParaRPr lang="en-US" sz="4000" b="1" dirty="0">
              <a:solidFill>
                <a:srgbClr val="FF0000"/>
              </a:solidFill>
            </a:endParaRPr>
          </a:p>
        </p:txBody>
      </p:sp>
    </p:spTree>
    <p:extLst>
      <p:ext uri="{BB962C8B-B14F-4D97-AF65-F5344CB8AC3E}">
        <p14:creationId xmlns:p14="http://schemas.microsoft.com/office/powerpoint/2010/main" val="146330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0"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SISRS Filtering</a:t>
            </a:r>
            <a:endParaRPr lang="en-US" sz="6000" b="1" dirty="0"/>
          </a:p>
        </p:txBody>
      </p:sp>
      <p:sp>
        <p:nvSpPr>
          <p:cNvPr id="3" name="Content Placeholder 2"/>
          <p:cNvSpPr>
            <a:spLocks noGrp="1"/>
          </p:cNvSpPr>
          <p:nvPr>
            <p:ph idx="1"/>
          </p:nvPr>
        </p:nvSpPr>
        <p:spPr>
          <a:xfrm>
            <a:off x="1097280" y="1845734"/>
            <a:ext cx="10904220" cy="4023360"/>
          </a:xfrm>
        </p:spPr>
        <p:txBody>
          <a:bodyPr>
            <a:normAutofit/>
          </a:bodyPr>
          <a:lstStyle/>
          <a:p>
            <a:pPr>
              <a:buFont typeface="Arial" panose="020B0604020202020204" pitchFamily="34" charset="0"/>
              <a:buChar char="•"/>
            </a:pPr>
            <a:r>
              <a:rPr lang="en-US" sz="3600" dirty="0" smtClean="0"/>
              <a:t> SISRS filters all sites down to only those that:</a:t>
            </a:r>
            <a:endParaRPr lang="en-US" sz="3600" dirty="0"/>
          </a:p>
          <a:p>
            <a:pPr marL="742950" indent="-742950">
              <a:buFont typeface="+mj-lt"/>
              <a:buAutoNum type="arabicPeriod"/>
            </a:pPr>
            <a:r>
              <a:rPr lang="en-US" sz="3600" dirty="0"/>
              <a:t>Have clear data for every species (</a:t>
            </a:r>
            <a:r>
              <a:rPr lang="en-US" sz="3600" b="1" dirty="0">
                <a:solidFill>
                  <a:srgbClr val="FF0000"/>
                </a:solidFill>
              </a:rPr>
              <a:t>no missing data</a:t>
            </a:r>
            <a:r>
              <a:rPr lang="en-US" sz="3600" dirty="0" smtClean="0"/>
              <a:t>)</a:t>
            </a:r>
          </a:p>
          <a:p>
            <a:pPr marL="742950" indent="-742950">
              <a:buFont typeface="+mj-lt"/>
              <a:buAutoNum type="arabicPeriod"/>
            </a:pPr>
            <a:r>
              <a:rPr lang="en-US" sz="3600" dirty="0" smtClean="0"/>
              <a:t>Vary among species  (</a:t>
            </a:r>
            <a:r>
              <a:rPr lang="en-US" sz="3600" b="1" dirty="0" smtClean="0">
                <a:solidFill>
                  <a:srgbClr val="FF0000"/>
                </a:solidFill>
              </a:rPr>
              <a:t>no</a:t>
            </a:r>
            <a:r>
              <a:rPr lang="en-US" sz="3600" dirty="0" smtClean="0"/>
              <a:t> </a:t>
            </a:r>
            <a:r>
              <a:rPr lang="en-US" sz="3600" b="1" dirty="0" smtClean="0">
                <a:solidFill>
                  <a:srgbClr val="FF0000"/>
                </a:solidFill>
              </a:rPr>
              <a:t>invariant sites</a:t>
            </a:r>
            <a:r>
              <a:rPr lang="en-US" sz="3600" dirty="0" smtClean="0"/>
              <a:t>)</a:t>
            </a:r>
          </a:p>
          <a:p>
            <a:pPr marL="742950" indent="-742950">
              <a:buFont typeface="+mj-lt"/>
              <a:buAutoNum type="arabicPeriod"/>
            </a:pPr>
            <a:r>
              <a:rPr lang="en-US" sz="3600" dirty="0" smtClean="0"/>
              <a:t>Do </a:t>
            </a:r>
            <a:r>
              <a:rPr lang="en-US" sz="3600" b="1" u="sng" dirty="0" smtClean="0"/>
              <a:t>not</a:t>
            </a:r>
            <a:r>
              <a:rPr lang="en-US" sz="3600" dirty="0" smtClean="0"/>
              <a:t> vary within any taxon (</a:t>
            </a:r>
            <a:r>
              <a:rPr lang="en-US" sz="3600" b="1" dirty="0" smtClean="0">
                <a:solidFill>
                  <a:srgbClr val="FF0000"/>
                </a:solidFill>
              </a:rPr>
              <a:t>no</a:t>
            </a:r>
            <a:r>
              <a:rPr lang="en-US" sz="3600" dirty="0" smtClean="0"/>
              <a:t> </a:t>
            </a:r>
            <a:r>
              <a:rPr lang="en-US" sz="3600" b="1" dirty="0" smtClean="0">
                <a:solidFill>
                  <a:srgbClr val="FF0000"/>
                </a:solidFill>
              </a:rPr>
              <a:t>hypervariable sites</a:t>
            </a:r>
            <a:r>
              <a:rPr lang="en-US" sz="3600" dirty="0" smtClean="0"/>
              <a:t>)</a:t>
            </a:r>
          </a:p>
          <a:p>
            <a:pPr marL="742950" indent="-742950">
              <a:buFont typeface="+mj-lt"/>
              <a:buAutoNum type="arabicPeriod"/>
            </a:pPr>
            <a:r>
              <a:rPr lang="en-US" sz="3600" dirty="0" smtClean="0"/>
              <a:t>Have only two possible bases</a:t>
            </a:r>
          </a:p>
        </p:txBody>
      </p:sp>
    </p:spTree>
    <p:extLst>
      <p:ext uri="{BB962C8B-B14F-4D97-AF65-F5344CB8AC3E}">
        <p14:creationId xmlns:p14="http://schemas.microsoft.com/office/powerpoint/2010/main" val="10812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79" y="1845733"/>
            <a:ext cx="10985863" cy="4446209"/>
          </a:xfrm>
        </p:spPr>
        <p:txBody>
          <a:bodyPr>
            <a:normAutofit/>
          </a:bodyPr>
          <a:lstStyle/>
          <a:p>
            <a:pPr marL="742950" indent="-742950">
              <a:lnSpc>
                <a:spcPct val="100000"/>
              </a:lnSpc>
              <a:spcBef>
                <a:spcPts val="300"/>
              </a:spcBef>
              <a:spcAft>
                <a:spcPts val="300"/>
              </a:spcAft>
              <a:buFont typeface="+mj-lt"/>
              <a:buAutoNum type="arabicPeriod" startAt="3"/>
            </a:pPr>
            <a:r>
              <a:rPr lang="en-US" sz="4000" dirty="0" smtClean="0"/>
              <a:t>Uniquely map composite scaffolds to reference genome</a:t>
            </a:r>
            <a:endParaRPr lang="en-US" sz="3400" dirty="0" smtClean="0"/>
          </a:p>
        </p:txBody>
      </p:sp>
      <p:sp>
        <p:nvSpPr>
          <p:cNvPr id="13" name="TextBox 12"/>
          <p:cNvSpPr txBox="1"/>
          <p:nvPr/>
        </p:nvSpPr>
        <p:spPr>
          <a:xfrm>
            <a:off x="2489213" y="3152579"/>
            <a:ext cx="938077" cy="646331"/>
          </a:xfrm>
          <a:prstGeom prst="rect">
            <a:avLst/>
          </a:prstGeom>
          <a:noFill/>
        </p:spPr>
        <p:txBody>
          <a:bodyPr wrap="none" rtlCol="0">
            <a:spAutoFit/>
          </a:bodyPr>
          <a:lstStyle/>
          <a:p>
            <a:r>
              <a:rPr lang="en-US" sz="3600" b="1" dirty="0" smtClean="0"/>
              <a:t>CDS</a:t>
            </a:r>
            <a:endParaRPr lang="en-US" sz="3600" b="1" dirty="0"/>
          </a:p>
        </p:txBody>
      </p:sp>
      <p:sp>
        <p:nvSpPr>
          <p:cNvPr id="14" name="TextBox 13"/>
          <p:cNvSpPr txBox="1"/>
          <p:nvPr/>
        </p:nvSpPr>
        <p:spPr>
          <a:xfrm>
            <a:off x="2242350" y="3746619"/>
            <a:ext cx="1431802" cy="646331"/>
          </a:xfrm>
          <a:prstGeom prst="rect">
            <a:avLst/>
          </a:prstGeom>
          <a:noFill/>
        </p:spPr>
        <p:txBody>
          <a:bodyPr wrap="none" rtlCol="0">
            <a:spAutoFit/>
          </a:bodyPr>
          <a:lstStyle/>
          <a:p>
            <a:r>
              <a:rPr lang="en-US" sz="3600" b="1" dirty="0" smtClean="0"/>
              <a:t>5’ UTR</a:t>
            </a:r>
            <a:endParaRPr lang="en-US" sz="3600" b="1" dirty="0"/>
          </a:p>
        </p:txBody>
      </p:sp>
      <p:sp>
        <p:nvSpPr>
          <p:cNvPr id="15" name="TextBox 14"/>
          <p:cNvSpPr txBox="1"/>
          <p:nvPr/>
        </p:nvSpPr>
        <p:spPr>
          <a:xfrm>
            <a:off x="2242350" y="4379160"/>
            <a:ext cx="1431802" cy="646331"/>
          </a:xfrm>
          <a:prstGeom prst="rect">
            <a:avLst/>
          </a:prstGeom>
          <a:noFill/>
        </p:spPr>
        <p:txBody>
          <a:bodyPr wrap="none" rtlCol="0">
            <a:spAutoFit/>
          </a:bodyPr>
          <a:lstStyle/>
          <a:p>
            <a:r>
              <a:rPr lang="en-US" sz="3600" b="1" dirty="0"/>
              <a:t>3</a:t>
            </a:r>
            <a:r>
              <a:rPr lang="en-US" sz="3600" b="1" dirty="0" smtClean="0"/>
              <a:t>’ UTR</a:t>
            </a:r>
            <a:endParaRPr lang="en-US" sz="3600" b="1" dirty="0"/>
          </a:p>
        </p:txBody>
      </p:sp>
      <p:sp>
        <p:nvSpPr>
          <p:cNvPr id="16" name="TextBox 15"/>
          <p:cNvSpPr txBox="1"/>
          <p:nvPr/>
        </p:nvSpPr>
        <p:spPr>
          <a:xfrm>
            <a:off x="2120682" y="4997911"/>
            <a:ext cx="1675139" cy="646331"/>
          </a:xfrm>
          <a:prstGeom prst="rect">
            <a:avLst/>
          </a:prstGeom>
          <a:noFill/>
        </p:spPr>
        <p:txBody>
          <a:bodyPr wrap="none" rtlCol="0">
            <a:spAutoFit/>
          </a:bodyPr>
          <a:lstStyle/>
          <a:p>
            <a:r>
              <a:rPr lang="en-US" sz="3600" b="1" dirty="0" smtClean="0"/>
              <a:t>Intronic</a:t>
            </a:r>
            <a:endParaRPr lang="en-US" sz="3600" b="1" dirty="0"/>
          </a:p>
        </p:txBody>
      </p:sp>
      <p:sp>
        <p:nvSpPr>
          <p:cNvPr id="17" name="TextBox 16"/>
          <p:cNvSpPr txBox="1"/>
          <p:nvPr/>
        </p:nvSpPr>
        <p:spPr>
          <a:xfrm>
            <a:off x="4759629" y="3732829"/>
            <a:ext cx="1588897" cy="646331"/>
          </a:xfrm>
          <a:prstGeom prst="rect">
            <a:avLst/>
          </a:prstGeom>
          <a:noFill/>
        </p:spPr>
        <p:txBody>
          <a:bodyPr wrap="none" rtlCol="0">
            <a:spAutoFit/>
          </a:bodyPr>
          <a:lstStyle/>
          <a:p>
            <a:r>
              <a:rPr lang="en-US" sz="3600" b="1" dirty="0" smtClean="0"/>
              <a:t>smRNA</a:t>
            </a:r>
            <a:endParaRPr lang="en-US" sz="3600" b="1" dirty="0"/>
          </a:p>
        </p:txBody>
      </p:sp>
      <p:sp>
        <p:nvSpPr>
          <p:cNvPr id="18" name="TextBox 17"/>
          <p:cNvSpPr txBox="1"/>
          <p:nvPr/>
        </p:nvSpPr>
        <p:spPr>
          <a:xfrm>
            <a:off x="4761232" y="4291161"/>
            <a:ext cx="1585690" cy="646331"/>
          </a:xfrm>
          <a:prstGeom prst="rect">
            <a:avLst/>
          </a:prstGeom>
          <a:noFill/>
        </p:spPr>
        <p:txBody>
          <a:bodyPr wrap="none" rtlCol="0">
            <a:spAutoFit/>
          </a:bodyPr>
          <a:lstStyle/>
          <a:p>
            <a:r>
              <a:rPr lang="en-US" sz="3600" b="1" dirty="0" smtClean="0"/>
              <a:t>lncRNA</a:t>
            </a:r>
            <a:endParaRPr lang="en-US" sz="3600" b="1" dirty="0"/>
          </a:p>
        </p:txBody>
      </p:sp>
      <p:sp>
        <p:nvSpPr>
          <p:cNvPr id="19" name="TextBox 18"/>
          <p:cNvSpPr txBox="1"/>
          <p:nvPr/>
        </p:nvSpPr>
        <p:spPr>
          <a:xfrm>
            <a:off x="7006998" y="3423454"/>
            <a:ext cx="3600164" cy="646331"/>
          </a:xfrm>
          <a:prstGeom prst="rect">
            <a:avLst/>
          </a:prstGeom>
          <a:noFill/>
        </p:spPr>
        <p:txBody>
          <a:bodyPr wrap="square" rtlCol="0">
            <a:spAutoFit/>
          </a:bodyPr>
          <a:lstStyle/>
          <a:p>
            <a:r>
              <a:rPr lang="en-US" sz="3600" b="1" dirty="0" smtClean="0"/>
              <a:t>Noncoding Genes</a:t>
            </a:r>
            <a:endParaRPr lang="en-US" sz="3600" b="1" dirty="0"/>
          </a:p>
        </p:txBody>
      </p:sp>
      <p:sp>
        <p:nvSpPr>
          <p:cNvPr id="20" name="TextBox 19"/>
          <p:cNvSpPr txBox="1"/>
          <p:nvPr/>
        </p:nvSpPr>
        <p:spPr>
          <a:xfrm>
            <a:off x="7434004" y="4074406"/>
            <a:ext cx="2734943" cy="646331"/>
          </a:xfrm>
          <a:prstGeom prst="rect">
            <a:avLst/>
          </a:prstGeom>
          <a:noFill/>
        </p:spPr>
        <p:txBody>
          <a:bodyPr wrap="square" rtlCol="0">
            <a:spAutoFit/>
          </a:bodyPr>
          <a:lstStyle/>
          <a:p>
            <a:r>
              <a:rPr lang="en-US" sz="3600" b="1" dirty="0" smtClean="0"/>
              <a:t>Pseudogenes</a:t>
            </a:r>
            <a:endParaRPr lang="en-US" sz="3600" b="1" dirty="0"/>
          </a:p>
        </p:txBody>
      </p:sp>
      <p:sp>
        <p:nvSpPr>
          <p:cNvPr id="21" name="TextBox 20"/>
          <p:cNvSpPr txBox="1"/>
          <p:nvPr/>
        </p:nvSpPr>
        <p:spPr>
          <a:xfrm>
            <a:off x="7075318" y="4702660"/>
            <a:ext cx="3461731" cy="646331"/>
          </a:xfrm>
          <a:prstGeom prst="rect">
            <a:avLst/>
          </a:prstGeom>
          <a:noFill/>
        </p:spPr>
        <p:txBody>
          <a:bodyPr wrap="square" rtlCol="0">
            <a:spAutoFit/>
          </a:bodyPr>
          <a:lstStyle/>
          <a:p>
            <a:r>
              <a:rPr lang="en-US" sz="3600" b="1" dirty="0" smtClean="0"/>
              <a:t>Intergenic/Other</a:t>
            </a:r>
            <a:endParaRPr lang="en-US" sz="3600" b="1" dirty="0"/>
          </a:p>
        </p:txBody>
      </p:sp>
      <p:sp>
        <p:nvSpPr>
          <p:cNvPr id="22" name="TextBox 21"/>
          <p:cNvSpPr txBox="1"/>
          <p:nvPr/>
        </p:nvSpPr>
        <p:spPr>
          <a:xfrm>
            <a:off x="4375963" y="5592581"/>
            <a:ext cx="7694479" cy="584775"/>
          </a:xfrm>
          <a:prstGeom prst="rect">
            <a:avLst/>
          </a:prstGeom>
          <a:noFill/>
          <a:ln>
            <a:solidFill>
              <a:schemeClr val="tx1"/>
            </a:solidFill>
          </a:ln>
        </p:spPr>
        <p:txBody>
          <a:bodyPr wrap="none" rtlCol="0">
            <a:spAutoFit/>
          </a:bodyPr>
          <a:lstStyle/>
          <a:p>
            <a:r>
              <a:rPr lang="en-US" sz="3200" b="1" dirty="0" smtClean="0">
                <a:solidFill>
                  <a:srgbClr val="FF0000"/>
                </a:solidFill>
              </a:rPr>
              <a:t>Not present in </a:t>
            </a:r>
            <a:r>
              <a:rPr lang="en-US" sz="3200" b="1" i="1" dirty="0" err="1" smtClean="0">
                <a:solidFill>
                  <a:srgbClr val="FF0000"/>
                </a:solidFill>
              </a:rPr>
              <a:t>Bos</a:t>
            </a:r>
            <a:r>
              <a:rPr lang="en-US" sz="3200" b="1" i="1" dirty="0" smtClean="0">
                <a:solidFill>
                  <a:srgbClr val="FF0000"/>
                </a:solidFill>
              </a:rPr>
              <a:t> </a:t>
            </a:r>
            <a:r>
              <a:rPr lang="en-US" sz="3200" b="1" i="1" dirty="0" err="1" smtClean="0">
                <a:solidFill>
                  <a:srgbClr val="FF0000"/>
                </a:solidFill>
              </a:rPr>
              <a:t>taurus</a:t>
            </a:r>
            <a:r>
              <a:rPr lang="en-US" sz="3200" b="1" i="1" dirty="0" smtClean="0">
                <a:solidFill>
                  <a:srgbClr val="FF0000"/>
                </a:solidFill>
              </a:rPr>
              <a:t> </a:t>
            </a:r>
            <a:r>
              <a:rPr lang="en-US" sz="3200" b="1" dirty="0" smtClean="0">
                <a:solidFill>
                  <a:srgbClr val="FF0000"/>
                </a:solidFill>
              </a:rPr>
              <a:t>reference genome</a:t>
            </a:r>
            <a:endParaRPr lang="en-US" sz="3200" b="1" dirty="0">
              <a:solidFill>
                <a:srgbClr val="FF0000"/>
              </a:solidFill>
            </a:endParaRPr>
          </a:p>
        </p:txBody>
      </p:sp>
    </p:spTree>
    <p:extLst>
      <p:ext uri="{BB962C8B-B14F-4D97-AF65-F5344CB8AC3E}">
        <p14:creationId xmlns:p14="http://schemas.microsoft.com/office/powerpoint/2010/main" val="30990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mph" presetSubtype="1" grpId="1" nodeType="clickEffect">
                                  <p:stCondLst>
                                    <p:cond delay="0"/>
                                  </p:stCondLst>
                                  <p:childTnLst>
                                    <p:set>
                                      <p:cBhvr override="childStyle">
                                        <p:cTn id="44" dur="indefinite"/>
                                        <p:tgtEl>
                                          <p:spTgt spid="18"/>
                                        </p:tgtEl>
                                        <p:attrNameLst>
                                          <p:attrName>style.color</p:attrName>
                                        </p:attrNameLst>
                                      </p:cBhvr>
                                      <p:to>
                                        <p:clrVal>
                                          <a:srgbClr val="E70303"/>
                                        </p:clrVal>
                                      </p:to>
                                    </p:set>
                                  </p:childTnLst>
                                </p:cTn>
                              </p:par>
                              <p:par>
                                <p:cTn id="45" presetID="3" presetClass="emph" presetSubtype="1" grpId="1" nodeType="withEffect">
                                  <p:stCondLst>
                                    <p:cond delay="0"/>
                                  </p:stCondLst>
                                  <p:childTnLst>
                                    <p:set>
                                      <p:cBhvr override="childStyle">
                                        <p:cTn id="46" dur="indefinite"/>
                                        <p:tgtEl>
                                          <p:spTgt spid="19"/>
                                        </p:tgtEl>
                                        <p:attrNameLst>
                                          <p:attrName>style.color</p:attrName>
                                        </p:attrNameLst>
                                      </p:cBhvr>
                                      <p:to>
                                        <p:clrVal>
                                          <a:srgbClr val="E70303"/>
                                        </p:clrVal>
                                      </p:to>
                                    </p:se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8" grpId="1"/>
      <p:bldP spid="19" grpId="0"/>
      <p:bldP spid="19" grpId="1"/>
      <p:bldP spid="20" grpId="0"/>
      <p:bldP spid="21"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79" y="1845733"/>
            <a:ext cx="10985863" cy="4446209"/>
          </a:xfrm>
        </p:spPr>
        <p:txBody>
          <a:bodyPr>
            <a:normAutofit/>
          </a:bodyPr>
          <a:lstStyle/>
          <a:p>
            <a:pPr marL="742950" indent="-742950">
              <a:lnSpc>
                <a:spcPct val="100000"/>
              </a:lnSpc>
              <a:spcBef>
                <a:spcPts val="300"/>
              </a:spcBef>
              <a:spcAft>
                <a:spcPts val="300"/>
              </a:spcAft>
              <a:buFont typeface="+mj-lt"/>
              <a:buAutoNum type="arabicPeriod" startAt="4"/>
            </a:pPr>
            <a:r>
              <a:rPr lang="en-US" sz="4000" dirty="0" smtClean="0"/>
              <a:t>Assign phylogenetic signal to each site</a:t>
            </a:r>
            <a:endParaRPr lang="en-US" sz="3400" dirty="0" smtClean="0"/>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043" y="3143800"/>
            <a:ext cx="3369385" cy="3470364"/>
          </a:xfrm>
          <a:prstGeom prst="rect">
            <a:avLst/>
          </a:prstGeom>
          <a:ln w="38100">
            <a:solidFill>
              <a:schemeClr val="tx1"/>
            </a:solidFill>
          </a:ln>
        </p:spPr>
      </p:pic>
      <p:pic>
        <p:nvPicPr>
          <p:cNvPr id="24" name="Picture 23"/>
          <p:cNvPicPr>
            <a:picLocks noChangeAspect="1"/>
          </p:cNvPicPr>
          <p:nvPr/>
        </p:nvPicPr>
        <p:blipFill>
          <a:blip r:embed="rId4"/>
          <a:stretch>
            <a:fillRect/>
          </a:stretch>
        </p:blipFill>
        <p:spPr>
          <a:xfrm>
            <a:off x="3721002" y="3727265"/>
            <a:ext cx="8294618" cy="1629591"/>
          </a:xfrm>
          <a:prstGeom prst="rect">
            <a:avLst/>
          </a:prstGeom>
        </p:spPr>
      </p:pic>
    </p:spTree>
    <p:extLst>
      <p:ext uri="{BB962C8B-B14F-4D97-AF65-F5344CB8AC3E}">
        <p14:creationId xmlns:p14="http://schemas.microsoft.com/office/powerpoint/2010/main" val="32464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79" y="1845733"/>
            <a:ext cx="10985863" cy="4446209"/>
          </a:xfrm>
        </p:spPr>
        <p:txBody>
          <a:bodyPr>
            <a:normAutofit/>
          </a:bodyPr>
          <a:lstStyle/>
          <a:p>
            <a:pPr marL="742950" indent="-742950">
              <a:lnSpc>
                <a:spcPct val="100000"/>
              </a:lnSpc>
              <a:spcBef>
                <a:spcPts val="300"/>
              </a:spcBef>
              <a:spcAft>
                <a:spcPts val="300"/>
              </a:spcAft>
              <a:buFont typeface="+mj-lt"/>
              <a:buAutoNum type="arabicPeriod" startAt="4"/>
            </a:pPr>
            <a:r>
              <a:rPr lang="en-US" sz="4000" dirty="0" smtClean="0"/>
              <a:t>Assign phylogenetic signal to each site</a:t>
            </a:r>
            <a:endParaRPr lang="en-US" sz="3400"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043" y="3143800"/>
            <a:ext cx="3369385" cy="3470364"/>
          </a:xfrm>
          <a:prstGeom prst="rect">
            <a:avLst/>
          </a:prstGeom>
          <a:ln w="38100">
            <a:solidFill>
              <a:schemeClr val="tx1"/>
            </a:solidFill>
          </a:ln>
        </p:spPr>
      </p:pic>
      <p:pic>
        <p:nvPicPr>
          <p:cNvPr id="7" name="Picture 6"/>
          <p:cNvPicPr>
            <a:picLocks noChangeAspect="1"/>
          </p:cNvPicPr>
          <p:nvPr/>
        </p:nvPicPr>
        <p:blipFill>
          <a:blip r:embed="rId4"/>
          <a:stretch>
            <a:fillRect/>
          </a:stretch>
        </p:blipFill>
        <p:spPr>
          <a:xfrm>
            <a:off x="3721002" y="3727265"/>
            <a:ext cx="8294618" cy="1629591"/>
          </a:xfrm>
          <a:prstGeom prst="rect">
            <a:avLst/>
          </a:prstGeom>
        </p:spPr>
      </p:pic>
      <p:sp>
        <p:nvSpPr>
          <p:cNvPr id="8" name="Rounded Rectangle 7"/>
          <p:cNvSpPr/>
          <p:nvPr/>
        </p:nvSpPr>
        <p:spPr>
          <a:xfrm>
            <a:off x="2316480" y="5233851"/>
            <a:ext cx="1036320" cy="1380313"/>
          </a:xfrm>
          <a:prstGeom prst="roundRect">
            <a:avLst/>
          </a:prstGeom>
          <a:solidFill>
            <a:srgbClr val="FFFF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826000" y="3143800"/>
            <a:ext cx="314960" cy="47316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10880" y="2758712"/>
            <a:ext cx="3581301" cy="646331"/>
          </a:xfrm>
          <a:prstGeom prst="rect">
            <a:avLst/>
          </a:prstGeom>
          <a:solidFill>
            <a:srgbClr val="FFFF00"/>
          </a:solidFill>
          <a:ln w="38100">
            <a:solidFill>
              <a:schemeClr val="tx1"/>
            </a:solidFill>
          </a:ln>
        </p:spPr>
        <p:txBody>
          <a:bodyPr wrap="none" rtlCol="0">
            <a:spAutoFit/>
          </a:bodyPr>
          <a:lstStyle/>
          <a:p>
            <a:r>
              <a:rPr lang="en-US" sz="3600" b="1" dirty="0" smtClean="0"/>
              <a:t>Taxonomic  Signal</a:t>
            </a:r>
            <a:endParaRPr lang="en-US" sz="3600" b="1" dirty="0"/>
          </a:p>
        </p:txBody>
      </p:sp>
      <p:sp>
        <p:nvSpPr>
          <p:cNvPr id="4" name="Oval 3"/>
          <p:cNvSpPr/>
          <p:nvPr/>
        </p:nvSpPr>
        <p:spPr>
          <a:xfrm>
            <a:off x="1520190" y="5669280"/>
            <a:ext cx="291115" cy="266157"/>
          </a:xfrm>
          <a:prstGeom prst="ellipse">
            <a:avLst/>
          </a:prstGeom>
          <a:solidFill>
            <a:srgbClr val="FBE7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70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79" y="1845733"/>
            <a:ext cx="10985863" cy="4446209"/>
          </a:xfrm>
        </p:spPr>
        <p:txBody>
          <a:bodyPr>
            <a:normAutofit/>
          </a:bodyPr>
          <a:lstStyle/>
          <a:p>
            <a:pPr marL="742950" indent="-742950">
              <a:lnSpc>
                <a:spcPct val="100000"/>
              </a:lnSpc>
              <a:spcBef>
                <a:spcPts val="300"/>
              </a:spcBef>
              <a:spcAft>
                <a:spcPts val="300"/>
              </a:spcAft>
              <a:buFont typeface="+mj-lt"/>
              <a:buAutoNum type="arabicPeriod" startAt="4"/>
            </a:pPr>
            <a:r>
              <a:rPr lang="en-US" sz="4000" dirty="0" smtClean="0"/>
              <a:t>Assign phylogenetic signal to each site</a:t>
            </a:r>
            <a:endParaRPr lang="en-US" sz="3400" dirty="0" smtClean="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043" y="3143800"/>
            <a:ext cx="3369385" cy="3470364"/>
          </a:xfrm>
          <a:prstGeom prst="rect">
            <a:avLst/>
          </a:prstGeom>
          <a:ln w="38100">
            <a:solidFill>
              <a:schemeClr val="tx1"/>
            </a:solidFill>
          </a:ln>
        </p:spPr>
      </p:pic>
      <p:pic>
        <p:nvPicPr>
          <p:cNvPr id="11" name="Picture 10"/>
          <p:cNvPicPr>
            <a:picLocks noChangeAspect="1"/>
          </p:cNvPicPr>
          <p:nvPr/>
        </p:nvPicPr>
        <p:blipFill>
          <a:blip r:embed="rId4"/>
          <a:stretch>
            <a:fillRect/>
          </a:stretch>
        </p:blipFill>
        <p:spPr>
          <a:xfrm>
            <a:off x="3721002" y="3727265"/>
            <a:ext cx="8294618" cy="1629591"/>
          </a:xfrm>
          <a:prstGeom prst="rect">
            <a:avLst/>
          </a:prstGeom>
        </p:spPr>
      </p:pic>
      <p:sp>
        <p:nvSpPr>
          <p:cNvPr id="12" name="Rounded Rectangle 11"/>
          <p:cNvSpPr/>
          <p:nvPr/>
        </p:nvSpPr>
        <p:spPr>
          <a:xfrm>
            <a:off x="2174584" y="3789680"/>
            <a:ext cx="1332844" cy="686043"/>
          </a:xfrm>
          <a:prstGeom prst="roundRect">
            <a:avLst/>
          </a:prstGeom>
          <a:solidFill>
            <a:srgbClr val="00FF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547360" y="3143800"/>
            <a:ext cx="314960" cy="473160"/>
          </a:xfrm>
          <a:prstGeom prst="down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286000" y="5201921"/>
            <a:ext cx="1036320" cy="335280"/>
          </a:xfrm>
          <a:prstGeom prst="roundRect">
            <a:avLst/>
          </a:prstGeom>
          <a:solidFill>
            <a:srgbClr val="00FF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25030" y="2758712"/>
            <a:ext cx="4523867" cy="646331"/>
          </a:xfrm>
          <a:prstGeom prst="rect">
            <a:avLst/>
          </a:prstGeom>
          <a:solidFill>
            <a:srgbClr val="00FF00"/>
          </a:solidFill>
          <a:ln w="38100">
            <a:solidFill>
              <a:schemeClr val="tx1"/>
            </a:solidFill>
          </a:ln>
        </p:spPr>
        <p:txBody>
          <a:bodyPr wrap="none" rtlCol="0">
            <a:spAutoFit/>
          </a:bodyPr>
          <a:lstStyle/>
          <a:p>
            <a:r>
              <a:rPr lang="en-US" sz="3600" b="1" dirty="0" smtClean="0"/>
              <a:t>Non-Taxonomic  Signal</a:t>
            </a:r>
            <a:endParaRPr lang="en-US" sz="3600" b="1" dirty="0"/>
          </a:p>
        </p:txBody>
      </p:sp>
    </p:spTree>
    <p:extLst>
      <p:ext uri="{BB962C8B-B14F-4D97-AF65-F5344CB8AC3E}">
        <p14:creationId xmlns:p14="http://schemas.microsoft.com/office/powerpoint/2010/main" val="114558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Research Approach</a:t>
            </a:r>
            <a:endParaRPr lang="en-US" sz="6000" b="1" dirty="0"/>
          </a:p>
        </p:txBody>
      </p:sp>
      <p:sp>
        <p:nvSpPr>
          <p:cNvPr id="5" name="Content Placeholder 4"/>
          <p:cNvSpPr>
            <a:spLocks noGrp="1"/>
          </p:cNvSpPr>
          <p:nvPr>
            <p:ph idx="1"/>
          </p:nvPr>
        </p:nvSpPr>
        <p:spPr>
          <a:xfrm>
            <a:off x="1097279" y="1845733"/>
            <a:ext cx="10985863" cy="4446209"/>
          </a:xfrm>
        </p:spPr>
        <p:txBody>
          <a:bodyPr>
            <a:normAutofit/>
          </a:bodyPr>
          <a:lstStyle/>
          <a:p>
            <a:pPr marL="742950" indent="-742950">
              <a:lnSpc>
                <a:spcPct val="100000"/>
              </a:lnSpc>
              <a:spcBef>
                <a:spcPts val="300"/>
              </a:spcBef>
              <a:spcAft>
                <a:spcPts val="300"/>
              </a:spcAft>
              <a:buFont typeface="+mj-lt"/>
              <a:buAutoNum type="arabicPeriod" startAt="4"/>
            </a:pPr>
            <a:r>
              <a:rPr lang="en-US" sz="4000" dirty="0" smtClean="0"/>
              <a:t>Assign phylogenetic signal to each site</a:t>
            </a:r>
            <a:endParaRPr lang="en-US" sz="3400" dirty="0" smtClean="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043" y="3143800"/>
            <a:ext cx="3369385" cy="3470364"/>
          </a:xfrm>
          <a:prstGeom prst="rect">
            <a:avLst/>
          </a:prstGeom>
          <a:ln w="38100">
            <a:solidFill>
              <a:schemeClr val="tx1"/>
            </a:solidFill>
          </a:ln>
        </p:spPr>
      </p:pic>
      <p:pic>
        <p:nvPicPr>
          <p:cNvPr id="15" name="Picture 14"/>
          <p:cNvPicPr>
            <a:picLocks noChangeAspect="1"/>
          </p:cNvPicPr>
          <p:nvPr/>
        </p:nvPicPr>
        <p:blipFill>
          <a:blip r:embed="rId4"/>
          <a:stretch>
            <a:fillRect/>
          </a:stretch>
        </p:blipFill>
        <p:spPr>
          <a:xfrm>
            <a:off x="3721002" y="3727265"/>
            <a:ext cx="8294618" cy="1629591"/>
          </a:xfrm>
          <a:prstGeom prst="rect">
            <a:avLst/>
          </a:prstGeom>
        </p:spPr>
      </p:pic>
      <p:sp>
        <p:nvSpPr>
          <p:cNvPr id="16" name="Rounded Rectangle 15"/>
          <p:cNvSpPr/>
          <p:nvPr/>
        </p:nvSpPr>
        <p:spPr>
          <a:xfrm>
            <a:off x="2265680" y="5679440"/>
            <a:ext cx="1036320" cy="985524"/>
          </a:xfrm>
          <a:prstGeom prst="roundRect">
            <a:avLst/>
          </a:prstGeom>
          <a:solidFill>
            <a:srgbClr val="00FF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309360" y="3143800"/>
            <a:ext cx="314960" cy="473160"/>
          </a:xfrm>
          <a:prstGeom prst="down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10880" y="2758712"/>
            <a:ext cx="3581301" cy="646331"/>
          </a:xfrm>
          <a:prstGeom prst="rect">
            <a:avLst/>
          </a:prstGeom>
          <a:solidFill>
            <a:srgbClr val="00FF00"/>
          </a:solidFill>
          <a:ln w="38100">
            <a:solidFill>
              <a:schemeClr val="tx1"/>
            </a:solidFill>
          </a:ln>
        </p:spPr>
        <p:txBody>
          <a:bodyPr wrap="none" rtlCol="0">
            <a:spAutoFit/>
          </a:bodyPr>
          <a:lstStyle/>
          <a:p>
            <a:r>
              <a:rPr lang="en-US" sz="3600" b="1" dirty="0" smtClean="0"/>
              <a:t>Taxonomic  Signal</a:t>
            </a:r>
            <a:endParaRPr lang="en-US" sz="3600" b="1" dirty="0"/>
          </a:p>
        </p:txBody>
      </p:sp>
      <p:sp>
        <p:nvSpPr>
          <p:cNvPr id="11" name="Oval 10"/>
          <p:cNvSpPr/>
          <p:nvPr/>
        </p:nvSpPr>
        <p:spPr>
          <a:xfrm>
            <a:off x="1700037" y="6051185"/>
            <a:ext cx="291115" cy="266157"/>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109346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Trees Matter</a:t>
            </a:r>
            <a:endParaRPr lang="en-US" b="1" dirty="0"/>
          </a:p>
        </p:txBody>
      </p:sp>
      <p:cxnSp>
        <p:nvCxnSpPr>
          <p:cNvPr id="11" name="Straight Connector 10"/>
          <p:cNvCxnSpPr/>
          <p:nvPr/>
        </p:nvCxnSpPr>
        <p:spPr>
          <a:xfrm>
            <a:off x="699247" y="3482580"/>
            <a:ext cx="2008094" cy="2008094"/>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046743" y="3435173"/>
            <a:ext cx="2986045" cy="2572864"/>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3" y="3408278"/>
            <a:ext cx="451012" cy="484087"/>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94212" y="3860775"/>
            <a:ext cx="639267" cy="748771"/>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81429" y="3503352"/>
            <a:ext cx="453615" cy="403813"/>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026283" y="3435173"/>
            <a:ext cx="309079" cy="426173"/>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263910" y="3471023"/>
            <a:ext cx="439183" cy="543718"/>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1025" name="Rectangle 1024"/>
          <p:cNvSpPr/>
          <p:nvPr/>
        </p:nvSpPr>
        <p:spPr>
          <a:xfrm>
            <a:off x="400552" y="2060053"/>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35" name="Rectangle 34"/>
          <p:cNvSpPr/>
          <p:nvPr/>
        </p:nvSpPr>
        <p:spPr>
          <a:xfrm>
            <a:off x="1393737" y="2060053"/>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00B0F0"/>
                </a:solidFill>
              </a:rPr>
              <a:t>B</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36" name="Rectangle 35"/>
          <p:cNvSpPr/>
          <p:nvPr/>
        </p:nvSpPr>
        <p:spPr>
          <a:xfrm>
            <a:off x="2290450" y="2060053"/>
            <a:ext cx="5533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C</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37" name="Rectangle 36"/>
          <p:cNvSpPr/>
          <p:nvPr/>
        </p:nvSpPr>
        <p:spPr>
          <a:xfrm>
            <a:off x="3057091" y="2060053"/>
            <a:ext cx="6206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D</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38" name="Rectangle 37"/>
          <p:cNvSpPr/>
          <p:nvPr/>
        </p:nvSpPr>
        <p:spPr>
          <a:xfrm>
            <a:off x="3892151" y="2060053"/>
            <a:ext cx="52290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E</a:t>
            </a:r>
          </a:p>
        </p:txBody>
      </p:sp>
      <p:sp>
        <p:nvSpPr>
          <p:cNvPr id="40" name="Rectangle 39"/>
          <p:cNvSpPr/>
          <p:nvPr/>
        </p:nvSpPr>
        <p:spPr>
          <a:xfrm>
            <a:off x="4919655" y="2060053"/>
            <a:ext cx="50206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F</a:t>
            </a:r>
          </a:p>
        </p:txBody>
      </p:sp>
      <p:cxnSp>
        <p:nvCxnSpPr>
          <p:cNvPr id="41" name="Straight Connector 40"/>
          <p:cNvCxnSpPr/>
          <p:nvPr/>
        </p:nvCxnSpPr>
        <p:spPr>
          <a:xfrm flipH="1">
            <a:off x="1263910" y="5116501"/>
            <a:ext cx="1820552" cy="1568640"/>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16464" y="3482580"/>
            <a:ext cx="2008094" cy="2008094"/>
          </a:xfrm>
          <a:prstGeom prst="line">
            <a:avLst/>
          </a:prstGeom>
          <a:ln w="158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8463960" y="3435173"/>
            <a:ext cx="2986045" cy="2572864"/>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532020" y="3408278"/>
            <a:ext cx="451012" cy="484087"/>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11429" y="3860775"/>
            <a:ext cx="319633" cy="374385"/>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998646" y="3503352"/>
            <a:ext cx="453615" cy="403813"/>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9443500" y="3435173"/>
            <a:ext cx="309079" cy="426173"/>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81127" y="3471023"/>
            <a:ext cx="439183" cy="543718"/>
          </a:xfrm>
          <a:prstGeom prst="line">
            <a:avLst/>
          </a:prstGeom>
          <a:ln w="158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38045" y="2060053"/>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51" name="Rectangle 50"/>
          <p:cNvSpPr/>
          <p:nvPr/>
        </p:nvSpPr>
        <p:spPr>
          <a:xfrm>
            <a:off x="9561120" y="2060053"/>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00B0F0"/>
                </a:solidFill>
              </a:rPr>
              <a:t>B</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52" name="Rectangle 51"/>
          <p:cNvSpPr/>
          <p:nvPr/>
        </p:nvSpPr>
        <p:spPr>
          <a:xfrm>
            <a:off x="6746876" y="2060053"/>
            <a:ext cx="5533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C</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53" name="Rectangle 52"/>
          <p:cNvSpPr/>
          <p:nvPr/>
        </p:nvSpPr>
        <p:spPr>
          <a:xfrm>
            <a:off x="7799267" y="2050528"/>
            <a:ext cx="6206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D</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54" name="Rectangle 53"/>
          <p:cNvSpPr/>
          <p:nvPr/>
        </p:nvSpPr>
        <p:spPr>
          <a:xfrm>
            <a:off x="10309368" y="2060053"/>
            <a:ext cx="52290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E</a:t>
            </a:r>
          </a:p>
        </p:txBody>
      </p:sp>
      <p:sp>
        <p:nvSpPr>
          <p:cNvPr id="55" name="Rectangle 54"/>
          <p:cNvSpPr/>
          <p:nvPr/>
        </p:nvSpPr>
        <p:spPr>
          <a:xfrm>
            <a:off x="11260670" y="2060053"/>
            <a:ext cx="50206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F</a:t>
            </a:r>
          </a:p>
        </p:txBody>
      </p:sp>
      <p:cxnSp>
        <p:nvCxnSpPr>
          <p:cNvPr id="56" name="Straight Connector 55"/>
          <p:cNvCxnSpPr/>
          <p:nvPr/>
        </p:nvCxnSpPr>
        <p:spPr>
          <a:xfrm flipH="1">
            <a:off x="7671603" y="5805673"/>
            <a:ext cx="1031758" cy="888993"/>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687832" y="4199326"/>
            <a:ext cx="319633" cy="374385"/>
          </a:xfrm>
          <a:prstGeom prst="line">
            <a:avLst/>
          </a:prstGeom>
          <a:ln w="158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1" name="Down Arrow 1030"/>
          <p:cNvSpPr/>
          <p:nvPr/>
        </p:nvSpPr>
        <p:spPr>
          <a:xfrm rot="8304170">
            <a:off x="3192373" y="5153238"/>
            <a:ext cx="595526" cy="913080"/>
          </a:xfrm>
          <a:prstGeom prst="downArrow">
            <a:avLst/>
          </a:prstGeom>
          <a:gradFill>
            <a:gsLst>
              <a:gs pos="0">
                <a:srgbClr val="00B0F0"/>
              </a:gs>
              <a:gs pos="100000">
                <a:schemeClr val="accent1"/>
              </a:gs>
            </a:gsLst>
            <a:lin ang="108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18900000">
            <a:off x="7919883" y="4902577"/>
            <a:ext cx="595526" cy="913080"/>
          </a:xfrm>
          <a:prstGeom prst="downArrow">
            <a:avLst/>
          </a:prstGeom>
          <a:gradFill flip="none" rotWithShape="1">
            <a:gsLst>
              <a:gs pos="0">
                <a:srgbClr val="00B0F0"/>
              </a:gs>
              <a:gs pos="100000">
                <a:schemeClr val="accent1"/>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rot="2698176">
            <a:off x="9854038" y="3465275"/>
            <a:ext cx="484382" cy="742670"/>
          </a:xfrm>
          <a:prstGeom prst="downArrow">
            <a:avLst/>
          </a:prstGeom>
          <a:gradFill flip="none" rotWithShape="1">
            <a:gsLst>
              <a:gs pos="0">
                <a:srgbClr val="00B0F0"/>
              </a:gs>
              <a:gs pos="100000">
                <a:schemeClr val="accent1"/>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7116464" y="3490677"/>
            <a:ext cx="2008094" cy="2008094"/>
          </a:xfrm>
          <a:prstGeom prst="line">
            <a:avLst/>
          </a:prstGeom>
          <a:ln w="158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8463960" y="3443270"/>
            <a:ext cx="2986045" cy="2572864"/>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532020" y="3416375"/>
            <a:ext cx="451012" cy="484087"/>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411429" y="3868872"/>
            <a:ext cx="659982" cy="773034"/>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998646" y="3511449"/>
            <a:ext cx="453615" cy="403813"/>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9443500" y="3443270"/>
            <a:ext cx="309079" cy="426173"/>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681127" y="3479120"/>
            <a:ext cx="439183" cy="543718"/>
          </a:xfrm>
          <a:prstGeom prst="line">
            <a:avLst/>
          </a:prstGeom>
          <a:ln w="158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638045" y="2068150"/>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72" name="Rectangle 71"/>
          <p:cNvSpPr/>
          <p:nvPr/>
        </p:nvSpPr>
        <p:spPr>
          <a:xfrm>
            <a:off x="9561120" y="2068150"/>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00B0F0"/>
                </a:solidFill>
              </a:rPr>
              <a:t>B</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73" name="Rectangle 72"/>
          <p:cNvSpPr/>
          <p:nvPr/>
        </p:nvSpPr>
        <p:spPr>
          <a:xfrm>
            <a:off x="6746876" y="2068150"/>
            <a:ext cx="5533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C</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74" name="Rectangle 73"/>
          <p:cNvSpPr/>
          <p:nvPr/>
        </p:nvSpPr>
        <p:spPr>
          <a:xfrm>
            <a:off x="7799267" y="2058625"/>
            <a:ext cx="6206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D</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75" name="Rectangle 74"/>
          <p:cNvSpPr/>
          <p:nvPr/>
        </p:nvSpPr>
        <p:spPr>
          <a:xfrm>
            <a:off x="10309368" y="2068150"/>
            <a:ext cx="52290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E</a:t>
            </a:r>
          </a:p>
        </p:txBody>
      </p:sp>
      <p:sp>
        <p:nvSpPr>
          <p:cNvPr id="76" name="Rectangle 75"/>
          <p:cNvSpPr/>
          <p:nvPr/>
        </p:nvSpPr>
        <p:spPr>
          <a:xfrm>
            <a:off x="11260670" y="2068150"/>
            <a:ext cx="50206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F</a:t>
            </a:r>
          </a:p>
        </p:txBody>
      </p:sp>
      <p:cxnSp>
        <p:nvCxnSpPr>
          <p:cNvPr id="77" name="Straight Connector 76"/>
          <p:cNvCxnSpPr/>
          <p:nvPr/>
        </p:nvCxnSpPr>
        <p:spPr>
          <a:xfrm flipH="1">
            <a:off x="7671603" y="4278584"/>
            <a:ext cx="2813482" cy="2424179"/>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rot="2698176" flipH="1">
            <a:off x="8375996" y="3780517"/>
            <a:ext cx="480424" cy="742670"/>
          </a:xfrm>
          <a:prstGeom prst="downArrow">
            <a:avLst/>
          </a:prstGeom>
          <a:gradFill flip="none" rotWithShape="1">
            <a:gsLst>
              <a:gs pos="0">
                <a:srgbClr val="00B0F0"/>
              </a:gs>
              <a:gs pos="100000">
                <a:schemeClr val="accent1"/>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a:off x="8211911" y="4578095"/>
            <a:ext cx="889380" cy="920676"/>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86" name="Down Arrow 85"/>
          <p:cNvSpPr/>
          <p:nvPr/>
        </p:nvSpPr>
        <p:spPr>
          <a:xfrm rot="7999587" flipH="1">
            <a:off x="10620759" y="4290605"/>
            <a:ext cx="591218" cy="874503"/>
          </a:xfrm>
          <a:prstGeom prst="downArrow">
            <a:avLst/>
          </a:prstGeom>
          <a:gradFill flip="none" rotWithShape="1">
            <a:gsLst>
              <a:gs pos="0">
                <a:srgbClr val="00B0F0"/>
              </a:gs>
              <a:gs pos="100000">
                <a:schemeClr val="accent1"/>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695323" y="3481152"/>
            <a:ext cx="2008094" cy="2008094"/>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042819" y="3433745"/>
            <a:ext cx="2986045" cy="2572864"/>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110879" y="3406850"/>
            <a:ext cx="451012" cy="484087"/>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990288" y="3859347"/>
            <a:ext cx="639267" cy="748771"/>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577505" y="3501924"/>
            <a:ext cx="453615" cy="403813"/>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3022359" y="3433745"/>
            <a:ext cx="309079" cy="426173"/>
          </a:xfrm>
          <a:prstGeom prst="line">
            <a:avLst/>
          </a:prstGeom>
          <a:ln w="1587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1259986" y="3469595"/>
            <a:ext cx="439183" cy="543718"/>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96628" y="20586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95" name="Rectangle 94"/>
          <p:cNvSpPr/>
          <p:nvPr/>
        </p:nvSpPr>
        <p:spPr>
          <a:xfrm>
            <a:off x="1389813" y="2058625"/>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00B0F0"/>
                </a:solidFill>
              </a:rPr>
              <a:t>B</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96" name="Rectangle 95"/>
          <p:cNvSpPr/>
          <p:nvPr/>
        </p:nvSpPr>
        <p:spPr>
          <a:xfrm>
            <a:off x="2286526" y="2058625"/>
            <a:ext cx="5533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C</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97" name="Rectangle 96"/>
          <p:cNvSpPr/>
          <p:nvPr/>
        </p:nvSpPr>
        <p:spPr>
          <a:xfrm>
            <a:off x="3053167" y="2058625"/>
            <a:ext cx="6206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D</a:t>
            </a:r>
            <a:endParaRPr lang="en-US" sz="5400" b="0" cap="none" spc="0" dirty="0">
              <a:ln w="0"/>
              <a:solidFill>
                <a:schemeClr val="accent1"/>
              </a:solidFill>
              <a:effectLst>
                <a:outerShdw blurRad="38100" dist="19050" dir="2700000" algn="tl" rotWithShape="0">
                  <a:schemeClr val="dk1">
                    <a:alpha val="40000"/>
                  </a:schemeClr>
                </a:outerShdw>
              </a:effectLst>
            </a:endParaRPr>
          </a:p>
        </p:txBody>
      </p:sp>
      <p:sp>
        <p:nvSpPr>
          <p:cNvPr id="98" name="Rectangle 97"/>
          <p:cNvSpPr/>
          <p:nvPr/>
        </p:nvSpPr>
        <p:spPr>
          <a:xfrm>
            <a:off x="3888227" y="2058625"/>
            <a:ext cx="52290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E</a:t>
            </a:r>
          </a:p>
        </p:txBody>
      </p:sp>
      <p:sp>
        <p:nvSpPr>
          <p:cNvPr id="99" name="Rectangle 98"/>
          <p:cNvSpPr/>
          <p:nvPr/>
        </p:nvSpPr>
        <p:spPr>
          <a:xfrm>
            <a:off x="4915731" y="2058625"/>
            <a:ext cx="50206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1"/>
                </a:solidFill>
              </a:rPr>
              <a:t>F</a:t>
            </a:r>
          </a:p>
        </p:txBody>
      </p:sp>
      <p:cxnSp>
        <p:nvCxnSpPr>
          <p:cNvPr id="100" name="Straight Connector 99"/>
          <p:cNvCxnSpPr/>
          <p:nvPr/>
        </p:nvCxnSpPr>
        <p:spPr>
          <a:xfrm flipH="1">
            <a:off x="1259987" y="4227302"/>
            <a:ext cx="2850892" cy="2456411"/>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Down Arrow 100"/>
          <p:cNvSpPr/>
          <p:nvPr/>
        </p:nvSpPr>
        <p:spPr>
          <a:xfrm rot="8304170">
            <a:off x="4193210" y="4292870"/>
            <a:ext cx="658975" cy="855161"/>
          </a:xfrm>
          <a:prstGeom prst="downArrow">
            <a:avLst/>
          </a:prstGeom>
          <a:gradFill>
            <a:gsLst>
              <a:gs pos="0">
                <a:srgbClr val="00B0F0"/>
              </a:gs>
              <a:gs pos="100000">
                <a:schemeClr val="accent1"/>
              </a:gs>
            </a:gsLst>
            <a:lin ang="108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 name="Straight Connector 102"/>
          <p:cNvCxnSpPr/>
          <p:nvPr/>
        </p:nvCxnSpPr>
        <p:spPr>
          <a:xfrm>
            <a:off x="3266712" y="4179858"/>
            <a:ext cx="381893" cy="447310"/>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sp>
        <p:nvSpPr>
          <p:cNvPr id="106" name="Down Arrow 105"/>
          <p:cNvSpPr/>
          <p:nvPr/>
        </p:nvSpPr>
        <p:spPr>
          <a:xfrm rot="13500000">
            <a:off x="2552777" y="4218606"/>
            <a:ext cx="610085" cy="791716"/>
          </a:xfrm>
          <a:prstGeom prst="downArrow">
            <a:avLst/>
          </a:prstGeom>
          <a:gradFill flip="none" rotWithShape="1">
            <a:gsLst>
              <a:gs pos="0">
                <a:srgbClr val="00B0F0"/>
              </a:gs>
              <a:gs pos="100000">
                <a:schemeClr val="accent1"/>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08709" y="2658725"/>
            <a:ext cx="854453" cy="892573"/>
          </a:xfrm>
          <a:prstGeom prst="rect">
            <a:avLst/>
          </a:prstGeom>
        </p:spPr>
      </p:pic>
      <p:pic>
        <p:nvPicPr>
          <p:cNvPr id="5" name="Picture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60252" y="2658725"/>
            <a:ext cx="854453" cy="892573"/>
          </a:xfrm>
          <a:prstGeom prst="rect">
            <a:avLst/>
          </a:prstGeom>
        </p:spPr>
      </p:pic>
      <p:pic>
        <p:nvPicPr>
          <p:cNvPr id="78" name="Picture 7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44864" y="2658725"/>
            <a:ext cx="854453" cy="892573"/>
          </a:xfrm>
          <a:prstGeom prst="rect">
            <a:avLst/>
          </a:prstGeom>
        </p:spPr>
      </p:pic>
      <p:pic>
        <p:nvPicPr>
          <p:cNvPr id="79" name="Picture 7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95382" y="2658725"/>
            <a:ext cx="854453" cy="892573"/>
          </a:xfrm>
          <a:prstGeom prst="rect">
            <a:avLst/>
          </a:prstGeom>
        </p:spPr>
      </p:pic>
      <p:pic>
        <p:nvPicPr>
          <p:cNvPr id="81" name="Picture 8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7378" y="2658725"/>
            <a:ext cx="854453" cy="892573"/>
          </a:xfrm>
          <a:prstGeom prst="rect">
            <a:avLst/>
          </a:prstGeom>
        </p:spPr>
      </p:pic>
      <p:pic>
        <p:nvPicPr>
          <p:cNvPr id="82" name="Picture 8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44391" y="2658725"/>
            <a:ext cx="854453" cy="892573"/>
          </a:xfrm>
          <a:prstGeom prst="rect">
            <a:avLst/>
          </a:prstGeom>
        </p:spPr>
      </p:pic>
      <p:pic>
        <p:nvPicPr>
          <p:cNvPr id="84" name="Picture 83"/>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9217" y="2658725"/>
            <a:ext cx="854453" cy="892573"/>
          </a:xfrm>
          <a:prstGeom prst="rect">
            <a:avLst/>
          </a:prstGeom>
        </p:spPr>
      </p:pic>
      <p:pic>
        <p:nvPicPr>
          <p:cNvPr id="85" name="Picture 8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8555" y="2658725"/>
            <a:ext cx="854453" cy="892573"/>
          </a:xfrm>
          <a:prstGeom prst="rect">
            <a:avLst/>
          </a:prstGeom>
        </p:spPr>
      </p:pic>
      <p:pic>
        <p:nvPicPr>
          <p:cNvPr id="102" name="Picture 10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2677" y="2658725"/>
            <a:ext cx="854453" cy="892573"/>
          </a:xfrm>
          <a:prstGeom prst="rect">
            <a:avLst/>
          </a:prstGeom>
        </p:spPr>
      </p:pic>
      <p:pic>
        <p:nvPicPr>
          <p:cNvPr id="104" name="Picture 10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78408" y="2658725"/>
            <a:ext cx="854453" cy="892573"/>
          </a:xfrm>
          <a:prstGeom prst="rect">
            <a:avLst/>
          </a:prstGeom>
        </p:spPr>
      </p:pic>
      <p:pic>
        <p:nvPicPr>
          <p:cNvPr id="105" name="Picture 10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279" y="2658725"/>
            <a:ext cx="854453" cy="892573"/>
          </a:xfrm>
          <a:prstGeom prst="rect">
            <a:avLst/>
          </a:prstGeom>
        </p:spPr>
      </p:pic>
      <p:pic>
        <p:nvPicPr>
          <p:cNvPr id="107" name="Picture 10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0849" y="2658725"/>
            <a:ext cx="854453" cy="892573"/>
          </a:xfrm>
          <a:prstGeom prst="rect">
            <a:avLst/>
          </a:prstGeom>
        </p:spPr>
      </p:pic>
      <p:grpSp>
        <p:nvGrpSpPr>
          <p:cNvPr id="8" name="Group 7"/>
          <p:cNvGrpSpPr/>
          <p:nvPr/>
        </p:nvGrpSpPr>
        <p:grpSpPr>
          <a:xfrm>
            <a:off x="7148713" y="376422"/>
            <a:ext cx="2472534" cy="2372122"/>
            <a:chOff x="7148713" y="376422"/>
            <a:chExt cx="2472534" cy="2372122"/>
          </a:xfrm>
        </p:grpSpPr>
        <p:sp>
          <p:nvSpPr>
            <p:cNvPr id="6" name="Block Arc 5"/>
            <p:cNvSpPr/>
            <p:nvPr/>
          </p:nvSpPr>
          <p:spPr>
            <a:xfrm>
              <a:off x="7298328" y="376422"/>
              <a:ext cx="2190800" cy="2372122"/>
            </a:xfrm>
            <a:prstGeom prst="blockArc">
              <a:avLst>
                <a:gd name="adj1" fmla="val 10800000"/>
                <a:gd name="adj2" fmla="val 95327"/>
                <a:gd name="adj3" fmla="val 1320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wn Arrow 6"/>
            <p:cNvSpPr/>
            <p:nvPr/>
          </p:nvSpPr>
          <p:spPr>
            <a:xfrm>
              <a:off x="7148713" y="1556254"/>
              <a:ext cx="581354" cy="55150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own Arrow 107"/>
            <p:cNvSpPr/>
            <p:nvPr/>
          </p:nvSpPr>
          <p:spPr>
            <a:xfrm>
              <a:off x="9057389" y="1584282"/>
              <a:ext cx="563858" cy="5546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9" name="Straight Connector 108"/>
          <p:cNvCxnSpPr/>
          <p:nvPr/>
        </p:nvCxnSpPr>
        <p:spPr>
          <a:xfrm>
            <a:off x="1120229" y="5465667"/>
            <a:ext cx="671439" cy="671439"/>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9777" y="5109628"/>
            <a:ext cx="513168" cy="536062"/>
          </a:xfrm>
          <a:prstGeom prst="rect">
            <a:avLst/>
          </a:prstGeom>
        </p:spPr>
      </p:pic>
      <p:pic>
        <p:nvPicPr>
          <p:cNvPr id="111" name="Picture 110"/>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2817" y="5312828"/>
            <a:ext cx="513168" cy="536062"/>
          </a:xfrm>
          <a:prstGeom prst="rect">
            <a:avLst/>
          </a:prstGeom>
        </p:spPr>
      </p:pic>
      <p:pic>
        <p:nvPicPr>
          <p:cNvPr id="112" name="Picture 11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3937" y="4916588"/>
            <a:ext cx="513168" cy="536062"/>
          </a:xfrm>
          <a:prstGeom prst="rect">
            <a:avLst/>
          </a:prstGeom>
        </p:spPr>
      </p:pic>
      <p:pic>
        <p:nvPicPr>
          <p:cNvPr id="113" name="Picture 11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0497" y="4947068"/>
            <a:ext cx="513168" cy="536062"/>
          </a:xfrm>
          <a:prstGeom prst="rect">
            <a:avLst/>
          </a:prstGeom>
        </p:spPr>
      </p:pic>
      <p:pic>
        <p:nvPicPr>
          <p:cNvPr id="114" name="Picture 11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0565" y="5498771"/>
            <a:ext cx="513168" cy="536062"/>
          </a:xfrm>
          <a:prstGeom prst="rect">
            <a:avLst/>
          </a:prstGeom>
        </p:spPr>
      </p:pic>
      <p:pic>
        <p:nvPicPr>
          <p:cNvPr id="115" name="Picture 114"/>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933" y="5181349"/>
            <a:ext cx="513168" cy="536062"/>
          </a:xfrm>
          <a:prstGeom prst="rect">
            <a:avLst/>
          </a:prstGeom>
        </p:spPr>
      </p:pic>
      <p:cxnSp>
        <p:nvCxnSpPr>
          <p:cNvPr id="116" name="Straight Connector 115"/>
          <p:cNvCxnSpPr/>
          <p:nvPr/>
        </p:nvCxnSpPr>
        <p:spPr>
          <a:xfrm>
            <a:off x="7417555" y="5608844"/>
            <a:ext cx="671439" cy="671439"/>
          </a:xfrm>
          <a:prstGeom prst="line">
            <a:avLst/>
          </a:prstGeom>
          <a:ln w="158750">
            <a:solidFill>
              <a:srgbClr val="00B0F0"/>
            </a:solidFill>
          </a:ln>
        </p:spPr>
        <p:style>
          <a:lnRef idx="1">
            <a:schemeClr val="accent1"/>
          </a:lnRef>
          <a:fillRef idx="0">
            <a:schemeClr val="accent1"/>
          </a:fillRef>
          <a:effectRef idx="0">
            <a:schemeClr val="accent1"/>
          </a:effectRef>
          <a:fontRef idx="minor">
            <a:schemeClr val="tx1"/>
          </a:fontRef>
        </p:style>
      </p:cxnSp>
      <p:pic>
        <p:nvPicPr>
          <p:cNvPr id="117" name="Picture 11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57263" y="5262965"/>
            <a:ext cx="513168" cy="536062"/>
          </a:xfrm>
          <a:prstGeom prst="rect">
            <a:avLst/>
          </a:prstGeom>
        </p:spPr>
      </p:pic>
      <p:pic>
        <p:nvPicPr>
          <p:cNvPr id="118" name="Picture 117"/>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0303" y="5466165"/>
            <a:ext cx="513168" cy="536062"/>
          </a:xfrm>
          <a:prstGeom prst="rect">
            <a:avLst/>
          </a:prstGeom>
        </p:spPr>
      </p:pic>
      <p:pic>
        <p:nvPicPr>
          <p:cNvPr id="119" name="Picture 11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21423" y="5069925"/>
            <a:ext cx="513168" cy="536062"/>
          </a:xfrm>
          <a:prstGeom prst="rect">
            <a:avLst/>
          </a:prstGeom>
        </p:spPr>
      </p:pic>
      <p:pic>
        <p:nvPicPr>
          <p:cNvPr id="120" name="Picture 11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37983" y="5100405"/>
            <a:ext cx="513168" cy="536062"/>
          </a:xfrm>
          <a:prstGeom prst="rect">
            <a:avLst/>
          </a:prstGeom>
        </p:spPr>
      </p:pic>
      <p:pic>
        <p:nvPicPr>
          <p:cNvPr id="121" name="Picture 120"/>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38051" y="5652108"/>
            <a:ext cx="513168" cy="536062"/>
          </a:xfrm>
          <a:prstGeom prst="rect">
            <a:avLst/>
          </a:prstGeom>
        </p:spPr>
      </p:pic>
      <p:pic>
        <p:nvPicPr>
          <p:cNvPr id="122" name="Picture 12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43419" y="5334686"/>
            <a:ext cx="513168" cy="536062"/>
          </a:xfrm>
          <a:prstGeom prst="rect">
            <a:avLst/>
          </a:prstGeom>
        </p:spPr>
      </p:pic>
    </p:spTree>
    <p:extLst>
      <p:ext uri="{BB962C8B-B14F-4D97-AF65-F5344CB8AC3E}">
        <p14:creationId xmlns:p14="http://schemas.microsoft.com/office/powerpoint/2010/main" val="13288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par>
                                <p:cTn id="17" presetID="10"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par>
                                <p:cTn id="32" presetID="10" presetClass="entr" presetSubtype="0" fill="hold"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fade">
                                      <p:cBhvr>
                                        <p:cTn id="34" dur="500"/>
                                        <p:tgtEl>
                                          <p:spTgt spid="102"/>
                                        </p:tgtEl>
                                      </p:cBhvr>
                                    </p:animEffect>
                                  </p:childTnLst>
                                </p:cTn>
                              </p:par>
                              <p:par>
                                <p:cTn id="35" presetID="10"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par>
                                <p:cTn id="38" presetID="10" presetClass="entr" presetSubtype="0" fill="hold" nodeType="with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500"/>
                                        <p:tgtEl>
                                          <p:spTgt spid="105"/>
                                        </p:tgtEl>
                                      </p:cBhvr>
                                    </p:animEffect>
                                  </p:childTnLst>
                                </p:cTn>
                              </p:par>
                              <p:par>
                                <p:cTn id="41" presetID="10"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5"/>
                                        </p:tgtEl>
                                        <p:attrNameLst>
                                          <p:attrName>style.visibility</p:attrName>
                                        </p:attrNameLst>
                                      </p:cBhvr>
                                      <p:to>
                                        <p:strVal val="visible"/>
                                      </p:to>
                                    </p:set>
                                    <p:animEffect transition="in" filter="fade">
                                      <p:cBhvr>
                                        <p:cTn id="64" dur="500"/>
                                        <p:tgtEl>
                                          <p:spTgt spid="10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par>
                                <p:cTn id="89" presetID="10" presetClass="entr" presetSubtype="0"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par>
                                <p:cTn id="95" presetID="10"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fade">
                                      <p:cBhvr>
                                        <p:cTn id="109" dur="500"/>
                                        <p:tgtEl>
                                          <p:spTgt spid="5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fade">
                                      <p:cBhvr>
                                        <p:cTn id="118" dur="500"/>
                                        <p:tgtEl>
                                          <p:spTgt spid="5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500"/>
                                        <p:tgtEl>
                                          <p:spTgt spid="55"/>
                                        </p:tgtEl>
                                      </p:cBhvr>
                                    </p:animEffect>
                                  </p:childTnLst>
                                </p:cTn>
                              </p:par>
                              <p:par>
                                <p:cTn id="122" presetID="10"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500"/>
                                        <p:tgtEl>
                                          <p:spTgt spid="56"/>
                                        </p:tgtEl>
                                      </p:cBhvr>
                                    </p:animEffect>
                                  </p:childTnLst>
                                </p:cTn>
                              </p:par>
                              <p:par>
                                <p:cTn id="125" presetID="10" presetClass="entr" presetSubtype="0" fill="hold"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fade">
                                      <p:cBhvr>
                                        <p:cTn id="127" dur="500"/>
                                        <p:tgtEl>
                                          <p:spTgt spid="58"/>
                                        </p:tgtEl>
                                      </p:cBhvr>
                                    </p:animEffect>
                                  </p:childTnLst>
                                </p:cTn>
                              </p:par>
                              <p:par>
                                <p:cTn id="128" presetID="10" presetClass="entr" presetSubtype="0" fill="hold" nodeType="withEffect">
                                  <p:stCondLst>
                                    <p:cond delay="0"/>
                                  </p:stCondLst>
                                  <p:childTnLst>
                                    <p:set>
                                      <p:cBhvr>
                                        <p:cTn id="129" dur="1" fill="hold">
                                          <p:stCondLst>
                                            <p:cond delay="0"/>
                                          </p:stCondLst>
                                        </p:cTn>
                                        <p:tgtEl>
                                          <p:spTgt spid="109"/>
                                        </p:tgtEl>
                                        <p:attrNameLst>
                                          <p:attrName>style.visibility</p:attrName>
                                        </p:attrNameLst>
                                      </p:cBhvr>
                                      <p:to>
                                        <p:strVal val="visible"/>
                                      </p:to>
                                    </p:set>
                                    <p:animEffect transition="in" filter="fade">
                                      <p:cBhvr>
                                        <p:cTn id="130" dur="500"/>
                                        <p:tgtEl>
                                          <p:spTgt spid="109"/>
                                        </p:tgtEl>
                                      </p:cBhvr>
                                    </p:animEffect>
                                  </p:childTnLst>
                                </p:cTn>
                              </p:par>
                              <p:par>
                                <p:cTn id="131" presetID="10" presetClass="entr" presetSubtype="0" fill="hold" nodeType="withEffect">
                                  <p:stCondLst>
                                    <p:cond delay="0"/>
                                  </p:stCondLst>
                                  <p:childTnLst>
                                    <p:set>
                                      <p:cBhvr>
                                        <p:cTn id="132" dur="1" fill="hold">
                                          <p:stCondLst>
                                            <p:cond delay="0"/>
                                          </p:stCondLst>
                                        </p:cTn>
                                        <p:tgtEl>
                                          <p:spTgt spid="110"/>
                                        </p:tgtEl>
                                        <p:attrNameLst>
                                          <p:attrName>style.visibility</p:attrName>
                                        </p:attrNameLst>
                                      </p:cBhvr>
                                      <p:to>
                                        <p:strVal val="visible"/>
                                      </p:to>
                                    </p:set>
                                    <p:animEffect transition="in" filter="fade">
                                      <p:cBhvr>
                                        <p:cTn id="133" dur="500"/>
                                        <p:tgtEl>
                                          <p:spTgt spid="110"/>
                                        </p:tgtEl>
                                      </p:cBhvr>
                                    </p:animEffect>
                                  </p:childTnLst>
                                </p:cTn>
                              </p:par>
                              <p:par>
                                <p:cTn id="134" presetID="10" presetClass="entr" presetSubtype="0" fill="hold" nodeType="withEffect">
                                  <p:stCondLst>
                                    <p:cond delay="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500"/>
                                        <p:tgtEl>
                                          <p:spTgt spid="111"/>
                                        </p:tgtEl>
                                      </p:cBhvr>
                                    </p:animEffect>
                                  </p:childTnLst>
                                </p:cTn>
                              </p:par>
                              <p:par>
                                <p:cTn id="137" presetID="10" presetClass="entr" presetSubtype="0" fill="hold" nodeType="withEffect">
                                  <p:stCondLst>
                                    <p:cond delay="0"/>
                                  </p:stCondLst>
                                  <p:childTnLst>
                                    <p:set>
                                      <p:cBhvr>
                                        <p:cTn id="138" dur="1" fill="hold">
                                          <p:stCondLst>
                                            <p:cond delay="0"/>
                                          </p:stCondLst>
                                        </p:cTn>
                                        <p:tgtEl>
                                          <p:spTgt spid="112"/>
                                        </p:tgtEl>
                                        <p:attrNameLst>
                                          <p:attrName>style.visibility</p:attrName>
                                        </p:attrNameLst>
                                      </p:cBhvr>
                                      <p:to>
                                        <p:strVal val="visible"/>
                                      </p:to>
                                    </p:set>
                                    <p:animEffect transition="in" filter="fade">
                                      <p:cBhvr>
                                        <p:cTn id="139" dur="500"/>
                                        <p:tgtEl>
                                          <p:spTgt spid="112"/>
                                        </p:tgtEl>
                                      </p:cBhvr>
                                    </p:animEffect>
                                  </p:childTnLst>
                                </p:cTn>
                              </p:par>
                              <p:par>
                                <p:cTn id="140" presetID="10" presetClass="entr" presetSubtype="0" fill="hold" nodeType="withEffect">
                                  <p:stCondLst>
                                    <p:cond delay="0"/>
                                  </p:stCondLst>
                                  <p:childTnLst>
                                    <p:set>
                                      <p:cBhvr>
                                        <p:cTn id="141" dur="1" fill="hold">
                                          <p:stCondLst>
                                            <p:cond delay="0"/>
                                          </p:stCondLst>
                                        </p:cTn>
                                        <p:tgtEl>
                                          <p:spTgt spid="113"/>
                                        </p:tgtEl>
                                        <p:attrNameLst>
                                          <p:attrName>style.visibility</p:attrName>
                                        </p:attrNameLst>
                                      </p:cBhvr>
                                      <p:to>
                                        <p:strVal val="visible"/>
                                      </p:to>
                                    </p:set>
                                    <p:animEffect transition="in" filter="fade">
                                      <p:cBhvr>
                                        <p:cTn id="142" dur="500"/>
                                        <p:tgtEl>
                                          <p:spTgt spid="113"/>
                                        </p:tgtEl>
                                      </p:cBhvr>
                                    </p:animEffect>
                                  </p:childTnLst>
                                </p:cTn>
                              </p:par>
                              <p:par>
                                <p:cTn id="143" presetID="10" presetClass="entr" presetSubtype="0" fill="hold"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par>
                                <p:cTn id="146" presetID="10" presetClass="entr" presetSubtype="0" fill="hold" nodeType="with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fade">
                                      <p:cBhvr>
                                        <p:cTn id="148" dur="500"/>
                                        <p:tgtEl>
                                          <p:spTgt spid="115"/>
                                        </p:tgtEl>
                                      </p:cBhvr>
                                    </p:animEffect>
                                  </p:childTnLst>
                                </p:cTn>
                              </p:par>
                              <p:par>
                                <p:cTn id="149" presetID="10" presetClass="entr" presetSubtype="0" fill="hold" nodeType="withEffect">
                                  <p:stCondLst>
                                    <p:cond delay="0"/>
                                  </p:stCondLst>
                                  <p:childTnLst>
                                    <p:set>
                                      <p:cBhvr>
                                        <p:cTn id="150" dur="1" fill="hold">
                                          <p:stCondLst>
                                            <p:cond delay="0"/>
                                          </p:stCondLst>
                                        </p:cTn>
                                        <p:tgtEl>
                                          <p:spTgt spid="116"/>
                                        </p:tgtEl>
                                        <p:attrNameLst>
                                          <p:attrName>style.visibility</p:attrName>
                                        </p:attrNameLst>
                                      </p:cBhvr>
                                      <p:to>
                                        <p:strVal val="visible"/>
                                      </p:to>
                                    </p:set>
                                    <p:animEffect transition="in" filter="fade">
                                      <p:cBhvr>
                                        <p:cTn id="151" dur="500"/>
                                        <p:tgtEl>
                                          <p:spTgt spid="116"/>
                                        </p:tgtEl>
                                      </p:cBhvr>
                                    </p:animEffect>
                                  </p:childTnLst>
                                </p:cTn>
                              </p:par>
                              <p:par>
                                <p:cTn id="152" presetID="10" presetClass="entr" presetSubtype="0" fill="hold" nodeType="withEffect">
                                  <p:stCondLst>
                                    <p:cond delay="0"/>
                                  </p:stCondLst>
                                  <p:childTnLst>
                                    <p:set>
                                      <p:cBhvr>
                                        <p:cTn id="153" dur="1" fill="hold">
                                          <p:stCondLst>
                                            <p:cond delay="0"/>
                                          </p:stCondLst>
                                        </p:cTn>
                                        <p:tgtEl>
                                          <p:spTgt spid="117"/>
                                        </p:tgtEl>
                                        <p:attrNameLst>
                                          <p:attrName>style.visibility</p:attrName>
                                        </p:attrNameLst>
                                      </p:cBhvr>
                                      <p:to>
                                        <p:strVal val="visible"/>
                                      </p:to>
                                    </p:set>
                                    <p:animEffect transition="in" filter="fade">
                                      <p:cBhvr>
                                        <p:cTn id="154" dur="500"/>
                                        <p:tgtEl>
                                          <p:spTgt spid="117"/>
                                        </p:tgtEl>
                                      </p:cBhvr>
                                    </p:animEffect>
                                  </p:childTnLst>
                                </p:cTn>
                              </p:par>
                              <p:par>
                                <p:cTn id="155" presetID="10" presetClass="entr" presetSubtype="0" fill="hold" nodeType="withEffect">
                                  <p:stCondLst>
                                    <p:cond delay="0"/>
                                  </p:stCondLst>
                                  <p:childTnLst>
                                    <p:set>
                                      <p:cBhvr>
                                        <p:cTn id="156" dur="1" fill="hold">
                                          <p:stCondLst>
                                            <p:cond delay="0"/>
                                          </p:stCondLst>
                                        </p:cTn>
                                        <p:tgtEl>
                                          <p:spTgt spid="118"/>
                                        </p:tgtEl>
                                        <p:attrNameLst>
                                          <p:attrName>style.visibility</p:attrName>
                                        </p:attrNameLst>
                                      </p:cBhvr>
                                      <p:to>
                                        <p:strVal val="visible"/>
                                      </p:to>
                                    </p:set>
                                    <p:animEffect transition="in" filter="fade">
                                      <p:cBhvr>
                                        <p:cTn id="157" dur="500"/>
                                        <p:tgtEl>
                                          <p:spTgt spid="118"/>
                                        </p:tgtEl>
                                      </p:cBhvr>
                                    </p:animEffect>
                                  </p:childTnLst>
                                </p:cTn>
                              </p:par>
                              <p:par>
                                <p:cTn id="158" presetID="10" presetClass="entr" presetSubtype="0" fill="hold" nodeType="with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20"/>
                                        </p:tgtEl>
                                        <p:attrNameLst>
                                          <p:attrName>style.visibility</p:attrName>
                                        </p:attrNameLst>
                                      </p:cBhvr>
                                      <p:to>
                                        <p:strVal val="visible"/>
                                      </p:to>
                                    </p:set>
                                    <p:animEffect transition="in" filter="fade">
                                      <p:cBhvr>
                                        <p:cTn id="163" dur="500"/>
                                        <p:tgtEl>
                                          <p:spTgt spid="1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21"/>
                                        </p:tgtEl>
                                        <p:attrNameLst>
                                          <p:attrName>style.visibility</p:attrName>
                                        </p:attrNameLst>
                                      </p:cBhvr>
                                      <p:to>
                                        <p:strVal val="visible"/>
                                      </p:to>
                                    </p:set>
                                    <p:animEffect transition="in" filter="fade">
                                      <p:cBhvr>
                                        <p:cTn id="166" dur="500"/>
                                        <p:tgtEl>
                                          <p:spTgt spid="121"/>
                                        </p:tgtEl>
                                      </p:cBhvr>
                                    </p:animEffect>
                                  </p:childTnLst>
                                </p:cTn>
                              </p:par>
                              <p:par>
                                <p:cTn id="167" presetID="10" presetClass="entr" presetSubtype="0" fill="hold" nodeType="withEffect">
                                  <p:stCondLst>
                                    <p:cond delay="0"/>
                                  </p:stCondLst>
                                  <p:childTnLst>
                                    <p:set>
                                      <p:cBhvr>
                                        <p:cTn id="168" dur="1" fill="hold">
                                          <p:stCondLst>
                                            <p:cond delay="0"/>
                                          </p:stCondLst>
                                        </p:cTn>
                                        <p:tgtEl>
                                          <p:spTgt spid="122"/>
                                        </p:tgtEl>
                                        <p:attrNameLst>
                                          <p:attrName>style.visibility</p:attrName>
                                        </p:attrNameLst>
                                      </p:cBhvr>
                                      <p:to>
                                        <p:strVal val="visible"/>
                                      </p:to>
                                    </p:set>
                                    <p:animEffect transition="in" filter="fade">
                                      <p:cBhvr>
                                        <p:cTn id="169" dur="500"/>
                                        <p:tgtEl>
                                          <p:spTgt spid="122"/>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8"/>
                                        </p:tgtEl>
                                        <p:attrNameLst>
                                          <p:attrName>style.visibility</p:attrName>
                                        </p:attrNameLst>
                                      </p:cBhvr>
                                      <p:to>
                                        <p:strVal val="visible"/>
                                      </p:to>
                                    </p:set>
                                    <p:animEffect transition="in" filter="fade">
                                      <p:cBhvr>
                                        <p:cTn id="174" dur="500"/>
                                        <p:tgtEl>
                                          <p:spTgt spid="8"/>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nodeType="clickEffect">
                                  <p:stCondLst>
                                    <p:cond delay="0"/>
                                  </p:stCondLst>
                                  <p:childTnLst>
                                    <p:animEffect transition="out" filter="fade">
                                      <p:cBhvr>
                                        <p:cTn id="178" dur="500"/>
                                        <p:tgtEl>
                                          <p:spTgt spid="8"/>
                                        </p:tgtEl>
                                      </p:cBhvr>
                                    </p:animEffect>
                                    <p:set>
                                      <p:cBhvr>
                                        <p:cTn id="179" dur="1" fill="hold">
                                          <p:stCondLst>
                                            <p:cond delay="499"/>
                                          </p:stCondLst>
                                        </p:cTn>
                                        <p:tgtEl>
                                          <p:spTgt spid="8"/>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031"/>
                                        </p:tgtEl>
                                        <p:attrNameLst>
                                          <p:attrName>style.visibility</p:attrName>
                                        </p:attrNameLst>
                                      </p:cBhvr>
                                      <p:to>
                                        <p:strVal val="visible"/>
                                      </p:to>
                                    </p:set>
                                    <p:animEffect transition="in" filter="fade">
                                      <p:cBhvr>
                                        <p:cTn id="184" dur="500"/>
                                        <p:tgtEl>
                                          <p:spTgt spid="1031"/>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62"/>
                                        </p:tgtEl>
                                        <p:attrNameLst>
                                          <p:attrName>style.visibility</p:attrName>
                                        </p:attrNameLst>
                                      </p:cBhvr>
                                      <p:to>
                                        <p:strVal val="visible"/>
                                      </p:to>
                                    </p:set>
                                    <p:animEffect transition="in" filter="fade">
                                      <p:cBhvr>
                                        <p:cTn id="189" dur="500"/>
                                        <p:tgtEl>
                                          <p:spTgt spid="6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63"/>
                                        </p:tgtEl>
                                        <p:attrNameLst>
                                          <p:attrName>style.visibility</p:attrName>
                                        </p:attrNameLst>
                                      </p:cBhvr>
                                      <p:to>
                                        <p:strVal val="visible"/>
                                      </p:to>
                                    </p:set>
                                    <p:animEffect transition="in" filter="fade">
                                      <p:cBhvr>
                                        <p:cTn id="192" dur="500"/>
                                        <p:tgtEl>
                                          <p:spTgt spid="6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43"/>
                                        </p:tgtEl>
                                      </p:cBhvr>
                                    </p:animEffect>
                                    <p:set>
                                      <p:cBhvr>
                                        <p:cTn id="197" dur="1" fill="hold">
                                          <p:stCondLst>
                                            <p:cond delay="499"/>
                                          </p:stCondLst>
                                        </p:cTn>
                                        <p:tgtEl>
                                          <p:spTgt spid="43"/>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4"/>
                                        </p:tgtEl>
                                      </p:cBhvr>
                                    </p:animEffect>
                                    <p:set>
                                      <p:cBhvr>
                                        <p:cTn id="200" dur="1" fill="hold">
                                          <p:stCondLst>
                                            <p:cond delay="499"/>
                                          </p:stCondLst>
                                        </p:cTn>
                                        <p:tgtEl>
                                          <p:spTgt spid="44"/>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45"/>
                                        </p:tgtEl>
                                      </p:cBhvr>
                                    </p:animEffect>
                                    <p:set>
                                      <p:cBhvr>
                                        <p:cTn id="203" dur="1" fill="hold">
                                          <p:stCondLst>
                                            <p:cond delay="499"/>
                                          </p:stCondLst>
                                        </p:cTn>
                                        <p:tgtEl>
                                          <p:spTgt spid="45"/>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46"/>
                                        </p:tgtEl>
                                      </p:cBhvr>
                                    </p:animEffect>
                                    <p:set>
                                      <p:cBhvr>
                                        <p:cTn id="206" dur="1" fill="hold">
                                          <p:stCondLst>
                                            <p:cond delay="499"/>
                                          </p:stCondLst>
                                        </p:cTn>
                                        <p:tgtEl>
                                          <p:spTgt spid="46"/>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47"/>
                                        </p:tgtEl>
                                      </p:cBhvr>
                                    </p:animEffect>
                                    <p:set>
                                      <p:cBhvr>
                                        <p:cTn id="209" dur="1" fill="hold">
                                          <p:stCondLst>
                                            <p:cond delay="499"/>
                                          </p:stCondLst>
                                        </p:cTn>
                                        <p:tgtEl>
                                          <p:spTgt spid="47"/>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48"/>
                                        </p:tgtEl>
                                      </p:cBhvr>
                                    </p:animEffect>
                                    <p:set>
                                      <p:cBhvr>
                                        <p:cTn id="212" dur="1" fill="hold">
                                          <p:stCondLst>
                                            <p:cond delay="499"/>
                                          </p:stCondLst>
                                        </p:cTn>
                                        <p:tgtEl>
                                          <p:spTgt spid="48"/>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49"/>
                                        </p:tgtEl>
                                      </p:cBhvr>
                                    </p:animEffect>
                                    <p:set>
                                      <p:cBhvr>
                                        <p:cTn id="215" dur="1" fill="hold">
                                          <p:stCondLst>
                                            <p:cond delay="499"/>
                                          </p:stCondLst>
                                        </p:cTn>
                                        <p:tgtEl>
                                          <p:spTgt spid="4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50"/>
                                        </p:tgtEl>
                                      </p:cBhvr>
                                    </p:animEffect>
                                    <p:set>
                                      <p:cBhvr>
                                        <p:cTn id="218" dur="1" fill="hold">
                                          <p:stCondLst>
                                            <p:cond delay="499"/>
                                          </p:stCondLst>
                                        </p:cTn>
                                        <p:tgtEl>
                                          <p:spTgt spid="5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51"/>
                                        </p:tgtEl>
                                      </p:cBhvr>
                                    </p:animEffect>
                                    <p:set>
                                      <p:cBhvr>
                                        <p:cTn id="221" dur="1" fill="hold">
                                          <p:stCondLst>
                                            <p:cond delay="499"/>
                                          </p:stCondLst>
                                        </p:cTn>
                                        <p:tgtEl>
                                          <p:spTgt spid="5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52"/>
                                        </p:tgtEl>
                                      </p:cBhvr>
                                    </p:animEffect>
                                    <p:set>
                                      <p:cBhvr>
                                        <p:cTn id="224" dur="1" fill="hold">
                                          <p:stCondLst>
                                            <p:cond delay="499"/>
                                          </p:stCondLst>
                                        </p:cTn>
                                        <p:tgtEl>
                                          <p:spTgt spid="52"/>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3"/>
                                        </p:tgtEl>
                                      </p:cBhvr>
                                    </p:animEffect>
                                    <p:set>
                                      <p:cBhvr>
                                        <p:cTn id="227" dur="1" fill="hold">
                                          <p:stCondLst>
                                            <p:cond delay="499"/>
                                          </p:stCondLst>
                                        </p:cTn>
                                        <p:tgtEl>
                                          <p:spTgt spid="53"/>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4"/>
                                        </p:tgtEl>
                                      </p:cBhvr>
                                    </p:animEffect>
                                    <p:set>
                                      <p:cBhvr>
                                        <p:cTn id="230" dur="1" fill="hold">
                                          <p:stCondLst>
                                            <p:cond delay="499"/>
                                          </p:stCondLst>
                                        </p:cTn>
                                        <p:tgtEl>
                                          <p:spTgt spid="54"/>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5"/>
                                        </p:tgtEl>
                                      </p:cBhvr>
                                    </p:animEffect>
                                    <p:set>
                                      <p:cBhvr>
                                        <p:cTn id="233" dur="1" fill="hold">
                                          <p:stCondLst>
                                            <p:cond delay="499"/>
                                          </p:stCondLst>
                                        </p:cTn>
                                        <p:tgtEl>
                                          <p:spTgt spid="55"/>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56"/>
                                        </p:tgtEl>
                                      </p:cBhvr>
                                    </p:animEffect>
                                    <p:set>
                                      <p:cBhvr>
                                        <p:cTn id="236" dur="1" fill="hold">
                                          <p:stCondLst>
                                            <p:cond delay="499"/>
                                          </p:stCondLst>
                                        </p:cTn>
                                        <p:tgtEl>
                                          <p:spTgt spid="56"/>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58"/>
                                        </p:tgtEl>
                                      </p:cBhvr>
                                    </p:animEffect>
                                    <p:set>
                                      <p:cBhvr>
                                        <p:cTn id="239" dur="1" fill="hold">
                                          <p:stCondLst>
                                            <p:cond delay="499"/>
                                          </p:stCondLst>
                                        </p:cTn>
                                        <p:tgtEl>
                                          <p:spTgt spid="58"/>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62"/>
                                        </p:tgtEl>
                                      </p:cBhvr>
                                    </p:animEffect>
                                    <p:set>
                                      <p:cBhvr>
                                        <p:cTn id="242" dur="1" fill="hold">
                                          <p:stCondLst>
                                            <p:cond delay="499"/>
                                          </p:stCondLst>
                                        </p:cTn>
                                        <p:tgtEl>
                                          <p:spTgt spid="62"/>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3"/>
                                        </p:tgtEl>
                                      </p:cBhvr>
                                    </p:animEffect>
                                    <p:set>
                                      <p:cBhvr>
                                        <p:cTn id="245" dur="1" fill="hold">
                                          <p:stCondLst>
                                            <p:cond delay="499"/>
                                          </p:stCondLst>
                                        </p:cTn>
                                        <p:tgtEl>
                                          <p:spTgt spid="63"/>
                                        </p:tgtEl>
                                        <p:attrNameLst>
                                          <p:attrName>style.visibility</p:attrName>
                                        </p:attrNameLst>
                                      </p:cBhvr>
                                      <p:to>
                                        <p:strVal val="hidden"/>
                                      </p:to>
                                    </p:set>
                                  </p:childTnLst>
                                </p:cTn>
                              </p:par>
                              <p:par>
                                <p:cTn id="246" presetID="10" presetClass="entr" presetSubtype="0" fill="hold" nodeType="withEffect">
                                  <p:stCondLst>
                                    <p:cond delay="0"/>
                                  </p:stCondLst>
                                  <p:childTnLst>
                                    <p:set>
                                      <p:cBhvr>
                                        <p:cTn id="247" dur="1" fill="hold">
                                          <p:stCondLst>
                                            <p:cond delay="0"/>
                                          </p:stCondLst>
                                        </p:cTn>
                                        <p:tgtEl>
                                          <p:spTgt spid="64"/>
                                        </p:tgtEl>
                                        <p:attrNameLst>
                                          <p:attrName>style.visibility</p:attrName>
                                        </p:attrNameLst>
                                      </p:cBhvr>
                                      <p:to>
                                        <p:strVal val="visible"/>
                                      </p:to>
                                    </p:set>
                                    <p:animEffect transition="in" filter="fade">
                                      <p:cBhvr>
                                        <p:cTn id="248" dur="500"/>
                                        <p:tgtEl>
                                          <p:spTgt spid="64"/>
                                        </p:tgtEl>
                                      </p:cBhvr>
                                    </p:animEffect>
                                  </p:childTnLst>
                                </p:cTn>
                              </p:par>
                              <p:par>
                                <p:cTn id="249" presetID="10" presetClass="entr" presetSubtype="0" fill="hold" nodeType="withEffect">
                                  <p:stCondLst>
                                    <p:cond delay="0"/>
                                  </p:stCondLst>
                                  <p:childTnLst>
                                    <p:set>
                                      <p:cBhvr>
                                        <p:cTn id="250" dur="1" fill="hold">
                                          <p:stCondLst>
                                            <p:cond delay="0"/>
                                          </p:stCondLst>
                                        </p:cTn>
                                        <p:tgtEl>
                                          <p:spTgt spid="65"/>
                                        </p:tgtEl>
                                        <p:attrNameLst>
                                          <p:attrName>style.visibility</p:attrName>
                                        </p:attrNameLst>
                                      </p:cBhvr>
                                      <p:to>
                                        <p:strVal val="visible"/>
                                      </p:to>
                                    </p:set>
                                    <p:animEffect transition="in" filter="fade">
                                      <p:cBhvr>
                                        <p:cTn id="251" dur="500"/>
                                        <p:tgtEl>
                                          <p:spTgt spid="65"/>
                                        </p:tgtEl>
                                      </p:cBhvr>
                                    </p:animEffect>
                                  </p:childTnLst>
                                </p:cTn>
                              </p:par>
                              <p:par>
                                <p:cTn id="252" presetID="10" presetClass="entr" presetSubtype="0" fill="hold" nodeType="withEffect">
                                  <p:stCondLst>
                                    <p:cond delay="0"/>
                                  </p:stCondLst>
                                  <p:childTnLst>
                                    <p:set>
                                      <p:cBhvr>
                                        <p:cTn id="253" dur="1" fill="hold">
                                          <p:stCondLst>
                                            <p:cond delay="0"/>
                                          </p:stCondLst>
                                        </p:cTn>
                                        <p:tgtEl>
                                          <p:spTgt spid="66"/>
                                        </p:tgtEl>
                                        <p:attrNameLst>
                                          <p:attrName>style.visibility</p:attrName>
                                        </p:attrNameLst>
                                      </p:cBhvr>
                                      <p:to>
                                        <p:strVal val="visible"/>
                                      </p:to>
                                    </p:set>
                                    <p:animEffect transition="in" filter="fade">
                                      <p:cBhvr>
                                        <p:cTn id="254" dur="500"/>
                                        <p:tgtEl>
                                          <p:spTgt spid="66"/>
                                        </p:tgtEl>
                                      </p:cBhvr>
                                    </p:animEffect>
                                  </p:childTnLst>
                                </p:cTn>
                              </p:par>
                              <p:par>
                                <p:cTn id="255" presetID="10" presetClass="entr" presetSubtype="0" fill="hold" nodeType="withEffect">
                                  <p:stCondLst>
                                    <p:cond delay="0"/>
                                  </p:stCondLst>
                                  <p:childTnLst>
                                    <p:set>
                                      <p:cBhvr>
                                        <p:cTn id="256" dur="1" fill="hold">
                                          <p:stCondLst>
                                            <p:cond delay="0"/>
                                          </p:stCondLst>
                                        </p:cTn>
                                        <p:tgtEl>
                                          <p:spTgt spid="67"/>
                                        </p:tgtEl>
                                        <p:attrNameLst>
                                          <p:attrName>style.visibility</p:attrName>
                                        </p:attrNameLst>
                                      </p:cBhvr>
                                      <p:to>
                                        <p:strVal val="visible"/>
                                      </p:to>
                                    </p:set>
                                    <p:animEffect transition="in" filter="fade">
                                      <p:cBhvr>
                                        <p:cTn id="257" dur="500"/>
                                        <p:tgtEl>
                                          <p:spTgt spid="67"/>
                                        </p:tgtEl>
                                      </p:cBhvr>
                                    </p:animEffect>
                                  </p:childTnLst>
                                </p:cTn>
                              </p:par>
                              <p:par>
                                <p:cTn id="258" presetID="10" presetClass="entr" presetSubtype="0" fill="hold" nodeType="withEffect">
                                  <p:stCondLst>
                                    <p:cond delay="0"/>
                                  </p:stCondLst>
                                  <p:childTnLst>
                                    <p:set>
                                      <p:cBhvr>
                                        <p:cTn id="259" dur="1" fill="hold">
                                          <p:stCondLst>
                                            <p:cond delay="0"/>
                                          </p:stCondLst>
                                        </p:cTn>
                                        <p:tgtEl>
                                          <p:spTgt spid="68"/>
                                        </p:tgtEl>
                                        <p:attrNameLst>
                                          <p:attrName>style.visibility</p:attrName>
                                        </p:attrNameLst>
                                      </p:cBhvr>
                                      <p:to>
                                        <p:strVal val="visible"/>
                                      </p:to>
                                    </p:set>
                                    <p:animEffect transition="in" filter="fade">
                                      <p:cBhvr>
                                        <p:cTn id="260" dur="500"/>
                                        <p:tgtEl>
                                          <p:spTgt spid="68"/>
                                        </p:tgtEl>
                                      </p:cBhvr>
                                    </p:animEffect>
                                  </p:childTnLst>
                                </p:cTn>
                              </p:par>
                              <p:par>
                                <p:cTn id="261" presetID="10" presetClass="entr" presetSubtype="0" fill="hold" nodeType="withEffect">
                                  <p:stCondLst>
                                    <p:cond delay="0"/>
                                  </p:stCondLst>
                                  <p:childTnLst>
                                    <p:set>
                                      <p:cBhvr>
                                        <p:cTn id="262" dur="1" fill="hold">
                                          <p:stCondLst>
                                            <p:cond delay="0"/>
                                          </p:stCondLst>
                                        </p:cTn>
                                        <p:tgtEl>
                                          <p:spTgt spid="69"/>
                                        </p:tgtEl>
                                        <p:attrNameLst>
                                          <p:attrName>style.visibility</p:attrName>
                                        </p:attrNameLst>
                                      </p:cBhvr>
                                      <p:to>
                                        <p:strVal val="visible"/>
                                      </p:to>
                                    </p:set>
                                    <p:animEffect transition="in" filter="fade">
                                      <p:cBhvr>
                                        <p:cTn id="263" dur="500"/>
                                        <p:tgtEl>
                                          <p:spTgt spid="69"/>
                                        </p:tgtEl>
                                      </p:cBhvr>
                                    </p:animEffect>
                                  </p:childTnLst>
                                </p:cTn>
                              </p:par>
                              <p:par>
                                <p:cTn id="264" presetID="10" presetClass="entr" presetSubtype="0" fill="hold" nodeType="withEffect">
                                  <p:stCondLst>
                                    <p:cond delay="0"/>
                                  </p:stCondLst>
                                  <p:childTnLst>
                                    <p:set>
                                      <p:cBhvr>
                                        <p:cTn id="265" dur="1" fill="hold">
                                          <p:stCondLst>
                                            <p:cond delay="0"/>
                                          </p:stCondLst>
                                        </p:cTn>
                                        <p:tgtEl>
                                          <p:spTgt spid="70"/>
                                        </p:tgtEl>
                                        <p:attrNameLst>
                                          <p:attrName>style.visibility</p:attrName>
                                        </p:attrNameLst>
                                      </p:cBhvr>
                                      <p:to>
                                        <p:strVal val="visible"/>
                                      </p:to>
                                    </p:set>
                                    <p:animEffect transition="in" filter="fade">
                                      <p:cBhvr>
                                        <p:cTn id="266" dur="500"/>
                                        <p:tgtEl>
                                          <p:spTgt spid="7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71"/>
                                        </p:tgtEl>
                                        <p:attrNameLst>
                                          <p:attrName>style.visibility</p:attrName>
                                        </p:attrNameLst>
                                      </p:cBhvr>
                                      <p:to>
                                        <p:strVal val="visible"/>
                                      </p:to>
                                    </p:set>
                                    <p:animEffect transition="in" filter="fade">
                                      <p:cBhvr>
                                        <p:cTn id="269" dur="500"/>
                                        <p:tgtEl>
                                          <p:spTgt spid="71"/>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72"/>
                                        </p:tgtEl>
                                        <p:attrNameLst>
                                          <p:attrName>style.visibility</p:attrName>
                                        </p:attrNameLst>
                                      </p:cBhvr>
                                      <p:to>
                                        <p:strVal val="visible"/>
                                      </p:to>
                                    </p:set>
                                    <p:animEffect transition="in" filter="fade">
                                      <p:cBhvr>
                                        <p:cTn id="272" dur="500"/>
                                        <p:tgtEl>
                                          <p:spTgt spid="72"/>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73"/>
                                        </p:tgtEl>
                                        <p:attrNameLst>
                                          <p:attrName>style.visibility</p:attrName>
                                        </p:attrNameLst>
                                      </p:cBhvr>
                                      <p:to>
                                        <p:strVal val="visible"/>
                                      </p:to>
                                    </p:set>
                                    <p:animEffect transition="in" filter="fade">
                                      <p:cBhvr>
                                        <p:cTn id="275" dur="500"/>
                                        <p:tgtEl>
                                          <p:spTgt spid="73"/>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animEffect transition="in" filter="fade">
                                      <p:cBhvr>
                                        <p:cTn id="278" dur="500"/>
                                        <p:tgtEl>
                                          <p:spTgt spid="74"/>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75"/>
                                        </p:tgtEl>
                                        <p:attrNameLst>
                                          <p:attrName>style.visibility</p:attrName>
                                        </p:attrNameLst>
                                      </p:cBhvr>
                                      <p:to>
                                        <p:strVal val="visible"/>
                                      </p:to>
                                    </p:set>
                                    <p:animEffect transition="in" filter="fade">
                                      <p:cBhvr>
                                        <p:cTn id="281" dur="500"/>
                                        <p:tgtEl>
                                          <p:spTgt spid="75"/>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76"/>
                                        </p:tgtEl>
                                        <p:attrNameLst>
                                          <p:attrName>style.visibility</p:attrName>
                                        </p:attrNameLst>
                                      </p:cBhvr>
                                      <p:to>
                                        <p:strVal val="visible"/>
                                      </p:to>
                                    </p:set>
                                    <p:animEffect transition="in" filter="fade">
                                      <p:cBhvr>
                                        <p:cTn id="284" dur="500"/>
                                        <p:tgtEl>
                                          <p:spTgt spid="76"/>
                                        </p:tgtEl>
                                      </p:cBhvr>
                                    </p:animEffect>
                                  </p:childTnLst>
                                </p:cTn>
                              </p:par>
                              <p:par>
                                <p:cTn id="285" presetID="10" presetClass="entr" presetSubtype="0" fill="hold" nodeType="withEffect">
                                  <p:stCondLst>
                                    <p:cond delay="0"/>
                                  </p:stCondLst>
                                  <p:childTnLst>
                                    <p:set>
                                      <p:cBhvr>
                                        <p:cTn id="286" dur="1" fill="hold">
                                          <p:stCondLst>
                                            <p:cond delay="0"/>
                                          </p:stCondLst>
                                        </p:cTn>
                                        <p:tgtEl>
                                          <p:spTgt spid="77"/>
                                        </p:tgtEl>
                                        <p:attrNameLst>
                                          <p:attrName>style.visibility</p:attrName>
                                        </p:attrNameLst>
                                      </p:cBhvr>
                                      <p:to>
                                        <p:strVal val="visible"/>
                                      </p:to>
                                    </p:set>
                                    <p:animEffect transition="in" filter="fade">
                                      <p:cBhvr>
                                        <p:cTn id="287" dur="500"/>
                                        <p:tgtEl>
                                          <p:spTgt spid="77"/>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80"/>
                                        </p:tgtEl>
                                        <p:attrNameLst>
                                          <p:attrName>style.visibility</p:attrName>
                                        </p:attrNameLst>
                                      </p:cBhvr>
                                      <p:to>
                                        <p:strVal val="visible"/>
                                      </p:to>
                                    </p:set>
                                    <p:animEffect transition="in" filter="fade">
                                      <p:cBhvr>
                                        <p:cTn id="290" dur="500"/>
                                        <p:tgtEl>
                                          <p:spTgt spid="80"/>
                                        </p:tgtEl>
                                      </p:cBhvr>
                                    </p:animEffect>
                                  </p:childTnLst>
                                </p:cTn>
                              </p:par>
                              <p:par>
                                <p:cTn id="291" presetID="10" presetClass="entr" presetSubtype="0" fill="hold" nodeType="withEffect">
                                  <p:stCondLst>
                                    <p:cond delay="0"/>
                                  </p:stCondLst>
                                  <p:childTnLst>
                                    <p:set>
                                      <p:cBhvr>
                                        <p:cTn id="292" dur="1" fill="hold">
                                          <p:stCondLst>
                                            <p:cond delay="0"/>
                                          </p:stCondLst>
                                        </p:cTn>
                                        <p:tgtEl>
                                          <p:spTgt spid="83"/>
                                        </p:tgtEl>
                                        <p:attrNameLst>
                                          <p:attrName>style.visibility</p:attrName>
                                        </p:attrNameLst>
                                      </p:cBhvr>
                                      <p:to>
                                        <p:strVal val="visible"/>
                                      </p:to>
                                    </p:set>
                                    <p:animEffect transition="in" filter="fade">
                                      <p:cBhvr>
                                        <p:cTn id="293" dur="500"/>
                                        <p:tgtEl>
                                          <p:spTgt spid="83"/>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86"/>
                                        </p:tgtEl>
                                        <p:attrNameLst>
                                          <p:attrName>style.visibility</p:attrName>
                                        </p:attrNameLst>
                                      </p:cBhvr>
                                      <p:to>
                                        <p:strVal val="visible"/>
                                      </p:to>
                                    </p:set>
                                    <p:animEffect transition="in" filter="fade">
                                      <p:cBhvr>
                                        <p:cTn id="296" dur="500"/>
                                        <p:tgtEl>
                                          <p:spTgt spid="8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11"/>
                                        </p:tgtEl>
                                      </p:cBhvr>
                                    </p:animEffect>
                                    <p:set>
                                      <p:cBhvr>
                                        <p:cTn id="301" dur="1" fill="hold">
                                          <p:stCondLst>
                                            <p:cond delay="499"/>
                                          </p:stCondLst>
                                        </p:cTn>
                                        <p:tgtEl>
                                          <p:spTgt spid="11"/>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3"/>
                                        </p:tgtEl>
                                      </p:cBhvr>
                                    </p:animEffect>
                                    <p:set>
                                      <p:cBhvr>
                                        <p:cTn id="304" dur="1" fill="hold">
                                          <p:stCondLst>
                                            <p:cond delay="499"/>
                                          </p:stCondLst>
                                        </p:cTn>
                                        <p:tgtEl>
                                          <p:spTgt spid="13"/>
                                        </p:tgtEl>
                                        <p:attrNameLst>
                                          <p:attrName>style.visibility</p:attrName>
                                        </p:attrNameLst>
                                      </p:cBhvr>
                                      <p:to>
                                        <p:strVal val="hidden"/>
                                      </p:to>
                                    </p:set>
                                  </p:childTnLst>
                                </p:cTn>
                              </p:par>
                              <p:par>
                                <p:cTn id="305" presetID="10" presetClass="exit" presetSubtype="0" fill="hold" nodeType="withEffect">
                                  <p:stCondLst>
                                    <p:cond delay="0"/>
                                  </p:stCondLst>
                                  <p:childTnLst>
                                    <p:animEffect transition="out" filter="fade">
                                      <p:cBhvr>
                                        <p:cTn id="306" dur="500"/>
                                        <p:tgtEl>
                                          <p:spTgt spid="16"/>
                                        </p:tgtEl>
                                      </p:cBhvr>
                                    </p:animEffect>
                                    <p:set>
                                      <p:cBhvr>
                                        <p:cTn id="307" dur="1" fill="hold">
                                          <p:stCondLst>
                                            <p:cond delay="499"/>
                                          </p:stCondLst>
                                        </p:cTn>
                                        <p:tgtEl>
                                          <p:spTgt spid="16"/>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18"/>
                                        </p:tgtEl>
                                      </p:cBhvr>
                                    </p:animEffect>
                                    <p:set>
                                      <p:cBhvr>
                                        <p:cTn id="310" dur="1" fill="hold">
                                          <p:stCondLst>
                                            <p:cond delay="499"/>
                                          </p:stCondLst>
                                        </p:cTn>
                                        <p:tgtEl>
                                          <p:spTgt spid="18"/>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21"/>
                                        </p:tgtEl>
                                      </p:cBhvr>
                                    </p:animEffect>
                                    <p:set>
                                      <p:cBhvr>
                                        <p:cTn id="313" dur="1" fill="hold">
                                          <p:stCondLst>
                                            <p:cond delay="499"/>
                                          </p:stCondLst>
                                        </p:cTn>
                                        <p:tgtEl>
                                          <p:spTgt spid="21"/>
                                        </p:tgtEl>
                                        <p:attrNameLst>
                                          <p:attrName>style.visibility</p:attrName>
                                        </p:attrNameLst>
                                      </p:cBhvr>
                                      <p:to>
                                        <p:strVal val="hidden"/>
                                      </p:to>
                                    </p:set>
                                  </p:childTnLst>
                                </p:cTn>
                              </p:par>
                              <p:par>
                                <p:cTn id="314" presetID="10" presetClass="exit" presetSubtype="0" fill="hold" nodeType="withEffect">
                                  <p:stCondLst>
                                    <p:cond delay="0"/>
                                  </p:stCondLst>
                                  <p:childTnLst>
                                    <p:animEffect transition="out" filter="fade">
                                      <p:cBhvr>
                                        <p:cTn id="315" dur="500"/>
                                        <p:tgtEl>
                                          <p:spTgt spid="23"/>
                                        </p:tgtEl>
                                      </p:cBhvr>
                                    </p:animEffect>
                                    <p:set>
                                      <p:cBhvr>
                                        <p:cTn id="316" dur="1" fill="hold">
                                          <p:stCondLst>
                                            <p:cond delay="499"/>
                                          </p:stCondLst>
                                        </p:cTn>
                                        <p:tgtEl>
                                          <p:spTgt spid="23"/>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500"/>
                                        <p:tgtEl>
                                          <p:spTgt spid="26"/>
                                        </p:tgtEl>
                                      </p:cBhvr>
                                    </p:animEffect>
                                    <p:set>
                                      <p:cBhvr>
                                        <p:cTn id="319" dur="1" fill="hold">
                                          <p:stCondLst>
                                            <p:cond delay="499"/>
                                          </p:stCondLst>
                                        </p:cTn>
                                        <p:tgtEl>
                                          <p:spTgt spid="26"/>
                                        </p:tgtEl>
                                        <p:attrNameLst>
                                          <p:attrName>style.visibility</p:attrName>
                                        </p:attrNameLst>
                                      </p:cBhvr>
                                      <p:to>
                                        <p:strVal val="hidden"/>
                                      </p:to>
                                    </p:set>
                                  </p:childTnLst>
                                </p:cTn>
                              </p:par>
                              <p:par>
                                <p:cTn id="320" presetID="10" presetClass="exit" presetSubtype="0" fill="hold" grpId="1" nodeType="withEffect">
                                  <p:stCondLst>
                                    <p:cond delay="0"/>
                                  </p:stCondLst>
                                  <p:childTnLst>
                                    <p:animEffect transition="out" filter="fade">
                                      <p:cBhvr>
                                        <p:cTn id="321" dur="500"/>
                                        <p:tgtEl>
                                          <p:spTgt spid="1025"/>
                                        </p:tgtEl>
                                      </p:cBhvr>
                                    </p:animEffect>
                                    <p:set>
                                      <p:cBhvr>
                                        <p:cTn id="322" dur="1" fill="hold">
                                          <p:stCondLst>
                                            <p:cond delay="499"/>
                                          </p:stCondLst>
                                        </p:cTn>
                                        <p:tgtEl>
                                          <p:spTgt spid="1025"/>
                                        </p:tgtEl>
                                        <p:attrNameLst>
                                          <p:attrName>style.visibility</p:attrName>
                                        </p:attrNameLst>
                                      </p:cBhvr>
                                      <p:to>
                                        <p:strVal val="hidden"/>
                                      </p:to>
                                    </p:set>
                                  </p:childTnLst>
                                </p:cTn>
                              </p:par>
                              <p:par>
                                <p:cTn id="323" presetID="10" presetClass="exit" presetSubtype="0" fill="hold" grpId="1" nodeType="withEffect">
                                  <p:stCondLst>
                                    <p:cond delay="0"/>
                                  </p:stCondLst>
                                  <p:childTnLst>
                                    <p:animEffect transition="out" filter="fade">
                                      <p:cBhvr>
                                        <p:cTn id="324" dur="500"/>
                                        <p:tgtEl>
                                          <p:spTgt spid="35"/>
                                        </p:tgtEl>
                                      </p:cBhvr>
                                    </p:animEffect>
                                    <p:set>
                                      <p:cBhvr>
                                        <p:cTn id="325" dur="1" fill="hold">
                                          <p:stCondLst>
                                            <p:cond delay="499"/>
                                          </p:stCondLst>
                                        </p:cTn>
                                        <p:tgtEl>
                                          <p:spTgt spid="35"/>
                                        </p:tgtEl>
                                        <p:attrNameLst>
                                          <p:attrName>style.visibility</p:attrName>
                                        </p:attrNameLst>
                                      </p:cBhvr>
                                      <p:to>
                                        <p:strVal val="hidden"/>
                                      </p:to>
                                    </p:set>
                                  </p:childTnLst>
                                </p:cTn>
                              </p:par>
                              <p:par>
                                <p:cTn id="326" presetID="10" presetClass="exit" presetSubtype="0" fill="hold" grpId="1" nodeType="withEffect">
                                  <p:stCondLst>
                                    <p:cond delay="0"/>
                                  </p:stCondLst>
                                  <p:childTnLst>
                                    <p:animEffect transition="out" filter="fade">
                                      <p:cBhvr>
                                        <p:cTn id="327" dur="500"/>
                                        <p:tgtEl>
                                          <p:spTgt spid="36"/>
                                        </p:tgtEl>
                                      </p:cBhvr>
                                    </p:animEffect>
                                    <p:set>
                                      <p:cBhvr>
                                        <p:cTn id="328" dur="1" fill="hold">
                                          <p:stCondLst>
                                            <p:cond delay="499"/>
                                          </p:stCondLst>
                                        </p:cTn>
                                        <p:tgtEl>
                                          <p:spTgt spid="36"/>
                                        </p:tgtEl>
                                        <p:attrNameLst>
                                          <p:attrName>style.visibility</p:attrName>
                                        </p:attrNameLst>
                                      </p:cBhvr>
                                      <p:to>
                                        <p:strVal val="hidden"/>
                                      </p:to>
                                    </p:set>
                                  </p:childTnLst>
                                </p:cTn>
                              </p:par>
                              <p:par>
                                <p:cTn id="329" presetID="10" presetClass="exit" presetSubtype="0" fill="hold" grpId="1" nodeType="withEffect">
                                  <p:stCondLst>
                                    <p:cond delay="0"/>
                                  </p:stCondLst>
                                  <p:childTnLst>
                                    <p:animEffect transition="out" filter="fade">
                                      <p:cBhvr>
                                        <p:cTn id="330" dur="500"/>
                                        <p:tgtEl>
                                          <p:spTgt spid="37"/>
                                        </p:tgtEl>
                                      </p:cBhvr>
                                    </p:animEffect>
                                    <p:set>
                                      <p:cBhvr>
                                        <p:cTn id="331" dur="1" fill="hold">
                                          <p:stCondLst>
                                            <p:cond delay="499"/>
                                          </p:stCondLst>
                                        </p:cTn>
                                        <p:tgtEl>
                                          <p:spTgt spid="37"/>
                                        </p:tgtEl>
                                        <p:attrNameLst>
                                          <p:attrName>style.visibility</p:attrName>
                                        </p:attrNameLst>
                                      </p:cBhvr>
                                      <p:to>
                                        <p:strVal val="hidden"/>
                                      </p:to>
                                    </p:set>
                                  </p:childTnLst>
                                </p:cTn>
                              </p:par>
                              <p:par>
                                <p:cTn id="332" presetID="10" presetClass="exit" presetSubtype="0" fill="hold" grpId="1" nodeType="withEffect">
                                  <p:stCondLst>
                                    <p:cond delay="0"/>
                                  </p:stCondLst>
                                  <p:childTnLst>
                                    <p:animEffect transition="out" filter="fade">
                                      <p:cBhvr>
                                        <p:cTn id="333" dur="500"/>
                                        <p:tgtEl>
                                          <p:spTgt spid="38"/>
                                        </p:tgtEl>
                                      </p:cBhvr>
                                    </p:animEffect>
                                    <p:set>
                                      <p:cBhvr>
                                        <p:cTn id="334" dur="1" fill="hold">
                                          <p:stCondLst>
                                            <p:cond delay="499"/>
                                          </p:stCondLst>
                                        </p:cTn>
                                        <p:tgtEl>
                                          <p:spTgt spid="38"/>
                                        </p:tgtEl>
                                        <p:attrNameLst>
                                          <p:attrName>style.visibility</p:attrName>
                                        </p:attrNameLst>
                                      </p:cBhvr>
                                      <p:to>
                                        <p:strVal val="hidden"/>
                                      </p:to>
                                    </p:set>
                                  </p:childTnLst>
                                </p:cTn>
                              </p:par>
                              <p:par>
                                <p:cTn id="335" presetID="10" presetClass="exit" presetSubtype="0" fill="hold" grpId="1" nodeType="withEffect">
                                  <p:stCondLst>
                                    <p:cond delay="0"/>
                                  </p:stCondLst>
                                  <p:childTnLst>
                                    <p:animEffect transition="out" filter="fade">
                                      <p:cBhvr>
                                        <p:cTn id="336" dur="500"/>
                                        <p:tgtEl>
                                          <p:spTgt spid="40"/>
                                        </p:tgtEl>
                                      </p:cBhvr>
                                    </p:animEffect>
                                    <p:set>
                                      <p:cBhvr>
                                        <p:cTn id="337" dur="1" fill="hold">
                                          <p:stCondLst>
                                            <p:cond delay="499"/>
                                          </p:stCondLst>
                                        </p:cTn>
                                        <p:tgtEl>
                                          <p:spTgt spid="40"/>
                                        </p:tgtEl>
                                        <p:attrNameLst>
                                          <p:attrName>style.visibility</p:attrName>
                                        </p:attrNameLst>
                                      </p:cBhvr>
                                      <p:to>
                                        <p:strVal val="hidden"/>
                                      </p:to>
                                    </p:set>
                                  </p:childTnLst>
                                </p:cTn>
                              </p:par>
                              <p:par>
                                <p:cTn id="338" presetID="10" presetClass="exit" presetSubtype="0" fill="hold" nodeType="withEffect">
                                  <p:stCondLst>
                                    <p:cond delay="0"/>
                                  </p:stCondLst>
                                  <p:childTnLst>
                                    <p:animEffect transition="out" filter="fade">
                                      <p:cBhvr>
                                        <p:cTn id="339" dur="500"/>
                                        <p:tgtEl>
                                          <p:spTgt spid="41"/>
                                        </p:tgtEl>
                                      </p:cBhvr>
                                    </p:animEffect>
                                    <p:set>
                                      <p:cBhvr>
                                        <p:cTn id="340" dur="1" fill="hold">
                                          <p:stCondLst>
                                            <p:cond delay="499"/>
                                          </p:stCondLst>
                                        </p:cTn>
                                        <p:tgtEl>
                                          <p:spTgt spid="41"/>
                                        </p:tgtEl>
                                        <p:attrNameLst>
                                          <p:attrName>style.visibility</p:attrName>
                                        </p:attrNameLst>
                                      </p:cBhvr>
                                      <p:to>
                                        <p:strVal val="hidden"/>
                                      </p:to>
                                    </p:set>
                                  </p:childTnLst>
                                </p:cTn>
                              </p:par>
                              <p:par>
                                <p:cTn id="341" presetID="10" presetClass="exit" presetSubtype="0" fill="hold" grpId="1" nodeType="withEffect">
                                  <p:stCondLst>
                                    <p:cond delay="0"/>
                                  </p:stCondLst>
                                  <p:childTnLst>
                                    <p:animEffect transition="out" filter="fade">
                                      <p:cBhvr>
                                        <p:cTn id="342" dur="500"/>
                                        <p:tgtEl>
                                          <p:spTgt spid="1031"/>
                                        </p:tgtEl>
                                      </p:cBhvr>
                                    </p:animEffect>
                                    <p:set>
                                      <p:cBhvr>
                                        <p:cTn id="343" dur="1" fill="hold">
                                          <p:stCondLst>
                                            <p:cond delay="499"/>
                                          </p:stCondLst>
                                        </p:cTn>
                                        <p:tgtEl>
                                          <p:spTgt spid="1031"/>
                                        </p:tgtEl>
                                        <p:attrNameLst>
                                          <p:attrName>style.visibility</p:attrName>
                                        </p:attrNameLst>
                                      </p:cBhvr>
                                      <p:to>
                                        <p:strVal val="hidden"/>
                                      </p:to>
                                    </p:set>
                                  </p:childTnLst>
                                </p:cTn>
                              </p:par>
                              <p:par>
                                <p:cTn id="344" presetID="10" presetClass="entr" presetSubtype="0" fill="hold" nodeType="withEffect">
                                  <p:stCondLst>
                                    <p:cond delay="0"/>
                                  </p:stCondLst>
                                  <p:childTnLst>
                                    <p:set>
                                      <p:cBhvr>
                                        <p:cTn id="345" dur="1" fill="hold">
                                          <p:stCondLst>
                                            <p:cond delay="0"/>
                                          </p:stCondLst>
                                        </p:cTn>
                                        <p:tgtEl>
                                          <p:spTgt spid="87"/>
                                        </p:tgtEl>
                                        <p:attrNameLst>
                                          <p:attrName>style.visibility</p:attrName>
                                        </p:attrNameLst>
                                      </p:cBhvr>
                                      <p:to>
                                        <p:strVal val="visible"/>
                                      </p:to>
                                    </p:set>
                                    <p:animEffect transition="in" filter="fade">
                                      <p:cBhvr>
                                        <p:cTn id="346" dur="500"/>
                                        <p:tgtEl>
                                          <p:spTgt spid="87"/>
                                        </p:tgtEl>
                                      </p:cBhvr>
                                    </p:animEffect>
                                  </p:childTnLst>
                                </p:cTn>
                              </p:par>
                              <p:par>
                                <p:cTn id="347" presetID="10" presetClass="entr" presetSubtype="0" fill="hold" nodeType="withEffect">
                                  <p:stCondLst>
                                    <p:cond delay="0"/>
                                  </p:stCondLst>
                                  <p:childTnLst>
                                    <p:set>
                                      <p:cBhvr>
                                        <p:cTn id="348" dur="1" fill="hold">
                                          <p:stCondLst>
                                            <p:cond delay="0"/>
                                          </p:stCondLst>
                                        </p:cTn>
                                        <p:tgtEl>
                                          <p:spTgt spid="88"/>
                                        </p:tgtEl>
                                        <p:attrNameLst>
                                          <p:attrName>style.visibility</p:attrName>
                                        </p:attrNameLst>
                                      </p:cBhvr>
                                      <p:to>
                                        <p:strVal val="visible"/>
                                      </p:to>
                                    </p:set>
                                    <p:animEffect transition="in" filter="fade">
                                      <p:cBhvr>
                                        <p:cTn id="349" dur="500"/>
                                        <p:tgtEl>
                                          <p:spTgt spid="88"/>
                                        </p:tgtEl>
                                      </p:cBhvr>
                                    </p:animEffect>
                                  </p:childTnLst>
                                </p:cTn>
                              </p:par>
                              <p:par>
                                <p:cTn id="350" presetID="10" presetClass="entr" presetSubtype="0" fill="hold" nodeType="withEffect">
                                  <p:stCondLst>
                                    <p:cond delay="0"/>
                                  </p:stCondLst>
                                  <p:childTnLst>
                                    <p:set>
                                      <p:cBhvr>
                                        <p:cTn id="351" dur="1" fill="hold">
                                          <p:stCondLst>
                                            <p:cond delay="0"/>
                                          </p:stCondLst>
                                        </p:cTn>
                                        <p:tgtEl>
                                          <p:spTgt spid="89"/>
                                        </p:tgtEl>
                                        <p:attrNameLst>
                                          <p:attrName>style.visibility</p:attrName>
                                        </p:attrNameLst>
                                      </p:cBhvr>
                                      <p:to>
                                        <p:strVal val="visible"/>
                                      </p:to>
                                    </p:set>
                                    <p:animEffect transition="in" filter="fade">
                                      <p:cBhvr>
                                        <p:cTn id="352" dur="500"/>
                                        <p:tgtEl>
                                          <p:spTgt spid="89"/>
                                        </p:tgtEl>
                                      </p:cBhvr>
                                    </p:animEffect>
                                  </p:childTnLst>
                                </p:cTn>
                              </p:par>
                              <p:par>
                                <p:cTn id="353" presetID="10" presetClass="entr" presetSubtype="0" fill="hold" nodeType="withEffect">
                                  <p:stCondLst>
                                    <p:cond delay="0"/>
                                  </p:stCondLst>
                                  <p:childTnLst>
                                    <p:set>
                                      <p:cBhvr>
                                        <p:cTn id="354" dur="1" fill="hold">
                                          <p:stCondLst>
                                            <p:cond delay="0"/>
                                          </p:stCondLst>
                                        </p:cTn>
                                        <p:tgtEl>
                                          <p:spTgt spid="90"/>
                                        </p:tgtEl>
                                        <p:attrNameLst>
                                          <p:attrName>style.visibility</p:attrName>
                                        </p:attrNameLst>
                                      </p:cBhvr>
                                      <p:to>
                                        <p:strVal val="visible"/>
                                      </p:to>
                                    </p:set>
                                    <p:animEffect transition="in" filter="fade">
                                      <p:cBhvr>
                                        <p:cTn id="355" dur="500"/>
                                        <p:tgtEl>
                                          <p:spTgt spid="90"/>
                                        </p:tgtEl>
                                      </p:cBhvr>
                                    </p:animEffect>
                                  </p:childTnLst>
                                </p:cTn>
                              </p:par>
                              <p:par>
                                <p:cTn id="356" presetID="10" presetClass="entr" presetSubtype="0" fill="hold" nodeType="withEffect">
                                  <p:stCondLst>
                                    <p:cond delay="0"/>
                                  </p:stCondLst>
                                  <p:childTnLst>
                                    <p:set>
                                      <p:cBhvr>
                                        <p:cTn id="357" dur="1" fill="hold">
                                          <p:stCondLst>
                                            <p:cond delay="0"/>
                                          </p:stCondLst>
                                        </p:cTn>
                                        <p:tgtEl>
                                          <p:spTgt spid="91"/>
                                        </p:tgtEl>
                                        <p:attrNameLst>
                                          <p:attrName>style.visibility</p:attrName>
                                        </p:attrNameLst>
                                      </p:cBhvr>
                                      <p:to>
                                        <p:strVal val="visible"/>
                                      </p:to>
                                    </p:set>
                                    <p:animEffect transition="in" filter="fade">
                                      <p:cBhvr>
                                        <p:cTn id="358" dur="500"/>
                                        <p:tgtEl>
                                          <p:spTgt spid="91"/>
                                        </p:tgtEl>
                                      </p:cBhvr>
                                    </p:animEffect>
                                  </p:childTnLst>
                                </p:cTn>
                              </p:par>
                              <p:par>
                                <p:cTn id="359" presetID="10" presetClass="entr" presetSubtype="0" fill="hold" nodeType="withEffect">
                                  <p:stCondLst>
                                    <p:cond delay="0"/>
                                  </p:stCondLst>
                                  <p:childTnLst>
                                    <p:set>
                                      <p:cBhvr>
                                        <p:cTn id="360" dur="1" fill="hold">
                                          <p:stCondLst>
                                            <p:cond delay="0"/>
                                          </p:stCondLst>
                                        </p:cTn>
                                        <p:tgtEl>
                                          <p:spTgt spid="92"/>
                                        </p:tgtEl>
                                        <p:attrNameLst>
                                          <p:attrName>style.visibility</p:attrName>
                                        </p:attrNameLst>
                                      </p:cBhvr>
                                      <p:to>
                                        <p:strVal val="visible"/>
                                      </p:to>
                                    </p:set>
                                    <p:animEffect transition="in" filter="fade">
                                      <p:cBhvr>
                                        <p:cTn id="361" dur="500"/>
                                        <p:tgtEl>
                                          <p:spTgt spid="92"/>
                                        </p:tgtEl>
                                      </p:cBhvr>
                                    </p:animEffect>
                                  </p:childTnLst>
                                </p:cTn>
                              </p:par>
                              <p:par>
                                <p:cTn id="362" presetID="10" presetClass="entr" presetSubtype="0" fill="hold" nodeType="withEffect">
                                  <p:stCondLst>
                                    <p:cond delay="0"/>
                                  </p:stCondLst>
                                  <p:childTnLst>
                                    <p:set>
                                      <p:cBhvr>
                                        <p:cTn id="363" dur="1" fill="hold">
                                          <p:stCondLst>
                                            <p:cond delay="0"/>
                                          </p:stCondLst>
                                        </p:cTn>
                                        <p:tgtEl>
                                          <p:spTgt spid="93"/>
                                        </p:tgtEl>
                                        <p:attrNameLst>
                                          <p:attrName>style.visibility</p:attrName>
                                        </p:attrNameLst>
                                      </p:cBhvr>
                                      <p:to>
                                        <p:strVal val="visible"/>
                                      </p:to>
                                    </p:set>
                                    <p:animEffect transition="in" filter="fade">
                                      <p:cBhvr>
                                        <p:cTn id="364" dur="500"/>
                                        <p:tgtEl>
                                          <p:spTgt spid="93"/>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94"/>
                                        </p:tgtEl>
                                        <p:attrNameLst>
                                          <p:attrName>style.visibility</p:attrName>
                                        </p:attrNameLst>
                                      </p:cBhvr>
                                      <p:to>
                                        <p:strVal val="visible"/>
                                      </p:to>
                                    </p:set>
                                    <p:animEffect transition="in" filter="fade">
                                      <p:cBhvr>
                                        <p:cTn id="367" dur="500"/>
                                        <p:tgtEl>
                                          <p:spTgt spid="94"/>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95"/>
                                        </p:tgtEl>
                                        <p:attrNameLst>
                                          <p:attrName>style.visibility</p:attrName>
                                        </p:attrNameLst>
                                      </p:cBhvr>
                                      <p:to>
                                        <p:strVal val="visible"/>
                                      </p:to>
                                    </p:set>
                                    <p:animEffect transition="in" filter="fade">
                                      <p:cBhvr>
                                        <p:cTn id="370" dur="500"/>
                                        <p:tgtEl>
                                          <p:spTgt spid="95"/>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96"/>
                                        </p:tgtEl>
                                        <p:attrNameLst>
                                          <p:attrName>style.visibility</p:attrName>
                                        </p:attrNameLst>
                                      </p:cBhvr>
                                      <p:to>
                                        <p:strVal val="visible"/>
                                      </p:to>
                                    </p:set>
                                    <p:animEffect transition="in" filter="fade">
                                      <p:cBhvr>
                                        <p:cTn id="373" dur="500"/>
                                        <p:tgtEl>
                                          <p:spTgt spid="96"/>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97"/>
                                        </p:tgtEl>
                                        <p:attrNameLst>
                                          <p:attrName>style.visibility</p:attrName>
                                        </p:attrNameLst>
                                      </p:cBhvr>
                                      <p:to>
                                        <p:strVal val="visible"/>
                                      </p:to>
                                    </p:set>
                                    <p:animEffect transition="in" filter="fade">
                                      <p:cBhvr>
                                        <p:cTn id="376" dur="500"/>
                                        <p:tgtEl>
                                          <p:spTgt spid="97"/>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98"/>
                                        </p:tgtEl>
                                        <p:attrNameLst>
                                          <p:attrName>style.visibility</p:attrName>
                                        </p:attrNameLst>
                                      </p:cBhvr>
                                      <p:to>
                                        <p:strVal val="visible"/>
                                      </p:to>
                                    </p:set>
                                    <p:animEffect transition="in" filter="fade">
                                      <p:cBhvr>
                                        <p:cTn id="379" dur="500"/>
                                        <p:tgtEl>
                                          <p:spTgt spid="98"/>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99"/>
                                        </p:tgtEl>
                                        <p:attrNameLst>
                                          <p:attrName>style.visibility</p:attrName>
                                        </p:attrNameLst>
                                      </p:cBhvr>
                                      <p:to>
                                        <p:strVal val="visible"/>
                                      </p:to>
                                    </p:set>
                                    <p:animEffect transition="in" filter="fade">
                                      <p:cBhvr>
                                        <p:cTn id="382" dur="500"/>
                                        <p:tgtEl>
                                          <p:spTgt spid="99"/>
                                        </p:tgtEl>
                                      </p:cBhvr>
                                    </p:animEffect>
                                  </p:childTnLst>
                                </p:cTn>
                              </p:par>
                              <p:par>
                                <p:cTn id="383" presetID="10" presetClass="entr" presetSubtype="0" fill="hold" nodeType="withEffect">
                                  <p:stCondLst>
                                    <p:cond delay="0"/>
                                  </p:stCondLst>
                                  <p:childTnLst>
                                    <p:set>
                                      <p:cBhvr>
                                        <p:cTn id="384" dur="1" fill="hold">
                                          <p:stCondLst>
                                            <p:cond delay="0"/>
                                          </p:stCondLst>
                                        </p:cTn>
                                        <p:tgtEl>
                                          <p:spTgt spid="100"/>
                                        </p:tgtEl>
                                        <p:attrNameLst>
                                          <p:attrName>style.visibility</p:attrName>
                                        </p:attrNameLst>
                                      </p:cBhvr>
                                      <p:to>
                                        <p:strVal val="visible"/>
                                      </p:to>
                                    </p:set>
                                    <p:animEffect transition="in" filter="fade">
                                      <p:cBhvr>
                                        <p:cTn id="385" dur="500"/>
                                        <p:tgtEl>
                                          <p:spTgt spid="100"/>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01"/>
                                        </p:tgtEl>
                                        <p:attrNameLst>
                                          <p:attrName>style.visibility</p:attrName>
                                        </p:attrNameLst>
                                      </p:cBhvr>
                                      <p:to>
                                        <p:strVal val="visible"/>
                                      </p:to>
                                    </p:set>
                                    <p:animEffect transition="in" filter="fade">
                                      <p:cBhvr>
                                        <p:cTn id="388" dur="500"/>
                                        <p:tgtEl>
                                          <p:spTgt spid="101"/>
                                        </p:tgtEl>
                                      </p:cBhvr>
                                    </p:animEffect>
                                  </p:childTnLst>
                                </p:cTn>
                              </p:par>
                              <p:par>
                                <p:cTn id="389" presetID="10" presetClass="entr" presetSubtype="0" fill="hold" nodeType="withEffect">
                                  <p:stCondLst>
                                    <p:cond delay="0"/>
                                  </p:stCondLst>
                                  <p:childTnLst>
                                    <p:set>
                                      <p:cBhvr>
                                        <p:cTn id="390" dur="1" fill="hold">
                                          <p:stCondLst>
                                            <p:cond delay="0"/>
                                          </p:stCondLst>
                                        </p:cTn>
                                        <p:tgtEl>
                                          <p:spTgt spid="103"/>
                                        </p:tgtEl>
                                        <p:attrNameLst>
                                          <p:attrName>style.visibility</p:attrName>
                                        </p:attrNameLst>
                                      </p:cBhvr>
                                      <p:to>
                                        <p:strVal val="visible"/>
                                      </p:to>
                                    </p:set>
                                    <p:animEffect transition="in" filter="fade">
                                      <p:cBhvr>
                                        <p:cTn id="391" dur="500"/>
                                        <p:tgtEl>
                                          <p:spTgt spid="103"/>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06"/>
                                        </p:tgtEl>
                                        <p:attrNameLst>
                                          <p:attrName>style.visibility</p:attrName>
                                        </p:attrNameLst>
                                      </p:cBhvr>
                                      <p:to>
                                        <p:strVal val="visible"/>
                                      </p:to>
                                    </p:set>
                                    <p:animEffect transition="in" filter="fade">
                                      <p:cBhvr>
                                        <p:cTn id="39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5" grpId="1"/>
      <p:bldP spid="35" grpId="0"/>
      <p:bldP spid="35" grpId="1"/>
      <p:bldP spid="36" grpId="0"/>
      <p:bldP spid="36" grpId="1"/>
      <p:bldP spid="37" grpId="0"/>
      <p:bldP spid="37" grpId="1"/>
      <p:bldP spid="38" grpId="0"/>
      <p:bldP spid="38" grpId="1"/>
      <p:bldP spid="40" grpId="0"/>
      <p:bldP spid="40" grpId="1"/>
      <p:bldP spid="50" grpId="0"/>
      <p:bldP spid="50" grpId="1"/>
      <p:bldP spid="51" grpId="0"/>
      <p:bldP spid="51" grpId="1"/>
      <p:bldP spid="52" grpId="0"/>
      <p:bldP spid="52" grpId="1"/>
      <p:bldP spid="53" grpId="0"/>
      <p:bldP spid="53" grpId="1"/>
      <p:bldP spid="54" grpId="0"/>
      <p:bldP spid="54" grpId="1"/>
      <p:bldP spid="55" grpId="0"/>
      <p:bldP spid="55" grpId="1"/>
      <p:bldP spid="1031" grpId="0" animBg="1"/>
      <p:bldP spid="1031" grpId="1" animBg="1"/>
      <p:bldP spid="62" grpId="0" animBg="1"/>
      <p:bldP spid="62" grpId="1" animBg="1"/>
      <p:bldP spid="63" grpId="0" animBg="1"/>
      <p:bldP spid="63" grpId="1" animBg="1"/>
      <p:bldP spid="71" grpId="0"/>
      <p:bldP spid="72" grpId="0"/>
      <p:bldP spid="73" grpId="0"/>
      <p:bldP spid="74" grpId="0"/>
      <p:bldP spid="75" grpId="0"/>
      <p:bldP spid="76" grpId="0"/>
      <p:bldP spid="80" grpId="0" animBg="1"/>
      <p:bldP spid="86" grpId="0" animBg="1"/>
      <p:bldP spid="94" grpId="0"/>
      <p:bldP spid="95" grpId="0"/>
      <p:bldP spid="96" grpId="0"/>
      <p:bldP spid="97" grpId="0"/>
      <p:bldP spid="98" grpId="0"/>
      <p:bldP spid="99" grpId="0"/>
      <p:bldP spid="101" grpId="0" animBg="1"/>
      <p:bldP spid="1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SISRS sites contained mostly taxonomic signal</a:t>
            </a:r>
            <a:endParaRPr lang="en-US" sz="4400" b="1" dirty="0"/>
          </a:p>
        </p:txBody>
      </p:sp>
      <p:sp>
        <p:nvSpPr>
          <p:cNvPr id="3" name="Rectangle 2"/>
          <p:cNvSpPr/>
          <p:nvPr/>
        </p:nvSpPr>
        <p:spPr>
          <a:xfrm>
            <a:off x="8239125" y="2086570"/>
            <a:ext cx="3371850" cy="1754326"/>
          </a:xfrm>
          <a:prstGeom prst="rect">
            <a:avLst/>
          </a:prstGeom>
        </p:spPr>
        <p:txBody>
          <a:bodyPr wrap="square">
            <a:spAutoFit/>
          </a:bodyPr>
          <a:lstStyle/>
          <a:p>
            <a:pPr algn="ctr"/>
            <a:r>
              <a:rPr lang="en-US" sz="3600" b="1" u="sng" dirty="0"/>
              <a:t>Primates</a:t>
            </a:r>
          </a:p>
          <a:p>
            <a:pPr algn="ctr"/>
            <a:r>
              <a:rPr lang="en-US" sz="3600" dirty="0"/>
              <a:t>11.5M Sites</a:t>
            </a:r>
          </a:p>
          <a:p>
            <a:pPr algn="ctr"/>
            <a:r>
              <a:rPr lang="en-US" sz="3600" dirty="0"/>
              <a:t>90% </a:t>
            </a:r>
            <a:r>
              <a:rPr lang="en-US" sz="3600" dirty="0" smtClean="0"/>
              <a:t>Taxonomic</a:t>
            </a:r>
            <a:endParaRPr lang="en-US" sz="3600" dirty="0"/>
          </a:p>
        </p:txBody>
      </p:sp>
      <p:sp>
        <p:nvSpPr>
          <p:cNvPr id="8" name="Rectangle 7"/>
          <p:cNvSpPr/>
          <p:nvPr/>
        </p:nvSpPr>
        <p:spPr>
          <a:xfrm>
            <a:off x="4140994" y="2086570"/>
            <a:ext cx="3433763" cy="1754326"/>
          </a:xfrm>
          <a:prstGeom prst="rect">
            <a:avLst/>
          </a:prstGeom>
        </p:spPr>
        <p:txBody>
          <a:bodyPr wrap="square">
            <a:spAutoFit/>
          </a:bodyPr>
          <a:lstStyle/>
          <a:p>
            <a:pPr algn="ctr"/>
            <a:r>
              <a:rPr lang="en-US" sz="3600" b="1" u="sng" dirty="0"/>
              <a:t>Pecora</a:t>
            </a:r>
          </a:p>
          <a:p>
            <a:pPr algn="ctr"/>
            <a:r>
              <a:rPr lang="en-US" sz="3600" dirty="0"/>
              <a:t>10M Sites</a:t>
            </a:r>
          </a:p>
          <a:p>
            <a:pPr algn="ctr"/>
            <a:r>
              <a:rPr lang="en-US" sz="3600" dirty="0"/>
              <a:t>84% Taxonomic</a:t>
            </a:r>
          </a:p>
        </p:txBody>
      </p:sp>
      <p:sp>
        <p:nvSpPr>
          <p:cNvPr id="9" name="Rectangle 8"/>
          <p:cNvSpPr/>
          <p:nvPr/>
        </p:nvSpPr>
        <p:spPr>
          <a:xfrm>
            <a:off x="430651" y="2086570"/>
            <a:ext cx="3457576" cy="1754326"/>
          </a:xfrm>
          <a:prstGeom prst="rect">
            <a:avLst/>
          </a:prstGeom>
        </p:spPr>
        <p:txBody>
          <a:bodyPr wrap="square">
            <a:spAutoFit/>
          </a:bodyPr>
          <a:lstStyle/>
          <a:p>
            <a:pPr algn="ctr"/>
            <a:r>
              <a:rPr lang="en-US" sz="3600" b="1" u="sng" dirty="0"/>
              <a:t>Rodents</a:t>
            </a:r>
          </a:p>
          <a:p>
            <a:pPr algn="ctr"/>
            <a:r>
              <a:rPr lang="en-US" sz="3600" dirty="0" smtClean="0"/>
              <a:t>3M Sites</a:t>
            </a:r>
            <a:endParaRPr lang="en-US" sz="3600" dirty="0"/>
          </a:p>
          <a:p>
            <a:pPr algn="ctr"/>
            <a:r>
              <a:rPr lang="en-US" sz="3600" dirty="0"/>
              <a:t>78% Taxonomic</a:t>
            </a:r>
          </a:p>
        </p:txBody>
      </p:sp>
      <p:pic>
        <p:nvPicPr>
          <p:cNvPr id="10"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4829850" y="4229100"/>
            <a:ext cx="2056051" cy="1188256"/>
          </a:xfrm>
          <a:prstGeom prst="rect">
            <a:avLst/>
          </a:prstGeom>
        </p:spPr>
      </p:pic>
      <p:pic>
        <p:nvPicPr>
          <p:cNvPr id="11" name="Picture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9107745" y="4012201"/>
            <a:ext cx="1634611" cy="1405155"/>
          </a:xfrm>
          <a:prstGeom prst="rect">
            <a:avLst/>
          </a:prstGeom>
        </p:spPr>
      </p:pic>
      <p:pic>
        <p:nvPicPr>
          <p:cNvPr id="12" name="Picture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069" y="4221320"/>
            <a:ext cx="2501440" cy="1082166"/>
          </a:xfrm>
          <a:prstGeom prst="rect">
            <a:avLst/>
          </a:prstGeom>
        </p:spPr>
      </p:pic>
    </p:spTree>
    <p:extLst>
      <p:ext uri="{BB962C8B-B14F-4D97-AF65-F5344CB8AC3E}">
        <p14:creationId xmlns:p14="http://schemas.microsoft.com/office/powerpoint/2010/main" val="41709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7121614" y="330548"/>
            <a:ext cx="1152984" cy="666345"/>
          </a:xfrm>
          <a:prstGeom prst="rect">
            <a:avLst/>
          </a:prstGeom>
        </p:spPr>
      </p:pic>
      <p:pic>
        <p:nvPicPr>
          <p:cNvPr id="11" name="Picture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4320565" y="118141"/>
            <a:ext cx="1030793" cy="886098"/>
          </a:xfrm>
          <a:prstGeom prst="rect">
            <a:avLst/>
          </a:prstGeom>
        </p:spPr>
      </p:pic>
      <p:pic>
        <p:nvPicPr>
          <p:cNvPr id="12" name="Picture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9968654" y="261346"/>
            <a:ext cx="1423245" cy="73554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314966944"/>
              </p:ext>
            </p:extLst>
          </p:nvPr>
        </p:nvGraphicFramePr>
        <p:xfrm>
          <a:off x="511989" y="1100589"/>
          <a:ext cx="11299023" cy="5132610"/>
        </p:xfrm>
        <a:graphic>
          <a:graphicData uri="http://schemas.openxmlformats.org/drawingml/2006/table">
            <a:tbl>
              <a:tblPr firstRow="1" bandRow="1">
                <a:tableStyleId>{5C22544A-7EE6-4342-B048-85BDC9FD1C3A}</a:tableStyleId>
              </a:tblPr>
              <a:tblGrid>
                <a:gridCol w="2936073">
                  <a:extLst>
                    <a:ext uri="{9D8B030D-6E8A-4147-A177-3AD203B41FA5}">
                      <a16:colId xmlns:a16="http://schemas.microsoft.com/office/drawing/2014/main" val="2614525602"/>
                    </a:ext>
                  </a:extLst>
                </a:gridCol>
                <a:gridCol w="2787650">
                  <a:extLst>
                    <a:ext uri="{9D8B030D-6E8A-4147-A177-3AD203B41FA5}">
                      <a16:colId xmlns:a16="http://schemas.microsoft.com/office/drawing/2014/main" val="4114767885"/>
                    </a:ext>
                  </a:extLst>
                </a:gridCol>
                <a:gridCol w="2787650">
                  <a:extLst>
                    <a:ext uri="{9D8B030D-6E8A-4147-A177-3AD203B41FA5}">
                      <a16:colId xmlns:a16="http://schemas.microsoft.com/office/drawing/2014/main" val="327636214"/>
                    </a:ext>
                  </a:extLst>
                </a:gridCol>
                <a:gridCol w="2787650">
                  <a:extLst>
                    <a:ext uri="{9D8B030D-6E8A-4147-A177-3AD203B41FA5}">
                      <a16:colId xmlns:a16="http://schemas.microsoft.com/office/drawing/2014/main" val="3578284195"/>
                    </a:ext>
                  </a:extLst>
                </a:gridCol>
              </a:tblGrid>
              <a:tr h="513261">
                <a:tc>
                  <a:txBody>
                    <a:bodyPr/>
                    <a:lstStyle/>
                    <a:p>
                      <a:pPr algn="ctr" fontAlgn="ctr"/>
                      <a:r>
                        <a:rPr lang="en-US" sz="2600" b="1" i="0" u="none" strike="noStrike" dirty="0" smtClean="0">
                          <a:solidFill>
                            <a:srgbClr val="000000"/>
                          </a:solidFill>
                          <a:effectLst/>
                          <a:latin typeface="Arial" panose="020B0604020202020204" pitchFamily="34" charset="0"/>
                          <a:cs typeface="Arial" panose="020B0604020202020204" pitchFamily="34" charset="0"/>
                        </a:rPr>
                        <a:t>Annotation</a:t>
                      </a:r>
                      <a:endParaRPr lang="en-US" sz="2600" b="1"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Primates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AE04"/>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Pecora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Rodents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62008175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3' UTR</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177,037</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38,788</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128,916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4529052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5' UTR</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24,173</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5,322</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19,157</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981304575"/>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CDS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94,306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156,346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284,903</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349353071"/>
                  </a:ext>
                </a:extLst>
              </a:tr>
              <a:tr h="513261">
                <a:tc>
                  <a:txBody>
                    <a:bodyPr/>
                    <a:lstStyle/>
                    <a:p>
                      <a:pPr algn="ctr" fontAlgn="ctr"/>
                      <a:r>
                        <a:rPr lang="en-US" sz="2600" b="1" i="0" u="none" strike="noStrike" dirty="0">
                          <a:solidFill>
                            <a:schemeClr val="tx1"/>
                          </a:solidFill>
                          <a:effectLst/>
                          <a:latin typeface="Arial" panose="020B0604020202020204" pitchFamily="34" charset="0"/>
                          <a:cs typeface="Arial" panose="020B0604020202020204" pitchFamily="34" charset="0"/>
                        </a:rPr>
                        <a:t>Intergenic</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4,471,169</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6,625,459</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1,258,262</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07884"/>
                  </a:ext>
                </a:extLst>
              </a:tr>
              <a:tr h="513261">
                <a:tc>
                  <a:txBody>
                    <a:bodyPr/>
                    <a:lstStyle/>
                    <a:p>
                      <a:pPr algn="ctr" fontAlgn="ctr"/>
                      <a:r>
                        <a:rPr lang="en-US" sz="2600" b="1" i="0" u="none" strike="noStrike" dirty="0">
                          <a:solidFill>
                            <a:schemeClr val="tx1"/>
                          </a:solidFill>
                          <a:effectLst/>
                          <a:latin typeface="Arial" panose="020B0604020202020204" pitchFamily="34" charset="0"/>
                          <a:cs typeface="Arial" panose="020B0604020202020204" pitchFamily="34" charset="0"/>
                        </a:rPr>
                        <a:t>Intronic</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5,481,429</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3,253,771</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1,289,450</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299858769"/>
                  </a:ext>
                </a:extLst>
              </a:tr>
              <a:tr h="513261">
                <a:tc>
                  <a:txBody>
                    <a:bodyPr/>
                    <a:lstStyle/>
                    <a:p>
                      <a:pPr algn="ctr" fontAlgn="ctr"/>
                      <a:r>
                        <a:rPr lang="en-US" sz="2600" b="1" i="0" u="none" strike="noStrike" dirty="0">
                          <a:solidFill>
                            <a:schemeClr val="tx1"/>
                          </a:solidFill>
                          <a:effectLst/>
                          <a:latin typeface="Arial" panose="020B0604020202020204" pitchFamily="34" charset="0"/>
                          <a:cs typeface="Arial" panose="020B0604020202020204" pitchFamily="34" charset="0"/>
                        </a:rPr>
                        <a:t>lncRNA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4,119,353</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2600" b="0" i="0" u="none" strike="noStrike" dirty="0" smtClean="0">
                          <a:solidFill>
                            <a:schemeClr val="tx1"/>
                          </a:solidFill>
                          <a:effectLst/>
                          <a:latin typeface="Arial" panose="020B0604020202020204" pitchFamily="34" charset="0"/>
                          <a:cs typeface="Arial" panose="020B0604020202020204" pitchFamily="34" charset="0"/>
                        </a:rPr>
                        <a:t>-</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chemeClr val="tx1"/>
                          </a:solidFill>
                          <a:effectLst/>
                          <a:latin typeface="Arial" panose="020B0604020202020204" pitchFamily="34" charset="0"/>
                          <a:cs typeface="Arial" panose="020B0604020202020204" pitchFamily="34" charset="0"/>
                        </a:rPr>
                        <a:t>886,271</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175685783"/>
                  </a:ext>
                </a:extLst>
              </a:tr>
              <a:tr h="513261">
                <a:tc>
                  <a:txBody>
                    <a:bodyPr/>
                    <a:lstStyle/>
                    <a:p>
                      <a:pPr algn="ctr" fontAlgn="ctr"/>
                      <a:r>
                        <a:rPr lang="en-US" sz="2600" b="1" i="0" u="none" strike="noStrike" dirty="0" smtClean="0">
                          <a:solidFill>
                            <a:srgbClr val="000000"/>
                          </a:solidFill>
                          <a:effectLst/>
                          <a:latin typeface="Arial" panose="020B0604020202020204" pitchFamily="34" charset="0"/>
                          <a:cs typeface="Arial" panose="020B0604020202020204" pitchFamily="34" charset="0"/>
                        </a:rPr>
                        <a:t>Noncoding</a:t>
                      </a:r>
                      <a:r>
                        <a:rPr lang="en-US" sz="2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2600" b="1" i="0" u="none" strike="noStrike" dirty="0" smtClean="0">
                          <a:solidFill>
                            <a:srgbClr val="000000"/>
                          </a:solidFill>
                          <a:effectLst/>
                          <a:latin typeface="Arial" panose="020B0604020202020204" pitchFamily="34" charset="0"/>
                          <a:cs typeface="Arial" panose="020B0604020202020204" pitchFamily="34" charset="0"/>
                        </a:rPr>
                        <a:t>Genes</a:t>
                      </a:r>
                      <a:endParaRPr lang="en-US" sz="2600" b="1"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18,708</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2600" b="0" i="0" u="none" strike="noStrike" dirty="0" smtClean="0">
                          <a:solidFill>
                            <a:srgbClr val="000000"/>
                          </a:solidFill>
                          <a:effectLst/>
                          <a:latin typeface="Arial" panose="020B0604020202020204" pitchFamily="34" charset="0"/>
                          <a:cs typeface="Arial" panose="020B0604020202020204" pitchFamily="34" charset="0"/>
                        </a:rPr>
                        <a:t>-</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14,074</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00818528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Pseudogene</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64,884</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318</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7,475</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54784892"/>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smRNA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1,171</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508</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690</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72337177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35783482"/>
              </p:ext>
            </p:extLst>
          </p:nvPr>
        </p:nvGraphicFramePr>
        <p:xfrm>
          <a:off x="511988" y="1095339"/>
          <a:ext cx="11299023" cy="5132610"/>
        </p:xfrm>
        <a:graphic>
          <a:graphicData uri="http://schemas.openxmlformats.org/drawingml/2006/table">
            <a:tbl>
              <a:tblPr firstRow="1" bandRow="1">
                <a:tableStyleId>{5C22544A-7EE6-4342-B048-85BDC9FD1C3A}</a:tableStyleId>
              </a:tblPr>
              <a:tblGrid>
                <a:gridCol w="2936073">
                  <a:extLst>
                    <a:ext uri="{9D8B030D-6E8A-4147-A177-3AD203B41FA5}">
                      <a16:colId xmlns:a16="http://schemas.microsoft.com/office/drawing/2014/main" val="2614525602"/>
                    </a:ext>
                  </a:extLst>
                </a:gridCol>
                <a:gridCol w="2787650">
                  <a:extLst>
                    <a:ext uri="{9D8B030D-6E8A-4147-A177-3AD203B41FA5}">
                      <a16:colId xmlns:a16="http://schemas.microsoft.com/office/drawing/2014/main" val="4114767885"/>
                    </a:ext>
                  </a:extLst>
                </a:gridCol>
                <a:gridCol w="2787650">
                  <a:extLst>
                    <a:ext uri="{9D8B030D-6E8A-4147-A177-3AD203B41FA5}">
                      <a16:colId xmlns:a16="http://schemas.microsoft.com/office/drawing/2014/main" val="327636214"/>
                    </a:ext>
                  </a:extLst>
                </a:gridCol>
                <a:gridCol w="2787650">
                  <a:extLst>
                    <a:ext uri="{9D8B030D-6E8A-4147-A177-3AD203B41FA5}">
                      <a16:colId xmlns:a16="http://schemas.microsoft.com/office/drawing/2014/main" val="3578284195"/>
                    </a:ext>
                  </a:extLst>
                </a:gridCol>
              </a:tblGrid>
              <a:tr h="513261">
                <a:tc>
                  <a:txBody>
                    <a:bodyPr/>
                    <a:lstStyle/>
                    <a:p>
                      <a:pPr algn="ctr" fontAlgn="ctr"/>
                      <a:r>
                        <a:rPr lang="en-US" sz="2600" b="1" i="0" u="none" strike="noStrike" dirty="0" smtClean="0">
                          <a:solidFill>
                            <a:srgbClr val="000000"/>
                          </a:solidFill>
                          <a:effectLst/>
                          <a:latin typeface="Arial" panose="020B0604020202020204" pitchFamily="34" charset="0"/>
                          <a:cs typeface="Arial" panose="020B0604020202020204" pitchFamily="34" charset="0"/>
                        </a:rPr>
                        <a:t>Annotation</a:t>
                      </a:r>
                      <a:endParaRPr lang="en-US" sz="2600" b="1"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Primates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Pecora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b"/>
                      <a:r>
                        <a:rPr lang="en-US" sz="2600" b="1" i="0" u="none" strike="noStrike" dirty="0">
                          <a:solidFill>
                            <a:srgbClr val="000000"/>
                          </a:solidFill>
                          <a:effectLst/>
                          <a:latin typeface="Arial" panose="020B0604020202020204" pitchFamily="34" charset="0"/>
                          <a:cs typeface="Arial" panose="020B0604020202020204" pitchFamily="34" charset="0"/>
                        </a:rPr>
                        <a:t>Rodents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62008175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3' UTR</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177,037</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38,788</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128,916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74529052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5' UTR</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24,173</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5,322</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19,157</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981304575"/>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CDS</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94,306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156,346</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284,903</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349353071"/>
                  </a:ext>
                </a:extLst>
              </a:tr>
              <a:tr h="513261">
                <a:tc>
                  <a:txBody>
                    <a:bodyPr/>
                    <a:lstStyle/>
                    <a:p>
                      <a:pPr algn="ctr" fontAlgn="ctr"/>
                      <a:r>
                        <a:rPr lang="en-US" sz="2600" b="1" i="0" u="none" strike="noStrike" dirty="0">
                          <a:solidFill>
                            <a:srgbClr val="FF0000"/>
                          </a:solidFill>
                          <a:effectLst/>
                          <a:latin typeface="Arial" panose="020B0604020202020204" pitchFamily="34" charset="0"/>
                          <a:cs typeface="Arial" panose="020B0604020202020204" pitchFamily="34" charset="0"/>
                        </a:rPr>
                        <a:t>Intergenic</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4,471,169</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6,625,459</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1,258,262</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07884"/>
                  </a:ext>
                </a:extLst>
              </a:tr>
              <a:tr h="513261">
                <a:tc>
                  <a:txBody>
                    <a:bodyPr/>
                    <a:lstStyle/>
                    <a:p>
                      <a:pPr algn="ctr" fontAlgn="ctr"/>
                      <a:r>
                        <a:rPr lang="en-US" sz="2600" b="1" i="0" u="none" strike="noStrike" dirty="0">
                          <a:solidFill>
                            <a:srgbClr val="FF0000"/>
                          </a:solidFill>
                          <a:effectLst/>
                          <a:latin typeface="Arial" panose="020B0604020202020204" pitchFamily="34" charset="0"/>
                          <a:cs typeface="Arial" panose="020B0604020202020204" pitchFamily="34" charset="0"/>
                        </a:rPr>
                        <a:t>Intronic</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5,481,429</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3,253,771</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1,289,450</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299858769"/>
                  </a:ext>
                </a:extLst>
              </a:tr>
              <a:tr h="513261">
                <a:tc>
                  <a:txBody>
                    <a:bodyPr/>
                    <a:lstStyle/>
                    <a:p>
                      <a:pPr algn="ctr" fontAlgn="ctr"/>
                      <a:r>
                        <a:rPr lang="en-US" sz="2600" b="1" i="0" u="none" strike="noStrike" dirty="0">
                          <a:solidFill>
                            <a:srgbClr val="FF0000"/>
                          </a:solidFill>
                          <a:effectLst/>
                          <a:latin typeface="Arial" panose="020B0604020202020204" pitchFamily="34" charset="0"/>
                          <a:cs typeface="Arial" panose="020B0604020202020204" pitchFamily="34" charset="0"/>
                        </a:rPr>
                        <a:t>lncRNA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4,119,353</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b"/>
                      <a:r>
                        <a:rPr lang="en-US" sz="2600" b="0" i="0" u="none" strike="noStrike" dirty="0" smtClean="0">
                          <a:solidFill>
                            <a:schemeClr val="tx1"/>
                          </a:solidFill>
                          <a:effectLst/>
                          <a:latin typeface="Arial" panose="020B0604020202020204" pitchFamily="34" charset="0"/>
                          <a:cs typeface="Arial" panose="020B0604020202020204" pitchFamily="34" charset="0"/>
                        </a:rPr>
                        <a:t>-</a:t>
                      </a:r>
                      <a:endParaRPr lang="en-US" sz="2600" b="0" i="0" u="none" strike="noStrike" dirty="0">
                        <a:solidFill>
                          <a:schemeClr val="tx1"/>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1" i="0" u="none" strike="noStrike" dirty="0" smtClean="0">
                          <a:solidFill>
                            <a:srgbClr val="FF0000"/>
                          </a:solidFill>
                          <a:effectLst/>
                          <a:latin typeface="Arial" panose="020B0604020202020204" pitchFamily="34" charset="0"/>
                          <a:cs typeface="Arial" panose="020B0604020202020204" pitchFamily="34" charset="0"/>
                        </a:rPr>
                        <a:t>886,271</a:t>
                      </a:r>
                      <a:endParaRPr lang="en-US" sz="2600" b="1" i="0" u="none" strike="noStrike" dirty="0">
                        <a:solidFill>
                          <a:srgbClr val="FF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175685783"/>
                  </a:ext>
                </a:extLst>
              </a:tr>
              <a:tr h="513261">
                <a:tc>
                  <a:txBody>
                    <a:bodyPr/>
                    <a:lstStyle/>
                    <a:p>
                      <a:pPr algn="ctr" fontAlgn="ctr"/>
                      <a:r>
                        <a:rPr lang="en-US" sz="2600" b="1" i="0" u="none" strike="noStrike" dirty="0" smtClean="0">
                          <a:solidFill>
                            <a:srgbClr val="000000"/>
                          </a:solidFill>
                          <a:effectLst/>
                          <a:latin typeface="Arial" panose="020B0604020202020204" pitchFamily="34" charset="0"/>
                          <a:cs typeface="Arial" panose="020B0604020202020204" pitchFamily="34" charset="0"/>
                        </a:rPr>
                        <a:t>Noncoding</a:t>
                      </a:r>
                      <a:r>
                        <a:rPr lang="en-US" sz="2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2600" b="1" i="0" u="none" strike="noStrike" dirty="0" smtClean="0">
                          <a:solidFill>
                            <a:srgbClr val="000000"/>
                          </a:solidFill>
                          <a:effectLst/>
                          <a:latin typeface="Arial" panose="020B0604020202020204" pitchFamily="34" charset="0"/>
                          <a:cs typeface="Arial" panose="020B0604020202020204" pitchFamily="34" charset="0"/>
                        </a:rPr>
                        <a:t>Genes</a:t>
                      </a:r>
                      <a:endParaRPr lang="en-US" sz="2600" b="1"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18,708</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b"/>
                      <a:r>
                        <a:rPr lang="en-US" sz="2600" b="0" i="0" u="none" strike="noStrike" dirty="0" smtClean="0">
                          <a:solidFill>
                            <a:srgbClr val="000000"/>
                          </a:solidFill>
                          <a:effectLst/>
                          <a:latin typeface="Arial" panose="020B0604020202020204" pitchFamily="34" charset="0"/>
                          <a:cs typeface="Arial" panose="020B0604020202020204" pitchFamily="34" charset="0"/>
                        </a:rPr>
                        <a:t>-</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14,074</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008185286"/>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Pseudogene</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64,884</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318</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7,475</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54784892"/>
                  </a:ext>
                </a:extLst>
              </a:tr>
              <a:tr h="513261">
                <a:tc>
                  <a:txBody>
                    <a:bodyPr/>
                    <a:lstStyle/>
                    <a:p>
                      <a:pPr algn="ctr" fontAlgn="ctr"/>
                      <a:r>
                        <a:rPr lang="en-US" sz="2600" b="1" i="0" u="none" strike="noStrike" dirty="0">
                          <a:solidFill>
                            <a:srgbClr val="000000"/>
                          </a:solidFill>
                          <a:effectLst/>
                          <a:latin typeface="Arial" panose="020B0604020202020204" pitchFamily="34" charset="0"/>
                          <a:cs typeface="Arial" panose="020B0604020202020204" pitchFamily="34" charset="0"/>
                        </a:rPr>
                        <a:t>smRNA</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600" b="0" i="0" u="none" strike="noStrike" dirty="0" smtClean="0">
                          <a:solidFill>
                            <a:srgbClr val="000000"/>
                          </a:solidFill>
                          <a:effectLst/>
                          <a:latin typeface="Arial" panose="020B0604020202020204" pitchFamily="34" charset="0"/>
                          <a:cs typeface="Arial" panose="020B0604020202020204" pitchFamily="34" charset="0"/>
                        </a:rPr>
                        <a:t>1,171</a:t>
                      </a:r>
                      <a:endParaRPr lang="en-US" sz="2600" b="0" i="0" u="none" strike="noStrike" dirty="0">
                        <a:solidFill>
                          <a:srgbClr val="000000"/>
                        </a:solidFill>
                        <a:effectLst/>
                        <a:latin typeface="Arial" panose="020B0604020202020204" pitchFamily="34" charset="0"/>
                        <a:cs typeface="Arial" panose="020B0604020202020204" pitchFamily="34" charset="0"/>
                      </a:endParaRP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AE28"/>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508</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en-US" sz="2600" b="0" i="0" u="none" strike="noStrike" dirty="0">
                          <a:solidFill>
                            <a:srgbClr val="000000"/>
                          </a:solidFill>
                          <a:effectLst/>
                          <a:latin typeface="Arial" panose="020B0604020202020204" pitchFamily="34" charset="0"/>
                          <a:cs typeface="Arial" panose="020B0604020202020204" pitchFamily="34" charset="0"/>
                        </a:rPr>
                        <a:t>690</a:t>
                      </a:r>
                    </a:p>
                  </a:txBody>
                  <a:tcPr marL="8330" marR="8330" marT="833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723371774"/>
                  </a:ext>
                </a:extLst>
              </a:tr>
            </a:tbl>
          </a:graphicData>
        </a:graphic>
      </p:graphicFrame>
    </p:spTree>
    <p:extLst>
      <p:ext uri="{BB962C8B-B14F-4D97-AF65-F5344CB8AC3E}">
        <p14:creationId xmlns:p14="http://schemas.microsoft.com/office/powerpoint/2010/main" val="121038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0"/>
          <p:cNvGraphicFramePr>
            <a:graphicFrameLocks noGrp="1"/>
          </p:cNvGraphicFramePr>
          <p:nvPr>
            <p:extLst>
              <p:ext uri="{D42A27DB-BD31-4B8C-83A1-F6EECF244321}">
                <p14:modId xmlns:p14="http://schemas.microsoft.com/office/powerpoint/2010/main" val="3808490340"/>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8" name="1"/>
          <p:cNvGraphicFramePr>
            <a:graphicFrameLocks noGrp="1"/>
          </p:cNvGraphicFramePr>
          <p:nvPr>
            <p:extLst>
              <p:ext uri="{D42A27DB-BD31-4B8C-83A1-F6EECF244321}">
                <p14:modId xmlns:p14="http://schemas.microsoft.com/office/powerpoint/2010/main" val="1178458157"/>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9" name="2"/>
          <p:cNvGraphicFramePr>
            <a:graphicFrameLocks noGrp="1"/>
          </p:cNvGraphicFramePr>
          <p:nvPr>
            <p:extLst>
              <p:ext uri="{D42A27DB-BD31-4B8C-83A1-F6EECF244321}">
                <p14:modId xmlns:p14="http://schemas.microsoft.com/office/powerpoint/2010/main" val="3327407458"/>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97%</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13" name="3"/>
          <p:cNvGraphicFramePr>
            <a:graphicFrameLocks noGrp="1"/>
          </p:cNvGraphicFramePr>
          <p:nvPr>
            <p:extLst>
              <p:ext uri="{D42A27DB-BD31-4B8C-83A1-F6EECF244321}">
                <p14:modId xmlns:p14="http://schemas.microsoft.com/office/powerpoint/2010/main" val="1921269995"/>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97%</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12" name="4"/>
          <p:cNvGraphicFramePr>
            <a:graphicFrameLocks noGrp="1"/>
          </p:cNvGraphicFramePr>
          <p:nvPr>
            <p:extLst>
              <p:ext uri="{D42A27DB-BD31-4B8C-83A1-F6EECF244321}">
                <p14:modId xmlns:p14="http://schemas.microsoft.com/office/powerpoint/2010/main" val="3866810748"/>
              </p:ext>
            </p:extLst>
          </p:nvPr>
        </p:nvGraphicFramePr>
        <p:xfrm>
          <a:off x="1706880" y="1860111"/>
          <a:ext cx="9144000" cy="4317807"/>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6464">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n-US" sz="4400" b="0" i="0" u="none" strike="noStrike" dirty="0">
                          <a:solidFill>
                            <a:srgbClr val="000000"/>
                          </a:solidFill>
                          <a:effectLst/>
                          <a:latin typeface="Calibri" panose="020F0502020204030204" pitchFamily="34" charset="0"/>
                        </a:rPr>
                        <a:t>7.30%</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97%</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11" name="5"/>
          <p:cNvGraphicFramePr>
            <a:graphicFrameLocks noGrp="1"/>
          </p:cNvGraphicFramePr>
          <p:nvPr>
            <p:extLst>
              <p:ext uri="{D42A27DB-BD31-4B8C-83A1-F6EECF244321}">
                <p14:modId xmlns:p14="http://schemas.microsoft.com/office/powerpoint/2010/main" val="2742546595"/>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n-US" sz="4400" b="0" i="0" u="none" strike="noStrike" dirty="0">
                          <a:solidFill>
                            <a:srgbClr val="000000"/>
                          </a:solidFill>
                          <a:effectLst/>
                          <a:latin typeface="Calibri" panose="020F0502020204030204" pitchFamily="34" charset="0"/>
                        </a:rPr>
                        <a:t>7.30%</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97%</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r>
                        <a:rPr lang="en-US" sz="4400" b="0" i="0" u="none" strike="noStrike" dirty="0">
                          <a:solidFill>
                            <a:srgbClr val="000000"/>
                          </a:solidFill>
                          <a:effectLst/>
                          <a:latin typeface="Calibri" panose="020F0502020204030204" pitchFamily="34" charset="0"/>
                        </a:rPr>
                        <a:t>0.65%</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endParaRPr lang="en-US" sz="4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graphicFrame>
        <p:nvGraphicFramePr>
          <p:cNvPr id="14" name="6"/>
          <p:cNvGraphicFramePr>
            <a:graphicFrameLocks noGrp="1"/>
          </p:cNvGraphicFramePr>
          <p:nvPr>
            <p:extLst>
              <p:ext uri="{D42A27DB-BD31-4B8C-83A1-F6EECF244321}">
                <p14:modId xmlns:p14="http://schemas.microsoft.com/office/powerpoint/2010/main" val="2053471233"/>
              </p:ext>
            </p:extLst>
          </p:nvPr>
        </p:nvGraphicFramePr>
        <p:xfrm>
          <a:off x="1706880" y="1861793"/>
          <a:ext cx="9144000" cy="4312919"/>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731014462"/>
                    </a:ext>
                  </a:extLst>
                </a:gridCol>
                <a:gridCol w="1828800">
                  <a:extLst>
                    <a:ext uri="{9D8B030D-6E8A-4147-A177-3AD203B41FA5}">
                      <a16:colId xmlns:a16="http://schemas.microsoft.com/office/drawing/2014/main" val="764134873"/>
                    </a:ext>
                  </a:extLst>
                </a:gridCol>
              </a:tblGrid>
              <a:tr h="1421576">
                <a:tc>
                  <a:txBody>
                    <a:bodyPr/>
                    <a:lstStyle/>
                    <a:p>
                      <a:pPr algn="ctr" rtl="0" fontAlgn="ctr"/>
                      <a:r>
                        <a:rPr lang="en-US" sz="4400" b="1" i="0" u="sng" strike="noStrike" dirty="0" smtClean="0">
                          <a:solidFill>
                            <a:srgbClr val="000000"/>
                          </a:solidFill>
                          <a:effectLst/>
                          <a:latin typeface="Calibri" panose="020F0502020204030204" pitchFamily="34" charset="0"/>
                        </a:rPr>
                        <a:t>Intron + Intergenic + lncRNA</a:t>
                      </a:r>
                      <a:endParaRPr lang="en-US" sz="44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4400" b="1" i="0" u="sng" strike="noStrike" dirty="0">
                          <a:solidFill>
                            <a:srgbClr val="000000"/>
                          </a:solidFill>
                          <a:effectLst/>
                          <a:latin typeface="Calibri" panose="020F0502020204030204" pitchFamily="34" charset="0"/>
                        </a:rPr>
                        <a:t>CDS</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88%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n-US" sz="4400" b="0" i="0" u="none" strike="noStrike" dirty="0">
                          <a:solidFill>
                            <a:srgbClr val="000000"/>
                          </a:solidFill>
                          <a:effectLst/>
                          <a:latin typeface="Calibri" panose="020F0502020204030204" pitchFamily="34" charset="0"/>
                        </a:rPr>
                        <a:t>7.30%</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97%</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r>
                        <a:rPr lang="en-US" sz="4400" b="0" i="0" u="none" strike="noStrike" dirty="0">
                          <a:solidFill>
                            <a:srgbClr val="000000"/>
                          </a:solidFill>
                          <a:effectLst/>
                          <a:latin typeface="Calibri" panose="020F0502020204030204" pitchFamily="34" charset="0"/>
                        </a:rPr>
                        <a:t>0.65%</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r h="963781">
                <a:tc>
                  <a:txBody>
                    <a:bodyPr/>
                    <a:lstStyle/>
                    <a:p>
                      <a:pPr algn="ctr" rtl="0" fontAlgn="ctr"/>
                      <a:r>
                        <a:rPr lang="en-US" sz="4400" b="0" i="0" u="none" strike="noStrike" dirty="0">
                          <a:solidFill>
                            <a:srgbClr val="000000"/>
                          </a:solidFill>
                          <a:effectLst/>
                          <a:latin typeface="Calibri" panose="020F0502020204030204" pitchFamily="34" charset="0"/>
                        </a:rPr>
                        <a:t>98%</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r>
                        <a:rPr lang="en-US" sz="4400" b="0" i="0" u="none" strike="noStrike" dirty="0">
                          <a:solidFill>
                            <a:srgbClr val="000000"/>
                          </a:solidFill>
                          <a:effectLst/>
                          <a:latin typeface="Calibri" panose="020F0502020204030204" pitchFamily="34" charset="0"/>
                        </a:rPr>
                        <a:t>1.50%</a:t>
                      </a: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711596117"/>
                  </a:ext>
                </a:extLst>
              </a:tr>
            </a:tbl>
          </a:graphicData>
        </a:graphic>
      </p:graphicFrame>
      <p:pic>
        <p:nvPicPr>
          <p:cNvPr id="2"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18401" y="5388429"/>
            <a:ext cx="1187578" cy="686338"/>
          </a:xfrm>
          <a:prstGeom prst="rect">
            <a:avLst/>
          </a:prstGeom>
        </p:spPr>
      </p:pic>
      <p:pic>
        <p:nvPicPr>
          <p:cNvPr id="3" name="Picture 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98668" y="4311194"/>
            <a:ext cx="1009258" cy="867585"/>
          </a:xfrm>
          <a:prstGeom prst="rect">
            <a:avLst/>
          </a:prstGeom>
        </p:spPr>
      </p:pic>
      <p:pic>
        <p:nvPicPr>
          <p:cNvPr id="4" name="Picture 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90" y="3403984"/>
            <a:ext cx="1612418" cy="697560"/>
          </a:xfrm>
          <a:prstGeom prst="rect">
            <a:avLst/>
          </a:prstGeom>
        </p:spPr>
      </p:pic>
      <p:sp>
        <p:nvSpPr>
          <p:cNvPr id="10" name="Title 9"/>
          <p:cNvSpPr>
            <a:spLocks noGrp="1"/>
          </p:cNvSpPr>
          <p:nvPr>
            <p:ph type="title"/>
          </p:nvPr>
        </p:nvSpPr>
        <p:spPr/>
        <p:txBody>
          <a:bodyPr/>
          <a:lstStyle/>
          <a:p>
            <a:r>
              <a:rPr lang="en-US" b="1" dirty="0" smtClean="0"/>
              <a:t>SISRS sites were largely non-coding</a:t>
            </a:r>
            <a:endParaRPr lang="en-US" dirty="0"/>
          </a:p>
        </p:txBody>
      </p:sp>
    </p:spTree>
    <p:extLst>
      <p:ext uri="{BB962C8B-B14F-4D97-AF65-F5344CB8AC3E}">
        <p14:creationId xmlns:p14="http://schemas.microsoft.com/office/powerpoint/2010/main" val="375194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Results – Historical Signal</a:t>
            </a:r>
            <a:endParaRPr lang="en-US" sz="6000" b="1" dirty="0"/>
          </a:p>
        </p:txBody>
      </p:sp>
      <p:sp>
        <p:nvSpPr>
          <p:cNvPr id="4" name="TextBox 3"/>
          <p:cNvSpPr txBox="1"/>
          <p:nvPr/>
        </p:nvSpPr>
        <p:spPr>
          <a:xfrm>
            <a:off x="419100" y="2565400"/>
            <a:ext cx="11772900" cy="1938992"/>
          </a:xfrm>
          <a:prstGeom prst="rect">
            <a:avLst/>
          </a:prstGeom>
          <a:noFill/>
        </p:spPr>
        <p:txBody>
          <a:bodyPr wrap="square" rtlCol="0">
            <a:spAutoFit/>
          </a:bodyPr>
          <a:lstStyle/>
          <a:p>
            <a:pPr algn="ctr"/>
            <a:r>
              <a:rPr lang="en-US" sz="6000" dirty="0" smtClean="0"/>
              <a:t>Do </a:t>
            </a:r>
            <a:r>
              <a:rPr lang="en-US" sz="6000" dirty="0" err="1" smtClean="0"/>
              <a:t>taxonomic:non-taxonomic</a:t>
            </a:r>
            <a:r>
              <a:rPr lang="en-US" sz="6000" dirty="0" smtClean="0"/>
              <a:t> ratios vary among genomic subsets?</a:t>
            </a:r>
            <a:endParaRPr lang="en-US" sz="6000" dirty="0"/>
          </a:p>
        </p:txBody>
      </p:sp>
    </p:spTree>
    <p:extLst>
      <p:ext uri="{BB962C8B-B14F-4D97-AF65-F5344CB8AC3E}">
        <p14:creationId xmlns:p14="http://schemas.microsoft.com/office/powerpoint/2010/main" val="2863383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16200000">
            <a:off x="235121" y="2054148"/>
            <a:ext cx="4078489" cy="523220"/>
          </a:xfrm>
          <a:prstGeom prst="rect">
            <a:avLst/>
          </a:prstGeom>
          <a:noFill/>
        </p:spPr>
        <p:txBody>
          <a:bodyPr wrap="none" rtlCol="0">
            <a:spAutoFit/>
          </a:bodyPr>
          <a:lstStyle/>
          <a:p>
            <a:r>
              <a:rPr lang="en-US" sz="2800" dirty="0" smtClean="0"/>
              <a:t>Percent Accurate Splits (%)</a:t>
            </a:r>
            <a:endParaRPr lang="en-US" sz="2800" dirty="0"/>
          </a:p>
        </p:txBody>
      </p:sp>
      <p:pic>
        <p:nvPicPr>
          <p:cNvPr id="8" name="Pictur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709885"/>
            <a:ext cx="1848914" cy="799872"/>
          </a:xfrm>
          <a:prstGeom prst="rect">
            <a:avLst/>
          </a:prstGeom>
        </p:spPr>
      </p:pic>
      <p:pic>
        <p:nvPicPr>
          <p:cNvPr id="9" name="Blank"/>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364" y="-38100"/>
            <a:ext cx="9338064" cy="6362700"/>
          </a:xfrm>
          <a:prstGeom prst="rect">
            <a:avLst/>
          </a:prstGeom>
        </p:spPr>
      </p:pic>
      <p:pic>
        <p:nvPicPr>
          <p:cNvPr id="11" name="Lin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364" y="-38100"/>
            <a:ext cx="9338064" cy="6362700"/>
          </a:xfrm>
          <a:prstGeom prst="rect">
            <a:avLst/>
          </a:prstGeom>
        </p:spPr>
      </p:pic>
      <p:pic>
        <p:nvPicPr>
          <p:cNvPr id="10" name="Ful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7364" y="-38100"/>
            <a:ext cx="9338064" cy="6362700"/>
          </a:xfrm>
          <a:prstGeom prst="rect">
            <a:avLst/>
          </a:prstGeom>
        </p:spPr>
      </p:pic>
      <p:sp>
        <p:nvSpPr>
          <p:cNvPr id="12" name="TextBox 11"/>
          <p:cNvSpPr txBox="1"/>
          <p:nvPr/>
        </p:nvSpPr>
        <p:spPr>
          <a:xfrm>
            <a:off x="5041900" y="35213"/>
            <a:ext cx="3550972" cy="523220"/>
          </a:xfrm>
          <a:prstGeom prst="rect">
            <a:avLst/>
          </a:prstGeom>
          <a:noFill/>
        </p:spPr>
        <p:txBody>
          <a:bodyPr wrap="none" rtlCol="0">
            <a:spAutoFit/>
          </a:bodyPr>
          <a:lstStyle/>
          <a:p>
            <a:r>
              <a:rPr lang="en-US" sz="2800" b="1" dirty="0" smtClean="0"/>
              <a:t>Overall Median</a:t>
            </a:r>
            <a:r>
              <a:rPr lang="en-US" sz="2800" dirty="0" smtClean="0"/>
              <a:t>: 78.9%</a:t>
            </a:r>
          </a:p>
        </p:txBody>
      </p:sp>
      <p:sp>
        <p:nvSpPr>
          <p:cNvPr id="13" name="TextBox 12"/>
          <p:cNvSpPr txBox="1"/>
          <p:nvPr/>
        </p:nvSpPr>
        <p:spPr>
          <a:xfrm>
            <a:off x="6731000" y="433636"/>
            <a:ext cx="1973617" cy="523220"/>
          </a:xfrm>
          <a:prstGeom prst="rect">
            <a:avLst/>
          </a:prstGeom>
          <a:noFill/>
        </p:spPr>
        <p:txBody>
          <a:bodyPr wrap="none" rtlCol="0">
            <a:spAutoFit/>
          </a:bodyPr>
          <a:lstStyle/>
          <a:p>
            <a:r>
              <a:rPr lang="en-US" sz="2800" b="1" dirty="0" smtClean="0">
                <a:solidFill>
                  <a:srgbClr val="FF0000"/>
                </a:solidFill>
              </a:rPr>
              <a:t>CDS</a:t>
            </a:r>
            <a:r>
              <a:rPr lang="en-US" sz="2800" dirty="0" smtClean="0">
                <a:solidFill>
                  <a:srgbClr val="FF0000"/>
                </a:solidFill>
              </a:rPr>
              <a:t>: </a:t>
            </a:r>
            <a:r>
              <a:rPr lang="en-US" sz="2800" b="1" dirty="0" smtClean="0">
                <a:solidFill>
                  <a:srgbClr val="FF0000"/>
                </a:solidFill>
              </a:rPr>
              <a:t>69.7%</a:t>
            </a:r>
            <a:r>
              <a:rPr lang="en-US" sz="2800" b="1" baseline="30000" dirty="0" smtClean="0">
                <a:solidFill>
                  <a:srgbClr val="FF0000"/>
                </a:solidFill>
              </a:rPr>
              <a:t>*</a:t>
            </a:r>
            <a:endParaRPr lang="en-US" sz="2800" b="1" dirty="0" smtClean="0">
              <a:solidFill>
                <a:srgbClr val="FF0000"/>
              </a:solidFill>
            </a:endParaRPr>
          </a:p>
        </p:txBody>
      </p:sp>
      <p:sp>
        <p:nvSpPr>
          <p:cNvPr id="14" name="Rectangle 13"/>
          <p:cNvSpPr/>
          <p:nvPr/>
        </p:nvSpPr>
        <p:spPr>
          <a:xfrm>
            <a:off x="71485" y="5754370"/>
            <a:ext cx="5011757" cy="769441"/>
          </a:xfrm>
          <a:prstGeom prst="rect">
            <a:avLst/>
          </a:prstGeom>
        </p:spPr>
        <p:txBody>
          <a:bodyPr wrap="none">
            <a:spAutoFit/>
          </a:bodyPr>
          <a:lstStyle/>
          <a:p>
            <a:pPr algn="ctr" fontAlgn="ctr"/>
            <a:r>
              <a:rPr lang="en-US" sz="4400" b="1" dirty="0" smtClean="0">
                <a:solidFill>
                  <a:srgbClr val="FF0000"/>
                </a:solidFill>
                <a:latin typeface="Calibri" panose="020F0502020204030204" pitchFamily="34" charset="0"/>
              </a:rPr>
              <a:t>* </a:t>
            </a:r>
            <a:r>
              <a:rPr lang="en-US" sz="2800" b="1" dirty="0" smtClean="0">
                <a:latin typeface="Calibri" panose="020F0502020204030204" pitchFamily="34" charset="0"/>
              </a:rPr>
              <a:t>Significant at adjusted </a:t>
            </a:r>
            <a:r>
              <a:rPr lang="el-GR" sz="2800" b="1" dirty="0" smtClean="0">
                <a:latin typeface="Calibri" panose="020F0502020204030204" pitchFamily="34" charset="0"/>
              </a:rPr>
              <a:t>α</a:t>
            </a:r>
            <a:r>
              <a:rPr lang="en-US" sz="2800" b="1" dirty="0" smtClean="0">
                <a:latin typeface="Calibri" panose="020F0502020204030204" pitchFamily="34" charset="0"/>
              </a:rPr>
              <a:t>=0.05</a:t>
            </a:r>
            <a:endParaRPr lang="en-US" sz="4400" b="1"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37388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369" y="309912"/>
            <a:ext cx="4221222" cy="2876225"/>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369" y="3453536"/>
            <a:ext cx="4056168" cy="2763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4871230" y="4025614"/>
            <a:ext cx="926086" cy="535214"/>
          </a:xfrm>
          <a:prstGeom prst="rect">
            <a:avLst/>
          </a:prstGeom>
        </p:spPr>
      </p:pic>
      <p:pic>
        <p:nvPicPr>
          <p:cNvPr id="7" name="Picture 6"/>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4894639" y="4687476"/>
            <a:ext cx="750755" cy="645368"/>
          </a:xfrm>
          <a:prstGeom prst="rect">
            <a:avLst/>
          </a:prstGeom>
        </p:spPr>
      </p:pic>
      <p:sp>
        <p:nvSpPr>
          <p:cNvPr id="8" name="TextBox 7"/>
          <p:cNvSpPr txBox="1"/>
          <p:nvPr/>
        </p:nvSpPr>
        <p:spPr>
          <a:xfrm>
            <a:off x="4991100" y="630359"/>
            <a:ext cx="7200900" cy="1200329"/>
          </a:xfrm>
          <a:prstGeom prst="rect">
            <a:avLst/>
          </a:prstGeom>
          <a:noFill/>
        </p:spPr>
        <p:txBody>
          <a:bodyPr wrap="square" rtlCol="0">
            <a:spAutoFit/>
          </a:bodyPr>
          <a:lstStyle/>
          <a:p>
            <a:pPr algn="ctr"/>
            <a:r>
              <a:rPr lang="en-US" sz="3600" u="sng" dirty="0" smtClean="0"/>
              <a:t>Coding sites</a:t>
            </a:r>
            <a:r>
              <a:rPr lang="en-US" sz="3600" dirty="0" smtClean="0"/>
              <a:t> provided the largest percentage of </a:t>
            </a:r>
            <a:r>
              <a:rPr lang="en-US" sz="3600" b="1" dirty="0" smtClean="0">
                <a:solidFill>
                  <a:srgbClr val="FF0000"/>
                </a:solidFill>
              </a:rPr>
              <a:t>non-taxonomic signal</a:t>
            </a:r>
            <a:endParaRPr lang="en-US" sz="3600" dirty="0"/>
          </a:p>
        </p:txBody>
      </p:sp>
      <p:pic>
        <p:nvPicPr>
          <p:cNvPr id="9" name="Picture 8"/>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67921" y="3175977"/>
            <a:ext cx="1350349" cy="584184"/>
          </a:xfrm>
          <a:prstGeom prst="rect">
            <a:avLst/>
          </a:prstGeom>
        </p:spPr>
      </p:pic>
      <p:graphicFrame>
        <p:nvGraphicFramePr>
          <p:cNvPr id="10" name="6"/>
          <p:cNvGraphicFramePr>
            <a:graphicFrameLocks noGrp="1"/>
          </p:cNvGraphicFramePr>
          <p:nvPr>
            <p:extLst>
              <p:ext uri="{D42A27DB-BD31-4B8C-83A1-F6EECF244321}">
                <p14:modId xmlns:p14="http://schemas.microsoft.com/office/powerpoint/2010/main" val="1791965763"/>
              </p:ext>
            </p:extLst>
          </p:nvPr>
        </p:nvGraphicFramePr>
        <p:xfrm>
          <a:off x="5881623" y="2173827"/>
          <a:ext cx="5971540" cy="3108960"/>
        </p:xfrm>
        <a:graphic>
          <a:graphicData uri="http://schemas.openxmlformats.org/drawingml/2006/table">
            <a:tbl>
              <a:tblPr firstRow="1" bandRow="1">
                <a:tableStyleId>{5C22544A-7EE6-4342-B048-85BDC9FD1C3A}</a:tableStyleId>
              </a:tblPr>
              <a:tblGrid>
                <a:gridCol w="2004974">
                  <a:extLst>
                    <a:ext uri="{9D8B030D-6E8A-4147-A177-3AD203B41FA5}">
                      <a16:colId xmlns:a16="http://schemas.microsoft.com/office/drawing/2014/main" val="731014462"/>
                    </a:ext>
                  </a:extLst>
                </a:gridCol>
                <a:gridCol w="1983283">
                  <a:extLst>
                    <a:ext uri="{9D8B030D-6E8A-4147-A177-3AD203B41FA5}">
                      <a16:colId xmlns:a16="http://schemas.microsoft.com/office/drawing/2014/main" val="764134873"/>
                    </a:ext>
                  </a:extLst>
                </a:gridCol>
                <a:gridCol w="1983283">
                  <a:extLst>
                    <a:ext uri="{9D8B030D-6E8A-4147-A177-3AD203B41FA5}">
                      <a16:colId xmlns:a16="http://schemas.microsoft.com/office/drawing/2014/main" val="1352730642"/>
                    </a:ext>
                  </a:extLst>
                </a:gridCol>
              </a:tblGrid>
              <a:tr h="457200">
                <a:tc gridSpan="3">
                  <a:txBody>
                    <a:bodyPr/>
                    <a:lstStyle/>
                    <a:p>
                      <a:pPr algn="ctr" rtl="0" fontAlgn="ctr"/>
                      <a:r>
                        <a:rPr lang="en-US" sz="2800" b="1" i="0" u="none" strike="noStrike" dirty="0" smtClean="0">
                          <a:solidFill>
                            <a:srgbClr val="000000"/>
                          </a:solidFill>
                          <a:effectLst/>
                          <a:latin typeface="Calibri" panose="020F0502020204030204" pitchFamily="34" charset="0"/>
                        </a:rPr>
                        <a:t>Percent</a:t>
                      </a:r>
                      <a:r>
                        <a:rPr lang="en-US" sz="2800" b="1" i="0" u="none" strike="noStrike" baseline="0" dirty="0" smtClean="0">
                          <a:solidFill>
                            <a:srgbClr val="000000"/>
                          </a:solidFill>
                          <a:effectLst/>
                          <a:latin typeface="Calibri" panose="020F0502020204030204" pitchFamily="34" charset="0"/>
                        </a:rPr>
                        <a:t> Concordance</a:t>
                      </a:r>
                      <a:endParaRPr lang="en-US" sz="2800" b="1" i="0" u="none" strike="noStrike" dirty="0">
                        <a:solidFill>
                          <a:srgbClr val="000000"/>
                        </a:solidFill>
                        <a:effectLst/>
                        <a:latin typeface="Calibri" panose="020F0502020204030204" pitchFamily="34" charset="0"/>
                      </a:endParaRPr>
                    </a:p>
                  </a:txBody>
                  <a:tcPr marL="6084" marR="6084" marT="6084"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hMerge="1">
                  <a:txBody>
                    <a:bodyPr/>
                    <a:lstStyle/>
                    <a:p>
                      <a:pPr algn="ctr" rtl="0" fontAlgn="ctr"/>
                      <a:endParaRPr lang="en-US" sz="4400" b="1" i="0" u="sng"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hMerge="1">
                  <a:txBody>
                    <a:bodyPr/>
                    <a:lstStyle/>
                    <a:p>
                      <a:pPr algn="ctr" rtl="0" fontAlgn="ctr"/>
                      <a:endParaRPr lang="en-US" sz="3600" b="1" i="0" u="sng"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554325"/>
                  </a:ext>
                </a:extLst>
              </a:tr>
              <a:tr h="457200">
                <a:tc>
                  <a:txBody>
                    <a:bodyPr/>
                    <a:lstStyle/>
                    <a:p>
                      <a:pPr algn="ctr" rtl="0" fontAlgn="ctr"/>
                      <a:r>
                        <a:rPr lang="en-US" sz="2800" b="1" i="0" u="none" strike="noStrike" dirty="0" smtClean="0">
                          <a:solidFill>
                            <a:srgbClr val="000000"/>
                          </a:solidFill>
                          <a:effectLst/>
                          <a:latin typeface="Calibri" panose="020F0502020204030204" pitchFamily="34" charset="0"/>
                        </a:rPr>
                        <a:t>CDS</a:t>
                      </a:r>
                      <a:endParaRPr lang="en-US" sz="2800" b="1" i="0" u="none" strike="noStrike" dirty="0">
                        <a:solidFill>
                          <a:srgbClr val="000000"/>
                        </a:solidFill>
                        <a:effectLst/>
                        <a:latin typeface="Calibri" panose="020F0502020204030204" pitchFamily="34" charset="0"/>
                      </a:endParaRPr>
                    </a:p>
                  </a:txBody>
                  <a:tcPr marL="6084" marR="6084" marT="6084"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2800" b="1" i="0" u="none" strike="noStrike" dirty="0" smtClean="0">
                          <a:solidFill>
                            <a:srgbClr val="000000"/>
                          </a:solidFill>
                          <a:effectLst/>
                          <a:latin typeface="Calibri" panose="020F0502020204030204" pitchFamily="34" charset="0"/>
                        </a:rPr>
                        <a:t>Non-CDS</a:t>
                      </a:r>
                      <a:endParaRPr lang="en-US" sz="2800" b="1" i="0" u="none" strike="noStrike" dirty="0">
                        <a:solidFill>
                          <a:srgbClr val="00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l-GR" sz="2800" b="1" i="0" u="none" strike="noStrike" dirty="0" smtClean="0">
                          <a:solidFill>
                            <a:srgbClr val="000000"/>
                          </a:solidFill>
                          <a:effectLst/>
                          <a:latin typeface="Calibri" panose="020F0502020204030204" pitchFamily="34" charset="0"/>
                        </a:rPr>
                        <a:t>Δ</a:t>
                      </a:r>
                      <a:r>
                        <a:rPr lang="en-US" sz="2800" b="1" i="0" u="none" strike="noStrike" dirty="0" smtClean="0">
                          <a:solidFill>
                            <a:srgbClr val="000000"/>
                          </a:solidFill>
                          <a:effectLst/>
                          <a:latin typeface="Calibri" panose="020F0502020204030204" pitchFamily="34" charset="0"/>
                        </a:rPr>
                        <a:t>CDS</a:t>
                      </a:r>
                      <a:endParaRPr lang="en-US" sz="2800" b="1" i="0" u="none" strike="noStrike" dirty="0">
                        <a:solidFill>
                          <a:srgbClr val="00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443458"/>
                  </a:ext>
                </a:extLst>
              </a:tr>
              <a:tr h="731520">
                <a:tc>
                  <a:txBody>
                    <a:bodyPr/>
                    <a:lstStyle/>
                    <a:p>
                      <a:pPr algn="ctr" rtl="0" fontAlgn="ctr"/>
                      <a:r>
                        <a:rPr lang="en-US" sz="2800" b="0" i="0" u="none" strike="noStrike" dirty="0" smtClean="0">
                          <a:solidFill>
                            <a:srgbClr val="000000"/>
                          </a:solidFill>
                          <a:effectLst/>
                          <a:latin typeface="Calibri" panose="020F0502020204030204" pitchFamily="34" charset="0"/>
                        </a:rPr>
                        <a:t>69.7%</a:t>
                      </a:r>
                      <a:endParaRPr lang="en-US" sz="2800" b="0" i="0" u="none" strike="noStrike" dirty="0">
                        <a:solidFill>
                          <a:srgbClr val="000000"/>
                        </a:solidFill>
                        <a:effectLst/>
                        <a:latin typeface="Calibri" panose="020F0502020204030204" pitchFamily="34" charset="0"/>
                      </a:endParaRPr>
                    </a:p>
                  </a:txBody>
                  <a:tcPr marL="6084" marR="6084" marT="6084"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n-US" sz="2800" b="0" i="0" u="none" strike="noStrike" dirty="0" smtClean="0">
                          <a:solidFill>
                            <a:srgbClr val="000000"/>
                          </a:solidFill>
                          <a:effectLst/>
                          <a:latin typeface="Calibri" panose="020F0502020204030204" pitchFamily="34" charset="0"/>
                        </a:rPr>
                        <a:t>79.1%</a:t>
                      </a:r>
                      <a:endParaRPr lang="en-US" sz="2800" b="0" i="0" u="none" strike="noStrike" dirty="0">
                        <a:solidFill>
                          <a:srgbClr val="00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n-US" sz="2800" b="1" i="0" u="none" strike="noStrike" dirty="0" smtClean="0">
                          <a:solidFill>
                            <a:srgbClr val="FF0000"/>
                          </a:solidFill>
                          <a:effectLst/>
                          <a:latin typeface="Calibri" panose="020F0502020204030204" pitchFamily="34" charset="0"/>
                        </a:rPr>
                        <a:t>-9.4%*</a:t>
                      </a:r>
                      <a:endParaRPr lang="en-US" sz="2800" b="1" i="0" u="none" strike="noStrike" dirty="0">
                        <a:solidFill>
                          <a:srgbClr val="FF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65395703"/>
                  </a:ext>
                </a:extLst>
              </a:tr>
              <a:tr h="731520">
                <a:tc>
                  <a:txBody>
                    <a:bodyPr/>
                    <a:lstStyle/>
                    <a:p>
                      <a:pPr algn="ctr" rtl="0" fontAlgn="ctr"/>
                      <a:r>
                        <a:rPr lang="en-US" sz="2800" b="0" i="0" u="none" strike="noStrike" dirty="0" smtClean="0">
                          <a:solidFill>
                            <a:srgbClr val="000000"/>
                          </a:solidFill>
                          <a:effectLst/>
                          <a:latin typeface="Calibri" panose="020F0502020204030204" pitchFamily="34" charset="0"/>
                        </a:rPr>
                        <a:t>79.7%</a:t>
                      </a:r>
                      <a:endParaRPr lang="en-US" sz="2800" b="0" i="0" u="none" strike="noStrike" dirty="0">
                        <a:solidFill>
                          <a:srgbClr val="000000"/>
                        </a:solidFill>
                        <a:effectLst/>
                        <a:latin typeface="Calibri" panose="020F0502020204030204" pitchFamily="34" charset="0"/>
                      </a:endParaRPr>
                    </a:p>
                  </a:txBody>
                  <a:tcPr marL="6084" marR="6084" marT="6084"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r>
                        <a:rPr lang="en-US" sz="2800" b="0" i="0" u="none" strike="noStrike" dirty="0" smtClean="0">
                          <a:solidFill>
                            <a:srgbClr val="000000"/>
                          </a:solidFill>
                          <a:effectLst/>
                          <a:latin typeface="Calibri" panose="020F0502020204030204" pitchFamily="34" charset="0"/>
                        </a:rPr>
                        <a:t>84.3%</a:t>
                      </a:r>
                      <a:endParaRPr lang="en-US" sz="2800" b="0" i="0" u="none" strike="noStrike" dirty="0">
                        <a:solidFill>
                          <a:srgbClr val="00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rtl="0" fontAlgn="ctr"/>
                      <a:r>
                        <a:rPr lang="en-US" sz="2800" b="1" i="0" u="none" strike="noStrike" dirty="0" smtClean="0">
                          <a:solidFill>
                            <a:srgbClr val="FF0000"/>
                          </a:solidFill>
                          <a:effectLst/>
                          <a:latin typeface="Calibri" panose="020F0502020204030204" pitchFamily="34" charset="0"/>
                        </a:rPr>
                        <a:t>-4.6%*</a:t>
                      </a:r>
                      <a:endParaRPr lang="en-US" sz="2800" b="1" i="0" u="none" strike="noStrike" dirty="0">
                        <a:solidFill>
                          <a:srgbClr val="FF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028024048"/>
                  </a:ext>
                </a:extLst>
              </a:tr>
              <a:tr h="731520">
                <a:tc>
                  <a:txBody>
                    <a:bodyPr/>
                    <a:lstStyle/>
                    <a:p>
                      <a:pPr algn="ctr" rtl="0" fontAlgn="ctr"/>
                      <a:r>
                        <a:rPr lang="en-US" sz="2800" b="0" i="0" u="none" strike="noStrike" dirty="0" smtClean="0">
                          <a:solidFill>
                            <a:srgbClr val="000000"/>
                          </a:solidFill>
                          <a:effectLst/>
                          <a:latin typeface="Calibri" panose="020F0502020204030204" pitchFamily="34" charset="0"/>
                        </a:rPr>
                        <a:t>88.2%</a:t>
                      </a:r>
                      <a:endParaRPr lang="en-US" sz="2800" b="0" i="0" u="none" strike="noStrike" dirty="0">
                        <a:solidFill>
                          <a:srgbClr val="000000"/>
                        </a:solidFill>
                        <a:effectLst/>
                        <a:latin typeface="Calibri" panose="020F0502020204030204" pitchFamily="34" charset="0"/>
                      </a:endParaRPr>
                    </a:p>
                  </a:txBody>
                  <a:tcPr marL="6084" marR="6084" marT="6084"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r>
                        <a:rPr lang="en-US" sz="2800" b="0" i="0" u="none" strike="noStrike" dirty="0" smtClean="0">
                          <a:solidFill>
                            <a:srgbClr val="000000"/>
                          </a:solidFill>
                          <a:effectLst/>
                          <a:latin typeface="Calibri" panose="020F0502020204030204" pitchFamily="34" charset="0"/>
                        </a:rPr>
                        <a:t>90.2%</a:t>
                      </a:r>
                      <a:endParaRPr lang="en-US" sz="2800" b="0" i="0" u="none" strike="noStrike" dirty="0">
                        <a:solidFill>
                          <a:srgbClr val="00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tc>
                  <a:txBody>
                    <a:bodyPr/>
                    <a:lstStyle/>
                    <a:p>
                      <a:pPr algn="ctr" rtl="0" fontAlgn="ctr"/>
                      <a:r>
                        <a:rPr lang="en-US" sz="2800" b="1" i="0" u="none" strike="noStrike" dirty="0" smtClean="0">
                          <a:solidFill>
                            <a:srgbClr val="FF0000"/>
                          </a:solidFill>
                          <a:effectLst/>
                          <a:latin typeface="Calibri" panose="020F0502020204030204" pitchFamily="34" charset="0"/>
                        </a:rPr>
                        <a:t>-2.0%*</a:t>
                      </a:r>
                      <a:endParaRPr lang="en-US" sz="2800" b="1" i="0" u="none" strike="noStrike" dirty="0">
                        <a:solidFill>
                          <a:srgbClr val="FF0000"/>
                        </a:solidFill>
                        <a:effectLst/>
                        <a:latin typeface="Calibri" panose="020F0502020204030204" pitchFamily="34" charset="0"/>
                      </a:endParaRPr>
                    </a:p>
                  </a:txBody>
                  <a:tcPr marL="6084" marR="6084" marT="6084"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AE28"/>
                    </a:solidFill>
                  </a:tcPr>
                </a:tc>
                <a:extLst>
                  <a:ext uri="{0D108BD9-81ED-4DB2-BD59-A6C34878D82A}">
                    <a16:rowId xmlns:a16="http://schemas.microsoft.com/office/drawing/2014/main" val="762969774"/>
                  </a:ext>
                </a:extLst>
              </a:tr>
            </a:tbl>
          </a:graphicData>
        </a:graphic>
      </p:graphicFrame>
      <p:pic>
        <p:nvPicPr>
          <p:cNvPr id="11" name="Picture 10"/>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58260" y="2863453"/>
            <a:ext cx="375377" cy="322684"/>
          </a:xfrm>
          <a:prstGeom prst="rect">
            <a:avLst/>
          </a:prstGeom>
        </p:spPr>
      </p:pic>
      <p:pic>
        <p:nvPicPr>
          <p:cNvPr id="12" name="Picture 1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262266" y="5909308"/>
            <a:ext cx="567364" cy="327897"/>
          </a:xfrm>
          <a:prstGeom prst="rect">
            <a:avLst/>
          </a:prstGeom>
        </p:spPr>
      </p:pic>
      <p:sp>
        <p:nvSpPr>
          <p:cNvPr id="2" name="Rectangle 1"/>
          <p:cNvSpPr/>
          <p:nvPr/>
        </p:nvSpPr>
        <p:spPr>
          <a:xfrm>
            <a:off x="7052177" y="5688535"/>
            <a:ext cx="5011757" cy="769441"/>
          </a:xfrm>
          <a:prstGeom prst="rect">
            <a:avLst/>
          </a:prstGeom>
        </p:spPr>
        <p:txBody>
          <a:bodyPr wrap="none">
            <a:spAutoFit/>
          </a:bodyPr>
          <a:lstStyle/>
          <a:p>
            <a:pPr algn="ctr" fontAlgn="ctr"/>
            <a:r>
              <a:rPr lang="en-US" sz="4400" b="1" dirty="0" smtClean="0">
                <a:solidFill>
                  <a:srgbClr val="FF0000"/>
                </a:solidFill>
                <a:latin typeface="Calibri" panose="020F0502020204030204" pitchFamily="34" charset="0"/>
              </a:rPr>
              <a:t>* </a:t>
            </a:r>
            <a:r>
              <a:rPr lang="en-US" sz="2800" b="1" dirty="0" smtClean="0">
                <a:latin typeface="Calibri" panose="020F0502020204030204" pitchFamily="34" charset="0"/>
              </a:rPr>
              <a:t>Significant at adjusted </a:t>
            </a:r>
            <a:r>
              <a:rPr lang="el-GR" sz="2800" b="1" dirty="0" smtClean="0">
                <a:latin typeface="Calibri" panose="020F0502020204030204" pitchFamily="34" charset="0"/>
              </a:rPr>
              <a:t>α</a:t>
            </a:r>
            <a:r>
              <a:rPr lang="en-US" sz="2800" b="1" dirty="0" smtClean="0">
                <a:latin typeface="Calibri" panose="020F0502020204030204" pitchFamily="34" charset="0"/>
              </a:rPr>
              <a:t>=0.05</a:t>
            </a:r>
            <a:endParaRPr lang="en-US" sz="4400" b="1" dirty="0">
              <a:solidFill>
                <a:srgbClr val="FF0000"/>
              </a:solidFill>
              <a:latin typeface="Calibri" panose="020F0502020204030204" pitchFamily="34" charset="0"/>
            </a:endParaRPr>
          </a:p>
        </p:txBody>
      </p:sp>
    </p:spTree>
    <p:extLst>
      <p:ext uri="{BB962C8B-B14F-4D97-AF65-F5344CB8AC3E}">
        <p14:creationId xmlns:p14="http://schemas.microsoft.com/office/powerpoint/2010/main" val="41280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Results – Time-Dependent Signal</a:t>
            </a:r>
            <a:endParaRPr lang="en-US" sz="6000" b="1" dirty="0"/>
          </a:p>
        </p:txBody>
      </p:sp>
      <p:sp>
        <p:nvSpPr>
          <p:cNvPr id="4" name="TextBox 3"/>
          <p:cNvSpPr txBox="1"/>
          <p:nvPr/>
        </p:nvSpPr>
        <p:spPr>
          <a:xfrm>
            <a:off x="240030" y="2235200"/>
            <a:ext cx="11772900" cy="2862322"/>
          </a:xfrm>
          <a:prstGeom prst="rect">
            <a:avLst/>
          </a:prstGeom>
          <a:noFill/>
        </p:spPr>
        <p:txBody>
          <a:bodyPr wrap="square" rtlCol="0">
            <a:spAutoFit/>
          </a:bodyPr>
          <a:lstStyle/>
          <a:p>
            <a:pPr algn="ctr"/>
            <a:r>
              <a:rPr lang="en-US" sz="6000" dirty="0" smtClean="0"/>
              <a:t>Do genomic subsets vary in their ability to resolve older and more recent splits?</a:t>
            </a:r>
            <a:endParaRPr lang="en-US" sz="6000" dirty="0"/>
          </a:p>
        </p:txBody>
      </p:sp>
    </p:spTree>
    <p:extLst>
      <p:ext uri="{BB962C8B-B14F-4D97-AF65-F5344CB8AC3E}">
        <p14:creationId xmlns:p14="http://schemas.microsoft.com/office/powerpoint/2010/main" val="2081049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62200" y="342900"/>
            <a:ext cx="0" cy="5257800"/>
          </a:xfrm>
          <a:prstGeom prst="line">
            <a:avLst/>
          </a:prstGeom>
          <a:ln w="1047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flipV="1">
            <a:off x="2314575" y="5600700"/>
            <a:ext cx="7743825" cy="9525"/>
          </a:xfrm>
          <a:prstGeom prst="line">
            <a:avLst/>
          </a:prstGeom>
          <a:ln w="1047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01750" y="5667375"/>
            <a:ext cx="5226624" cy="646331"/>
          </a:xfrm>
          <a:prstGeom prst="rect">
            <a:avLst/>
          </a:prstGeom>
          <a:noFill/>
        </p:spPr>
        <p:txBody>
          <a:bodyPr wrap="none" rtlCol="0">
            <a:spAutoFit/>
          </a:bodyPr>
          <a:lstStyle/>
          <a:p>
            <a:r>
              <a:rPr lang="en-US" sz="3600" b="1" dirty="0" smtClean="0"/>
              <a:t>Age of Node in Tree (MYA)</a:t>
            </a:r>
            <a:endParaRPr lang="en-US" sz="3600" b="1" dirty="0"/>
          </a:p>
        </p:txBody>
      </p:sp>
      <p:sp>
        <p:nvSpPr>
          <p:cNvPr id="7" name="TextBox 6"/>
          <p:cNvSpPr txBox="1"/>
          <p:nvPr/>
        </p:nvSpPr>
        <p:spPr>
          <a:xfrm rot="16200000">
            <a:off x="-282826" y="2800332"/>
            <a:ext cx="4189160" cy="646331"/>
          </a:xfrm>
          <a:prstGeom prst="rect">
            <a:avLst/>
          </a:prstGeom>
          <a:noFill/>
        </p:spPr>
        <p:txBody>
          <a:bodyPr wrap="none" rtlCol="0">
            <a:spAutoFit/>
          </a:bodyPr>
          <a:lstStyle/>
          <a:p>
            <a:r>
              <a:rPr lang="en-US" sz="3600" b="1" dirty="0" smtClean="0"/>
              <a:t>% Signal from Subset</a:t>
            </a:r>
            <a:endParaRPr lang="en-US" sz="3600" b="1" dirty="0"/>
          </a:p>
        </p:txBody>
      </p:sp>
      <p:pic>
        <p:nvPicPr>
          <p:cNvPr id="11" name="Picture 1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480810" y="4229100"/>
            <a:ext cx="2056051" cy="1188256"/>
          </a:xfrm>
          <a:prstGeom prst="rect">
            <a:avLst/>
          </a:prstGeom>
        </p:spPr>
      </p:pic>
      <p:pic>
        <p:nvPicPr>
          <p:cNvPr id="12" name="Picture 1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902250" y="900650"/>
            <a:ext cx="1634611" cy="1405155"/>
          </a:xfrm>
          <a:prstGeom prst="rect">
            <a:avLst/>
          </a:prstGeom>
        </p:spPr>
      </p:pic>
      <p:pic>
        <p:nvPicPr>
          <p:cNvPr id="13" name="Picture 1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35421" y="2710857"/>
            <a:ext cx="2501440" cy="1082166"/>
          </a:xfrm>
          <a:prstGeom prst="rect">
            <a:avLst/>
          </a:prstGeom>
        </p:spPr>
      </p:pic>
      <p:sp>
        <p:nvSpPr>
          <p:cNvPr id="14" name="TextBox 13"/>
          <p:cNvSpPr txBox="1"/>
          <p:nvPr/>
        </p:nvSpPr>
        <p:spPr>
          <a:xfrm>
            <a:off x="6554290" y="0"/>
            <a:ext cx="3149388" cy="5293757"/>
          </a:xfrm>
          <a:prstGeom prst="rect">
            <a:avLst/>
          </a:prstGeom>
          <a:noFill/>
        </p:spPr>
        <p:txBody>
          <a:bodyPr wrap="none" rtlCol="0">
            <a:spAutoFit/>
          </a:bodyPr>
          <a:lstStyle/>
          <a:p>
            <a:r>
              <a:rPr lang="en-US" sz="4800" b="1" u="sng" dirty="0" smtClean="0"/>
              <a:t>Node Ages</a:t>
            </a:r>
          </a:p>
          <a:p>
            <a:endParaRPr lang="en-US" sz="3200" dirty="0" smtClean="0"/>
          </a:p>
          <a:p>
            <a:r>
              <a:rPr lang="en-US" sz="4800" dirty="0" smtClean="0"/>
              <a:t>~5 </a:t>
            </a:r>
            <a:r>
              <a:rPr lang="en-US" sz="4800" dirty="0"/>
              <a:t>–</a:t>
            </a:r>
            <a:r>
              <a:rPr lang="en-US" sz="4800" dirty="0" smtClean="0"/>
              <a:t> 23MYA</a:t>
            </a:r>
          </a:p>
          <a:p>
            <a:endParaRPr lang="en-US" sz="4800" dirty="0"/>
          </a:p>
          <a:p>
            <a:r>
              <a:rPr lang="en-US" sz="4800" dirty="0" smtClean="0"/>
              <a:t>~2 – 20MYA</a:t>
            </a:r>
          </a:p>
          <a:p>
            <a:endParaRPr lang="en-US" sz="5400" dirty="0"/>
          </a:p>
          <a:p>
            <a:r>
              <a:rPr lang="en-US" sz="4800" dirty="0" smtClean="0"/>
              <a:t>~4 – 25MYA</a:t>
            </a:r>
          </a:p>
        </p:txBody>
      </p:sp>
    </p:spTree>
    <p:extLst>
      <p:ext uri="{BB962C8B-B14F-4D97-AF65-F5344CB8AC3E}">
        <p14:creationId xmlns:p14="http://schemas.microsoft.com/office/powerpoint/2010/main" val="348383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362200" y="342900"/>
            <a:ext cx="0" cy="5257800"/>
          </a:xfrm>
          <a:prstGeom prst="line">
            <a:avLst/>
          </a:prstGeom>
          <a:ln w="1047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flipV="1">
            <a:off x="2314575" y="5600700"/>
            <a:ext cx="7743825" cy="9525"/>
          </a:xfrm>
          <a:prstGeom prst="line">
            <a:avLst/>
          </a:prstGeom>
          <a:ln w="1047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01750" y="5667375"/>
            <a:ext cx="5226624" cy="646331"/>
          </a:xfrm>
          <a:prstGeom prst="rect">
            <a:avLst/>
          </a:prstGeom>
          <a:noFill/>
        </p:spPr>
        <p:txBody>
          <a:bodyPr wrap="none" rtlCol="0">
            <a:spAutoFit/>
          </a:bodyPr>
          <a:lstStyle/>
          <a:p>
            <a:r>
              <a:rPr lang="en-US" sz="3600" b="1" dirty="0" smtClean="0"/>
              <a:t>Age of Node in Tree (MYA)</a:t>
            </a:r>
            <a:endParaRPr lang="en-US" sz="3600" b="1" dirty="0"/>
          </a:p>
        </p:txBody>
      </p:sp>
      <p:sp>
        <p:nvSpPr>
          <p:cNvPr id="5" name="TextBox 4"/>
          <p:cNvSpPr txBox="1"/>
          <p:nvPr/>
        </p:nvSpPr>
        <p:spPr>
          <a:xfrm rot="16200000">
            <a:off x="-282826" y="2800332"/>
            <a:ext cx="4189160" cy="646331"/>
          </a:xfrm>
          <a:prstGeom prst="rect">
            <a:avLst/>
          </a:prstGeom>
          <a:noFill/>
        </p:spPr>
        <p:txBody>
          <a:bodyPr wrap="none" rtlCol="0">
            <a:spAutoFit/>
          </a:bodyPr>
          <a:lstStyle/>
          <a:p>
            <a:r>
              <a:rPr lang="en-US" sz="3600" b="1" dirty="0" smtClean="0"/>
              <a:t>% Signal from Subset</a:t>
            </a:r>
            <a:endParaRPr lang="en-US" sz="3600" b="1" dirty="0"/>
          </a:p>
        </p:txBody>
      </p:sp>
      <p:cxnSp>
        <p:nvCxnSpPr>
          <p:cNvPr id="7" name="Straight Connector 6"/>
          <p:cNvCxnSpPr/>
          <p:nvPr/>
        </p:nvCxnSpPr>
        <p:spPr>
          <a:xfrm flipV="1">
            <a:off x="3295650" y="609600"/>
            <a:ext cx="6372225" cy="4400550"/>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95649" y="609600"/>
            <a:ext cx="6257926" cy="460847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28685" y="3655063"/>
            <a:ext cx="4907176" cy="1754326"/>
          </a:xfrm>
          <a:prstGeom prst="rect">
            <a:avLst/>
          </a:prstGeom>
          <a:noFill/>
        </p:spPr>
        <p:txBody>
          <a:bodyPr wrap="none" rtlCol="0">
            <a:spAutoFit/>
          </a:bodyPr>
          <a:lstStyle/>
          <a:p>
            <a:pPr algn="ctr"/>
            <a:r>
              <a:rPr lang="en-US" sz="3600" u="sng" dirty="0" smtClean="0"/>
              <a:t>Positive Slope</a:t>
            </a:r>
          </a:p>
          <a:p>
            <a:pPr algn="ctr"/>
            <a:r>
              <a:rPr lang="en-US" sz="3600" dirty="0" smtClean="0"/>
              <a:t>Subset more informative </a:t>
            </a:r>
          </a:p>
          <a:p>
            <a:pPr algn="ctr"/>
            <a:r>
              <a:rPr lang="en-US" sz="3600" dirty="0" smtClean="0"/>
              <a:t>at </a:t>
            </a:r>
            <a:r>
              <a:rPr lang="en-US" sz="3600" b="1" dirty="0" smtClean="0"/>
              <a:t>OLDER</a:t>
            </a:r>
            <a:r>
              <a:rPr lang="en-US" sz="3600" dirty="0" smtClean="0"/>
              <a:t> nodes</a:t>
            </a:r>
            <a:endParaRPr lang="en-US" sz="3600" dirty="0"/>
          </a:p>
        </p:txBody>
      </p:sp>
      <p:sp>
        <p:nvSpPr>
          <p:cNvPr id="12" name="TextBox 11"/>
          <p:cNvSpPr txBox="1"/>
          <p:nvPr/>
        </p:nvSpPr>
        <p:spPr>
          <a:xfrm>
            <a:off x="6928685" y="587924"/>
            <a:ext cx="4907177" cy="1754326"/>
          </a:xfrm>
          <a:prstGeom prst="rect">
            <a:avLst/>
          </a:prstGeom>
          <a:noFill/>
        </p:spPr>
        <p:txBody>
          <a:bodyPr wrap="none" rtlCol="0">
            <a:spAutoFit/>
          </a:bodyPr>
          <a:lstStyle/>
          <a:p>
            <a:pPr algn="ctr"/>
            <a:r>
              <a:rPr lang="en-US" sz="3600" u="sng" dirty="0" smtClean="0"/>
              <a:t>Negative Slope</a:t>
            </a:r>
          </a:p>
          <a:p>
            <a:pPr algn="ctr"/>
            <a:r>
              <a:rPr lang="en-US" sz="3600" dirty="0" smtClean="0"/>
              <a:t>Subset more informative </a:t>
            </a:r>
          </a:p>
          <a:p>
            <a:pPr algn="ctr"/>
            <a:r>
              <a:rPr lang="en-US" sz="3600" dirty="0" smtClean="0"/>
              <a:t>at </a:t>
            </a:r>
            <a:r>
              <a:rPr lang="en-US" sz="3600" b="1" dirty="0" smtClean="0"/>
              <a:t>YOUNGER</a:t>
            </a:r>
            <a:r>
              <a:rPr lang="en-US" sz="3600" dirty="0" smtClean="0"/>
              <a:t> nodes</a:t>
            </a:r>
            <a:endParaRPr lang="en-US" sz="3600" dirty="0"/>
          </a:p>
        </p:txBody>
      </p:sp>
      <p:cxnSp>
        <p:nvCxnSpPr>
          <p:cNvPr id="13" name="Straight Connector 12"/>
          <p:cNvCxnSpPr/>
          <p:nvPr/>
        </p:nvCxnSpPr>
        <p:spPr>
          <a:xfrm flipV="1">
            <a:off x="2647949" y="2843994"/>
            <a:ext cx="7667626" cy="38011"/>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55822" y="587924"/>
            <a:ext cx="5280356" cy="1754326"/>
          </a:xfrm>
          <a:prstGeom prst="rect">
            <a:avLst/>
          </a:prstGeom>
          <a:noFill/>
        </p:spPr>
        <p:txBody>
          <a:bodyPr wrap="none" rtlCol="0">
            <a:spAutoFit/>
          </a:bodyPr>
          <a:lstStyle/>
          <a:p>
            <a:pPr algn="ctr"/>
            <a:r>
              <a:rPr lang="en-US" sz="3600" u="sng" dirty="0" smtClean="0"/>
              <a:t>Non-Significant Slope</a:t>
            </a:r>
          </a:p>
          <a:p>
            <a:pPr algn="ctr"/>
            <a:r>
              <a:rPr lang="en-US" sz="3600" dirty="0" smtClean="0"/>
              <a:t>Subset informativeness not</a:t>
            </a:r>
          </a:p>
          <a:p>
            <a:pPr algn="ctr"/>
            <a:r>
              <a:rPr lang="en-US" sz="3600" dirty="0"/>
              <a:t>i</a:t>
            </a:r>
            <a:r>
              <a:rPr lang="en-US" sz="3600" dirty="0" smtClean="0"/>
              <a:t>mpacted by node age</a:t>
            </a:r>
            <a:endParaRPr lang="en-US" sz="3600" dirty="0"/>
          </a:p>
        </p:txBody>
      </p:sp>
    </p:spTree>
    <p:extLst>
      <p:ext uri="{BB962C8B-B14F-4D97-AF65-F5344CB8AC3E}">
        <p14:creationId xmlns:p14="http://schemas.microsoft.com/office/powerpoint/2010/main" val="213729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756" y="141515"/>
            <a:ext cx="10058400" cy="6437074"/>
          </a:xfrm>
          <a:prstGeom prst="rect">
            <a:avLst/>
          </a:prstGeom>
        </p:spPr>
      </p:pic>
      <p:pic>
        <p:nvPicPr>
          <p:cNvPr id="3" name="Picture 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0657590" y="1832036"/>
            <a:ext cx="1175792" cy="679527"/>
          </a:xfrm>
          <a:prstGeom prst="rect">
            <a:avLst/>
          </a:prstGeom>
        </p:spPr>
      </p:pic>
      <p:pic>
        <p:nvPicPr>
          <p:cNvPr id="4" name="Picture 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0657590" y="702732"/>
            <a:ext cx="1070235" cy="920002"/>
          </a:xfrm>
          <a:prstGeom prst="rect">
            <a:avLst/>
          </a:prstGeom>
        </p:spPr>
      </p:pic>
      <p:pic>
        <p:nvPicPr>
          <p:cNvPr id="5" name="Picture 4"/>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62627" y="2720865"/>
            <a:ext cx="1358223" cy="587591"/>
          </a:xfrm>
          <a:prstGeom prst="rect">
            <a:avLst/>
          </a:prstGeom>
        </p:spPr>
      </p:pic>
      <p:sp>
        <p:nvSpPr>
          <p:cNvPr id="6" name="Rectangle 5"/>
          <p:cNvSpPr/>
          <p:nvPr/>
        </p:nvSpPr>
        <p:spPr>
          <a:xfrm>
            <a:off x="10260648" y="490808"/>
            <a:ext cx="1820333"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53067" y="2912236"/>
            <a:ext cx="3417923" cy="523220"/>
          </a:xfrm>
          <a:prstGeom prst="rect">
            <a:avLst/>
          </a:prstGeom>
          <a:noFill/>
        </p:spPr>
        <p:txBody>
          <a:bodyPr wrap="none" rtlCol="0">
            <a:spAutoFit/>
          </a:bodyPr>
          <a:lstStyle/>
          <a:p>
            <a:r>
              <a:rPr lang="en-US" sz="2800" b="1" dirty="0" smtClean="0"/>
              <a:t>Rodents: -0.10% / MY</a:t>
            </a:r>
          </a:p>
        </p:txBody>
      </p:sp>
      <p:sp>
        <p:nvSpPr>
          <p:cNvPr id="10" name="Bent Arrow 9"/>
          <p:cNvSpPr/>
          <p:nvPr/>
        </p:nvSpPr>
        <p:spPr>
          <a:xfrm rot="10203639">
            <a:off x="3369733" y="3425771"/>
            <a:ext cx="711200" cy="872325"/>
          </a:xfrm>
          <a:prstGeom prst="ben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6358467" y="2459255"/>
            <a:ext cx="3486852" cy="523220"/>
          </a:xfrm>
          <a:prstGeom prst="rect">
            <a:avLst/>
          </a:prstGeom>
          <a:noFill/>
        </p:spPr>
        <p:txBody>
          <a:bodyPr wrap="none" rtlCol="0">
            <a:spAutoFit/>
          </a:bodyPr>
          <a:lstStyle/>
          <a:p>
            <a:r>
              <a:rPr lang="en-US" sz="2800" b="1" dirty="0" smtClean="0"/>
              <a:t>Rodents: +0.13% / MY</a:t>
            </a:r>
          </a:p>
        </p:txBody>
      </p:sp>
      <p:sp>
        <p:nvSpPr>
          <p:cNvPr id="12" name="Bent Arrow 11"/>
          <p:cNvSpPr/>
          <p:nvPr/>
        </p:nvSpPr>
        <p:spPr>
          <a:xfrm rot="2079873" flipH="1">
            <a:off x="8563367" y="1578645"/>
            <a:ext cx="630660" cy="872325"/>
          </a:xfrm>
          <a:prstGeom prst="ben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6272105" y="3618738"/>
            <a:ext cx="3274294" cy="523220"/>
          </a:xfrm>
          <a:prstGeom prst="rect">
            <a:avLst/>
          </a:prstGeom>
          <a:noFill/>
        </p:spPr>
        <p:txBody>
          <a:bodyPr wrap="none" rtlCol="0">
            <a:spAutoFit/>
          </a:bodyPr>
          <a:lstStyle/>
          <a:p>
            <a:r>
              <a:rPr lang="en-US" sz="2800" b="1" dirty="0" smtClean="0"/>
              <a:t>Pecora: +0.02% / MY</a:t>
            </a:r>
          </a:p>
        </p:txBody>
      </p:sp>
      <p:sp>
        <p:nvSpPr>
          <p:cNvPr id="14" name="Bent Arrow 13"/>
          <p:cNvSpPr/>
          <p:nvPr/>
        </p:nvSpPr>
        <p:spPr>
          <a:xfrm rot="6854230">
            <a:off x="9442079" y="3894249"/>
            <a:ext cx="507393" cy="623968"/>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714274" y="5223468"/>
            <a:ext cx="314510" cy="400110"/>
          </a:xfrm>
          <a:prstGeom prst="rect">
            <a:avLst/>
          </a:prstGeom>
          <a:noFill/>
        </p:spPr>
        <p:txBody>
          <a:bodyPr wrap="none" rtlCol="0">
            <a:spAutoFit/>
          </a:bodyPr>
          <a:lstStyle/>
          <a:p>
            <a:r>
              <a:rPr lang="en-US" sz="2000" dirty="0" smtClean="0">
                <a:solidFill>
                  <a:srgbClr val="48494B"/>
                </a:solidFill>
              </a:rPr>
              <a:t>0</a:t>
            </a:r>
            <a:endParaRPr lang="en-US" sz="2000" dirty="0">
              <a:solidFill>
                <a:srgbClr val="48494B"/>
              </a:solidFill>
            </a:endParaRPr>
          </a:p>
        </p:txBody>
      </p:sp>
      <p:sp>
        <p:nvSpPr>
          <p:cNvPr id="9" name="Rectangle 8"/>
          <p:cNvSpPr/>
          <p:nvPr/>
        </p:nvSpPr>
        <p:spPr>
          <a:xfrm>
            <a:off x="827315" y="5116288"/>
            <a:ext cx="370115" cy="217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836043" y="5145400"/>
            <a:ext cx="277064" cy="156136"/>
            <a:chOff x="437210" y="5779543"/>
            <a:chExt cx="442164" cy="214360"/>
          </a:xfrm>
        </p:grpSpPr>
        <p:cxnSp>
          <p:nvCxnSpPr>
            <p:cNvPr id="16" name="Straight Connector 15"/>
            <p:cNvCxnSpPr/>
            <p:nvPr/>
          </p:nvCxnSpPr>
          <p:spPr>
            <a:xfrm flipV="1">
              <a:off x="437210" y="5779543"/>
              <a:ext cx="165100" cy="107180"/>
            </a:xfrm>
            <a:prstGeom prst="line">
              <a:avLst/>
            </a:prstGeom>
            <a:ln w="3175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81145" y="5779543"/>
              <a:ext cx="152478" cy="107180"/>
            </a:xfrm>
            <a:prstGeom prst="line">
              <a:avLst/>
            </a:prstGeom>
            <a:ln w="3175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03992" y="5779543"/>
              <a:ext cx="165100" cy="107180"/>
            </a:xfrm>
            <a:prstGeom prst="line">
              <a:avLst/>
            </a:prstGeom>
            <a:ln w="3175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47492" y="5886723"/>
              <a:ext cx="165100" cy="107180"/>
            </a:xfrm>
            <a:prstGeom prst="line">
              <a:avLst/>
            </a:prstGeom>
            <a:ln w="3175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91427" y="5886723"/>
              <a:ext cx="152478" cy="10718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714274" y="5886723"/>
              <a:ext cx="165100" cy="107180"/>
            </a:xfrm>
            <a:prstGeom prst="line">
              <a:avLst/>
            </a:prstGeom>
            <a:ln w="317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4161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P spid="12" grpId="0" animBg="1"/>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6000" b="1" dirty="0" smtClean="0"/>
              <a:t>What do we need to build a tree?</a:t>
            </a:r>
            <a:endParaRPr lang="en-US" b="1" dirty="0"/>
          </a:p>
        </p:txBody>
      </p:sp>
      <p:sp>
        <p:nvSpPr>
          <p:cNvPr id="6" name="Content Placeholder 5"/>
          <p:cNvSpPr>
            <a:spLocks noGrp="1"/>
          </p:cNvSpPr>
          <p:nvPr>
            <p:ph idx="1"/>
          </p:nvPr>
        </p:nvSpPr>
        <p:spPr>
          <a:xfrm>
            <a:off x="1097280" y="2093384"/>
            <a:ext cx="10058400" cy="4023360"/>
          </a:xfrm>
        </p:spPr>
        <p:txBody>
          <a:bodyPr>
            <a:normAutofit/>
          </a:bodyPr>
          <a:lstStyle/>
          <a:p>
            <a:pPr marL="457200" indent="-457200">
              <a:lnSpc>
                <a:spcPct val="150000"/>
              </a:lnSpc>
              <a:buFont typeface="+mj-lt"/>
              <a:buAutoNum type="arabicPeriod"/>
            </a:pPr>
            <a:r>
              <a:rPr lang="en-US" sz="5400" dirty="0" smtClean="0"/>
              <a:t> Sufficient variation …</a:t>
            </a:r>
          </a:p>
          <a:p>
            <a:pPr marL="457200" indent="-457200">
              <a:lnSpc>
                <a:spcPct val="150000"/>
              </a:lnSpc>
              <a:buFont typeface="+mj-lt"/>
              <a:buAutoNum type="arabicPeriod"/>
            </a:pPr>
            <a:r>
              <a:rPr lang="en-US" sz="5400" dirty="0"/>
              <a:t> </a:t>
            </a:r>
            <a:r>
              <a:rPr lang="en-US" sz="5400" dirty="0" smtClean="0"/>
              <a:t>… among orthologous features.</a:t>
            </a:r>
          </a:p>
        </p:txBody>
      </p:sp>
    </p:spTree>
    <p:extLst>
      <p:ext uri="{BB962C8B-B14F-4D97-AF65-F5344CB8AC3E}">
        <p14:creationId xmlns:p14="http://schemas.microsoft.com/office/powerpoint/2010/main" val="264768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childTnLst>
                                    <p:set>
                                      <p:cBhvr override="childStyle">
                                        <p:cTn id="16" dur="indefinite"/>
                                        <p:tgtEl>
                                          <p:spTgt spid="6">
                                            <p:txEl>
                                              <p:pRg st="0" end="0"/>
                                            </p:txEl>
                                          </p:spTgt>
                                        </p:tgtEl>
                                        <p:attrNameLst>
                                          <p:attrName>style.fontWeight</p:attrName>
                                        </p:attrNameLst>
                                      </p:cBhvr>
                                      <p:to>
                                        <p:strVal val="bold"/>
                                      </p:to>
                                    </p:set>
                                  </p:childTnLst>
                                </p:cTn>
                              </p:par>
                              <p:par>
                                <p:cTn id="17" presetID="3" presetClass="emph" presetSubtype="1" nodeType="withEffect">
                                  <p:stCondLst>
                                    <p:cond delay="0"/>
                                  </p:stCondLst>
                                  <p:childTnLst>
                                    <p:set>
                                      <p:cBhvr override="childStyle">
                                        <p:cTn id="18" dur="indefinite"/>
                                        <p:tgtEl>
                                          <p:spTgt spid="6">
                                            <p:txEl>
                                              <p:pRg st="0" end="0"/>
                                            </p:txEl>
                                          </p:spTgt>
                                        </p:tgtEl>
                                        <p:attrNameLst>
                                          <p:attrName>style.color</p:attrName>
                                        </p:attrNameLst>
                                      </p:cBhvr>
                                      <p:to>
                                        <p:clrVal>
                                          <a:srgbClr val="E70303"/>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91" y="566936"/>
            <a:ext cx="8870859" cy="5859263"/>
          </a:xfrm>
          <a:prstGeom prst="rect">
            <a:avLst/>
          </a:prstGeom>
        </p:spPr>
      </p:pic>
      <p:sp>
        <p:nvSpPr>
          <p:cNvPr id="15" name="Rectangle 14"/>
          <p:cNvSpPr/>
          <p:nvPr/>
        </p:nvSpPr>
        <p:spPr>
          <a:xfrm>
            <a:off x="574333" y="533400"/>
            <a:ext cx="2799237" cy="3466772"/>
          </a:xfrm>
          <a:prstGeom prst="rect">
            <a:avLst/>
          </a:prstGeom>
          <a:solidFill>
            <a:srgbClr val="00FF0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373570" y="533400"/>
            <a:ext cx="5560880" cy="5191386"/>
          </a:xfrm>
          <a:prstGeom prst="rect">
            <a:avLst/>
          </a:prstGeom>
          <a:solidFill>
            <a:srgbClr val="7030A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74332" y="4000172"/>
            <a:ext cx="2799238" cy="1724614"/>
          </a:xfrm>
          <a:prstGeom prst="rect">
            <a:avLst/>
          </a:prstGeom>
          <a:solidFill>
            <a:srgbClr val="7030A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628790" y="2609850"/>
            <a:ext cx="3810860" cy="2400657"/>
          </a:xfrm>
          <a:prstGeom prst="rect">
            <a:avLst/>
          </a:prstGeom>
          <a:noFill/>
        </p:spPr>
        <p:txBody>
          <a:bodyPr wrap="square" rtlCol="0">
            <a:spAutoFit/>
          </a:bodyPr>
          <a:lstStyle/>
          <a:p>
            <a:pPr algn="ctr"/>
            <a:r>
              <a:rPr lang="el-GR" sz="3000" b="1" dirty="0" smtClean="0">
                <a:solidFill>
                  <a:srgbClr val="00B050"/>
                </a:solidFill>
              </a:rPr>
              <a:t>Δ</a:t>
            </a:r>
            <a:r>
              <a:rPr lang="en-US" sz="3000" b="1" dirty="0">
                <a:solidFill>
                  <a:srgbClr val="00B050"/>
                </a:solidFill>
              </a:rPr>
              <a:t> </a:t>
            </a:r>
            <a:r>
              <a:rPr lang="en-US" sz="3000" b="1" dirty="0" smtClean="0">
                <a:solidFill>
                  <a:srgbClr val="00B050"/>
                </a:solidFill>
              </a:rPr>
              <a:t>Signal Over </a:t>
            </a:r>
            <a:r>
              <a:rPr lang="en-US" sz="3000" b="1" dirty="0">
                <a:solidFill>
                  <a:srgbClr val="00B050"/>
                </a:solidFill>
              </a:rPr>
              <a:t>T</a:t>
            </a:r>
            <a:r>
              <a:rPr lang="en-US" sz="3000" b="1" dirty="0" smtClean="0">
                <a:solidFill>
                  <a:srgbClr val="00B050"/>
                </a:solidFill>
              </a:rPr>
              <a:t>ime</a:t>
            </a:r>
          </a:p>
          <a:p>
            <a:pPr algn="ctr"/>
            <a:endParaRPr lang="en-US" sz="3000" b="1" dirty="0">
              <a:solidFill>
                <a:srgbClr val="00B050"/>
              </a:solidFill>
            </a:endParaRPr>
          </a:p>
          <a:p>
            <a:pPr algn="ctr"/>
            <a:r>
              <a:rPr lang="en-US" sz="3000" b="1" dirty="0" smtClean="0">
                <a:solidFill>
                  <a:srgbClr val="7030A0"/>
                </a:solidFill>
              </a:rPr>
              <a:t>Consistent Signal</a:t>
            </a:r>
          </a:p>
          <a:p>
            <a:pPr algn="ctr"/>
            <a:endParaRPr lang="en-US" sz="3000" b="1" dirty="0"/>
          </a:p>
          <a:p>
            <a:pPr algn="ctr"/>
            <a:endParaRPr lang="en-US" sz="3000" b="1" dirty="0">
              <a:solidFill>
                <a:srgbClr val="7030A0"/>
              </a:solidFill>
            </a:endParaRPr>
          </a:p>
        </p:txBody>
      </p:sp>
    </p:spTree>
    <p:extLst>
      <p:ext uri="{BB962C8B-B14F-4D97-AF65-F5344CB8AC3E}">
        <p14:creationId xmlns:p14="http://schemas.microsoft.com/office/powerpoint/2010/main" val="356049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xEl>
                                              <p:pRg st="2" end="2"/>
                                            </p:txEl>
                                          </p:spTgt>
                                        </p:tgtEl>
                                        <p:attrNameLst>
                                          <p:attrName>style.visibility</p:attrName>
                                        </p:attrNameLst>
                                      </p:cBhvr>
                                      <p:to>
                                        <p:strVal val="visible"/>
                                      </p:to>
                                    </p:set>
                                    <p:animEffect transition="in" filter="fade">
                                      <p:cBhvr>
                                        <p:cTn id="21"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91" y="566936"/>
            <a:ext cx="8870859" cy="5859263"/>
          </a:xfrm>
          <a:prstGeom prst="rect">
            <a:avLst/>
          </a:prstGeom>
        </p:spPr>
      </p:pic>
      <p:sp>
        <p:nvSpPr>
          <p:cNvPr id="3" name="Rectangle 2"/>
          <p:cNvSpPr/>
          <p:nvPr/>
        </p:nvSpPr>
        <p:spPr>
          <a:xfrm>
            <a:off x="3276600" y="528836"/>
            <a:ext cx="2914650" cy="1719064"/>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55" y="196134"/>
            <a:ext cx="7741446" cy="6128465"/>
          </a:xfrm>
          <a:prstGeom prst="rect">
            <a:avLst/>
          </a:prstGeom>
        </p:spPr>
      </p:pic>
      <p:sp>
        <p:nvSpPr>
          <p:cNvPr id="3" name="Rectangle 2"/>
          <p:cNvSpPr/>
          <p:nvPr/>
        </p:nvSpPr>
        <p:spPr>
          <a:xfrm>
            <a:off x="6610350" y="196134"/>
            <a:ext cx="3486150" cy="5156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200400" y="1885950"/>
            <a:ext cx="3409950" cy="8953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38950" y="2072015"/>
            <a:ext cx="5002139" cy="523220"/>
          </a:xfrm>
          <a:prstGeom prst="rect">
            <a:avLst/>
          </a:prstGeom>
          <a:noFill/>
        </p:spPr>
        <p:txBody>
          <a:bodyPr wrap="none" rtlCol="0">
            <a:spAutoFit/>
          </a:bodyPr>
          <a:lstStyle/>
          <a:p>
            <a:r>
              <a:rPr lang="en-US" sz="2800" b="1" dirty="0" smtClean="0"/>
              <a:t>lncRNA data included in analysis</a:t>
            </a:r>
            <a:endParaRPr lang="en-US" sz="2800" b="1" dirty="0"/>
          </a:p>
        </p:txBody>
      </p:sp>
      <p:pic>
        <p:nvPicPr>
          <p:cNvPr id="8" name="Pictur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626865" y="1713338"/>
            <a:ext cx="1175792" cy="679527"/>
          </a:xfrm>
          <a:prstGeom prst="rect">
            <a:avLst/>
          </a:prstGeom>
        </p:spPr>
      </p:pic>
      <p:pic>
        <p:nvPicPr>
          <p:cNvPr id="9" name="Pictur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626865" y="584034"/>
            <a:ext cx="1070235" cy="920002"/>
          </a:xfrm>
          <a:prstGeom prst="rect">
            <a:avLst/>
          </a:prstGeom>
        </p:spPr>
      </p:pic>
      <p:pic>
        <p:nvPicPr>
          <p:cNvPr id="10" name="Picture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902" y="2602167"/>
            <a:ext cx="1358223" cy="587591"/>
          </a:xfrm>
          <a:prstGeom prst="rect">
            <a:avLst/>
          </a:prstGeom>
        </p:spPr>
      </p:pic>
      <p:sp>
        <p:nvSpPr>
          <p:cNvPr id="11" name="Rectangle 10"/>
          <p:cNvSpPr/>
          <p:nvPr/>
        </p:nvSpPr>
        <p:spPr>
          <a:xfrm>
            <a:off x="229923" y="372110"/>
            <a:ext cx="1820333"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51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Conclusions</a:t>
            </a:r>
            <a:endParaRPr lang="en-US" sz="6000" b="1"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sz="3600" dirty="0"/>
              <a:t>A</a:t>
            </a:r>
            <a:r>
              <a:rPr lang="en-US" sz="3600" dirty="0" smtClean="0"/>
              <a:t>nnotation-free </a:t>
            </a:r>
            <a:r>
              <a:rPr lang="en-US" sz="3600" dirty="0" err="1" smtClean="0"/>
              <a:t>ortholog</a:t>
            </a:r>
            <a:r>
              <a:rPr lang="en-US" sz="3600" dirty="0" smtClean="0"/>
              <a:t> identification </a:t>
            </a:r>
            <a:r>
              <a:rPr lang="en-US" sz="3600" smtClean="0"/>
              <a:t>pipeline allows </a:t>
            </a:r>
            <a:r>
              <a:rPr lang="en-US" sz="3600" dirty="0" smtClean="0"/>
              <a:t>genome-wide analyses in the </a:t>
            </a:r>
            <a:r>
              <a:rPr lang="en-US" sz="3600" b="1" dirty="0" smtClean="0"/>
              <a:t>absence of an existing reference genome</a:t>
            </a:r>
          </a:p>
          <a:p>
            <a:pPr marL="742950" indent="-742950">
              <a:buFont typeface="+mj-lt"/>
              <a:buAutoNum type="arabicPeriod"/>
            </a:pPr>
            <a:endParaRPr lang="en-US" sz="3600" dirty="0"/>
          </a:p>
          <a:p>
            <a:pPr marL="742950" indent="-742950">
              <a:buFont typeface="+mj-lt"/>
              <a:buAutoNum type="arabicPeriod"/>
            </a:pPr>
            <a:r>
              <a:rPr lang="en-US" sz="3600" dirty="0" smtClean="0"/>
              <a:t>SISRS reduces data size while enriching the ratio of </a:t>
            </a:r>
            <a:r>
              <a:rPr lang="en-US" sz="3600" dirty="0" err="1" smtClean="0"/>
              <a:t>taxonomic:non-taxonomic</a:t>
            </a:r>
            <a:r>
              <a:rPr lang="en-US" sz="3600" dirty="0" smtClean="0"/>
              <a:t> signal</a:t>
            </a:r>
            <a:endParaRPr lang="en-US" sz="3600" dirty="0"/>
          </a:p>
        </p:txBody>
      </p:sp>
      <p:pic>
        <p:nvPicPr>
          <p:cNvPr id="5"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l="36913" r="31498" b="70720"/>
          <a:stretch/>
        </p:blipFill>
        <p:spPr>
          <a:xfrm>
            <a:off x="3688080" y="3513731"/>
            <a:ext cx="4436532" cy="2631749"/>
          </a:xfrm>
          <a:prstGeom prst="rect">
            <a:avLst/>
          </a:prstGeom>
        </p:spPr>
      </p:pic>
    </p:spTree>
    <p:extLst>
      <p:ext uri="{BB962C8B-B14F-4D97-AF65-F5344CB8AC3E}">
        <p14:creationId xmlns:p14="http://schemas.microsoft.com/office/powerpoint/2010/main" val="12451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Conclusions</a:t>
            </a:r>
            <a:endParaRPr lang="en-US" sz="6000" b="1" dirty="0"/>
          </a:p>
        </p:txBody>
      </p:sp>
      <p:sp>
        <p:nvSpPr>
          <p:cNvPr id="3" name="Content Placeholder 2"/>
          <p:cNvSpPr>
            <a:spLocks noGrp="1"/>
          </p:cNvSpPr>
          <p:nvPr>
            <p:ph idx="1"/>
          </p:nvPr>
        </p:nvSpPr>
        <p:spPr/>
        <p:txBody>
          <a:bodyPr>
            <a:normAutofit/>
          </a:bodyPr>
          <a:lstStyle/>
          <a:p>
            <a:pPr marL="742950" indent="-742950">
              <a:buFont typeface="+mj-lt"/>
              <a:buAutoNum type="arabicPeriod" startAt="3"/>
            </a:pPr>
            <a:r>
              <a:rPr lang="en-US" sz="3600" b="1" dirty="0">
                <a:solidFill>
                  <a:schemeClr val="accent1"/>
                </a:solidFill>
              </a:rPr>
              <a:t>Coding </a:t>
            </a:r>
            <a:r>
              <a:rPr lang="en-US" sz="3600" b="1" dirty="0" smtClean="0">
                <a:solidFill>
                  <a:schemeClr val="accent1"/>
                </a:solidFill>
              </a:rPr>
              <a:t>regions</a:t>
            </a:r>
            <a:r>
              <a:rPr lang="en-US" sz="3600" dirty="0" smtClean="0">
                <a:solidFill>
                  <a:schemeClr val="accent1"/>
                </a:solidFill>
              </a:rPr>
              <a:t> </a:t>
            </a:r>
            <a:r>
              <a:rPr lang="en-US" sz="3600" b="1" dirty="0" smtClean="0">
                <a:solidFill>
                  <a:schemeClr val="accent1"/>
                </a:solidFill>
              </a:rPr>
              <a:t>carried significantly </a:t>
            </a:r>
            <a:r>
              <a:rPr lang="en-US" sz="3600" b="1" dirty="0">
                <a:solidFill>
                  <a:schemeClr val="accent1"/>
                </a:solidFill>
              </a:rPr>
              <a:t>more  </a:t>
            </a:r>
            <a:r>
              <a:rPr lang="en-US" sz="3600" b="1" dirty="0" smtClean="0">
                <a:solidFill>
                  <a:schemeClr val="accent1"/>
                </a:solidFill>
              </a:rPr>
              <a:t>       non-taxonomic </a:t>
            </a:r>
            <a:r>
              <a:rPr lang="en-US" sz="3600" b="1" dirty="0">
                <a:solidFill>
                  <a:schemeClr val="accent1"/>
                </a:solidFill>
              </a:rPr>
              <a:t>signal </a:t>
            </a:r>
            <a:r>
              <a:rPr lang="en-US" sz="3600" dirty="0"/>
              <a:t>when compared to most other subsets</a:t>
            </a:r>
          </a:p>
          <a:p>
            <a:pPr marL="742950" indent="-742950">
              <a:buFont typeface="+mj-lt"/>
              <a:buAutoNum type="arabicPeriod" startAt="3"/>
            </a:pPr>
            <a:endParaRPr lang="en-US" sz="3600" dirty="0"/>
          </a:p>
          <a:p>
            <a:pPr marL="742950" indent="-742950">
              <a:buFont typeface="+mj-lt"/>
              <a:buAutoNum type="arabicPeriod" startAt="3"/>
            </a:pPr>
            <a:r>
              <a:rPr lang="en-US" sz="3600" b="1" dirty="0">
                <a:solidFill>
                  <a:srgbClr val="0070C0"/>
                </a:solidFill>
              </a:rPr>
              <a:t>Intronic, lncRNA, and Intergenic </a:t>
            </a:r>
            <a:r>
              <a:rPr lang="en-US" sz="3600" dirty="0"/>
              <a:t>regions made up between </a:t>
            </a:r>
            <a:r>
              <a:rPr lang="en-US" sz="3600" b="1" dirty="0">
                <a:solidFill>
                  <a:srgbClr val="0070C0"/>
                </a:solidFill>
              </a:rPr>
              <a:t>88% - 98% </a:t>
            </a:r>
            <a:r>
              <a:rPr lang="en-US" sz="3600" dirty="0">
                <a:solidFill>
                  <a:schemeClr val="tx1"/>
                </a:solidFill>
              </a:rPr>
              <a:t>of identified SISRS sites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0405" y="3436203"/>
            <a:ext cx="4411207" cy="2772195"/>
          </a:xfrm>
          <a:prstGeom prst="rect">
            <a:avLst/>
          </a:prstGeom>
        </p:spPr>
      </p:pic>
    </p:spTree>
    <p:extLst>
      <p:ext uri="{BB962C8B-B14F-4D97-AF65-F5344CB8AC3E}">
        <p14:creationId xmlns:p14="http://schemas.microsoft.com/office/powerpoint/2010/main" val="194244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Conclusions</a:t>
            </a:r>
            <a:endParaRPr lang="en-US" sz="6000" b="1" dirty="0"/>
          </a:p>
        </p:txBody>
      </p:sp>
      <p:sp>
        <p:nvSpPr>
          <p:cNvPr id="3" name="Content Placeholder 2"/>
          <p:cNvSpPr>
            <a:spLocks noGrp="1"/>
          </p:cNvSpPr>
          <p:nvPr>
            <p:ph idx="1"/>
          </p:nvPr>
        </p:nvSpPr>
        <p:spPr/>
        <p:txBody>
          <a:bodyPr>
            <a:normAutofit/>
          </a:bodyPr>
          <a:lstStyle/>
          <a:p>
            <a:pPr marL="742950" indent="-742950">
              <a:buFont typeface="+mj-lt"/>
              <a:buAutoNum type="arabicPeriod" startAt="5"/>
            </a:pPr>
            <a:r>
              <a:rPr lang="en-US" sz="3600" dirty="0" smtClean="0"/>
              <a:t>Most genomic subsets saw little change in phylogenetic utility over a 2-25MY timescale</a:t>
            </a:r>
            <a:endParaRPr lang="en-US" sz="3600" dirty="0"/>
          </a:p>
          <a:p>
            <a:pPr marL="0" indent="0">
              <a:buNone/>
            </a:pPr>
            <a:endParaRPr lang="en-US" sz="3600" dirty="0"/>
          </a:p>
        </p:txBody>
      </p:sp>
      <p:grpSp>
        <p:nvGrpSpPr>
          <p:cNvPr id="4" name="Group 3"/>
          <p:cNvGrpSpPr/>
          <p:nvPr/>
        </p:nvGrpSpPr>
        <p:grpSpPr>
          <a:xfrm>
            <a:off x="2216241" y="3257550"/>
            <a:ext cx="7881047" cy="3168649"/>
            <a:chOff x="63591" y="533400"/>
            <a:chExt cx="12810868" cy="5892799"/>
          </a:xfrm>
        </p:grpSpPr>
        <p:pic>
          <p:nvPicPr>
            <p:cNvPr id="12" name="Picture 1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91" y="566936"/>
              <a:ext cx="8870859" cy="5859263"/>
            </a:xfrm>
            <a:prstGeom prst="rect">
              <a:avLst/>
            </a:prstGeom>
          </p:spPr>
        </p:pic>
        <p:sp>
          <p:nvSpPr>
            <p:cNvPr id="13" name="Rectangle 12"/>
            <p:cNvSpPr/>
            <p:nvPr/>
          </p:nvSpPr>
          <p:spPr>
            <a:xfrm>
              <a:off x="574333" y="533400"/>
              <a:ext cx="2799237" cy="3466772"/>
            </a:xfrm>
            <a:prstGeom prst="rect">
              <a:avLst/>
            </a:prstGeom>
            <a:solidFill>
              <a:srgbClr val="00FF0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373570" y="533400"/>
              <a:ext cx="5560880" cy="5191386"/>
            </a:xfrm>
            <a:prstGeom prst="rect">
              <a:avLst/>
            </a:prstGeom>
            <a:solidFill>
              <a:srgbClr val="7030A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4332" y="4000172"/>
              <a:ext cx="2799238" cy="1724614"/>
            </a:xfrm>
            <a:prstGeom prst="rect">
              <a:avLst/>
            </a:prstGeom>
            <a:solidFill>
              <a:srgbClr val="7030A0">
                <a:alpha val="35000"/>
              </a:srgbClr>
            </a:solidFill>
            <a:ln w="666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63599" y="1066457"/>
              <a:ext cx="3810860" cy="2400656"/>
            </a:xfrm>
            <a:prstGeom prst="rect">
              <a:avLst/>
            </a:prstGeom>
            <a:noFill/>
          </p:spPr>
          <p:txBody>
            <a:bodyPr wrap="square" rtlCol="0">
              <a:spAutoFit/>
            </a:bodyPr>
            <a:lstStyle/>
            <a:p>
              <a:pPr algn="ctr"/>
              <a:r>
                <a:rPr lang="el-GR" sz="3000" b="1" dirty="0" smtClean="0">
                  <a:solidFill>
                    <a:srgbClr val="00B050"/>
                  </a:solidFill>
                </a:rPr>
                <a:t>Δ</a:t>
              </a:r>
              <a:r>
                <a:rPr lang="en-US" sz="3000" b="1" dirty="0">
                  <a:solidFill>
                    <a:srgbClr val="00B050"/>
                  </a:solidFill>
                </a:rPr>
                <a:t> </a:t>
              </a:r>
              <a:r>
                <a:rPr lang="en-US" sz="3000" b="1" dirty="0" smtClean="0">
                  <a:solidFill>
                    <a:srgbClr val="00B050"/>
                  </a:solidFill>
                </a:rPr>
                <a:t>Signal Over </a:t>
              </a:r>
              <a:r>
                <a:rPr lang="en-US" sz="3000" b="1" dirty="0">
                  <a:solidFill>
                    <a:srgbClr val="00B050"/>
                  </a:solidFill>
                </a:rPr>
                <a:t>T</a:t>
              </a:r>
              <a:r>
                <a:rPr lang="en-US" sz="3000" b="1" dirty="0" smtClean="0">
                  <a:solidFill>
                    <a:srgbClr val="00B050"/>
                  </a:solidFill>
                </a:rPr>
                <a:t>ime</a:t>
              </a:r>
            </a:p>
            <a:p>
              <a:pPr algn="ctr"/>
              <a:endParaRPr lang="en-US" sz="3000" b="1" dirty="0">
                <a:solidFill>
                  <a:srgbClr val="00B050"/>
                </a:solidFill>
              </a:endParaRPr>
            </a:p>
            <a:p>
              <a:pPr algn="ctr"/>
              <a:r>
                <a:rPr lang="en-US" sz="3000" b="1" dirty="0" smtClean="0">
                  <a:solidFill>
                    <a:srgbClr val="7030A0"/>
                  </a:solidFill>
                </a:rPr>
                <a:t>Consistent Signal</a:t>
              </a:r>
            </a:p>
            <a:p>
              <a:pPr algn="ctr"/>
              <a:endParaRPr lang="en-US" sz="3000" b="1" dirty="0"/>
            </a:p>
            <a:p>
              <a:pPr algn="ctr"/>
              <a:endParaRPr lang="en-US" sz="3000" b="1" dirty="0">
                <a:solidFill>
                  <a:srgbClr val="7030A0"/>
                </a:solidFill>
              </a:endParaRPr>
            </a:p>
          </p:txBody>
        </p:sp>
      </p:grpSp>
    </p:spTree>
    <p:extLst>
      <p:ext uri="{BB962C8B-B14F-4D97-AF65-F5344CB8AC3E}">
        <p14:creationId xmlns:p14="http://schemas.microsoft.com/office/powerpoint/2010/main" val="109704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Directions</a:t>
            </a:r>
            <a:endParaRPr lang="en-US" sz="6000" b="1" dirty="0"/>
          </a:p>
        </p:txBody>
      </p:sp>
      <p:sp>
        <p:nvSpPr>
          <p:cNvPr id="7" name="Content Placeholder 6"/>
          <p:cNvSpPr>
            <a:spLocks noGrp="1"/>
          </p:cNvSpPr>
          <p:nvPr>
            <p:ph idx="1"/>
          </p:nvPr>
        </p:nvSpPr>
        <p:spPr>
          <a:xfrm>
            <a:off x="1097279" y="1845734"/>
            <a:ext cx="10908453" cy="4023360"/>
          </a:xfrm>
        </p:spPr>
        <p:txBody>
          <a:bodyPr>
            <a:noAutofit/>
          </a:bodyPr>
          <a:lstStyle/>
          <a:p>
            <a:pPr>
              <a:buFont typeface="Arial" panose="020B0604020202020204" pitchFamily="34" charset="0"/>
              <a:buChar char="•"/>
            </a:pPr>
            <a:r>
              <a:rPr lang="en-US" sz="3000" dirty="0" smtClean="0"/>
              <a:t> If you have NGS data, please try SISRS!</a:t>
            </a:r>
          </a:p>
          <a:p>
            <a:pPr lvl="3">
              <a:buFont typeface="Arial" panose="020B0604020202020204" pitchFamily="34" charset="0"/>
              <a:buChar char="•"/>
            </a:pPr>
            <a:r>
              <a:rPr lang="en-US" sz="3400" dirty="0" smtClean="0">
                <a:hlinkClick r:id="rId3"/>
              </a:rPr>
              <a:t>https</a:t>
            </a:r>
            <a:r>
              <a:rPr lang="en-US" sz="3400" dirty="0">
                <a:hlinkClick r:id="rId3"/>
              </a:rPr>
              <a:t>://github.com/SchwartzLabURI/SISRS</a:t>
            </a:r>
            <a:endParaRPr lang="en-US" sz="3400" dirty="0"/>
          </a:p>
          <a:p>
            <a:pPr>
              <a:buFont typeface="Arial" panose="020B0604020202020204" pitchFamily="34" charset="0"/>
              <a:buChar char="•"/>
            </a:pPr>
            <a:endParaRPr lang="en-US" sz="1200" dirty="0"/>
          </a:p>
          <a:p>
            <a:pPr>
              <a:buFont typeface="Arial" panose="020B0604020202020204" pitchFamily="34" charset="0"/>
              <a:buChar char="•"/>
            </a:pPr>
            <a:endParaRPr lang="en-US" sz="1400" i="1" dirty="0" smtClean="0"/>
          </a:p>
          <a:p>
            <a:pPr>
              <a:buFont typeface="Arial" panose="020B0604020202020204" pitchFamily="34" charset="0"/>
              <a:buChar char="•"/>
            </a:pPr>
            <a:r>
              <a:rPr lang="en-US" sz="3200" dirty="0" smtClean="0"/>
              <a:t>Expanding SISRS functions to move from descriptive to interrogative experiments</a:t>
            </a:r>
          </a:p>
          <a:p>
            <a:pPr>
              <a:buFont typeface="Arial" panose="020B0604020202020204" pitchFamily="34" charset="0"/>
              <a:buChar char="•"/>
            </a:pPr>
            <a:endParaRPr lang="en-US" sz="1400" dirty="0"/>
          </a:p>
          <a:p>
            <a:pPr>
              <a:buFont typeface="Arial" panose="020B0604020202020204" pitchFamily="34" charset="0"/>
              <a:buChar char="•"/>
            </a:pPr>
            <a:r>
              <a:rPr lang="en-US" sz="3000" dirty="0"/>
              <a:t> </a:t>
            </a:r>
            <a:r>
              <a:rPr lang="en-US" sz="3000" dirty="0" smtClean="0"/>
              <a:t>Diving deeper in the sources of non-historical signal</a:t>
            </a:r>
            <a:endParaRPr lang="en-US" sz="3000" dirty="0"/>
          </a:p>
        </p:txBody>
      </p:sp>
    </p:spTree>
    <p:extLst>
      <p:ext uri="{BB962C8B-B14F-4D97-AF65-F5344CB8AC3E}">
        <p14:creationId xmlns:p14="http://schemas.microsoft.com/office/powerpoint/2010/main" val="468502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Thank You!</a:t>
            </a:r>
            <a:endParaRPr lang="en-US" sz="6000" b="1" dirty="0"/>
          </a:p>
        </p:txBody>
      </p:sp>
      <p:pic>
        <p:nvPicPr>
          <p:cNvPr id="4" name="Picture 2" descr="Image result for ur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2429" y="1887491"/>
            <a:ext cx="2542696" cy="25426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nsf abi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335" y="2101357"/>
            <a:ext cx="2104777" cy="2118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130651" y="4234020"/>
            <a:ext cx="3991094" cy="1538883"/>
          </a:xfrm>
          <a:prstGeom prst="rect">
            <a:avLst/>
          </a:prstGeom>
        </p:spPr>
        <p:txBody>
          <a:bodyPr wrap="none">
            <a:spAutoFit/>
          </a:bodyPr>
          <a:lstStyle/>
          <a:p>
            <a:pPr algn="ctr"/>
            <a:r>
              <a:rPr lang="en-US" sz="4000" dirty="0" smtClean="0"/>
              <a:t>@</a:t>
            </a:r>
            <a:r>
              <a:rPr lang="en-US" sz="4000" dirty="0" err="1" smtClean="0"/>
              <a:t>BobLiterman</a:t>
            </a:r>
            <a:endParaRPr lang="en-US" sz="4000" dirty="0" smtClean="0"/>
          </a:p>
          <a:p>
            <a:pPr algn="ctr"/>
            <a:endParaRPr lang="en-US" sz="1400" dirty="0" smtClean="0"/>
          </a:p>
          <a:p>
            <a:pPr algn="ctr"/>
            <a:r>
              <a:rPr lang="en-US" sz="4000" dirty="0" smtClean="0"/>
              <a:t>Literman@uri.edu</a:t>
            </a:r>
            <a:endParaRPr lang="en-US" sz="4000" dirty="0"/>
          </a:p>
        </p:txBody>
      </p:sp>
      <p:pic>
        <p:nvPicPr>
          <p:cNvPr id="2052" name="Picture 4" descr="Bob Literm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628" y="2060127"/>
            <a:ext cx="1926771" cy="1926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6" name="Picture 8" descr="Image result for twitt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9482" y="2060127"/>
            <a:ext cx="2002764" cy="200276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17642" y="4837720"/>
            <a:ext cx="5825961" cy="1967637"/>
            <a:chOff x="6673335" y="1840382"/>
            <a:chExt cx="5350704" cy="1967637"/>
          </a:xfrm>
        </p:grpSpPr>
        <p:pic>
          <p:nvPicPr>
            <p:cNvPr id="2060" name="Picture 12" descr="Image result for github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3335" y="1840382"/>
              <a:ext cx="1270205" cy="1372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041512" y="1992137"/>
              <a:ext cx="3982527" cy="1815882"/>
            </a:xfrm>
            <a:prstGeom prst="rect">
              <a:avLst/>
            </a:prstGeom>
            <a:noFill/>
          </p:spPr>
          <p:txBody>
            <a:bodyPr wrap="square" rtlCol="0">
              <a:spAutoFit/>
            </a:bodyPr>
            <a:lstStyle/>
            <a:p>
              <a:pPr algn="ctr"/>
              <a:r>
                <a:rPr lang="en-US" sz="3600" dirty="0" err="1" smtClean="0"/>
                <a:t>SchwartzLabURI</a:t>
              </a:r>
              <a:r>
                <a:rPr lang="en-US" sz="3600" dirty="0" smtClean="0"/>
                <a:t>/SISRS</a:t>
              </a:r>
            </a:p>
            <a:p>
              <a:pPr algn="ctr"/>
              <a:endParaRPr lang="en-US" sz="1200" dirty="0" smtClean="0"/>
            </a:p>
            <a:p>
              <a:pPr algn="ctr"/>
              <a:r>
                <a:rPr lang="en-US" sz="2800" dirty="0" smtClean="0"/>
                <a:t>Thanks to Devin </a:t>
              </a:r>
              <a:r>
                <a:rPr lang="en-US" sz="2800" dirty="0"/>
                <a:t>McConnell</a:t>
              </a:r>
            </a:p>
            <a:p>
              <a:pPr algn="ctr"/>
              <a:endParaRPr lang="en-US" sz="3600" dirty="0"/>
            </a:p>
          </p:txBody>
        </p:sp>
      </p:grpSp>
      <p:sp>
        <p:nvSpPr>
          <p:cNvPr id="11" name="TextBox 10"/>
          <p:cNvSpPr txBox="1"/>
          <p:nvPr/>
        </p:nvSpPr>
        <p:spPr>
          <a:xfrm>
            <a:off x="3102429" y="2296886"/>
            <a:ext cx="184731" cy="707886"/>
          </a:xfrm>
          <a:prstGeom prst="rect">
            <a:avLst/>
          </a:prstGeom>
          <a:noFill/>
        </p:spPr>
        <p:txBody>
          <a:bodyPr wrap="none" rtlCol="0">
            <a:spAutoFit/>
          </a:bodyPr>
          <a:lstStyle/>
          <a:p>
            <a:endParaRPr lang="en-US" sz="4000" b="1" u="sng" dirty="0"/>
          </a:p>
        </p:txBody>
      </p:sp>
      <p:sp>
        <p:nvSpPr>
          <p:cNvPr id="12" name="Rectangle 11"/>
          <p:cNvSpPr/>
          <p:nvPr/>
        </p:nvSpPr>
        <p:spPr>
          <a:xfrm>
            <a:off x="2332183" y="4443461"/>
            <a:ext cx="2619628" cy="646331"/>
          </a:xfrm>
          <a:prstGeom prst="rect">
            <a:avLst/>
          </a:prstGeom>
        </p:spPr>
        <p:txBody>
          <a:bodyPr wrap="none">
            <a:spAutoFit/>
          </a:bodyPr>
          <a:lstStyle/>
          <a:p>
            <a:r>
              <a:rPr lang="en-US" sz="3600" b="1" u="sng" dirty="0"/>
              <a:t>GitHub Code</a:t>
            </a:r>
          </a:p>
        </p:txBody>
      </p:sp>
      <p:cxnSp>
        <p:nvCxnSpPr>
          <p:cNvPr id="14" name="Straight Connector 13"/>
          <p:cNvCxnSpPr/>
          <p:nvPr/>
        </p:nvCxnSpPr>
        <p:spPr>
          <a:xfrm>
            <a:off x="6126480" y="4550141"/>
            <a:ext cx="0" cy="1778470"/>
          </a:xfrm>
          <a:prstGeom prst="line">
            <a:avLst/>
          </a:prstGeom>
          <a:ln w="4762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0" y="4428221"/>
            <a:ext cx="6126480" cy="0"/>
          </a:xfrm>
          <a:prstGeom prst="line">
            <a:avLst/>
          </a:prstGeom>
          <a:ln w="47625"/>
        </p:spPr>
        <p:style>
          <a:lnRef idx="1">
            <a:schemeClr val="dk1"/>
          </a:lnRef>
          <a:fillRef idx="0">
            <a:schemeClr val="dk1"/>
          </a:fillRef>
          <a:effectRef idx="0">
            <a:schemeClr val="dk1"/>
          </a:effectRef>
          <a:fontRef idx="minor">
            <a:schemeClr val="tx1"/>
          </a:fontRef>
        </p:style>
      </p:cxnSp>
      <p:cxnSp>
        <p:nvCxnSpPr>
          <p:cNvPr id="29" name="Straight Connector 28"/>
          <p:cNvCxnSpPr>
            <a:endCxn id="2" idx="2"/>
          </p:cNvCxnSpPr>
          <p:nvPr/>
        </p:nvCxnSpPr>
        <p:spPr>
          <a:xfrm flipV="1">
            <a:off x="6126480" y="1737360"/>
            <a:ext cx="0" cy="2921428"/>
          </a:xfrm>
          <a:prstGeom prst="line">
            <a:avLst/>
          </a:prstGeom>
          <a:ln w="47625"/>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0" y="1737360"/>
            <a:ext cx="12192000" cy="34021"/>
          </a:xfrm>
          <a:prstGeom prst="line">
            <a:avLst/>
          </a:prstGeom>
          <a:ln w="476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17975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8" y="36281"/>
            <a:ext cx="12192000" cy="6858000"/>
          </a:xfrm>
        </p:spPr>
      </p:pic>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8167348" y="445515"/>
            <a:ext cx="1175792" cy="679527"/>
          </a:xfrm>
          <a:prstGeom prst="rect">
            <a:avLst/>
          </a:prstGeom>
        </p:spPr>
      </p:pic>
      <p:pic>
        <p:nvPicPr>
          <p:cNvPr id="6" name="Picture 5"/>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9343140" y="325277"/>
            <a:ext cx="1070235" cy="920002"/>
          </a:xfrm>
          <a:prstGeom prst="rect">
            <a:avLst/>
          </a:prstGeom>
        </p:spPr>
      </p:pic>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0657955" y="434469"/>
            <a:ext cx="1534045" cy="663655"/>
          </a:xfrm>
          <a:prstGeom prst="rect">
            <a:avLst/>
          </a:prstGeom>
        </p:spPr>
      </p:pic>
      <p:sp>
        <p:nvSpPr>
          <p:cNvPr id="8" name="TextBox 7"/>
          <p:cNvSpPr txBox="1"/>
          <p:nvPr/>
        </p:nvSpPr>
        <p:spPr>
          <a:xfrm>
            <a:off x="4931650" y="88651"/>
            <a:ext cx="2425664" cy="1446550"/>
          </a:xfrm>
          <a:prstGeom prst="rect">
            <a:avLst/>
          </a:prstGeom>
          <a:noFill/>
        </p:spPr>
        <p:txBody>
          <a:bodyPr wrap="none" rtlCol="0">
            <a:spAutoFit/>
          </a:bodyPr>
          <a:lstStyle/>
          <a:p>
            <a:pPr algn="ctr"/>
            <a:r>
              <a:rPr lang="en-US" sz="4400" b="1" dirty="0" smtClean="0"/>
              <a:t>Assembly</a:t>
            </a:r>
          </a:p>
          <a:p>
            <a:pPr algn="ctr"/>
            <a:r>
              <a:rPr lang="en-US" sz="4400" b="1" dirty="0" smtClean="0"/>
              <a:t>(% Ref)</a:t>
            </a:r>
            <a:endParaRPr lang="en-US" sz="4400" b="1" dirty="0"/>
          </a:p>
        </p:txBody>
      </p:sp>
    </p:spTree>
    <p:extLst>
      <p:ext uri="{BB962C8B-B14F-4D97-AF65-F5344CB8AC3E}">
        <p14:creationId xmlns:p14="http://schemas.microsoft.com/office/powerpoint/2010/main" val="101578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6622"/>
            <a:ext cx="12293582" cy="6766173"/>
          </a:xfrm>
        </p:spPr>
      </p:pic>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8167348" y="445515"/>
            <a:ext cx="1175792" cy="679527"/>
          </a:xfrm>
          <a:prstGeom prst="rect">
            <a:avLst/>
          </a:prstGeom>
        </p:spPr>
      </p:pic>
      <p:pic>
        <p:nvPicPr>
          <p:cNvPr id="6" name="Picture 5"/>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9343140" y="325277"/>
            <a:ext cx="1070235" cy="920002"/>
          </a:xfrm>
          <a:prstGeom prst="rect">
            <a:avLst/>
          </a:prstGeom>
        </p:spPr>
      </p:pic>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0657955" y="434469"/>
            <a:ext cx="1534045" cy="663655"/>
          </a:xfrm>
          <a:prstGeom prst="rect">
            <a:avLst/>
          </a:prstGeom>
        </p:spPr>
      </p:pic>
      <p:sp>
        <p:nvSpPr>
          <p:cNvPr id="8" name="TextBox 7"/>
          <p:cNvSpPr txBox="1"/>
          <p:nvPr/>
        </p:nvSpPr>
        <p:spPr>
          <a:xfrm>
            <a:off x="4355596" y="88651"/>
            <a:ext cx="3577774" cy="1446550"/>
          </a:xfrm>
          <a:prstGeom prst="rect">
            <a:avLst/>
          </a:prstGeom>
          <a:noFill/>
        </p:spPr>
        <p:txBody>
          <a:bodyPr wrap="none" rtlCol="0">
            <a:spAutoFit/>
          </a:bodyPr>
          <a:lstStyle/>
          <a:p>
            <a:pPr algn="ctr"/>
            <a:r>
              <a:rPr lang="en-US" sz="4400" b="1" dirty="0" smtClean="0"/>
              <a:t>SISRS</a:t>
            </a:r>
          </a:p>
          <a:p>
            <a:pPr algn="ctr"/>
            <a:r>
              <a:rPr lang="en-US" sz="4400" b="1" dirty="0" smtClean="0"/>
              <a:t>(% Composite)</a:t>
            </a:r>
            <a:endParaRPr lang="en-US" sz="4400" b="1" dirty="0"/>
          </a:p>
        </p:txBody>
      </p:sp>
    </p:spTree>
    <p:extLst>
      <p:ext uri="{BB962C8B-B14F-4D97-AF65-F5344CB8AC3E}">
        <p14:creationId xmlns:p14="http://schemas.microsoft.com/office/powerpoint/2010/main" val="342196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904289" y="619430"/>
            <a:ext cx="5049209" cy="4886019"/>
          </a:xfrm>
          <a:prstGeom prst="rect">
            <a:avLst/>
          </a:prstGeom>
        </p:spPr>
      </p:pic>
      <p:sp>
        <p:nvSpPr>
          <p:cNvPr id="8" name="TextBox 7"/>
          <p:cNvSpPr txBox="1"/>
          <p:nvPr/>
        </p:nvSpPr>
        <p:spPr>
          <a:xfrm>
            <a:off x="2092002" y="4648633"/>
            <a:ext cx="1491114" cy="769441"/>
          </a:xfrm>
          <a:prstGeom prst="rect">
            <a:avLst/>
          </a:prstGeom>
          <a:noFill/>
        </p:spPr>
        <p:txBody>
          <a:bodyPr wrap="none" rtlCol="0">
            <a:spAutoFit/>
          </a:bodyPr>
          <a:lstStyle/>
          <a:p>
            <a:r>
              <a:rPr lang="en-US" sz="4400" dirty="0" smtClean="0"/>
              <a:t>Older</a:t>
            </a:r>
            <a:endParaRPr lang="en-US" sz="3200" dirty="0"/>
          </a:p>
        </p:txBody>
      </p:sp>
      <p:sp>
        <p:nvSpPr>
          <p:cNvPr id="9" name="TextBox 8"/>
          <p:cNvSpPr txBox="1"/>
          <p:nvPr/>
        </p:nvSpPr>
        <p:spPr>
          <a:xfrm>
            <a:off x="1942474" y="514421"/>
            <a:ext cx="1790170" cy="769441"/>
          </a:xfrm>
          <a:prstGeom prst="rect">
            <a:avLst/>
          </a:prstGeom>
          <a:noFill/>
        </p:spPr>
        <p:txBody>
          <a:bodyPr wrap="none" rtlCol="0">
            <a:spAutoFit/>
          </a:bodyPr>
          <a:lstStyle/>
          <a:p>
            <a:r>
              <a:rPr lang="en-US" sz="4400" dirty="0" smtClean="0"/>
              <a:t>Recent</a:t>
            </a:r>
            <a:endParaRPr lang="en-US" sz="3200" dirty="0"/>
          </a:p>
        </p:txBody>
      </p:sp>
      <p:grpSp>
        <p:nvGrpSpPr>
          <p:cNvPr id="15" name="Plot"/>
          <p:cNvGrpSpPr/>
          <p:nvPr/>
        </p:nvGrpSpPr>
        <p:grpSpPr>
          <a:xfrm>
            <a:off x="5772150" y="362022"/>
            <a:ext cx="6191250" cy="5276778"/>
            <a:chOff x="5772150" y="1543050"/>
            <a:chExt cx="6191250" cy="4695663"/>
          </a:xfrm>
        </p:grpSpPr>
        <p:cxnSp>
          <p:nvCxnSpPr>
            <p:cNvPr id="11" name="Straight Connector 10"/>
            <p:cNvCxnSpPr/>
            <p:nvPr/>
          </p:nvCxnSpPr>
          <p:spPr>
            <a:xfrm>
              <a:off x="5791200" y="1543050"/>
              <a:ext cx="0" cy="469566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772150" y="6238713"/>
              <a:ext cx="619125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MediumLine"/>
          <p:cNvCxnSpPr/>
          <p:nvPr/>
        </p:nvCxnSpPr>
        <p:spPr>
          <a:xfrm flipV="1">
            <a:off x="7905750" y="362022"/>
            <a:ext cx="0" cy="527677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FastLine"/>
          <p:cNvCxnSpPr/>
          <p:nvPr/>
        </p:nvCxnSpPr>
        <p:spPr>
          <a:xfrm flipV="1">
            <a:off x="10001250" y="362022"/>
            <a:ext cx="0" cy="527677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Axis"/>
          <p:cNvSpPr txBox="1"/>
          <p:nvPr/>
        </p:nvSpPr>
        <p:spPr>
          <a:xfrm>
            <a:off x="7111461" y="5762858"/>
            <a:ext cx="3546484" cy="584775"/>
          </a:xfrm>
          <a:prstGeom prst="rect">
            <a:avLst/>
          </a:prstGeom>
          <a:noFill/>
        </p:spPr>
        <p:txBody>
          <a:bodyPr wrap="none" rtlCol="0">
            <a:spAutoFit/>
          </a:bodyPr>
          <a:lstStyle/>
          <a:p>
            <a:r>
              <a:rPr lang="en-US" sz="3200" b="1" dirty="0" smtClean="0"/>
              <a:t>Phylogenetic Power</a:t>
            </a:r>
            <a:endParaRPr lang="en-US" sz="3200" b="1" dirty="0"/>
          </a:p>
        </p:txBody>
      </p:sp>
      <p:sp>
        <p:nvSpPr>
          <p:cNvPr id="22" name="Slow"/>
          <p:cNvSpPr txBox="1"/>
          <p:nvPr/>
        </p:nvSpPr>
        <p:spPr>
          <a:xfrm>
            <a:off x="6387375" y="-44666"/>
            <a:ext cx="1006173" cy="584775"/>
          </a:xfrm>
          <a:prstGeom prst="rect">
            <a:avLst/>
          </a:prstGeom>
          <a:noFill/>
        </p:spPr>
        <p:txBody>
          <a:bodyPr wrap="none" rtlCol="0">
            <a:spAutoFit/>
          </a:bodyPr>
          <a:lstStyle/>
          <a:p>
            <a:r>
              <a:rPr lang="en-US" sz="3200" b="1" dirty="0" smtClean="0"/>
              <a:t>Slow</a:t>
            </a:r>
            <a:endParaRPr lang="en-US" sz="3200" b="1" dirty="0"/>
          </a:p>
        </p:txBody>
      </p:sp>
      <p:sp>
        <p:nvSpPr>
          <p:cNvPr id="23" name="Medium"/>
          <p:cNvSpPr txBox="1"/>
          <p:nvPr/>
        </p:nvSpPr>
        <p:spPr>
          <a:xfrm>
            <a:off x="8159025" y="-44666"/>
            <a:ext cx="1624163" cy="584775"/>
          </a:xfrm>
          <a:prstGeom prst="rect">
            <a:avLst/>
          </a:prstGeom>
          <a:noFill/>
        </p:spPr>
        <p:txBody>
          <a:bodyPr wrap="none" rtlCol="0">
            <a:spAutoFit/>
          </a:bodyPr>
          <a:lstStyle/>
          <a:p>
            <a:r>
              <a:rPr lang="en-US" sz="3200" b="1" dirty="0" smtClean="0"/>
              <a:t>Medium</a:t>
            </a:r>
            <a:endParaRPr lang="en-US" sz="3200" b="1" dirty="0"/>
          </a:p>
        </p:txBody>
      </p:sp>
      <p:sp>
        <p:nvSpPr>
          <p:cNvPr id="24" name="FastText"/>
          <p:cNvSpPr txBox="1"/>
          <p:nvPr/>
        </p:nvSpPr>
        <p:spPr>
          <a:xfrm>
            <a:off x="10649435" y="-31391"/>
            <a:ext cx="866135" cy="584775"/>
          </a:xfrm>
          <a:prstGeom prst="rect">
            <a:avLst/>
          </a:prstGeom>
          <a:noFill/>
        </p:spPr>
        <p:txBody>
          <a:bodyPr wrap="none" rtlCol="0">
            <a:spAutoFit/>
          </a:bodyPr>
          <a:lstStyle/>
          <a:p>
            <a:r>
              <a:rPr lang="en-US" sz="3200" b="1" dirty="0" smtClean="0"/>
              <a:t>Fast</a:t>
            </a:r>
            <a:endParaRPr lang="en-US" sz="3200" b="1" dirty="0"/>
          </a:p>
        </p:txBody>
      </p:sp>
      <p:pic>
        <p:nvPicPr>
          <p:cNvPr id="28" name="FastGraph"/>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82584" y="514421"/>
            <a:ext cx="1890223" cy="3181280"/>
          </a:xfrm>
          <a:prstGeom prst="rect">
            <a:avLst/>
          </a:prstGeom>
        </p:spPr>
      </p:pic>
      <p:pic>
        <p:nvPicPr>
          <p:cNvPr id="29" name="MediumGraph"/>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10090"/>
          <a:stretch/>
        </p:blipFill>
        <p:spPr>
          <a:xfrm>
            <a:off x="7886700" y="548640"/>
            <a:ext cx="2108979" cy="4888664"/>
          </a:xfrm>
          <a:prstGeom prst="rect">
            <a:avLst/>
          </a:prstGeom>
        </p:spPr>
      </p:pic>
      <p:pic>
        <p:nvPicPr>
          <p:cNvPr id="30" name="SlowGraph"/>
          <p:cNvPicPr>
            <a:picLocks noChangeAspect="1"/>
          </p:cNvPicPr>
          <p:nvPr/>
        </p:nvPicPr>
        <p:blipFill>
          <a:blip r:embed="rId6">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86351" y="599890"/>
            <a:ext cx="3100734" cy="4818183"/>
          </a:xfrm>
          <a:prstGeom prst="rect">
            <a:avLst/>
          </a:prstGeom>
        </p:spPr>
      </p:pic>
      <p:sp>
        <p:nvSpPr>
          <p:cNvPr id="31" name="Coding"/>
          <p:cNvSpPr txBox="1"/>
          <p:nvPr/>
        </p:nvSpPr>
        <p:spPr>
          <a:xfrm>
            <a:off x="6211429" y="-53834"/>
            <a:ext cx="1358064" cy="584775"/>
          </a:xfrm>
          <a:prstGeom prst="rect">
            <a:avLst/>
          </a:prstGeom>
          <a:noFill/>
        </p:spPr>
        <p:txBody>
          <a:bodyPr wrap="none" rtlCol="0">
            <a:spAutoFit/>
          </a:bodyPr>
          <a:lstStyle/>
          <a:p>
            <a:r>
              <a:rPr lang="en-US" sz="3200" b="1" dirty="0" smtClean="0"/>
              <a:t>Coding</a:t>
            </a:r>
            <a:endParaRPr lang="en-US" sz="3200" b="1" dirty="0"/>
          </a:p>
        </p:txBody>
      </p:sp>
      <p:sp>
        <p:nvSpPr>
          <p:cNvPr id="32" name="Intronic"/>
          <p:cNvSpPr txBox="1"/>
          <p:nvPr/>
        </p:nvSpPr>
        <p:spPr>
          <a:xfrm>
            <a:off x="8272421" y="-53834"/>
            <a:ext cx="1397370" cy="584775"/>
          </a:xfrm>
          <a:prstGeom prst="rect">
            <a:avLst/>
          </a:prstGeom>
          <a:noFill/>
        </p:spPr>
        <p:txBody>
          <a:bodyPr wrap="none" rtlCol="0">
            <a:spAutoFit/>
          </a:bodyPr>
          <a:lstStyle/>
          <a:p>
            <a:r>
              <a:rPr lang="en-US" sz="3200" b="1" dirty="0" smtClean="0"/>
              <a:t>Introns</a:t>
            </a:r>
            <a:endParaRPr lang="en-US" sz="3200" b="1" dirty="0"/>
          </a:p>
        </p:txBody>
      </p:sp>
      <p:sp>
        <p:nvSpPr>
          <p:cNvPr id="33" name="Intergenic"/>
          <p:cNvSpPr txBox="1"/>
          <p:nvPr/>
        </p:nvSpPr>
        <p:spPr>
          <a:xfrm>
            <a:off x="10188390" y="-53834"/>
            <a:ext cx="1883464" cy="584775"/>
          </a:xfrm>
          <a:prstGeom prst="rect">
            <a:avLst/>
          </a:prstGeom>
          <a:noFill/>
        </p:spPr>
        <p:txBody>
          <a:bodyPr wrap="none" rtlCol="0">
            <a:spAutoFit/>
          </a:bodyPr>
          <a:lstStyle/>
          <a:p>
            <a:r>
              <a:rPr lang="en-US" sz="3200" b="1" dirty="0" smtClean="0"/>
              <a:t>Intergenic</a:t>
            </a:r>
            <a:endParaRPr lang="en-US" sz="3200" b="1" dirty="0"/>
          </a:p>
        </p:txBody>
      </p:sp>
      <p:sp>
        <p:nvSpPr>
          <p:cNvPr id="34" name="RedCoding"/>
          <p:cNvSpPr txBox="1"/>
          <p:nvPr/>
        </p:nvSpPr>
        <p:spPr>
          <a:xfrm>
            <a:off x="6211429" y="-53834"/>
            <a:ext cx="1358064" cy="584775"/>
          </a:xfrm>
          <a:prstGeom prst="rect">
            <a:avLst/>
          </a:prstGeom>
          <a:noFill/>
        </p:spPr>
        <p:txBody>
          <a:bodyPr wrap="none" rtlCol="0">
            <a:spAutoFit/>
          </a:bodyPr>
          <a:lstStyle/>
          <a:p>
            <a:r>
              <a:rPr lang="en-US" sz="3200" b="1" dirty="0" smtClean="0">
                <a:solidFill>
                  <a:srgbClr val="FF0000"/>
                </a:solidFill>
              </a:rPr>
              <a:t>Coding</a:t>
            </a:r>
            <a:endParaRPr lang="en-US" sz="3200" b="1" dirty="0">
              <a:solidFill>
                <a:srgbClr val="FF0000"/>
              </a:solidFill>
            </a:endParaRPr>
          </a:p>
        </p:txBody>
      </p:sp>
      <p:sp>
        <p:nvSpPr>
          <p:cNvPr id="35" name="SlowNode1"/>
          <p:cNvSpPr/>
          <p:nvPr/>
        </p:nvSpPr>
        <p:spPr>
          <a:xfrm>
            <a:off x="1644650" y="5124450"/>
            <a:ext cx="215900" cy="209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lowNode2"/>
          <p:cNvSpPr/>
          <p:nvPr/>
        </p:nvSpPr>
        <p:spPr>
          <a:xfrm>
            <a:off x="2755900" y="3695700"/>
            <a:ext cx="215900" cy="2095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edNode"/>
          <p:cNvSpPr/>
          <p:nvPr/>
        </p:nvSpPr>
        <p:spPr>
          <a:xfrm>
            <a:off x="533400" y="2525865"/>
            <a:ext cx="215900" cy="2095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edNode"/>
          <p:cNvSpPr/>
          <p:nvPr/>
        </p:nvSpPr>
        <p:spPr>
          <a:xfrm>
            <a:off x="1733550" y="2643340"/>
            <a:ext cx="215900" cy="2095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edNode"/>
          <p:cNvSpPr/>
          <p:nvPr/>
        </p:nvSpPr>
        <p:spPr>
          <a:xfrm>
            <a:off x="3778250" y="2724150"/>
            <a:ext cx="215900" cy="2095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ediumNode1"/>
          <p:cNvSpPr/>
          <p:nvPr/>
        </p:nvSpPr>
        <p:spPr>
          <a:xfrm>
            <a:off x="2279650" y="1898650"/>
            <a:ext cx="215900" cy="2095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astNode"/>
          <p:cNvSpPr/>
          <p:nvPr/>
        </p:nvSpPr>
        <p:spPr>
          <a:xfrm>
            <a:off x="4197350" y="1536700"/>
            <a:ext cx="215900" cy="209550"/>
          </a:xfrm>
          <a:prstGeom prst="ellipse">
            <a:avLst/>
          </a:prstGeom>
          <a:solidFill>
            <a:srgbClr val="F9AE0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astNode"/>
          <p:cNvSpPr/>
          <p:nvPr/>
        </p:nvSpPr>
        <p:spPr>
          <a:xfrm>
            <a:off x="4578350" y="1295400"/>
            <a:ext cx="215900" cy="209550"/>
          </a:xfrm>
          <a:prstGeom prst="ellipse">
            <a:avLst/>
          </a:prstGeom>
          <a:solidFill>
            <a:srgbClr val="F9AE0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astNode"/>
          <p:cNvSpPr/>
          <p:nvPr/>
        </p:nvSpPr>
        <p:spPr>
          <a:xfrm>
            <a:off x="4908550" y="901700"/>
            <a:ext cx="215900" cy="209550"/>
          </a:xfrm>
          <a:prstGeom prst="ellipse">
            <a:avLst/>
          </a:prstGeom>
          <a:solidFill>
            <a:srgbClr val="F9AE0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astNode"/>
          <p:cNvSpPr/>
          <p:nvPr/>
        </p:nvSpPr>
        <p:spPr>
          <a:xfrm>
            <a:off x="2719971" y="857250"/>
            <a:ext cx="215900" cy="209550"/>
          </a:xfrm>
          <a:prstGeom prst="ellipse">
            <a:avLst/>
          </a:prstGeom>
          <a:solidFill>
            <a:srgbClr val="F9AE0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astNode"/>
          <p:cNvSpPr/>
          <p:nvPr/>
        </p:nvSpPr>
        <p:spPr>
          <a:xfrm>
            <a:off x="1841500" y="1177925"/>
            <a:ext cx="215900" cy="209550"/>
          </a:xfrm>
          <a:prstGeom prst="ellipse">
            <a:avLst/>
          </a:prstGeom>
          <a:solidFill>
            <a:srgbClr val="F9AE0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FastEnd"/>
          <p:cNvCxnSpPr/>
          <p:nvPr/>
        </p:nvCxnSpPr>
        <p:spPr>
          <a:xfrm>
            <a:off x="10730345" y="3695700"/>
            <a:ext cx="0" cy="1741604"/>
          </a:xfrm>
          <a:prstGeom prst="line">
            <a:avLst/>
          </a:prstGeom>
          <a:ln w="50800">
            <a:solidFill>
              <a:srgbClr val="FF7F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77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54167E-6 2.22222E-6 L -0.29596 -0.00278 " pathEditMode="relative" rAng="0" ptsTypes="AA">
                                      <p:cBhvr>
                                        <p:cTn id="14" dur="2000" fill="hold"/>
                                        <p:tgtEl>
                                          <p:spTgt spid="6"/>
                                        </p:tgtEl>
                                        <p:attrNameLst>
                                          <p:attrName>ppt_x</p:attrName>
                                          <p:attrName>ppt_y</p:attrName>
                                        </p:attrNameLst>
                                      </p:cBhvr>
                                      <p:rCtr x="-14805" y="-139"/>
                                    </p:animMotion>
                                  </p:childTnLst>
                                </p:cTn>
                              </p:par>
                              <p:par>
                                <p:cTn id="15" presetID="10" presetClass="exit" presetSubtype="0" fill="hold" grpId="0" nodeType="with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par>
                                <p:cTn id="87" presetID="10" presetClass="entr" presetSubtype="0"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500"/>
                                        <p:tgtEl>
                                          <p:spTgt spid="4"/>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22"/>
                                        </p:tgtEl>
                                      </p:cBhvr>
                                    </p:animEffect>
                                    <p:set>
                                      <p:cBhvr>
                                        <p:cTn id="97" dur="1" fill="hold">
                                          <p:stCondLst>
                                            <p:cond delay="499"/>
                                          </p:stCondLst>
                                        </p:cTn>
                                        <p:tgtEl>
                                          <p:spTgt spid="22"/>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24"/>
                                        </p:tgtEl>
                                      </p:cBhvr>
                                    </p:animEffect>
                                    <p:set>
                                      <p:cBhvr>
                                        <p:cTn id="103" dur="1" fill="hold">
                                          <p:stCondLst>
                                            <p:cond delay="499"/>
                                          </p:stCondLst>
                                        </p:cTn>
                                        <p:tgtEl>
                                          <p:spTgt spid="24"/>
                                        </p:tgtEl>
                                        <p:attrNameLst>
                                          <p:attrName>style.visibility</p:attrName>
                                        </p:attrNameLst>
                                      </p:cBhvr>
                                      <p:to>
                                        <p:strVal val="hidden"/>
                                      </p:to>
                                    </p:se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500"/>
                                        <p:tgtEl>
                                          <p:spTgt spid="3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500"/>
                                        <p:tgtEl>
                                          <p:spTgt spid="3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21" grpId="0"/>
      <p:bldP spid="22" grpId="0"/>
      <p:bldP spid="22" grpId="1"/>
      <p:bldP spid="23" grpId="0"/>
      <p:bldP spid="23" grpId="1"/>
      <p:bldP spid="24" grpId="0"/>
      <p:bldP spid="24" grpId="1"/>
      <p:bldP spid="31" grpId="0"/>
      <p:bldP spid="32" grpId="0"/>
      <p:bldP spid="33" grpId="0"/>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530" y="508565"/>
            <a:ext cx="11391900" cy="6407944"/>
          </a:xfrm>
        </p:spPr>
      </p:pic>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8167348" y="64515"/>
            <a:ext cx="1175792" cy="679527"/>
          </a:xfrm>
          <a:prstGeom prst="rect">
            <a:avLst/>
          </a:prstGeom>
        </p:spPr>
      </p:pic>
      <p:pic>
        <p:nvPicPr>
          <p:cNvPr id="6" name="Picture 5"/>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9533639" y="37593"/>
            <a:ext cx="895197" cy="769535"/>
          </a:xfrm>
          <a:prstGeom prst="rect">
            <a:avLst/>
          </a:prstGeom>
        </p:spPr>
      </p:pic>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0924655" y="110619"/>
            <a:ext cx="1534045" cy="663655"/>
          </a:xfrm>
          <a:prstGeom prst="rect">
            <a:avLst/>
          </a:prstGeom>
        </p:spPr>
      </p:pic>
      <p:sp>
        <p:nvSpPr>
          <p:cNvPr id="8" name="TextBox 7"/>
          <p:cNvSpPr txBox="1"/>
          <p:nvPr/>
        </p:nvSpPr>
        <p:spPr>
          <a:xfrm>
            <a:off x="3374600" y="93756"/>
            <a:ext cx="4548168" cy="646331"/>
          </a:xfrm>
          <a:prstGeom prst="rect">
            <a:avLst/>
          </a:prstGeom>
          <a:noFill/>
        </p:spPr>
        <p:txBody>
          <a:bodyPr wrap="none" rtlCol="0">
            <a:spAutoFit/>
          </a:bodyPr>
          <a:lstStyle/>
          <a:p>
            <a:pPr algn="ctr"/>
            <a:r>
              <a:rPr lang="en-US" sz="3600" b="1" smtClean="0"/>
              <a:t>Concordance (% Good)</a:t>
            </a:r>
            <a:endParaRPr lang="en-US" sz="3600" b="1" dirty="0"/>
          </a:p>
        </p:txBody>
      </p:sp>
    </p:spTree>
    <p:extLst>
      <p:ext uri="{BB962C8B-B14F-4D97-AF65-F5344CB8AC3E}">
        <p14:creationId xmlns:p14="http://schemas.microsoft.com/office/powerpoint/2010/main" val="57694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604" r="6468" b="57301"/>
          <a:stretch/>
        </p:blipFill>
        <p:spPr>
          <a:xfrm>
            <a:off x="87087" y="3569619"/>
            <a:ext cx="7974057" cy="2940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t="3210" r="8658" b="55679"/>
          <a:stretch/>
        </p:blipFill>
        <p:spPr>
          <a:xfrm>
            <a:off x="97972" y="76201"/>
            <a:ext cx="7963484" cy="3341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3683448" y="338559"/>
            <a:ext cx="449668" cy="152289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48021" y="4965609"/>
            <a:ext cx="681724" cy="154404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65593" y="1054071"/>
            <a:ext cx="3839320" cy="1569660"/>
          </a:xfrm>
          <a:prstGeom prst="rect">
            <a:avLst/>
          </a:prstGeom>
          <a:noFill/>
        </p:spPr>
        <p:txBody>
          <a:bodyPr wrap="none" rtlCol="0">
            <a:spAutoFit/>
          </a:bodyPr>
          <a:lstStyle/>
          <a:p>
            <a:pPr algn="ctr"/>
            <a:r>
              <a:rPr lang="en-US" sz="2400" dirty="0" smtClean="0"/>
              <a:t>11</a:t>
            </a:r>
            <a:r>
              <a:rPr lang="en-US" sz="2400" baseline="30000" dirty="0" smtClean="0"/>
              <a:t>th</a:t>
            </a:r>
            <a:r>
              <a:rPr lang="en-US" sz="2400" dirty="0" smtClean="0"/>
              <a:t> most common ‘bad split’</a:t>
            </a:r>
          </a:p>
          <a:p>
            <a:pPr algn="ctr"/>
            <a:r>
              <a:rPr lang="en-US" sz="2400" b="1" dirty="0" err="1" smtClean="0">
                <a:solidFill>
                  <a:srgbClr val="FF0000"/>
                </a:solidFill>
              </a:rPr>
              <a:t>Apo+Mus</a:t>
            </a:r>
            <a:r>
              <a:rPr lang="en-US" sz="2400" b="1" dirty="0" smtClean="0">
                <a:solidFill>
                  <a:srgbClr val="FF0000"/>
                </a:solidFill>
              </a:rPr>
              <a:t>: 14K sites</a:t>
            </a:r>
          </a:p>
          <a:p>
            <a:pPr algn="ctr"/>
            <a:r>
              <a:rPr lang="en-US" sz="2400" dirty="0" err="1" smtClean="0"/>
              <a:t>Mus+Mas</a:t>
            </a:r>
            <a:r>
              <a:rPr lang="en-US" sz="2400" dirty="0" smtClean="0"/>
              <a:t>: 27K sites</a:t>
            </a:r>
          </a:p>
          <a:p>
            <a:pPr algn="ctr"/>
            <a:r>
              <a:rPr lang="en-US" sz="2400" dirty="0" smtClean="0"/>
              <a:t>34% ‘Bad’</a:t>
            </a:r>
            <a:endParaRPr lang="en-US" sz="2400" dirty="0"/>
          </a:p>
        </p:txBody>
      </p:sp>
      <p:sp>
        <p:nvSpPr>
          <p:cNvPr id="9" name="TextBox 8"/>
          <p:cNvSpPr txBox="1"/>
          <p:nvPr/>
        </p:nvSpPr>
        <p:spPr>
          <a:xfrm>
            <a:off x="8115547" y="4591928"/>
            <a:ext cx="4095865" cy="1569660"/>
          </a:xfrm>
          <a:prstGeom prst="rect">
            <a:avLst/>
          </a:prstGeom>
          <a:noFill/>
        </p:spPr>
        <p:txBody>
          <a:bodyPr wrap="none" rtlCol="0">
            <a:spAutoFit/>
          </a:bodyPr>
          <a:lstStyle/>
          <a:p>
            <a:pPr algn="ctr"/>
            <a:r>
              <a:rPr lang="en-US" sz="2400" b="1" dirty="0" smtClean="0"/>
              <a:t>#1</a:t>
            </a:r>
            <a:r>
              <a:rPr lang="en-US" sz="2400" dirty="0" smtClean="0"/>
              <a:t> most common ‘bad split’</a:t>
            </a:r>
          </a:p>
          <a:p>
            <a:pPr algn="ctr"/>
            <a:r>
              <a:rPr lang="en-US" sz="2400" b="1" dirty="0" smtClean="0">
                <a:solidFill>
                  <a:srgbClr val="FF0000"/>
                </a:solidFill>
              </a:rPr>
              <a:t>Deer Outgroup</a:t>
            </a:r>
            <a:r>
              <a:rPr lang="en-US" sz="2400" b="1" dirty="0">
                <a:solidFill>
                  <a:srgbClr val="FF0000"/>
                </a:solidFill>
              </a:rPr>
              <a:t>: </a:t>
            </a:r>
            <a:r>
              <a:rPr lang="en-US" sz="2400" b="1" dirty="0" smtClean="0">
                <a:solidFill>
                  <a:srgbClr val="FF0000"/>
                </a:solidFill>
              </a:rPr>
              <a:t>61K sites</a:t>
            </a:r>
          </a:p>
          <a:p>
            <a:pPr algn="ctr"/>
            <a:r>
              <a:rPr lang="en-US" sz="2400" dirty="0" err="1" smtClean="0"/>
              <a:t>Giraffidae</a:t>
            </a:r>
            <a:r>
              <a:rPr lang="en-US" sz="2400" dirty="0" smtClean="0"/>
              <a:t> Outgroup: 172K sites</a:t>
            </a:r>
          </a:p>
          <a:p>
            <a:pPr algn="ctr"/>
            <a:r>
              <a:rPr lang="en-US" sz="2400" dirty="0" smtClean="0"/>
              <a:t>26% </a:t>
            </a:r>
            <a:r>
              <a:rPr lang="en-US" sz="2400" dirty="0"/>
              <a:t>‘Bad</a:t>
            </a:r>
            <a:r>
              <a:rPr lang="en-US" sz="2400" dirty="0" smtClean="0"/>
              <a:t>’</a:t>
            </a:r>
            <a:endParaRPr lang="en-US" sz="2400" dirty="0"/>
          </a:p>
        </p:txBody>
      </p:sp>
    </p:spTree>
    <p:extLst>
      <p:ext uri="{BB962C8B-B14F-4D97-AF65-F5344CB8AC3E}">
        <p14:creationId xmlns:p14="http://schemas.microsoft.com/office/powerpoint/2010/main" val="2289874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Taxonomic Phylogenetic Signal</a:t>
            </a:r>
            <a:endParaRPr lang="en-US" sz="6000" dirty="0"/>
          </a:p>
        </p:txBody>
      </p:sp>
      <p:grpSp>
        <p:nvGrpSpPr>
          <p:cNvPr id="121" name="Group 120"/>
          <p:cNvGrpSpPr/>
          <p:nvPr/>
        </p:nvGrpSpPr>
        <p:grpSpPr>
          <a:xfrm>
            <a:off x="3775784" y="3002280"/>
            <a:ext cx="4701392" cy="3855720"/>
            <a:chOff x="4346613" y="2499360"/>
            <a:chExt cx="5686269" cy="4663440"/>
          </a:xfrm>
        </p:grpSpPr>
        <p:grpSp>
          <p:nvGrpSpPr>
            <p:cNvPr id="117" name="Group 116"/>
            <p:cNvGrpSpPr/>
            <p:nvPr/>
          </p:nvGrpSpPr>
          <p:grpSpPr>
            <a:xfrm>
              <a:off x="5437074" y="2499360"/>
              <a:ext cx="4595808" cy="4663440"/>
              <a:chOff x="4339794" y="3108960"/>
              <a:chExt cx="4595808" cy="4663440"/>
            </a:xfrm>
          </p:grpSpPr>
          <p:cxnSp>
            <p:nvCxnSpPr>
              <p:cNvPr id="81" name="Straight Connector 80"/>
              <p:cNvCxnSpPr/>
              <p:nvPr/>
            </p:nvCxnSpPr>
            <p:spPr>
              <a:xfrm flipH="1">
                <a:off x="5141769" y="3108960"/>
                <a:ext cx="3793833" cy="4663440"/>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7713351" y="3108960"/>
                <a:ext cx="569687" cy="785103"/>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6537106" y="3108960"/>
                <a:ext cx="1139375" cy="1570207"/>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5400920" y="3108960"/>
                <a:ext cx="1659868" cy="2287513"/>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4339794" y="3108960"/>
                <a:ext cx="2180361" cy="3004821"/>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flipH="1" flipV="1">
              <a:off x="4346613" y="2499360"/>
              <a:ext cx="2655130" cy="3659114"/>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Rectangle 121"/>
          <p:cNvSpPr/>
          <p:nvPr/>
        </p:nvSpPr>
        <p:spPr>
          <a:xfrm>
            <a:off x="3460926"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3" name="Rectangle 122"/>
          <p:cNvSpPr/>
          <p:nvPr/>
        </p:nvSpPr>
        <p:spPr>
          <a:xfrm>
            <a:off x="4375047"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4" name="Rectangle 123"/>
          <p:cNvSpPr/>
          <p:nvPr/>
        </p:nvSpPr>
        <p:spPr>
          <a:xfrm>
            <a:off x="5289168"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5" name="Rectangle 124"/>
          <p:cNvSpPr/>
          <p:nvPr/>
        </p:nvSpPr>
        <p:spPr>
          <a:xfrm>
            <a:off x="6203289"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6" name="Rectangle 125"/>
          <p:cNvSpPr/>
          <p:nvPr/>
        </p:nvSpPr>
        <p:spPr>
          <a:xfrm>
            <a:off x="7257869" y="1944125"/>
            <a:ext cx="52770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FF7F27"/>
                </a:solidFill>
              </a:rPr>
              <a:t>T</a:t>
            </a:r>
            <a:endParaRPr lang="en-US" sz="5400" b="0" cap="none" spc="0" dirty="0">
              <a:ln w="0"/>
              <a:solidFill>
                <a:srgbClr val="FF7F27"/>
              </a:solidFill>
              <a:effectLst>
                <a:outerShdw blurRad="38100" dist="19050" dir="2700000" algn="tl" rotWithShape="0">
                  <a:schemeClr val="dk1">
                    <a:alpha val="40000"/>
                  </a:schemeClr>
                </a:outerShdw>
              </a:effectLst>
            </a:endParaRPr>
          </a:p>
        </p:txBody>
      </p:sp>
      <p:sp>
        <p:nvSpPr>
          <p:cNvPr id="127" name="Rectangle 126"/>
          <p:cNvSpPr/>
          <p:nvPr/>
        </p:nvSpPr>
        <p:spPr>
          <a:xfrm>
            <a:off x="8215726" y="1944125"/>
            <a:ext cx="522900"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FF7F27"/>
                </a:solidFill>
              </a:rPr>
              <a:t>T</a:t>
            </a:r>
            <a:endParaRPr lang="en-US" sz="5400" b="1" dirty="0">
              <a:ln w="22225">
                <a:solidFill>
                  <a:schemeClr val="accent2"/>
                </a:solidFill>
                <a:prstDash val="solid"/>
              </a:ln>
              <a:solidFill>
                <a:srgbClr val="FF7F27"/>
              </a:solidFill>
            </a:endParaRPr>
          </a:p>
        </p:txBody>
      </p:sp>
      <p:sp>
        <p:nvSpPr>
          <p:cNvPr id="128" name="Oval 127"/>
          <p:cNvSpPr/>
          <p:nvPr/>
        </p:nvSpPr>
        <p:spPr>
          <a:xfrm>
            <a:off x="7077742" y="1661159"/>
            <a:ext cx="1821522" cy="2210575"/>
          </a:xfrm>
          <a:prstGeom prst="ellipse">
            <a:avLst/>
          </a:prstGeom>
          <a:solidFill>
            <a:srgbClr val="FF7F27">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835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3" grpId="0"/>
      <p:bldP spid="124" grpId="0"/>
      <p:bldP spid="125" grpId="0"/>
      <p:bldP spid="126" grpId="0"/>
      <p:bldP spid="127" grpId="0"/>
      <p:bldP spid="1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t>Non-taxonomic Phylogenetic Signal</a:t>
            </a:r>
            <a:endParaRPr lang="en-US" sz="6000" dirty="0"/>
          </a:p>
        </p:txBody>
      </p:sp>
      <p:grpSp>
        <p:nvGrpSpPr>
          <p:cNvPr id="121" name="Group 120"/>
          <p:cNvGrpSpPr/>
          <p:nvPr/>
        </p:nvGrpSpPr>
        <p:grpSpPr>
          <a:xfrm>
            <a:off x="3775784" y="3002280"/>
            <a:ext cx="4701392" cy="3855720"/>
            <a:chOff x="4346613" y="2499360"/>
            <a:chExt cx="5686269" cy="4663440"/>
          </a:xfrm>
        </p:grpSpPr>
        <p:grpSp>
          <p:nvGrpSpPr>
            <p:cNvPr id="117" name="Group 116"/>
            <p:cNvGrpSpPr/>
            <p:nvPr/>
          </p:nvGrpSpPr>
          <p:grpSpPr>
            <a:xfrm>
              <a:off x="5437074" y="2499360"/>
              <a:ext cx="4595808" cy="4663440"/>
              <a:chOff x="4339794" y="3108960"/>
              <a:chExt cx="4595808" cy="4663440"/>
            </a:xfrm>
          </p:grpSpPr>
          <p:cxnSp>
            <p:nvCxnSpPr>
              <p:cNvPr id="81" name="Straight Connector 80"/>
              <p:cNvCxnSpPr/>
              <p:nvPr/>
            </p:nvCxnSpPr>
            <p:spPr>
              <a:xfrm flipH="1">
                <a:off x="5141769" y="3108960"/>
                <a:ext cx="3793833" cy="4663440"/>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7713351" y="3108960"/>
                <a:ext cx="569687" cy="785103"/>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6537106" y="3108960"/>
                <a:ext cx="1139375" cy="1570207"/>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5400920" y="3108960"/>
                <a:ext cx="1659868" cy="2287513"/>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4339794" y="3108960"/>
                <a:ext cx="2180361" cy="3004821"/>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flipH="1" flipV="1">
              <a:off x="4346613" y="2499360"/>
              <a:ext cx="2655130" cy="3659114"/>
            </a:xfrm>
            <a:prstGeom prst="line">
              <a:avLst/>
            </a:prstGeom>
            <a:ln w="139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Rectangle 121"/>
          <p:cNvSpPr/>
          <p:nvPr/>
        </p:nvSpPr>
        <p:spPr>
          <a:xfrm>
            <a:off x="3460926"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3" name="Rectangle 122"/>
          <p:cNvSpPr/>
          <p:nvPr/>
        </p:nvSpPr>
        <p:spPr>
          <a:xfrm>
            <a:off x="8222333"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4" name="Rectangle 123"/>
          <p:cNvSpPr/>
          <p:nvPr/>
        </p:nvSpPr>
        <p:spPr>
          <a:xfrm>
            <a:off x="5289168"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5" name="Rectangle 124"/>
          <p:cNvSpPr/>
          <p:nvPr/>
        </p:nvSpPr>
        <p:spPr>
          <a:xfrm>
            <a:off x="6203289" y="1944125"/>
            <a:ext cx="60465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00B0F0"/>
                </a:solidFill>
              </a:rPr>
              <a:t>A</a:t>
            </a:r>
            <a:endParaRPr lang="en-US" sz="5400" b="0" cap="none" spc="0" dirty="0">
              <a:ln w="0"/>
              <a:solidFill>
                <a:srgbClr val="00B0F0"/>
              </a:solidFill>
              <a:effectLst>
                <a:outerShdw blurRad="38100" dist="19050" dir="2700000" algn="tl" rotWithShape="0">
                  <a:schemeClr val="dk1">
                    <a:alpha val="40000"/>
                  </a:schemeClr>
                </a:outerShdw>
              </a:effectLst>
            </a:endParaRPr>
          </a:p>
        </p:txBody>
      </p:sp>
      <p:sp>
        <p:nvSpPr>
          <p:cNvPr id="126" name="Rectangle 125"/>
          <p:cNvSpPr/>
          <p:nvPr/>
        </p:nvSpPr>
        <p:spPr>
          <a:xfrm>
            <a:off x="7257869" y="1944125"/>
            <a:ext cx="52770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FF7F27"/>
                </a:solidFill>
              </a:rPr>
              <a:t>T</a:t>
            </a:r>
            <a:endParaRPr lang="en-US" sz="5400" b="0" cap="none" spc="0" dirty="0">
              <a:ln w="0"/>
              <a:solidFill>
                <a:srgbClr val="FF7F27"/>
              </a:solidFill>
              <a:effectLst>
                <a:outerShdw blurRad="38100" dist="19050" dir="2700000" algn="tl" rotWithShape="0">
                  <a:schemeClr val="dk1">
                    <a:alpha val="40000"/>
                  </a:schemeClr>
                </a:outerShdw>
              </a:effectLst>
            </a:endParaRPr>
          </a:p>
        </p:txBody>
      </p:sp>
      <p:sp>
        <p:nvSpPr>
          <p:cNvPr id="127" name="Rectangle 126"/>
          <p:cNvSpPr/>
          <p:nvPr/>
        </p:nvSpPr>
        <p:spPr>
          <a:xfrm>
            <a:off x="4409417" y="1944125"/>
            <a:ext cx="522900"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rgbClr val="FF7F27"/>
                </a:solidFill>
              </a:rPr>
              <a:t>T</a:t>
            </a:r>
            <a:endParaRPr lang="en-US" sz="5400" b="1" dirty="0">
              <a:ln w="22225">
                <a:solidFill>
                  <a:schemeClr val="accent2"/>
                </a:solidFill>
                <a:prstDash val="solid"/>
              </a:ln>
              <a:solidFill>
                <a:srgbClr val="FF7F27"/>
              </a:solidFill>
            </a:endParaRPr>
          </a:p>
        </p:txBody>
      </p:sp>
      <p:sp>
        <p:nvSpPr>
          <p:cNvPr id="128" name="Oval 127"/>
          <p:cNvSpPr/>
          <p:nvPr/>
        </p:nvSpPr>
        <p:spPr>
          <a:xfrm>
            <a:off x="7066271" y="1944125"/>
            <a:ext cx="910904" cy="903847"/>
          </a:xfrm>
          <a:prstGeom prst="ellipse">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8" name="Oval 17"/>
          <p:cNvSpPr/>
          <p:nvPr/>
        </p:nvSpPr>
        <p:spPr>
          <a:xfrm>
            <a:off x="4221922" y="1963608"/>
            <a:ext cx="910904" cy="903847"/>
          </a:xfrm>
          <a:prstGeom prst="ellipse">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TextBox 3"/>
          <p:cNvSpPr txBox="1"/>
          <p:nvPr/>
        </p:nvSpPr>
        <p:spPr>
          <a:xfrm>
            <a:off x="6289031" y="2127907"/>
            <a:ext cx="5622950" cy="3416320"/>
          </a:xfrm>
          <a:prstGeom prst="rect">
            <a:avLst/>
          </a:prstGeom>
          <a:noFill/>
        </p:spPr>
        <p:txBody>
          <a:bodyPr wrap="none" rtlCol="0">
            <a:spAutoFit/>
          </a:bodyPr>
          <a:lstStyle/>
          <a:p>
            <a:r>
              <a:rPr lang="en-US" sz="3600" b="1" dirty="0" smtClean="0"/>
              <a:t>Sources of non-taxonomic </a:t>
            </a:r>
          </a:p>
          <a:p>
            <a:r>
              <a:rPr lang="en-US" sz="3600" b="1" dirty="0" smtClean="0"/>
              <a:t>signal include:</a:t>
            </a:r>
          </a:p>
          <a:p>
            <a:endParaRPr lang="en-US" sz="3600" b="1" dirty="0"/>
          </a:p>
          <a:p>
            <a:pPr marL="457200" indent="-457200">
              <a:buFontTx/>
              <a:buChar char="-"/>
            </a:pPr>
            <a:r>
              <a:rPr lang="en-US" sz="3600" dirty="0" smtClean="0"/>
              <a:t>Convergent evolution</a:t>
            </a:r>
          </a:p>
          <a:p>
            <a:pPr marL="457200" indent="-457200">
              <a:buFontTx/>
              <a:buChar char="-"/>
            </a:pPr>
            <a:r>
              <a:rPr lang="en-US" sz="3600" dirty="0" smtClean="0"/>
              <a:t>Homoplasy</a:t>
            </a:r>
          </a:p>
          <a:p>
            <a:pPr marL="457200" indent="-457200">
              <a:buFontTx/>
              <a:buChar char="-"/>
            </a:pPr>
            <a:r>
              <a:rPr lang="en-US" sz="3600" dirty="0" smtClean="0"/>
              <a:t>Incomplete lineage sorting</a:t>
            </a:r>
            <a:endParaRPr lang="en-US" sz="3600" dirty="0"/>
          </a:p>
        </p:txBody>
      </p:sp>
    </p:spTree>
    <p:extLst>
      <p:ext uri="{BB962C8B-B14F-4D97-AF65-F5344CB8AC3E}">
        <p14:creationId xmlns:p14="http://schemas.microsoft.com/office/powerpoint/2010/main" val="214071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500"/>
                                        <p:tgtEl>
                                          <p:spTgt spid="1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1" nodeType="clickEffect">
                                  <p:stCondLst>
                                    <p:cond delay="0"/>
                                  </p:stCondLst>
                                  <p:childTnLst>
                                    <p:animMotion origin="layout" path="M 0 0 L -0.25 0 E" pathEditMode="relative" ptsTypes="">
                                      <p:cBhvr>
                                        <p:cTn id="34" dur="1000" fill="hold"/>
                                        <p:tgtEl>
                                          <p:spTgt spid="122"/>
                                        </p:tgtEl>
                                        <p:attrNameLst>
                                          <p:attrName>ppt_x</p:attrName>
                                          <p:attrName>ppt_y</p:attrName>
                                        </p:attrNameLst>
                                      </p:cBhvr>
                                    </p:animMotion>
                                  </p:childTnLst>
                                </p:cTn>
                              </p:par>
                              <p:par>
                                <p:cTn id="35" presetID="35" presetClass="path" presetSubtype="0" accel="50000" decel="50000" fill="hold" grpId="1" nodeType="withEffect">
                                  <p:stCondLst>
                                    <p:cond delay="0"/>
                                  </p:stCondLst>
                                  <p:childTnLst>
                                    <p:animMotion origin="layout" path="M 0 0 L -0.25 0 E" pathEditMode="relative" ptsTypes="">
                                      <p:cBhvr>
                                        <p:cTn id="36" dur="1000" fill="hold"/>
                                        <p:tgtEl>
                                          <p:spTgt spid="123"/>
                                        </p:tgtEl>
                                        <p:attrNameLst>
                                          <p:attrName>ppt_x</p:attrName>
                                          <p:attrName>ppt_y</p:attrName>
                                        </p:attrNameLst>
                                      </p:cBhvr>
                                    </p:animMotion>
                                  </p:childTnLst>
                                </p:cTn>
                              </p:par>
                              <p:par>
                                <p:cTn id="37" presetID="35" presetClass="path" presetSubtype="0" accel="50000" decel="50000" fill="hold" grpId="1" nodeType="withEffect">
                                  <p:stCondLst>
                                    <p:cond delay="0"/>
                                  </p:stCondLst>
                                  <p:childTnLst>
                                    <p:animMotion origin="layout" path="M 0 0 L -0.25 0 E" pathEditMode="relative" ptsTypes="">
                                      <p:cBhvr>
                                        <p:cTn id="38" dur="1000" fill="hold"/>
                                        <p:tgtEl>
                                          <p:spTgt spid="124"/>
                                        </p:tgtEl>
                                        <p:attrNameLst>
                                          <p:attrName>ppt_x</p:attrName>
                                          <p:attrName>ppt_y</p:attrName>
                                        </p:attrNameLst>
                                      </p:cBhvr>
                                    </p:animMotion>
                                  </p:childTnLst>
                                </p:cTn>
                              </p:par>
                              <p:par>
                                <p:cTn id="39" presetID="35" presetClass="path" presetSubtype="0" accel="50000" decel="50000" fill="hold" grpId="1" nodeType="withEffect">
                                  <p:stCondLst>
                                    <p:cond delay="0"/>
                                  </p:stCondLst>
                                  <p:childTnLst>
                                    <p:animMotion origin="layout" path="M 0 0 L -0.25 0 E" pathEditMode="relative" ptsTypes="">
                                      <p:cBhvr>
                                        <p:cTn id="40" dur="1000" fill="hold"/>
                                        <p:tgtEl>
                                          <p:spTgt spid="125"/>
                                        </p:tgtEl>
                                        <p:attrNameLst>
                                          <p:attrName>ppt_x</p:attrName>
                                          <p:attrName>ppt_y</p:attrName>
                                        </p:attrNameLst>
                                      </p:cBhvr>
                                    </p:animMotion>
                                  </p:childTnLst>
                                </p:cTn>
                              </p:par>
                              <p:par>
                                <p:cTn id="41" presetID="35" presetClass="path" presetSubtype="0" accel="50000" decel="50000" fill="hold" grpId="1" nodeType="withEffect">
                                  <p:stCondLst>
                                    <p:cond delay="0"/>
                                  </p:stCondLst>
                                  <p:childTnLst>
                                    <p:animMotion origin="layout" path="M 0 0 L -0.25 0 E" pathEditMode="relative" ptsTypes="">
                                      <p:cBhvr>
                                        <p:cTn id="42" dur="1000" fill="hold"/>
                                        <p:tgtEl>
                                          <p:spTgt spid="126"/>
                                        </p:tgtEl>
                                        <p:attrNameLst>
                                          <p:attrName>ppt_x</p:attrName>
                                          <p:attrName>ppt_y</p:attrName>
                                        </p:attrNameLst>
                                      </p:cBhvr>
                                    </p:animMotion>
                                  </p:childTnLst>
                                </p:cTn>
                              </p:par>
                              <p:par>
                                <p:cTn id="43" presetID="35" presetClass="path" presetSubtype="0" accel="50000" decel="50000" fill="hold" grpId="1" nodeType="withEffect">
                                  <p:stCondLst>
                                    <p:cond delay="0"/>
                                  </p:stCondLst>
                                  <p:childTnLst>
                                    <p:animMotion origin="layout" path="M 0 0 L -0.25 0 E" pathEditMode="relative" ptsTypes="">
                                      <p:cBhvr>
                                        <p:cTn id="44" dur="1000" fill="hold"/>
                                        <p:tgtEl>
                                          <p:spTgt spid="127"/>
                                        </p:tgtEl>
                                        <p:attrNameLst>
                                          <p:attrName>ppt_x</p:attrName>
                                          <p:attrName>ppt_y</p:attrName>
                                        </p:attrNameLst>
                                      </p:cBhvr>
                                    </p:animMotion>
                                  </p:childTnLst>
                                </p:cTn>
                              </p:par>
                              <p:par>
                                <p:cTn id="45" presetID="35" presetClass="path" presetSubtype="0" accel="50000" decel="50000" fill="hold" grpId="1" nodeType="withEffect">
                                  <p:stCondLst>
                                    <p:cond delay="0"/>
                                  </p:stCondLst>
                                  <p:childTnLst>
                                    <p:animMotion origin="layout" path="M 0 0 L -0.25 0 E" pathEditMode="relative" ptsTypes="">
                                      <p:cBhvr>
                                        <p:cTn id="46" dur="1000" fill="hold"/>
                                        <p:tgtEl>
                                          <p:spTgt spid="128"/>
                                        </p:tgtEl>
                                        <p:attrNameLst>
                                          <p:attrName>ppt_x</p:attrName>
                                          <p:attrName>ppt_y</p:attrName>
                                        </p:attrNameLst>
                                      </p:cBhvr>
                                    </p:animMotion>
                                  </p:childTnLst>
                                </p:cTn>
                              </p:par>
                              <p:par>
                                <p:cTn id="47" presetID="35" presetClass="path" presetSubtype="0" accel="50000" decel="50000" fill="hold" grpId="1" nodeType="withEffect">
                                  <p:stCondLst>
                                    <p:cond delay="0"/>
                                  </p:stCondLst>
                                  <p:childTnLst>
                                    <p:animMotion origin="layout" path="M 0 0 L -0.25 0 E" pathEditMode="relative" ptsTypes="">
                                      <p:cBhvr>
                                        <p:cTn id="48" dur="1000" fill="hold"/>
                                        <p:tgtEl>
                                          <p:spTgt spid="18"/>
                                        </p:tgtEl>
                                        <p:attrNameLst>
                                          <p:attrName>ppt_x</p:attrName>
                                          <p:attrName>ppt_y</p:attrName>
                                        </p:attrNameLst>
                                      </p:cBhvr>
                                    </p:animMotion>
                                  </p:childTnLst>
                                </p:cTn>
                              </p:par>
                              <p:par>
                                <p:cTn id="49" presetID="35" presetClass="path" presetSubtype="0" accel="50000" decel="50000" fill="hold" nodeType="withEffect">
                                  <p:stCondLst>
                                    <p:cond delay="0"/>
                                  </p:stCondLst>
                                  <p:childTnLst>
                                    <p:animMotion origin="layout" path="M 0 0 L -0.25 0 E" pathEditMode="relative" ptsTypes="">
                                      <p:cBhvr>
                                        <p:cTn id="50" dur="1000" fill="hold"/>
                                        <p:tgtEl>
                                          <p:spTgt spid="121"/>
                                        </p:tgtEl>
                                        <p:attrNameLst>
                                          <p:attrName>ppt_x</p:attrName>
                                          <p:attrName>ppt_y</p:attrName>
                                        </p:attrNameLst>
                                      </p:cBhvr>
                                    </p:animMotion>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fade">
                                      <p:cBhvr>
                                        <p:cTn id="54" dur="500"/>
                                        <p:tgtEl>
                                          <p:spTgt spid="4">
                                            <p:txEl>
                                              <p:pRg st="0" end="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fade">
                                      <p:cBhvr>
                                        <p:cTn id="60" dur="500"/>
                                        <p:tgtEl>
                                          <p:spTgt spid="4">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fade">
                                      <p:cBhvr>
                                        <p:cTn id="63" dur="500"/>
                                        <p:tgtEl>
                                          <p:spTgt spid="4">
                                            <p:txEl>
                                              <p:pRg st="4" end="4"/>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fade">
                                      <p:cBhvr>
                                        <p:cTn id="6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8"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6000" b="1" dirty="0" smtClean="0"/>
              <a:t>What do we need to build a tree?</a:t>
            </a:r>
            <a:endParaRPr lang="en-US" b="1" dirty="0"/>
          </a:p>
        </p:txBody>
      </p:sp>
      <p:sp>
        <p:nvSpPr>
          <p:cNvPr id="6" name="Content Placeholder 5"/>
          <p:cNvSpPr>
            <a:spLocks noGrp="1"/>
          </p:cNvSpPr>
          <p:nvPr>
            <p:ph idx="1"/>
          </p:nvPr>
        </p:nvSpPr>
        <p:spPr>
          <a:xfrm>
            <a:off x="1097280" y="2093384"/>
            <a:ext cx="10058400" cy="4023360"/>
          </a:xfrm>
        </p:spPr>
        <p:txBody>
          <a:bodyPr>
            <a:normAutofit/>
          </a:bodyPr>
          <a:lstStyle/>
          <a:p>
            <a:pPr marL="457200" indent="-457200">
              <a:lnSpc>
                <a:spcPct val="150000"/>
              </a:lnSpc>
              <a:buFont typeface="+mj-lt"/>
              <a:buAutoNum type="arabicPeriod"/>
            </a:pPr>
            <a:r>
              <a:rPr lang="en-US" sz="5400" dirty="0" smtClean="0"/>
              <a:t> </a:t>
            </a:r>
            <a:r>
              <a:rPr lang="en-US" sz="5400" b="1" dirty="0" smtClean="0">
                <a:solidFill>
                  <a:schemeClr val="bg1">
                    <a:lumMod val="65000"/>
                  </a:schemeClr>
                </a:solidFill>
              </a:rPr>
              <a:t>Sufficient variation …</a:t>
            </a:r>
          </a:p>
          <a:p>
            <a:pPr marL="457200" indent="-457200">
              <a:lnSpc>
                <a:spcPct val="150000"/>
              </a:lnSpc>
              <a:buFont typeface="+mj-lt"/>
              <a:buAutoNum type="arabicPeriod"/>
            </a:pPr>
            <a:r>
              <a:rPr lang="en-US" sz="5400" dirty="0"/>
              <a:t> </a:t>
            </a:r>
            <a:r>
              <a:rPr lang="en-US" sz="5400" dirty="0" smtClean="0"/>
              <a:t>… among orthologous features.</a:t>
            </a:r>
          </a:p>
        </p:txBody>
      </p:sp>
    </p:spTree>
    <p:extLst>
      <p:ext uri="{BB962C8B-B14F-4D97-AF65-F5344CB8AC3E}">
        <p14:creationId xmlns:p14="http://schemas.microsoft.com/office/powerpoint/2010/main" val="278747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childTnLst>
                                    <p:set>
                                      <p:cBhvr override="childStyle">
                                        <p:cTn id="6" dur="indefinite"/>
                                        <p:tgtEl>
                                          <p:spTgt spid="6">
                                            <p:txEl>
                                              <p:pRg st="1" end="1"/>
                                            </p:txEl>
                                          </p:spTgt>
                                        </p:tgtEl>
                                        <p:attrNameLst>
                                          <p:attrName>style.fontWeight</p:attrName>
                                        </p:attrNameLst>
                                      </p:cBhvr>
                                      <p:to>
                                        <p:strVal val="bold"/>
                                      </p:to>
                                    </p:set>
                                  </p:childTnLst>
                                </p:cTn>
                              </p:par>
                              <p:par>
                                <p:cTn id="7" presetID="3" presetClass="emph" presetSubtype="1" nodeType="withEffect">
                                  <p:stCondLst>
                                    <p:cond delay="0"/>
                                  </p:stCondLst>
                                  <p:childTnLst>
                                    <p:set>
                                      <p:cBhvr override="childStyle">
                                        <p:cTn id="8" dur="indefinite"/>
                                        <p:tgtEl>
                                          <p:spTgt spid="6">
                                            <p:txEl>
                                              <p:pRg st="1" end="1"/>
                                            </p:txEl>
                                          </p:spTgt>
                                        </p:tgtEl>
                                        <p:attrNameLst>
                                          <p:attrName>style.color</p:attrName>
                                        </p:attrNameLst>
                                      </p:cBhvr>
                                      <p:to>
                                        <p:clrVal>
                                          <a:srgbClr val="E70303"/>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From genes to genomes</a:t>
            </a:r>
            <a:endParaRPr lang="en-US" sz="6000" dirty="0"/>
          </a:p>
        </p:txBody>
      </p:sp>
      <p:sp>
        <p:nvSpPr>
          <p:cNvPr id="3" name="Content Placeholder 2"/>
          <p:cNvSpPr>
            <a:spLocks noGrp="1"/>
          </p:cNvSpPr>
          <p:nvPr>
            <p:ph idx="1"/>
          </p:nvPr>
        </p:nvSpPr>
        <p:spPr>
          <a:xfrm>
            <a:off x="1097280" y="2093384"/>
            <a:ext cx="11094720" cy="4023360"/>
          </a:xfrm>
        </p:spPr>
        <p:txBody>
          <a:bodyPr>
            <a:noAutofit/>
          </a:bodyPr>
          <a:lstStyle/>
          <a:p>
            <a:pPr>
              <a:lnSpc>
                <a:spcPct val="110000"/>
              </a:lnSpc>
              <a:buFont typeface="Arial" panose="020B0604020202020204" pitchFamily="34" charset="0"/>
              <a:buChar char="•"/>
            </a:pPr>
            <a:r>
              <a:rPr lang="en-US" sz="3000" dirty="0" smtClean="0"/>
              <a:t> Genome-scale data is becoming more accessible</a:t>
            </a:r>
          </a:p>
          <a:p>
            <a:pPr>
              <a:buFont typeface="Arial" panose="020B0604020202020204" pitchFamily="34" charset="0"/>
              <a:buChar char="•"/>
            </a:pPr>
            <a:endParaRPr lang="en-US" sz="700" dirty="0"/>
          </a:p>
          <a:p>
            <a:pPr>
              <a:buFont typeface="Arial" panose="020B0604020202020204" pitchFamily="34" charset="0"/>
              <a:buChar char="•"/>
            </a:pPr>
            <a:r>
              <a:rPr lang="en-US" sz="3000" dirty="0" smtClean="0"/>
              <a:t> Hundreds to thousands of loci in a single analysis</a:t>
            </a:r>
          </a:p>
          <a:p>
            <a:pPr lvl="2">
              <a:buFont typeface="Arial" panose="020B0604020202020204" pitchFamily="34" charset="0"/>
              <a:buChar char="•"/>
            </a:pPr>
            <a:r>
              <a:rPr lang="en-US" sz="3000" dirty="0" smtClean="0"/>
              <a:t>Alignment based</a:t>
            </a:r>
          </a:p>
          <a:p>
            <a:pPr lvl="2">
              <a:buFont typeface="Arial" panose="020B0604020202020204" pitchFamily="34" charset="0"/>
              <a:buChar char="•"/>
            </a:pPr>
            <a:r>
              <a:rPr lang="en-US" sz="3000" dirty="0" smtClean="0"/>
              <a:t>Ultra-conserved elements</a:t>
            </a:r>
          </a:p>
          <a:p>
            <a:pPr lvl="2">
              <a:buFont typeface="Arial" panose="020B0604020202020204" pitchFamily="34" charset="0"/>
              <a:buChar char="•"/>
            </a:pPr>
            <a:r>
              <a:rPr lang="en-US" sz="3000" dirty="0" smtClean="0"/>
              <a:t>Targeted sequencing</a:t>
            </a:r>
            <a:endParaRPr lang="en-US" sz="3000" dirty="0"/>
          </a:p>
          <a:p>
            <a:pPr>
              <a:lnSpc>
                <a:spcPct val="120000"/>
              </a:lnSpc>
              <a:buFont typeface="Arial" panose="020B0604020202020204" pitchFamily="34" charset="0"/>
              <a:buChar char="•"/>
            </a:pPr>
            <a:r>
              <a:rPr lang="en-US" sz="3000" dirty="0" smtClean="0"/>
              <a:t> </a:t>
            </a:r>
            <a:r>
              <a:rPr lang="en-US" sz="3000" b="1" u="sng" dirty="0" smtClean="0"/>
              <a:t>Goal</a:t>
            </a:r>
            <a:r>
              <a:rPr lang="en-US" sz="3000" dirty="0" smtClean="0"/>
              <a:t>: Overwhelm the diffuse non-taxonomic signal by maximizing specific taxonomic signal</a:t>
            </a:r>
          </a:p>
          <a:p>
            <a:pPr>
              <a:buFont typeface="Arial" panose="020B0604020202020204" pitchFamily="34" charset="0"/>
              <a:buChar char="•"/>
            </a:pPr>
            <a:endParaRPr lang="en-US" sz="3000" dirty="0"/>
          </a:p>
        </p:txBody>
      </p:sp>
    </p:spTree>
    <p:extLst>
      <p:ext uri="{BB962C8B-B14F-4D97-AF65-F5344CB8AC3E}">
        <p14:creationId xmlns:p14="http://schemas.microsoft.com/office/powerpoint/2010/main" val="263223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4297</TotalTime>
  <Words>1085</Words>
  <Application>Microsoft Office PowerPoint</Application>
  <PresentationFormat>Widescreen</PresentationFormat>
  <Paragraphs>387</Paragraphs>
  <Slides>51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Garamond</vt:lpstr>
      <vt:lpstr>Retrospect</vt:lpstr>
      <vt:lpstr>Sources of phylogenetic signal and ‘noise’ in complex genomic datasets</vt:lpstr>
      <vt:lpstr>Acknowledgements</vt:lpstr>
      <vt:lpstr>Trees Matter</vt:lpstr>
      <vt:lpstr>What do we need to build a tree?</vt:lpstr>
      <vt:lpstr>PowerPoint Presentation</vt:lpstr>
      <vt:lpstr>Taxonomic Phylogenetic Signal</vt:lpstr>
      <vt:lpstr>Non-taxonomic Phylogenetic Signal</vt:lpstr>
      <vt:lpstr>What do we need to build a tree?</vt:lpstr>
      <vt:lpstr>From genes to genomes</vt:lpstr>
      <vt:lpstr>Genome scale data contains complex signal</vt:lpstr>
      <vt:lpstr>Major Questions</vt:lpstr>
      <vt:lpstr>Research Approach</vt:lpstr>
      <vt:lpstr>PowerPoint Presentation</vt:lpstr>
      <vt:lpstr>PowerPoint Presentation</vt:lpstr>
      <vt:lpstr>PowerPoint Presentation</vt:lpstr>
      <vt:lpstr>Research Approach</vt:lpstr>
      <vt:lpstr>PowerPoint Presentation</vt:lpstr>
      <vt:lpstr>PowerPoint Presentation</vt:lpstr>
      <vt:lpstr>PowerPoint Presentation</vt:lpstr>
      <vt:lpstr>PowerPoint Presentation</vt:lpstr>
      <vt:lpstr>PowerPoint Presentation</vt:lpstr>
      <vt:lpstr>PowerPoint Presentation</vt:lpstr>
      <vt:lpstr>SISRS Filtering</vt:lpstr>
      <vt:lpstr>Research Approach</vt:lpstr>
      <vt:lpstr>Research Approach</vt:lpstr>
      <vt:lpstr>Research Approach</vt:lpstr>
      <vt:lpstr>Research Approach</vt:lpstr>
      <vt:lpstr>Research Approach</vt:lpstr>
      <vt:lpstr>Results</vt:lpstr>
      <vt:lpstr>SISRS sites contained mostly taxonomic signal</vt:lpstr>
      <vt:lpstr>PowerPoint Presentation</vt:lpstr>
      <vt:lpstr>SISRS sites were largely non-coding</vt:lpstr>
      <vt:lpstr>Results – Historical Signal</vt:lpstr>
      <vt:lpstr>PowerPoint Presentation</vt:lpstr>
      <vt:lpstr>PowerPoint Presentation</vt:lpstr>
      <vt:lpstr>Results – Time-Dependent Signal</vt:lpstr>
      <vt:lpstr>PowerPoint Presentation</vt:lpstr>
      <vt:lpstr>PowerPoint Presentation</vt:lpstr>
      <vt:lpstr>PowerPoint Presentation</vt:lpstr>
      <vt:lpstr>PowerPoint Presentation</vt:lpstr>
      <vt:lpstr>PowerPoint Presentation</vt:lpstr>
      <vt:lpstr>PowerPoint Presentation</vt:lpstr>
      <vt:lpstr>Conclusions</vt:lpstr>
      <vt:lpstr>Conclusions</vt:lpstr>
      <vt:lpstr>Conclusions</vt:lpstr>
      <vt:lpstr>Future Directions</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Literman</dc:creator>
  <cp:lastModifiedBy>Robert Literman</cp:lastModifiedBy>
  <cp:revision>309</cp:revision>
  <dcterms:created xsi:type="dcterms:W3CDTF">2019-06-11T21:01:31Z</dcterms:created>
  <dcterms:modified xsi:type="dcterms:W3CDTF">2019-06-23T01:28:19Z</dcterms:modified>
</cp:coreProperties>
</file>