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C247-8F70-244E-AD99-78EFC34F959E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F9E6-56D8-3D4B-8611-144AECA2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C247-8F70-244E-AD99-78EFC34F959E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F9E6-56D8-3D4B-8611-144AECA2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C247-8F70-244E-AD99-78EFC34F959E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F9E6-56D8-3D4B-8611-144AECA2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C247-8F70-244E-AD99-78EFC34F959E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F9E6-56D8-3D4B-8611-144AECA2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C247-8F70-244E-AD99-78EFC34F959E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F9E6-56D8-3D4B-8611-144AECA2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9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C247-8F70-244E-AD99-78EFC34F959E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F9E6-56D8-3D4B-8611-144AECA2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C247-8F70-244E-AD99-78EFC34F959E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F9E6-56D8-3D4B-8611-144AECA2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C247-8F70-244E-AD99-78EFC34F959E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F9E6-56D8-3D4B-8611-144AECA2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6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C247-8F70-244E-AD99-78EFC34F959E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F9E6-56D8-3D4B-8611-144AECA2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C247-8F70-244E-AD99-78EFC34F959E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F9E6-56D8-3D4B-8611-144AECA2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C247-8F70-244E-AD99-78EFC34F959E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F9E6-56D8-3D4B-8611-144AECA2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5C247-8F70-244E-AD99-78EFC34F959E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F9E6-56D8-3D4B-8611-144AECA2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222493" y="435903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>
                <a:latin typeface="Arial" charset="0"/>
              </a:rPr>
              <a:t>sndpkt</a:t>
            </a:r>
            <a:r>
              <a:rPr lang="en-US" sz="1000" dirty="0">
                <a:latin typeface="Arial" charset="0"/>
              </a:rPr>
              <a:t> = </a:t>
            </a:r>
            <a:r>
              <a:rPr lang="en-US" sz="1000" dirty="0" err="1">
                <a:latin typeface="Arial" charset="0"/>
              </a:rPr>
              <a:t>make_pkt</a:t>
            </a:r>
            <a:r>
              <a:rPr lang="en-US" sz="1000" dirty="0">
                <a:latin typeface="Arial" charset="0"/>
              </a:rPr>
              <a:t>(0, data, checksum)</a:t>
            </a:r>
          </a:p>
          <a:p>
            <a:pPr algn="l"/>
            <a:r>
              <a:rPr lang="en-US" sz="1000" dirty="0" err="1" smtClean="0">
                <a:latin typeface="Arial" charset="0"/>
              </a:rPr>
              <a:t>udt_send</a:t>
            </a:r>
            <a:r>
              <a:rPr lang="en-US" sz="1000" dirty="0" smtClean="0">
                <a:latin typeface="Arial" charset="0"/>
              </a:rPr>
              <a:t>(</a:t>
            </a:r>
            <a:r>
              <a:rPr lang="en-US" sz="1000" dirty="0" err="1" smtClean="0">
                <a:latin typeface="Arial" charset="0"/>
              </a:rPr>
              <a:t>sndpkt</a:t>
            </a:r>
            <a:r>
              <a:rPr lang="en-US" sz="1000" dirty="0" smtClean="0">
                <a:latin typeface="Arial" charset="0"/>
              </a:rPr>
              <a:t>, B)</a:t>
            </a:r>
          </a:p>
          <a:p>
            <a:r>
              <a:rPr lang="en-US" sz="1000" dirty="0" err="1">
                <a:latin typeface="Arial" charset="0"/>
              </a:rPr>
              <a:t>udt_send</a:t>
            </a:r>
            <a:r>
              <a:rPr lang="en-US" sz="1000" dirty="0">
                <a:latin typeface="Arial" charset="0"/>
              </a:rPr>
              <a:t>(</a:t>
            </a:r>
            <a:r>
              <a:rPr lang="en-US" sz="1000" dirty="0" err="1">
                <a:latin typeface="Arial" charset="0"/>
              </a:rPr>
              <a:t>sndpkt</a:t>
            </a:r>
            <a:r>
              <a:rPr lang="en-US" sz="1000" dirty="0">
                <a:latin typeface="Arial" charset="0"/>
              </a:rPr>
              <a:t>, </a:t>
            </a:r>
            <a:r>
              <a:rPr lang="en-US" sz="1000" dirty="0" smtClean="0">
                <a:latin typeface="Arial" charset="0"/>
              </a:rPr>
              <a:t>C)</a:t>
            </a:r>
            <a:endParaRPr lang="en-US" sz="1000" dirty="0">
              <a:latin typeface="Arial" charset="0"/>
            </a:endParaRPr>
          </a:p>
          <a:p>
            <a:pPr algn="l"/>
            <a:r>
              <a:rPr lang="en-US" sz="1000" dirty="0" err="1">
                <a:latin typeface="Arial" charset="0"/>
              </a:rPr>
              <a:t>start_timer</a:t>
            </a:r>
            <a:endParaRPr lang="en-US" sz="1000" dirty="0">
              <a:latin typeface="Times New Roman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141572" y="109146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>
                <a:latin typeface="Arial" charset="0"/>
              </a:rPr>
              <a:t>rdt_send</a:t>
            </a:r>
            <a:r>
              <a:rPr lang="en-US" sz="1000" dirty="0">
                <a:latin typeface="Arial" charset="0"/>
              </a:rPr>
              <a:t>(data)</a:t>
            </a:r>
            <a:endParaRPr lang="en-US" sz="1000" dirty="0">
              <a:latin typeface="Times New Roman" charset="0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2222493" y="394896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1728822" y="435903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 flipV="1">
            <a:off x="2376488" y="1111581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15910" y="766103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charset="0"/>
            </a:endParaRPr>
          </a:p>
        </p:txBody>
      </p: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1508157" y="1026453"/>
            <a:ext cx="990600" cy="850900"/>
            <a:chOff x="4159" y="3230"/>
            <a:chExt cx="624" cy="536"/>
          </a:xfrm>
        </p:grpSpPr>
        <p:sp>
          <p:nvSpPr>
            <p:cNvPr id="20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4184" y="3278"/>
              <a:ext cx="59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</a:rPr>
                <a:t>Wait for </a:t>
              </a:r>
            </a:p>
            <a:p>
              <a:r>
                <a:rPr lang="en-US" sz="1200" dirty="0">
                  <a:latin typeface="Arial" charset="0"/>
                </a:rPr>
                <a:t>call </a:t>
              </a:r>
              <a:r>
                <a:rPr lang="en-US" sz="1200" dirty="0" smtClean="0">
                  <a:latin typeface="Arial" charset="0"/>
                </a:rPr>
                <a:t>0 from </a:t>
              </a:r>
              <a:r>
                <a:rPr lang="en-US" sz="1200" dirty="0">
                  <a:latin typeface="Arial" charset="0"/>
                </a:rPr>
                <a:t>above</a:t>
              </a:r>
              <a:endParaRPr lang="en-US" sz="1200" dirty="0">
                <a:latin typeface="Times New Roman" charset="0"/>
              </a:endParaRPr>
            </a:p>
          </p:txBody>
        </p:sp>
      </p:grp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103222" y="1051853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49"/>
          <p:cNvSpPr>
            <a:spLocks/>
          </p:cNvSpPr>
          <p:nvPr/>
        </p:nvSpPr>
        <p:spPr bwMode="auto">
          <a:xfrm flipH="1" flipV="1">
            <a:off x="985872" y="674028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54"/>
          <p:cNvSpPr txBox="1">
            <a:spLocks noChangeArrowheads="1"/>
          </p:cNvSpPr>
          <p:nvPr/>
        </p:nvSpPr>
        <p:spPr bwMode="auto">
          <a:xfrm>
            <a:off x="455647" y="101534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  <a:cs typeface="+mn-cs"/>
              </a:rPr>
              <a:t>L</a:t>
            </a:r>
          </a:p>
        </p:txBody>
      </p: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381501" y="1132021"/>
            <a:ext cx="889000" cy="865187"/>
            <a:chOff x="445" y="1273"/>
            <a:chExt cx="560" cy="545"/>
          </a:xfrm>
        </p:grpSpPr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ACK0</a:t>
              </a:r>
              <a:endParaRPr lang="en-US" sz="1400">
                <a:latin typeface="Times New Roman" charset="0"/>
              </a:endParaRPr>
            </a:p>
          </p:txBody>
        </p:sp>
      </p:grpSp>
      <p:sp>
        <p:nvSpPr>
          <p:cNvPr id="28" name="Freeform 11"/>
          <p:cNvSpPr>
            <a:spLocks/>
          </p:cNvSpPr>
          <p:nvPr/>
        </p:nvSpPr>
        <p:spPr bwMode="auto">
          <a:xfrm>
            <a:off x="8411368" y="110503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4852451" y="194028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 smtClean="0">
                <a:latin typeface="Arial" charset="0"/>
              </a:rPr>
              <a:t>rdt_rcv</a:t>
            </a:r>
            <a:r>
              <a:rPr lang="en-US" sz="1000" dirty="0" smtClean="0">
                <a:latin typeface="Arial" charset="0"/>
              </a:rPr>
              <a:t>(</a:t>
            </a:r>
            <a:r>
              <a:rPr lang="en-US" sz="1000" dirty="0" err="1" smtClean="0">
                <a:latin typeface="Arial" charset="0"/>
              </a:rPr>
              <a:t>rcvpkt</a:t>
            </a:r>
            <a:r>
              <a:rPr lang="en-US" sz="1000" dirty="0" smtClean="0">
                <a:latin typeface="Arial" charset="0"/>
              </a:rPr>
              <a:t>, x</a:t>
            </a:r>
            <a:r>
              <a:rPr lang="en-US" sz="1000" dirty="0" smtClean="0">
                <a:latin typeface="Arial" charset="0"/>
              </a:rPr>
              <a:t>) </a:t>
            </a:r>
            <a:r>
              <a:rPr lang="en-US" sz="1000" dirty="0">
                <a:latin typeface="Arial" charset="0"/>
              </a:rPr>
              <a:t>&amp;&amp;  </a:t>
            </a:r>
          </a:p>
          <a:p>
            <a:pPr algn="l"/>
            <a:r>
              <a:rPr lang="en-US" sz="1000" dirty="0">
                <a:latin typeface="Arial" charset="0"/>
              </a:rPr>
              <a:t>( corrupt(</a:t>
            </a:r>
            <a:r>
              <a:rPr lang="en-US" sz="1000" dirty="0" err="1">
                <a:latin typeface="Arial" charset="0"/>
              </a:rPr>
              <a:t>rcvpkt</a:t>
            </a:r>
            <a:r>
              <a:rPr lang="en-US" sz="1000" dirty="0">
                <a:latin typeface="Arial" charset="0"/>
              </a:rPr>
              <a:t>) ||</a:t>
            </a:r>
          </a:p>
          <a:p>
            <a:pPr algn="l"/>
            <a:r>
              <a:rPr lang="en-US" sz="1000" dirty="0" err="1">
                <a:latin typeface="Arial" charset="0"/>
              </a:rPr>
              <a:t>isACK</a:t>
            </a:r>
            <a:r>
              <a:rPr lang="en-US" sz="1000" dirty="0">
                <a:latin typeface="Arial" charset="0"/>
              </a:rPr>
              <a:t>(rcvpkt,1) )</a:t>
            </a:r>
            <a:endParaRPr lang="en-US" sz="1000" dirty="0">
              <a:latin typeface="Times New Roman" charset="0"/>
            </a:endParaRPr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4861976" y="839436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 rot="17384144">
            <a:off x="5012078" y="67790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537457" y="116923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 smtClean="0">
                <a:latin typeface="Arial" charset="0"/>
              </a:rPr>
              <a:t>udt_send</a:t>
            </a:r>
            <a:r>
              <a:rPr lang="en-US" sz="1000" dirty="0" smtClean="0">
                <a:latin typeface="Arial" charset="0"/>
              </a:rPr>
              <a:t>(</a:t>
            </a:r>
            <a:r>
              <a:rPr lang="en-US" sz="1000" dirty="0" err="1" smtClean="0">
                <a:latin typeface="Arial" charset="0"/>
              </a:rPr>
              <a:t>sndpkt</a:t>
            </a:r>
            <a:r>
              <a:rPr lang="en-US" sz="1000" dirty="0" smtClean="0">
                <a:latin typeface="Arial" charset="0"/>
              </a:rPr>
              <a:t>, B)</a:t>
            </a:r>
          </a:p>
          <a:p>
            <a:pPr algn="l"/>
            <a:r>
              <a:rPr lang="en-US" sz="1000" dirty="0" err="1">
                <a:latin typeface="Arial" charset="0"/>
              </a:rPr>
              <a:t>u</a:t>
            </a:r>
            <a:r>
              <a:rPr lang="en-US" sz="1000" dirty="0" err="1" smtClean="0">
                <a:latin typeface="Arial" charset="0"/>
              </a:rPr>
              <a:t>dt_send</a:t>
            </a:r>
            <a:r>
              <a:rPr lang="en-US" sz="1000" dirty="0" smtClean="0">
                <a:latin typeface="Arial" charset="0"/>
              </a:rPr>
              <a:t>(</a:t>
            </a:r>
            <a:r>
              <a:rPr lang="en-US" sz="1000" dirty="0" err="1" smtClean="0">
                <a:latin typeface="Arial" charset="0"/>
              </a:rPr>
              <a:t>sndpkt</a:t>
            </a:r>
            <a:r>
              <a:rPr lang="en-US" sz="1000" dirty="0" smtClean="0">
                <a:latin typeface="Arial" charset="0"/>
              </a:rPr>
              <a:t>, C)</a:t>
            </a:r>
            <a:endParaRPr lang="en-US" sz="1000" dirty="0">
              <a:latin typeface="Arial" charset="0"/>
            </a:endParaRPr>
          </a:p>
          <a:p>
            <a:pPr algn="l"/>
            <a:r>
              <a:rPr lang="en-US" sz="1000" dirty="0" err="1">
                <a:latin typeface="Arial" charset="0"/>
              </a:rPr>
              <a:t>start_timer</a:t>
            </a:r>
            <a:endParaRPr lang="en-US" sz="1000" dirty="0">
              <a:latin typeface="Times New Roman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598741" y="948304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>
                <a:latin typeface="Arial" charset="0"/>
              </a:rPr>
              <a:t>timeout</a:t>
            </a:r>
            <a:endParaRPr lang="en-US" sz="1000" dirty="0">
              <a:latin typeface="Times New Roman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5598741" y="118670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5298538" y="788636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Symbol" charset="0"/>
                <a:cs typeface="+mn-cs"/>
              </a:rPr>
              <a:t>L</a:t>
            </a:r>
          </a:p>
        </p:txBody>
      </p: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6402593" y="2835801"/>
            <a:ext cx="889000" cy="865187"/>
            <a:chOff x="445" y="1273"/>
            <a:chExt cx="560" cy="545"/>
          </a:xfrm>
        </p:grpSpPr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</a:rPr>
                <a:t>Wait for </a:t>
              </a:r>
              <a:r>
                <a:rPr lang="en-US" sz="1200" dirty="0" smtClean="0">
                  <a:latin typeface="Arial" charset="0"/>
                </a:rPr>
                <a:t>ACK0 from B</a:t>
              </a:r>
              <a:endParaRPr lang="en-US" sz="1200" dirty="0">
                <a:latin typeface="Times New Roman" charset="0"/>
              </a:endParaRPr>
            </a:p>
          </p:txBody>
        </p:sp>
      </p:grpSp>
      <p:grpSp>
        <p:nvGrpSpPr>
          <p:cNvPr id="41" name="Group 7"/>
          <p:cNvGrpSpPr>
            <a:grpSpLocks/>
          </p:cNvGrpSpPr>
          <p:nvPr/>
        </p:nvGrpSpPr>
        <p:grpSpPr bwMode="auto">
          <a:xfrm>
            <a:off x="7707313" y="1531452"/>
            <a:ext cx="889000" cy="865187"/>
            <a:chOff x="445" y="1273"/>
            <a:chExt cx="560" cy="545"/>
          </a:xfrm>
        </p:grpSpPr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</a:rPr>
                <a:t>Wait for </a:t>
              </a:r>
              <a:r>
                <a:rPr lang="en-US" sz="1200" dirty="0" smtClean="0">
                  <a:latin typeface="Arial" charset="0"/>
                </a:rPr>
                <a:t>ACK0 from C</a:t>
              </a:r>
              <a:endParaRPr lang="en-US" sz="1200" dirty="0">
                <a:latin typeface="Times New Roman" charset="0"/>
              </a:endParaRPr>
            </a:p>
          </p:txBody>
        </p:sp>
      </p:grpSp>
      <p:cxnSp>
        <p:nvCxnSpPr>
          <p:cNvPr id="51" name="Curved Connector 50"/>
          <p:cNvCxnSpPr>
            <a:stCxn id="26" idx="5"/>
            <a:endCxn id="42" idx="2"/>
          </p:cNvCxnSpPr>
          <p:nvPr/>
        </p:nvCxnSpPr>
        <p:spPr>
          <a:xfrm rot="16200000" flipH="1">
            <a:off x="6377040" y="633773"/>
            <a:ext cx="93542" cy="2567003"/>
          </a:xfrm>
          <a:prstGeom prst="curvedConnector4">
            <a:avLst>
              <a:gd name="adj1" fmla="val 114620"/>
              <a:gd name="adj2" fmla="val 48123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6" idx="5"/>
            <a:endCxn id="40" idx="1"/>
          </p:cNvCxnSpPr>
          <p:nvPr/>
        </p:nvCxnSpPr>
        <p:spPr>
          <a:xfrm rot="16200000" flipH="1">
            <a:off x="5191172" y="1819642"/>
            <a:ext cx="1246285" cy="1348008"/>
          </a:xfrm>
          <a:prstGeom prst="curved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2" idx="5"/>
            <a:endCxn id="57" idx="2"/>
          </p:cNvCxnSpPr>
          <p:nvPr/>
        </p:nvCxnSpPr>
        <p:spPr>
          <a:xfrm rot="5400000">
            <a:off x="7078695" y="2898554"/>
            <a:ext cx="2016047" cy="758809"/>
          </a:xfrm>
          <a:prstGeom prst="curvedConnector4">
            <a:avLst>
              <a:gd name="adj1" fmla="val 18468"/>
              <a:gd name="adj2" fmla="val 130126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Group 7"/>
          <p:cNvGrpSpPr>
            <a:grpSpLocks/>
          </p:cNvGrpSpPr>
          <p:nvPr/>
        </p:nvGrpSpPr>
        <p:grpSpPr bwMode="auto">
          <a:xfrm>
            <a:off x="7707313" y="3853388"/>
            <a:ext cx="889000" cy="865187"/>
            <a:chOff x="445" y="1273"/>
            <a:chExt cx="560" cy="545"/>
          </a:xfrm>
        </p:grpSpPr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</a:rPr>
                <a:t>Wait for </a:t>
              </a:r>
              <a:r>
                <a:rPr lang="en-US" sz="1200" dirty="0" smtClean="0">
                  <a:latin typeface="Arial" charset="0"/>
                </a:rPr>
                <a:t>ACK0 from B</a:t>
              </a:r>
              <a:endParaRPr lang="en-US" sz="1200" dirty="0">
                <a:latin typeface="Times New Roman" charset="0"/>
              </a:endParaRPr>
            </a:p>
          </p:txBody>
        </p:sp>
      </p:grpSp>
      <p:cxnSp>
        <p:nvCxnSpPr>
          <p:cNvPr id="60" name="Curved Connector 59"/>
          <p:cNvCxnSpPr>
            <a:endCxn id="57" idx="2"/>
          </p:cNvCxnSpPr>
          <p:nvPr/>
        </p:nvCxnSpPr>
        <p:spPr>
          <a:xfrm>
            <a:off x="6779139" y="3700990"/>
            <a:ext cx="928174" cy="584992"/>
          </a:xfrm>
          <a:prstGeom prst="curvedConnector3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 Box 23"/>
          <p:cNvSpPr txBox="1">
            <a:spLocks noChangeArrowheads="1"/>
          </p:cNvSpPr>
          <p:nvPr/>
        </p:nvSpPr>
        <p:spPr bwMode="auto">
          <a:xfrm>
            <a:off x="4303708" y="272642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 smtClean="0">
                <a:latin typeface="Arial" charset="0"/>
              </a:rPr>
              <a:t>rdt_rcv</a:t>
            </a:r>
            <a:r>
              <a:rPr lang="en-US" sz="1000" dirty="0" smtClean="0">
                <a:latin typeface="Arial" charset="0"/>
              </a:rPr>
              <a:t>(</a:t>
            </a:r>
            <a:r>
              <a:rPr lang="en-US" sz="1000" dirty="0" err="1" smtClean="0">
                <a:latin typeface="Arial" charset="0"/>
              </a:rPr>
              <a:t>rcvpkt</a:t>
            </a:r>
            <a:r>
              <a:rPr lang="en-US" sz="1000" dirty="0" smtClean="0">
                <a:latin typeface="Arial" charset="0"/>
              </a:rPr>
              <a:t>, C)   </a:t>
            </a:r>
            <a:endParaRPr lang="en-US" sz="1000" dirty="0">
              <a:latin typeface="Arial" charset="0"/>
            </a:endParaRPr>
          </a:p>
          <a:p>
            <a:pPr algn="l"/>
            <a:r>
              <a:rPr lang="en-US" sz="1000" dirty="0">
                <a:latin typeface="Arial" charset="0"/>
              </a:rPr>
              <a:t>&amp;&amp; </a:t>
            </a:r>
            <a:r>
              <a:rPr lang="en-US" sz="1000" dirty="0" err="1">
                <a:latin typeface="Arial" charset="0"/>
              </a:rPr>
              <a:t>notcorrupt</a:t>
            </a:r>
            <a:r>
              <a:rPr lang="en-US" sz="1000" dirty="0">
                <a:latin typeface="Arial" charset="0"/>
              </a:rPr>
              <a:t>(</a:t>
            </a:r>
            <a:r>
              <a:rPr lang="en-US" sz="1000" dirty="0" err="1">
                <a:latin typeface="Arial" charset="0"/>
              </a:rPr>
              <a:t>rcvpkt</a:t>
            </a:r>
            <a:r>
              <a:rPr lang="en-US" sz="1000" dirty="0">
                <a:latin typeface="Arial" charset="0"/>
              </a:rPr>
              <a:t>) </a:t>
            </a:r>
          </a:p>
          <a:p>
            <a:pPr algn="l"/>
            <a:r>
              <a:rPr lang="en-US" sz="1000" dirty="0">
                <a:latin typeface="Arial" charset="0"/>
              </a:rPr>
              <a:t>&amp;&amp; </a:t>
            </a:r>
            <a:r>
              <a:rPr lang="en-US" sz="1000" dirty="0" err="1">
                <a:latin typeface="Arial" charset="0"/>
              </a:rPr>
              <a:t>isACK</a:t>
            </a:r>
            <a:r>
              <a:rPr lang="en-US" sz="1000" dirty="0">
                <a:latin typeface="Arial" charset="0"/>
              </a:rPr>
              <a:t>(rcvpkt,0) </a:t>
            </a:r>
            <a:endParaRPr lang="en-US" sz="1000" dirty="0">
              <a:latin typeface="Times New Roman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4324346" y="3316354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 smtClean="0">
                <a:latin typeface="Arial" charset="0"/>
              </a:rPr>
              <a:t>stop_timer</a:t>
            </a:r>
            <a:endParaRPr lang="en-US" sz="1000" dirty="0" smtClean="0">
              <a:latin typeface="Arial" charset="0"/>
            </a:endParaRPr>
          </a:p>
          <a:p>
            <a:pPr algn="l"/>
            <a:r>
              <a:rPr lang="en-US" sz="1000" dirty="0" err="1">
                <a:latin typeface="Arial" charset="0"/>
              </a:rPr>
              <a:t>s</a:t>
            </a:r>
            <a:r>
              <a:rPr lang="en-US" sz="1000" dirty="0" err="1" smtClean="0">
                <a:latin typeface="Arial" charset="0"/>
              </a:rPr>
              <a:t>tart_timer</a:t>
            </a:r>
            <a:endParaRPr lang="en-US" sz="1000" dirty="0">
              <a:latin typeface="Times New Roman" charset="0"/>
            </a:endParaRPr>
          </a:p>
        </p:txBody>
      </p:sp>
      <p:sp>
        <p:nvSpPr>
          <p:cNvPr id="69" name="Line 34"/>
          <p:cNvSpPr>
            <a:spLocks noChangeShapeType="1"/>
          </p:cNvSpPr>
          <p:nvPr/>
        </p:nvSpPr>
        <p:spPr bwMode="auto">
          <a:xfrm>
            <a:off x="4387845" y="332008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23"/>
          <p:cNvSpPr txBox="1">
            <a:spLocks noChangeArrowheads="1"/>
          </p:cNvSpPr>
          <p:nvPr/>
        </p:nvSpPr>
        <p:spPr bwMode="auto">
          <a:xfrm>
            <a:off x="5850608" y="1964045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 smtClean="0">
                <a:latin typeface="Arial" charset="0"/>
              </a:rPr>
              <a:t>rdt_rcv</a:t>
            </a:r>
            <a:r>
              <a:rPr lang="en-US" sz="1000" dirty="0" smtClean="0">
                <a:latin typeface="Arial" charset="0"/>
              </a:rPr>
              <a:t>(</a:t>
            </a:r>
            <a:r>
              <a:rPr lang="en-US" sz="1000" dirty="0" err="1" smtClean="0">
                <a:latin typeface="Arial" charset="0"/>
              </a:rPr>
              <a:t>rcvpkt</a:t>
            </a:r>
            <a:r>
              <a:rPr lang="en-US" sz="1000" dirty="0" smtClean="0">
                <a:latin typeface="Arial" charset="0"/>
              </a:rPr>
              <a:t>, B)   </a:t>
            </a:r>
            <a:endParaRPr lang="en-US" sz="1000" dirty="0">
              <a:latin typeface="Arial" charset="0"/>
            </a:endParaRPr>
          </a:p>
          <a:p>
            <a:pPr algn="l"/>
            <a:r>
              <a:rPr lang="en-US" sz="1000" dirty="0">
                <a:latin typeface="Arial" charset="0"/>
              </a:rPr>
              <a:t>&amp;&amp; </a:t>
            </a:r>
            <a:r>
              <a:rPr lang="en-US" sz="1000" dirty="0" err="1">
                <a:latin typeface="Arial" charset="0"/>
              </a:rPr>
              <a:t>notcorrupt</a:t>
            </a:r>
            <a:r>
              <a:rPr lang="en-US" sz="1000" dirty="0">
                <a:latin typeface="Arial" charset="0"/>
              </a:rPr>
              <a:t>(</a:t>
            </a:r>
            <a:r>
              <a:rPr lang="en-US" sz="1000" dirty="0" err="1">
                <a:latin typeface="Arial" charset="0"/>
              </a:rPr>
              <a:t>rcvpkt</a:t>
            </a:r>
            <a:r>
              <a:rPr lang="en-US" sz="1000" dirty="0">
                <a:latin typeface="Arial" charset="0"/>
              </a:rPr>
              <a:t>) </a:t>
            </a:r>
          </a:p>
          <a:p>
            <a:pPr algn="l"/>
            <a:r>
              <a:rPr lang="en-US" sz="1000" dirty="0">
                <a:latin typeface="Arial" charset="0"/>
              </a:rPr>
              <a:t>&amp;&amp; </a:t>
            </a:r>
            <a:r>
              <a:rPr lang="en-US" sz="1000" dirty="0" err="1">
                <a:latin typeface="Arial" charset="0"/>
              </a:rPr>
              <a:t>isACK</a:t>
            </a:r>
            <a:r>
              <a:rPr lang="en-US" sz="1000" dirty="0">
                <a:latin typeface="Arial" charset="0"/>
              </a:rPr>
              <a:t>(rcvpkt,0) </a:t>
            </a:r>
            <a:endParaRPr lang="en-US" sz="1000" dirty="0">
              <a:latin typeface="Times New Roman" charset="0"/>
            </a:endParaRPr>
          </a:p>
        </p:txBody>
      </p:sp>
      <p:sp>
        <p:nvSpPr>
          <p:cNvPr id="71" name="Text Box 29"/>
          <p:cNvSpPr txBox="1">
            <a:spLocks noChangeArrowheads="1"/>
          </p:cNvSpPr>
          <p:nvPr/>
        </p:nvSpPr>
        <p:spPr bwMode="auto">
          <a:xfrm>
            <a:off x="5871246" y="2553971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 smtClean="0">
                <a:latin typeface="Arial" charset="0"/>
              </a:rPr>
              <a:t>stop_timer</a:t>
            </a:r>
            <a:endParaRPr lang="en-US" sz="1000" dirty="0" smtClean="0">
              <a:latin typeface="Arial" charset="0"/>
            </a:endParaRPr>
          </a:p>
          <a:p>
            <a:pPr algn="l"/>
            <a:r>
              <a:rPr lang="en-US" sz="1000" dirty="0" err="1">
                <a:latin typeface="Arial" charset="0"/>
              </a:rPr>
              <a:t>s</a:t>
            </a:r>
            <a:r>
              <a:rPr lang="en-US" sz="1000" dirty="0" err="1" smtClean="0">
                <a:latin typeface="Arial" charset="0"/>
              </a:rPr>
              <a:t>tart_timer</a:t>
            </a:r>
            <a:endParaRPr lang="en-US" sz="1000" dirty="0">
              <a:latin typeface="Times New Roman" charset="0"/>
            </a:endParaRPr>
          </a:p>
        </p:txBody>
      </p:sp>
      <p:sp>
        <p:nvSpPr>
          <p:cNvPr id="72" name="Line 34"/>
          <p:cNvSpPr>
            <a:spLocks noChangeShapeType="1"/>
          </p:cNvSpPr>
          <p:nvPr/>
        </p:nvSpPr>
        <p:spPr bwMode="auto">
          <a:xfrm>
            <a:off x="5934745" y="255770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23"/>
          <p:cNvSpPr txBox="1">
            <a:spLocks noChangeArrowheads="1"/>
          </p:cNvSpPr>
          <p:nvPr/>
        </p:nvSpPr>
        <p:spPr bwMode="auto">
          <a:xfrm>
            <a:off x="7772400" y="2816121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 smtClean="0">
                <a:latin typeface="Arial" charset="0"/>
              </a:rPr>
              <a:t>rdt_rcv</a:t>
            </a:r>
            <a:r>
              <a:rPr lang="en-US" sz="1000" dirty="0" smtClean="0">
                <a:latin typeface="Arial" charset="0"/>
              </a:rPr>
              <a:t>(</a:t>
            </a:r>
            <a:r>
              <a:rPr lang="en-US" sz="1000" dirty="0" err="1" smtClean="0">
                <a:latin typeface="Arial" charset="0"/>
              </a:rPr>
              <a:t>rcvpkt</a:t>
            </a:r>
            <a:r>
              <a:rPr lang="en-US" sz="1000" dirty="0" smtClean="0">
                <a:latin typeface="Arial" charset="0"/>
              </a:rPr>
              <a:t>, B)   </a:t>
            </a:r>
            <a:endParaRPr lang="en-US" sz="1000" dirty="0">
              <a:latin typeface="Arial" charset="0"/>
            </a:endParaRPr>
          </a:p>
          <a:p>
            <a:pPr algn="l"/>
            <a:r>
              <a:rPr lang="en-US" sz="1000" dirty="0">
                <a:latin typeface="Arial" charset="0"/>
              </a:rPr>
              <a:t>&amp;&amp; </a:t>
            </a:r>
            <a:r>
              <a:rPr lang="en-US" sz="1000" dirty="0" err="1">
                <a:latin typeface="Arial" charset="0"/>
              </a:rPr>
              <a:t>notcorrupt</a:t>
            </a:r>
            <a:r>
              <a:rPr lang="en-US" sz="1000" dirty="0">
                <a:latin typeface="Arial" charset="0"/>
              </a:rPr>
              <a:t>(</a:t>
            </a:r>
            <a:r>
              <a:rPr lang="en-US" sz="1000" dirty="0" err="1">
                <a:latin typeface="Arial" charset="0"/>
              </a:rPr>
              <a:t>rcvpkt</a:t>
            </a:r>
            <a:r>
              <a:rPr lang="en-US" sz="1000" dirty="0">
                <a:latin typeface="Arial" charset="0"/>
              </a:rPr>
              <a:t>) </a:t>
            </a:r>
          </a:p>
          <a:p>
            <a:pPr algn="l"/>
            <a:r>
              <a:rPr lang="en-US" sz="1000" dirty="0">
                <a:latin typeface="Arial" charset="0"/>
              </a:rPr>
              <a:t>&amp;&amp; </a:t>
            </a:r>
            <a:r>
              <a:rPr lang="en-US" sz="1000" dirty="0" err="1">
                <a:latin typeface="Arial" charset="0"/>
              </a:rPr>
              <a:t>isACK</a:t>
            </a:r>
            <a:r>
              <a:rPr lang="en-US" sz="1000" dirty="0">
                <a:latin typeface="Arial" charset="0"/>
              </a:rPr>
              <a:t>(rcvpkt,0) </a:t>
            </a:r>
            <a:endParaRPr lang="en-US" sz="1000" dirty="0">
              <a:latin typeface="Times New Roman" charset="0"/>
            </a:endParaRPr>
          </a:p>
        </p:txBody>
      </p:sp>
      <p:sp>
        <p:nvSpPr>
          <p:cNvPr id="74" name="Text Box 29"/>
          <p:cNvSpPr txBox="1">
            <a:spLocks noChangeArrowheads="1"/>
          </p:cNvSpPr>
          <p:nvPr/>
        </p:nvSpPr>
        <p:spPr bwMode="auto">
          <a:xfrm>
            <a:off x="7793038" y="3406047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 smtClean="0">
                <a:latin typeface="Arial" charset="0"/>
              </a:rPr>
              <a:t>stop_timer</a:t>
            </a:r>
            <a:endParaRPr lang="en-US" sz="1000" dirty="0" smtClean="0">
              <a:latin typeface="Arial" charset="0"/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>
            <a:off x="7856537" y="3409776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5872163" y="3785749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 smtClean="0">
                <a:latin typeface="Arial" charset="0"/>
              </a:rPr>
              <a:t>rdt_rcv</a:t>
            </a:r>
            <a:r>
              <a:rPr lang="en-US" sz="1000" dirty="0" smtClean="0">
                <a:latin typeface="Arial" charset="0"/>
              </a:rPr>
              <a:t>(</a:t>
            </a:r>
            <a:r>
              <a:rPr lang="en-US" sz="1000" dirty="0" err="1" smtClean="0">
                <a:latin typeface="Arial" charset="0"/>
              </a:rPr>
              <a:t>rcvpkt</a:t>
            </a:r>
            <a:r>
              <a:rPr lang="en-US" sz="1000" dirty="0" smtClean="0">
                <a:latin typeface="Arial" charset="0"/>
              </a:rPr>
              <a:t>, C)   </a:t>
            </a:r>
            <a:endParaRPr lang="en-US" sz="1000" dirty="0">
              <a:latin typeface="Arial" charset="0"/>
            </a:endParaRPr>
          </a:p>
          <a:p>
            <a:pPr algn="l"/>
            <a:r>
              <a:rPr lang="en-US" sz="1000" dirty="0">
                <a:latin typeface="Arial" charset="0"/>
              </a:rPr>
              <a:t>&amp;&amp; </a:t>
            </a:r>
            <a:r>
              <a:rPr lang="en-US" sz="1000" dirty="0" err="1">
                <a:latin typeface="Arial" charset="0"/>
              </a:rPr>
              <a:t>notcorrupt</a:t>
            </a:r>
            <a:r>
              <a:rPr lang="en-US" sz="1000" dirty="0">
                <a:latin typeface="Arial" charset="0"/>
              </a:rPr>
              <a:t>(</a:t>
            </a:r>
            <a:r>
              <a:rPr lang="en-US" sz="1000" dirty="0" err="1">
                <a:latin typeface="Arial" charset="0"/>
              </a:rPr>
              <a:t>rcvpkt</a:t>
            </a:r>
            <a:r>
              <a:rPr lang="en-US" sz="1000" dirty="0">
                <a:latin typeface="Arial" charset="0"/>
              </a:rPr>
              <a:t>) </a:t>
            </a:r>
          </a:p>
          <a:p>
            <a:pPr algn="l"/>
            <a:r>
              <a:rPr lang="en-US" sz="1000" dirty="0">
                <a:latin typeface="Arial" charset="0"/>
              </a:rPr>
              <a:t>&amp;&amp; </a:t>
            </a:r>
            <a:r>
              <a:rPr lang="en-US" sz="1000" dirty="0" err="1">
                <a:latin typeface="Arial" charset="0"/>
              </a:rPr>
              <a:t>isACK</a:t>
            </a:r>
            <a:r>
              <a:rPr lang="en-US" sz="1000" dirty="0">
                <a:latin typeface="Arial" charset="0"/>
              </a:rPr>
              <a:t>(rcvpkt,0) </a:t>
            </a:r>
            <a:endParaRPr lang="en-US" sz="1000" dirty="0">
              <a:latin typeface="Times New Roman" charset="0"/>
            </a:endParaRPr>
          </a:p>
        </p:txBody>
      </p:sp>
      <p:sp>
        <p:nvSpPr>
          <p:cNvPr id="78" name="Text Box 29"/>
          <p:cNvSpPr txBox="1">
            <a:spLocks noChangeArrowheads="1"/>
          </p:cNvSpPr>
          <p:nvPr/>
        </p:nvSpPr>
        <p:spPr bwMode="auto">
          <a:xfrm>
            <a:off x="5892801" y="4375675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 smtClean="0">
                <a:latin typeface="Arial" charset="0"/>
              </a:rPr>
              <a:t>stop_timer</a:t>
            </a:r>
            <a:endParaRPr lang="en-US" sz="1000" dirty="0" smtClean="0">
              <a:latin typeface="Arial" charset="0"/>
            </a:endParaRPr>
          </a:p>
        </p:txBody>
      </p:sp>
      <p:sp>
        <p:nvSpPr>
          <p:cNvPr id="79" name="Line 34"/>
          <p:cNvSpPr>
            <a:spLocks noChangeShapeType="1"/>
          </p:cNvSpPr>
          <p:nvPr/>
        </p:nvSpPr>
        <p:spPr bwMode="auto">
          <a:xfrm>
            <a:off x="5956300" y="4379404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7841022" y="560521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 smtClean="0">
                <a:latin typeface="Arial" charset="0"/>
              </a:rPr>
              <a:t>rdt_rcv</a:t>
            </a:r>
            <a:r>
              <a:rPr lang="en-US" sz="1000" dirty="0" smtClean="0">
                <a:latin typeface="Arial" charset="0"/>
              </a:rPr>
              <a:t>(</a:t>
            </a:r>
            <a:r>
              <a:rPr lang="en-US" sz="1000" dirty="0" err="1" smtClean="0">
                <a:latin typeface="Arial" charset="0"/>
              </a:rPr>
              <a:t>rcvpkt</a:t>
            </a:r>
            <a:r>
              <a:rPr lang="en-US" sz="1000" dirty="0" smtClean="0">
                <a:latin typeface="Arial" charset="0"/>
              </a:rPr>
              <a:t>, B</a:t>
            </a:r>
            <a:r>
              <a:rPr lang="en-US" sz="1000" dirty="0" smtClean="0">
                <a:latin typeface="Arial" charset="0"/>
              </a:rPr>
              <a:t>) </a:t>
            </a:r>
            <a:r>
              <a:rPr lang="en-US" sz="1000" dirty="0">
                <a:latin typeface="Arial" charset="0"/>
              </a:rPr>
              <a:t>&amp;&amp;  </a:t>
            </a:r>
          </a:p>
          <a:p>
            <a:pPr algn="l"/>
            <a:r>
              <a:rPr lang="en-US" sz="1000" dirty="0">
                <a:latin typeface="Arial" charset="0"/>
              </a:rPr>
              <a:t>( corrupt(</a:t>
            </a:r>
            <a:r>
              <a:rPr lang="en-US" sz="1000" dirty="0" err="1">
                <a:latin typeface="Arial" charset="0"/>
              </a:rPr>
              <a:t>rcvpkt</a:t>
            </a:r>
            <a:r>
              <a:rPr lang="en-US" sz="1000" dirty="0">
                <a:latin typeface="Arial" charset="0"/>
              </a:rPr>
              <a:t>) ||</a:t>
            </a:r>
          </a:p>
          <a:p>
            <a:pPr algn="l"/>
            <a:r>
              <a:rPr lang="en-US" sz="1000" dirty="0" err="1">
                <a:latin typeface="Arial" charset="0"/>
              </a:rPr>
              <a:t>isACK</a:t>
            </a:r>
            <a:r>
              <a:rPr lang="en-US" sz="1000" dirty="0">
                <a:latin typeface="Arial" charset="0"/>
              </a:rPr>
              <a:t>(rcvpkt,1) )</a:t>
            </a:r>
            <a:endParaRPr lang="en-US" sz="1000" dirty="0">
              <a:latin typeface="Times New Roman" charset="0"/>
            </a:endParaRPr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7772400" y="1197479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Text Box 53"/>
          <p:cNvSpPr txBox="1">
            <a:spLocks noChangeArrowheads="1"/>
          </p:cNvSpPr>
          <p:nvPr/>
        </p:nvSpPr>
        <p:spPr bwMode="auto">
          <a:xfrm>
            <a:off x="8287109" y="1155129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Symbol" charset="0"/>
                <a:cs typeface="+mn-cs"/>
              </a:rPr>
              <a:t>L</a:t>
            </a:r>
          </a:p>
        </p:txBody>
      </p:sp>
      <p:cxnSp>
        <p:nvCxnSpPr>
          <p:cNvPr id="84" name="Curved Connector 83"/>
          <p:cNvCxnSpPr>
            <a:stCxn id="57" idx="4"/>
          </p:cNvCxnSpPr>
          <p:nvPr/>
        </p:nvCxnSpPr>
        <p:spPr>
          <a:xfrm rot="5400000">
            <a:off x="7589820" y="4607366"/>
            <a:ext cx="450785" cy="673203"/>
          </a:xfrm>
          <a:prstGeom prst="curved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35064" y="3744772"/>
            <a:ext cx="5337039" cy="9053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All the same steps as above, but with 0 replaced with 1</a:t>
            </a:r>
            <a:endParaRPr lang="en-US" dirty="0"/>
          </a:p>
        </p:txBody>
      </p:sp>
      <p:cxnSp>
        <p:nvCxnSpPr>
          <p:cNvPr id="89" name="Curved Connector 88"/>
          <p:cNvCxnSpPr>
            <a:stCxn id="87" idx="0"/>
            <a:endCxn id="20" idx="4"/>
          </p:cNvCxnSpPr>
          <p:nvPr/>
        </p:nvCxnSpPr>
        <p:spPr>
          <a:xfrm rot="16200000" flipV="1">
            <a:off x="1558303" y="2299490"/>
            <a:ext cx="1867419" cy="1023145"/>
          </a:xfrm>
          <a:prstGeom prst="curved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7" name="Group 42"/>
          <p:cNvGrpSpPr>
            <a:grpSpLocks/>
          </p:cNvGrpSpPr>
          <p:nvPr/>
        </p:nvGrpSpPr>
        <p:grpSpPr bwMode="auto">
          <a:xfrm>
            <a:off x="6567488" y="4804084"/>
            <a:ext cx="990600" cy="850900"/>
            <a:chOff x="4159" y="3230"/>
            <a:chExt cx="624" cy="536"/>
          </a:xfrm>
        </p:grpSpPr>
        <p:sp>
          <p:nvSpPr>
            <p:cNvPr id="108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Text Box 44"/>
            <p:cNvSpPr txBox="1">
              <a:spLocks noChangeArrowheads="1"/>
            </p:cNvSpPr>
            <p:nvPr/>
          </p:nvSpPr>
          <p:spPr bwMode="auto">
            <a:xfrm>
              <a:off x="4184" y="3278"/>
              <a:ext cx="59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</a:rPr>
                <a:t>Wait for </a:t>
              </a:r>
            </a:p>
            <a:p>
              <a:r>
                <a:rPr lang="en-US" sz="1200" dirty="0">
                  <a:latin typeface="Arial" charset="0"/>
                </a:rPr>
                <a:t>call </a:t>
              </a:r>
              <a:r>
                <a:rPr lang="en-US" sz="1200" dirty="0">
                  <a:latin typeface="Arial" charset="0"/>
                </a:rPr>
                <a:t>1</a:t>
              </a:r>
              <a:r>
                <a:rPr lang="en-US" sz="1200" dirty="0" smtClean="0">
                  <a:latin typeface="Arial" charset="0"/>
                </a:rPr>
                <a:t> from </a:t>
              </a:r>
              <a:r>
                <a:rPr lang="en-US" sz="1200" dirty="0">
                  <a:latin typeface="Arial" charset="0"/>
                </a:rPr>
                <a:t>above</a:t>
              </a:r>
              <a:endParaRPr lang="en-US" sz="1200" dirty="0">
                <a:latin typeface="Times New Roman" charset="0"/>
              </a:endParaRPr>
            </a:p>
          </p:txBody>
        </p:sp>
      </p:grpSp>
      <p:cxnSp>
        <p:nvCxnSpPr>
          <p:cNvPr id="111" name="Curved Connector 110"/>
          <p:cNvCxnSpPr>
            <a:stCxn id="108" idx="2"/>
            <a:endCxn id="87" idx="4"/>
          </p:cNvCxnSpPr>
          <p:nvPr/>
        </p:nvCxnSpPr>
        <p:spPr>
          <a:xfrm rot="10800000">
            <a:off x="3003584" y="4650162"/>
            <a:ext cx="3563904" cy="579372"/>
          </a:xfrm>
          <a:prstGeom prst="curved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Freeform 40"/>
          <p:cNvSpPr>
            <a:spLocks/>
          </p:cNvSpPr>
          <p:nvPr/>
        </p:nvSpPr>
        <p:spPr bwMode="auto">
          <a:xfrm>
            <a:off x="7440612" y="5153625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Text Box 51"/>
          <p:cNvSpPr txBox="1">
            <a:spLocks noChangeArrowheads="1"/>
          </p:cNvSpPr>
          <p:nvPr/>
        </p:nvSpPr>
        <p:spPr bwMode="auto">
          <a:xfrm>
            <a:off x="7772400" y="5383812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000" dirty="0" err="1">
                <a:latin typeface="Arial" charset="0"/>
              </a:rPr>
              <a:t>rdt_rcv</a:t>
            </a:r>
            <a:r>
              <a:rPr lang="en-US" sz="1000" dirty="0">
                <a:latin typeface="Arial" charset="0"/>
              </a:rPr>
              <a:t>(</a:t>
            </a:r>
            <a:r>
              <a:rPr lang="en-US" sz="1000" dirty="0" err="1">
                <a:latin typeface="Arial" charset="0"/>
              </a:rPr>
              <a:t>rcvpkt</a:t>
            </a:r>
            <a:r>
              <a:rPr lang="en-US" sz="1000" dirty="0">
                <a:latin typeface="Arial" charset="0"/>
              </a:rPr>
              <a:t>)</a:t>
            </a:r>
            <a:endParaRPr lang="en-US" sz="1000" dirty="0">
              <a:latin typeface="Times New Roman" charset="0"/>
            </a:endParaRPr>
          </a:p>
        </p:txBody>
      </p:sp>
      <p:sp>
        <p:nvSpPr>
          <p:cNvPr id="117" name="Line 52"/>
          <p:cNvSpPr>
            <a:spLocks noChangeShapeType="1"/>
          </p:cNvSpPr>
          <p:nvPr/>
        </p:nvSpPr>
        <p:spPr bwMode="auto">
          <a:xfrm>
            <a:off x="7859712" y="5642378"/>
            <a:ext cx="83379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7989890" y="564237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Symbol" charset="0"/>
                <a:cs typeface="+mn-cs"/>
              </a:rPr>
              <a:t>L</a:t>
            </a:r>
          </a:p>
        </p:txBody>
      </p:sp>
      <p:sp>
        <p:nvSpPr>
          <p:cNvPr id="119" name="Freeform 31"/>
          <p:cNvSpPr>
            <a:spLocks/>
          </p:cNvSpPr>
          <p:nvPr/>
        </p:nvSpPr>
        <p:spPr bwMode="auto">
          <a:xfrm rot="19828728">
            <a:off x="7201377" y="2620026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31"/>
          <p:cNvSpPr>
            <a:spLocks/>
          </p:cNvSpPr>
          <p:nvPr/>
        </p:nvSpPr>
        <p:spPr bwMode="auto">
          <a:xfrm rot="17384144">
            <a:off x="5164478" y="83030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150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RDT 3.0 SENDER</dc:title>
  <dc:creator>tempadmin</dc:creator>
  <cp:lastModifiedBy>User Template</cp:lastModifiedBy>
  <cp:revision>6</cp:revision>
  <cp:lastPrinted>2014-10-09T00:46:50Z</cp:lastPrinted>
  <dcterms:created xsi:type="dcterms:W3CDTF">2014-10-07T19:15:31Z</dcterms:created>
  <dcterms:modified xsi:type="dcterms:W3CDTF">2014-10-09T01:32:10Z</dcterms:modified>
</cp:coreProperties>
</file>