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21"/>
  </p:notesMasterIdLst>
  <p:handoutMasterIdLst>
    <p:handoutMasterId r:id="rId22"/>
  </p:handoutMasterIdLst>
  <p:sldIdLst>
    <p:sldId id="297" r:id="rId3"/>
    <p:sldId id="298" r:id="rId4"/>
    <p:sldId id="303" r:id="rId5"/>
    <p:sldId id="300" r:id="rId6"/>
    <p:sldId id="305" r:id="rId7"/>
    <p:sldId id="317" r:id="rId8"/>
    <p:sldId id="301" r:id="rId9"/>
    <p:sldId id="306" r:id="rId10"/>
    <p:sldId id="308" r:id="rId11"/>
    <p:sldId id="309" r:id="rId12"/>
    <p:sldId id="307" r:id="rId13"/>
    <p:sldId id="310" r:id="rId14"/>
    <p:sldId id="311" r:id="rId15"/>
    <p:sldId id="312" r:id="rId16"/>
    <p:sldId id="314" r:id="rId17"/>
    <p:sldId id="313" r:id="rId18"/>
    <p:sldId id="315" r:id="rId19"/>
    <p:sldId id="316" r:id="rId20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84" autoAdjust="0"/>
  </p:normalViewPr>
  <p:slideViewPr>
    <p:cSldViewPr showGuides="1">
      <p:cViewPr varScale="1">
        <p:scale>
          <a:sx n="42" d="100"/>
          <a:sy n="42" d="100"/>
        </p:scale>
        <p:origin x="1426" y="48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9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00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45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939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79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7F92A-D9EF-42EA-8134-E49D9A11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AIMAS</a:t>
            </a:r>
            <a:r>
              <a:rPr lang="zh-TW" altLang="en-US" dirty="0"/>
              <a:t> </a:t>
            </a:r>
            <a:r>
              <a:rPr lang="en-US" altLang="zh-TW" dirty="0"/>
              <a:t>Final Repo</a:t>
            </a:r>
            <a:r>
              <a:rPr lang="en-US" altLang="zh-TW" dirty="0">
                <a:solidFill>
                  <a:schemeClr val="accent1"/>
                </a:solidFill>
              </a:rPr>
              <a:t>r</a:t>
            </a:r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D84D7-231B-49E9-8D48-A41D15B42F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Age-related Macular Degeneration Detection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31A6D6-75E9-4EF3-8754-9538664DA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資工 </a:t>
            </a:r>
            <a:r>
              <a:rPr lang="en-US" altLang="zh-TW" dirty="0"/>
              <a:t>113 – </a:t>
            </a:r>
            <a:r>
              <a:rPr lang="zh-TW" altLang="en-US" dirty="0"/>
              <a:t>李</a:t>
            </a:r>
            <a:r>
              <a:rPr lang="zh-TW" altLang="en-US" dirty="0">
                <a:solidFill>
                  <a:schemeClr val="accent1"/>
                </a:solidFill>
              </a:rPr>
              <a:t>泓</a:t>
            </a:r>
            <a:r>
              <a:rPr lang="zh-TW" altLang="en-US" dirty="0"/>
              <a:t>均</a:t>
            </a:r>
          </a:p>
        </p:txBody>
      </p:sp>
    </p:spTree>
    <p:extLst>
      <p:ext uri="{BB962C8B-B14F-4D97-AF65-F5344CB8AC3E}">
        <p14:creationId xmlns:p14="http://schemas.microsoft.com/office/powerpoint/2010/main" val="59223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A67B5-E61C-4F7E-8E2D-49C8D0A9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Learning rat</a:t>
            </a:r>
            <a:r>
              <a:rPr lang="en-US" altLang="zh-TW" dirty="0">
                <a:solidFill>
                  <a:schemeClr val="accent1"/>
                </a:solidFill>
              </a:rPr>
              <a:t>e</a:t>
            </a:r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80D230-009F-4623-817E-828C37CA8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CSIE - aras</a:t>
            </a:r>
            <a:r>
              <a:rPr lang="en-US" altLang="ja-JP" dirty="0">
                <a:solidFill>
                  <a:schemeClr val="accent1">
                    <a:alpha val="80000"/>
                  </a:schemeClr>
                </a:solidFill>
              </a:rPr>
              <a:t>h</a:t>
            </a:r>
            <a:r>
              <a:rPr lang="en-US" altLang="ja-JP" dirty="0"/>
              <a:t>i87</a:t>
            </a:r>
            <a:endParaRPr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075EB2-1075-4E56-BE70-837EB49BEF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0C0139-3D02-47A9-84F6-083E9C0E87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How to set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26ABED8-8FE2-4848-B9D1-F50F8C647B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/>
              <a:t>Small difference =&gt; [1e-2*LR, 1e-1*LR, LR]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/>
              <a:t>Big difference =&gt; [LR/9, LR/3, LR]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4085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A70FE-AF51-4C10-8149-59E253D5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</a:t>
            </a:r>
            <a:r>
              <a:rPr lang="en-US" altLang="zh-TW" dirty="0">
                <a:solidFill>
                  <a:schemeClr val="accent1"/>
                </a:solidFill>
              </a:rPr>
              <a:t>n</a:t>
            </a:r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CEB8B3-1C3C-41A7-854B-7DA481C64B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CSIE - aras</a:t>
            </a:r>
            <a:r>
              <a:rPr lang="en-US" altLang="ja-JP" dirty="0">
                <a:solidFill>
                  <a:schemeClr val="accent1">
                    <a:alpha val="80000"/>
                  </a:schemeClr>
                </a:solidFill>
              </a:rPr>
              <a:t>h</a:t>
            </a:r>
            <a:r>
              <a:rPr lang="en-US" altLang="ja-JP" dirty="0"/>
              <a:t>i87</a:t>
            </a:r>
            <a:endParaRPr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827954-39F3-4F80-B40B-D791179A62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91792F6-253B-463A-BF1A-0DDAE494B6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Training result after 20 epochs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AEFF265-89D0-4D04-8F1E-4E6D3E8CE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68" y="3286306"/>
            <a:ext cx="7228004" cy="47225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E098A8A-56D2-4F10-A1FD-EF5E87246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22" y="2041463"/>
            <a:ext cx="5328592" cy="721218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B1F1E10-C2B8-48B2-84C3-D8E885E55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68" y="3270640"/>
            <a:ext cx="7228004" cy="47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4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5C4FC-51FB-47EC-AA16-B2871EE3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Unfreeze mod</a:t>
            </a:r>
            <a:r>
              <a:rPr lang="en-US" altLang="zh-TW" dirty="0">
                <a:solidFill>
                  <a:schemeClr val="accent1"/>
                </a:solidFill>
              </a:rPr>
              <a:t>e</a:t>
            </a:r>
            <a:r>
              <a:rPr lang="en-US" altLang="zh-TW" dirty="0"/>
              <a:t>l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E8F9E3-CC2A-48F3-B3DA-2CE76FF18D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CSIE - aras</a:t>
            </a:r>
            <a:r>
              <a:rPr lang="en-US" altLang="ja-JP" dirty="0">
                <a:solidFill>
                  <a:schemeClr val="accent1">
                    <a:alpha val="80000"/>
                  </a:schemeClr>
                </a:solidFill>
              </a:rPr>
              <a:t>h</a:t>
            </a:r>
            <a:r>
              <a:rPr lang="en-US" altLang="ja-JP" dirty="0"/>
              <a:t>i87</a:t>
            </a:r>
            <a:endParaRPr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EC94DA-031C-4C29-B5C3-02FDFAFA3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C0A3D70-24C2-4D41-86ED-DEB3387562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Adjustment</a:t>
            </a:r>
            <a:r>
              <a:rPr lang="zh-TW" altLang="en-US" dirty="0"/>
              <a:t> </a:t>
            </a:r>
            <a:r>
              <a:rPr lang="en-US" altLang="zh-TW" dirty="0"/>
              <a:t>parameter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2F66D62-67B4-4A36-9738-3A1D511539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4000" dirty="0"/>
              <a:t>                        </a:t>
            </a:r>
          </a:p>
          <a:p>
            <a:r>
              <a:rPr lang="en-US" altLang="zh-TW" sz="4000" dirty="0"/>
              <a:t>                       Origin Model                                      After unfreeze model      </a:t>
            </a:r>
            <a:endParaRPr lang="zh-TW" altLang="en-US" sz="40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D51E98C-1A86-4460-A6FB-3AF830F96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42" y="3283727"/>
            <a:ext cx="7228004" cy="472765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AF0A66E-AF19-4151-B04B-F1E44BE41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121" y="3283727"/>
            <a:ext cx="7206194" cy="47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7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A1058-BCE8-4BD5-9159-E4249F3F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Resu</a:t>
            </a:r>
            <a:r>
              <a:rPr lang="en-US" altLang="zh-TW" dirty="0">
                <a:solidFill>
                  <a:schemeClr val="accent1"/>
                </a:solidFill>
              </a:rPr>
              <a:t>l</a:t>
            </a:r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4A3E27-F51F-44C5-99B3-858E49C213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CSIE - aras</a:t>
            </a:r>
            <a:r>
              <a:rPr lang="en-US" altLang="ja-JP" dirty="0">
                <a:solidFill>
                  <a:schemeClr val="accent1">
                    <a:alpha val="80000"/>
                  </a:schemeClr>
                </a:solidFill>
              </a:rPr>
              <a:t>h</a:t>
            </a:r>
            <a:r>
              <a:rPr lang="en-US" altLang="ja-JP" dirty="0"/>
              <a:t>i87</a:t>
            </a:r>
            <a:endParaRPr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EC73B9-924D-4B06-83BA-24F5FE5E3C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7D37EF-D870-49CA-8594-3630D3AC9E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ACC &amp; loss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2284BA-A0B4-4B5E-8F44-7D91968F7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54" y="3250175"/>
            <a:ext cx="7184384" cy="47947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E50443A-B856-4E72-A1CE-83821CFA5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75" y="4135387"/>
            <a:ext cx="5576520" cy="30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1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2142C-8289-483E-A4F4-6A3B08E3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</a:t>
            </a:r>
            <a:r>
              <a:rPr lang="en-US" altLang="zh-TW" dirty="0">
                <a:solidFill>
                  <a:schemeClr val="accent1"/>
                </a:solidFill>
              </a:rPr>
              <a:t>o</a:t>
            </a:r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BAF5A3-1210-4736-A920-FB30C7629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CSIE - aras</a:t>
            </a:r>
            <a:r>
              <a:rPr lang="en-US" altLang="ja-JP" dirty="0">
                <a:solidFill>
                  <a:schemeClr val="accent1">
                    <a:alpha val="80000"/>
                  </a:schemeClr>
                </a:solidFill>
              </a:rPr>
              <a:t>h</a:t>
            </a:r>
            <a:r>
              <a:rPr lang="en-US" altLang="ja-JP" dirty="0"/>
              <a:t>i87</a:t>
            </a:r>
            <a:endParaRPr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B4A833-E45C-461A-89B7-D4D1EAAFE7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F2EC00-00D9-459C-A706-9FED20DE93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Confusion matrix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9B865D8-C5CB-4DC6-96BF-7B7D27FBE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799" y="1953220"/>
            <a:ext cx="7262518" cy="74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9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257B0-1E14-4A0D-AE17-733B4599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</a:t>
            </a:r>
            <a:r>
              <a:rPr lang="en-US" altLang="zh-TW" dirty="0">
                <a:solidFill>
                  <a:schemeClr val="accent1"/>
                </a:solidFill>
              </a:rPr>
              <a:t>o</a:t>
            </a:r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8F05BE5-A49D-4E2B-8400-BF430B62D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CSIE - aras</a:t>
            </a:r>
            <a:r>
              <a:rPr lang="en-US" altLang="ja-JP" dirty="0">
                <a:solidFill>
                  <a:schemeClr val="accent1">
                    <a:alpha val="80000"/>
                  </a:schemeClr>
                </a:solidFill>
              </a:rPr>
              <a:t>h</a:t>
            </a:r>
            <a:r>
              <a:rPr lang="en-US" altLang="ja-JP" dirty="0"/>
              <a:t>i87</a:t>
            </a:r>
            <a:endParaRPr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4EAE40-77F6-4C75-9845-6928EF30AE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2C4E7D-A6F6-4F7F-8215-9555E7AA96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ROC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22B7781-803E-4211-A3D5-8041A6D7F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4000" dirty="0"/>
              <a:t>ROC</a:t>
            </a:r>
            <a:r>
              <a:rPr lang="zh-TW" altLang="en-US" sz="4000" dirty="0"/>
              <a:t> </a:t>
            </a:r>
            <a:r>
              <a:rPr lang="en-US" altLang="zh-TW" sz="4000" dirty="0"/>
              <a:t>curve – area = 0.91</a:t>
            </a:r>
            <a:endParaRPr lang="zh-TW" altLang="en-US" sz="4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D06574-AB74-4CD8-9BDA-476DD1DB8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278" y="3177886"/>
            <a:ext cx="6929184" cy="49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9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47889-35DE-4904-B5F4-D5610855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</a:t>
            </a:r>
            <a:r>
              <a:rPr lang="en-US" altLang="zh-TW" dirty="0">
                <a:solidFill>
                  <a:schemeClr val="accent1"/>
                </a:solidFill>
              </a:rPr>
              <a:t>o</a:t>
            </a:r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F80D13-EA78-4789-AC4D-DAA0A6C001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CSIE - aras</a:t>
            </a:r>
            <a:r>
              <a:rPr lang="en-US" altLang="ja-JP" dirty="0">
                <a:solidFill>
                  <a:schemeClr val="accent1">
                    <a:alpha val="80000"/>
                  </a:schemeClr>
                </a:solidFill>
              </a:rPr>
              <a:t>h</a:t>
            </a:r>
            <a:r>
              <a:rPr lang="en-US" altLang="ja-JP" dirty="0"/>
              <a:t>i87</a:t>
            </a:r>
            <a:endParaRPr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E4F597-FD27-4880-9DAD-0710447CD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FDBCBAE-E610-4032-ACEF-0FF7AF7B25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2256C03-53F9-41EB-A9CF-EF3565DC5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43" y="3775348"/>
            <a:ext cx="1044712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8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178CD-8CA9-4B21-8629-FB5B013B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</a:t>
            </a:r>
            <a:r>
              <a:rPr lang="en-US" altLang="zh-TW" dirty="0">
                <a:solidFill>
                  <a:schemeClr val="accent1"/>
                </a:solidFill>
              </a:rPr>
              <a:t>o</a:t>
            </a:r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F62469B-5B71-4BAE-8F54-32E908CBC9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CSIE - aras</a:t>
            </a:r>
            <a:r>
              <a:rPr lang="en-US" altLang="ja-JP" dirty="0">
                <a:solidFill>
                  <a:schemeClr val="accent1">
                    <a:alpha val="80000"/>
                  </a:schemeClr>
                </a:solidFill>
              </a:rPr>
              <a:t>h</a:t>
            </a:r>
            <a:r>
              <a:rPr lang="en-US" altLang="ja-JP" dirty="0"/>
              <a:t>i87</a:t>
            </a:r>
            <a:endParaRPr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30893F-627E-4790-95F2-C0A3D0F2D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78EF1CF-93CF-4390-9E63-B08C3790FB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Heatmap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1860CE-EB17-428B-A347-3A7E83A12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622" y="3774555"/>
            <a:ext cx="3746002" cy="37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DB4EC0A-698B-4926-8694-C57C1CE13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924" y="3778548"/>
            <a:ext cx="3746002" cy="37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913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DBE64-075F-4313-A415-D800416D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</a:t>
            </a:r>
            <a:r>
              <a:rPr kumimoji="1" lang="en-US" altLang="ja-JP" dirty="0">
                <a:solidFill>
                  <a:schemeClr val="accent1"/>
                </a:solidFill>
              </a:rPr>
              <a:t>Y</a:t>
            </a:r>
            <a:r>
              <a:rPr kumimoji="1" lang="en-US" altLang="ja-JP" dirty="0"/>
              <a:t>OU!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3B6AE2-65FF-4173-9800-00130A8D03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D47CB5-EDF1-4BC1-8FEB-F331160F68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CSIE - arashi</a:t>
            </a:r>
            <a:r>
              <a:rPr lang="en-US" altLang="zh-TW" dirty="0">
                <a:solidFill>
                  <a:schemeClr val="accent1"/>
                </a:solidFill>
              </a:rPr>
              <a:t>8</a:t>
            </a:r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6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9701F-1A33-4F83-8FE0-DBEC596C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Origin</a:t>
            </a:r>
            <a:r>
              <a:rPr lang="en-US" altLang="zh-TW" dirty="0">
                <a:solidFill>
                  <a:schemeClr val="accent1"/>
                </a:solidFill>
              </a:rPr>
              <a:t>a</a:t>
            </a:r>
            <a:r>
              <a:rPr lang="en-US" altLang="zh-TW" dirty="0"/>
              <a:t>l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97F32A0-B065-4892-A527-DD8E87070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CSIE - aras</a:t>
            </a:r>
            <a:r>
              <a:rPr lang="en-US" altLang="ja-JP" dirty="0">
                <a:solidFill>
                  <a:schemeClr val="accent1">
                    <a:alpha val="80000"/>
                  </a:schemeClr>
                </a:solidFill>
              </a:rPr>
              <a:t>h</a:t>
            </a:r>
            <a:r>
              <a:rPr lang="en-US" altLang="ja-JP" dirty="0"/>
              <a:t>i87</a:t>
            </a:r>
            <a:endParaRPr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55DE6C-5CCF-4F8E-B7F0-141B79B17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5EF1911-0C37-4D98-BAD6-7A95E88506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Lung nodule detection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1D7AD814-F680-4A69-874B-88C7CDD35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5000" dirty="0"/>
              <a:t>Dataset – Luna16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5000" dirty="0"/>
              <a:t>Model – yolov4, U-Net, 3D-CNN, CT-GAN</a:t>
            </a:r>
            <a:endParaRPr lang="zh-TW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6433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DF4D71D-FDB1-453B-80B9-E75DC2EF2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0" y="-92621"/>
            <a:ext cx="18320972" cy="10287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86A6289-50A7-432D-8902-2B80928B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architect</a:t>
            </a:r>
            <a:r>
              <a:rPr lang="en-US" altLang="zh-TW" dirty="0">
                <a:solidFill>
                  <a:schemeClr val="accent1"/>
                </a:solidFill>
              </a:rPr>
              <a:t>u</a:t>
            </a:r>
            <a:r>
              <a:rPr lang="en-US" altLang="zh-TW" dirty="0"/>
              <a:t>re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017261-0AD9-4A3D-8D1B-5D77D733AB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CSIE - aras</a:t>
            </a:r>
            <a:r>
              <a:rPr lang="en-US" altLang="ja-JP" dirty="0">
                <a:solidFill>
                  <a:schemeClr val="accent1">
                    <a:alpha val="80000"/>
                  </a:schemeClr>
                </a:solidFill>
              </a:rPr>
              <a:t>h</a:t>
            </a:r>
            <a:r>
              <a:rPr lang="en-US" altLang="ja-JP" dirty="0"/>
              <a:t>i87</a:t>
            </a:r>
            <a:endParaRPr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5325D4-E97C-40EF-AA34-24395852E3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064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3E9A3-3301-4DC0-A52B-0AB75114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Afterwo</a:t>
            </a:r>
            <a:r>
              <a:rPr lang="en-US" altLang="zh-TW" dirty="0">
                <a:solidFill>
                  <a:schemeClr val="accent1"/>
                </a:solidFill>
              </a:rPr>
              <a:t>r</a:t>
            </a:r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D972EE-9958-42E7-95FD-2BCF48505F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CSIE - aras</a:t>
            </a:r>
            <a:r>
              <a:rPr lang="en-US" altLang="ja-JP" dirty="0">
                <a:solidFill>
                  <a:schemeClr val="accent1">
                    <a:alpha val="80000"/>
                  </a:schemeClr>
                </a:solidFill>
              </a:rPr>
              <a:t>h</a:t>
            </a:r>
            <a:r>
              <a:rPr lang="en-US" altLang="ja-JP" dirty="0"/>
              <a:t>i87</a:t>
            </a:r>
            <a:endParaRPr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E20423-7C44-401C-9018-DD76322C2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5F30A8A-0DB6-40AD-8B5E-58D07B3958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AMD detection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EA1F164-4E61-4AB9-A2FA-69764C1312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/>
              <a:t>Dataset – </a:t>
            </a:r>
            <a:r>
              <a:rPr lang="en-US" altLang="zh-TW" sz="4000" dirty="0" err="1"/>
              <a:t>iChallenge</a:t>
            </a:r>
            <a:r>
              <a:rPr lang="en-US" altLang="zh-TW" sz="4000" dirty="0"/>
              <a:t>-AMD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/>
              <a:t>Model – ResNet50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/>
              <a:t>Frame - </a:t>
            </a:r>
            <a:r>
              <a:rPr lang="en-US" altLang="zh-TW" sz="4000" dirty="0" err="1"/>
              <a:t>fastai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5053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BBBDF-9E57-441D-9456-2D995A5C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struct</a:t>
            </a:r>
            <a:r>
              <a:rPr lang="en-US" altLang="zh-TW" dirty="0">
                <a:solidFill>
                  <a:schemeClr val="accent1"/>
                </a:solidFill>
              </a:rPr>
              <a:t>u</a:t>
            </a:r>
            <a:r>
              <a:rPr lang="en-US" altLang="zh-TW" dirty="0"/>
              <a:t>re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611627-8C74-4CA6-B89A-DE02237E31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CSIE - aras</a:t>
            </a:r>
            <a:r>
              <a:rPr lang="en-US" altLang="ja-JP" dirty="0">
                <a:solidFill>
                  <a:schemeClr val="accent1">
                    <a:alpha val="80000"/>
                  </a:schemeClr>
                </a:solidFill>
              </a:rPr>
              <a:t>h</a:t>
            </a:r>
            <a:r>
              <a:rPr lang="en-US" altLang="ja-JP" dirty="0"/>
              <a:t>i87</a:t>
            </a:r>
            <a:endParaRPr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59EC4A-B56E-4B07-8A32-99D4A2BCB3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54AA77-930B-4820-9290-B6AA376A30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Data structure for saving training </a:t>
            </a:r>
            <a:r>
              <a:rPr lang="en-US" altLang="zh-TW" dirty="0" err="1"/>
              <a:t>datas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D3BEECD-80C0-4F81-B544-FC79FACC6F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sz="4000" dirty="0" err="1"/>
              <a:t>AMD_Data</a:t>
            </a:r>
            <a:endParaRPr lang="en-US" altLang="zh-TW" sz="4000" dirty="0"/>
          </a:p>
          <a:p>
            <a:r>
              <a:rPr lang="en-US" altLang="zh-TW" sz="4000" dirty="0"/>
              <a:t>├── Training400</a:t>
            </a:r>
          </a:p>
          <a:p>
            <a:r>
              <a:rPr lang="en-US" altLang="zh-TW" sz="4000" dirty="0"/>
              <a:t>│   ├── AMD                        - With AMD (89)</a:t>
            </a:r>
          </a:p>
          <a:p>
            <a:r>
              <a:rPr lang="en-US" altLang="zh-TW" sz="4000" dirty="0"/>
              <a:t>│   ├── Non-AMD               - Without AMD (311)</a:t>
            </a:r>
          </a:p>
          <a:p>
            <a:r>
              <a:rPr lang="en-US" altLang="zh-TW" sz="4000" dirty="0"/>
              <a:t>│   └── models</a:t>
            </a:r>
          </a:p>
          <a:p>
            <a:r>
              <a:rPr lang="en-US" altLang="zh-TW" sz="4000" dirty="0"/>
              <a:t>└── Training400-Lesion</a:t>
            </a:r>
          </a:p>
          <a:p>
            <a:r>
              <a:rPr lang="en-US" altLang="zh-TW" sz="4000" dirty="0"/>
              <a:t>    ├── </a:t>
            </a:r>
            <a:r>
              <a:rPr lang="en-US" altLang="zh-TW" sz="4000" dirty="0" err="1"/>
              <a:t>Lesion_Illustration</a:t>
            </a:r>
            <a:r>
              <a:rPr lang="en-US" altLang="zh-TW" sz="4000" dirty="0"/>
              <a:t> - AMD Illustration</a:t>
            </a:r>
          </a:p>
          <a:p>
            <a:r>
              <a:rPr lang="en-US" altLang="zh-TW" sz="4000" dirty="0"/>
              <a:t>    └── </a:t>
            </a:r>
            <a:r>
              <a:rPr lang="en-US" altLang="zh-TW" sz="4000" dirty="0" err="1"/>
              <a:t>Lesion_Masks</a:t>
            </a:r>
            <a:r>
              <a:rPr lang="en-US" altLang="zh-TW" sz="4000" dirty="0"/>
              <a:t>          - All kind AMD masks (400)</a:t>
            </a:r>
          </a:p>
          <a:p>
            <a:r>
              <a:rPr lang="en-US" altLang="zh-TW" sz="4000" dirty="0"/>
              <a:t>        ├── drusen                  - (61)</a:t>
            </a:r>
          </a:p>
          <a:p>
            <a:r>
              <a:rPr lang="en-US" altLang="zh-TW" sz="4000" dirty="0"/>
              <a:t>        ├── exudate                - (38)</a:t>
            </a:r>
          </a:p>
          <a:p>
            <a:r>
              <a:rPr lang="en-US" altLang="zh-TW" sz="4000" dirty="0"/>
              <a:t>        ├── hemorrhage        - (19)</a:t>
            </a:r>
          </a:p>
          <a:p>
            <a:r>
              <a:rPr lang="en-US" altLang="zh-TW" sz="4000" dirty="0"/>
              <a:t>        ├── others                   - (17)</a:t>
            </a:r>
          </a:p>
          <a:p>
            <a:r>
              <a:rPr lang="en-US" altLang="zh-TW" sz="4000" dirty="0"/>
              <a:t>        └── scar                        - (13)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4896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3C3AC-8216-4840-88A4-BE076E12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ResNet</a:t>
            </a:r>
            <a:r>
              <a:rPr lang="en-US" altLang="zh-TW" dirty="0">
                <a:solidFill>
                  <a:schemeClr val="accent1"/>
                </a:solidFill>
              </a:rPr>
              <a:t>5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93E401-6703-4FDB-9837-23D780500F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CSIE - aras</a:t>
            </a:r>
            <a:r>
              <a:rPr lang="en-US" altLang="ja-JP" dirty="0">
                <a:solidFill>
                  <a:schemeClr val="accent1">
                    <a:alpha val="80000"/>
                  </a:schemeClr>
                </a:solidFill>
              </a:rPr>
              <a:t>h</a:t>
            </a:r>
            <a:r>
              <a:rPr lang="en-US" altLang="ja-JP" dirty="0"/>
              <a:t>i87</a:t>
            </a:r>
            <a:endParaRPr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E65E71-3A3B-4212-91AE-E8430EA4AC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440065-E4F7-4099-97BA-C8DB39A7DD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7AC32A00-F10A-4E3E-BA11-535018A281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zh-TW" sz="4000" dirty="0"/>
          </a:p>
          <a:p>
            <a:endParaRPr lang="en-US" altLang="zh-TW" sz="4000" dirty="0"/>
          </a:p>
          <a:p>
            <a:endParaRPr lang="en-US" altLang="zh-TW" sz="4000" dirty="0"/>
          </a:p>
          <a:p>
            <a:endParaRPr lang="en-US" altLang="zh-TW" sz="4000" dirty="0"/>
          </a:p>
          <a:p>
            <a:endParaRPr lang="en-US" altLang="zh-TW" sz="4000" dirty="0"/>
          </a:p>
          <a:p>
            <a:endParaRPr lang="en-US" altLang="zh-TW" sz="4000" dirty="0"/>
          </a:p>
          <a:p>
            <a:endParaRPr lang="en-US" altLang="zh-TW" sz="4000" dirty="0"/>
          </a:p>
          <a:p>
            <a:r>
              <a:rPr lang="zh-TW" altLang="en-US" sz="4000" dirty="0"/>
              <a:t>                </a:t>
            </a:r>
            <a:r>
              <a:rPr lang="en-US" altLang="zh-TW" sz="4000" dirty="0"/>
              <a:t>H(X) = F(x) + x</a:t>
            </a:r>
            <a:endParaRPr lang="zh-TW" altLang="en-US" sz="4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07B2098-E694-420A-AF6F-E5E6EE79F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22" y="3375646"/>
            <a:ext cx="6691156" cy="36004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4965783-1B03-47FE-950C-802448938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318" y="2626915"/>
            <a:ext cx="6494711" cy="60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30506-B5F0-497F-8B06-43B81D53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Classificati</a:t>
            </a:r>
            <a:r>
              <a:rPr lang="en-US" altLang="zh-TW" dirty="0">
                <a:solidFill>
                  <a:schemeClr val="accent1"/>
                </a:solidFill>
              </a:rPr>
              <a:t>o</a:t>
            </a:r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559E26-A6A9-4E74-AB67-EA790D7782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CSIE - aras</a:t>
            </a:r>
            <a:r>
              <a:rPr lang="en-US" altLang="ja-JP" dirty="0">
                <a:solidFill>
                  <a:schemeClr val="accent1">
                    <a:alpha val="80000"/>
                  </a:schemeClr>
                </a:solidFill>
              </a:rPr>
              <a:t>h</a:t>
            </a:r>
            <a:r>
              <a:rPr lang="en-US" altLang="ja-JP" dirty="0"/>
              <a:t>i87</a:t>
            </a:r>
            <a:endParaRPr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0083C4-4B78-4694-9F88-F3B80A0C5B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0E8BEF-D1A6-4F0C-9489-3FA9182A84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Preprocessing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49DD0F0-7247-46B3-813D-E0B30E290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What have done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6BF4A9F-6FD8-48A4-8D34-FA01BA5E46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/>
              <a:t>Resize 224x224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/>
              <a:t>Transform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/>
              <a:t>Label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/>
              <a:t>Set batch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/>
              <a:t>Random shuffle</a:t>
            </a:r>
            <a:endParaRPr lang="zh-TW" altLang="en-US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C01697-8104-4229-8FB3-D50A6F427F3D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" b="109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20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CAB01-A8D4-4998-A2B4-E8EEEFEB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rate setti</a:t>
            </a:r>
            <a:r>
              <a:rPr lang="en-US" altLang="zh-TW" dirty="0">
                <a:solidFill>
                  <a:schemeClr val="accent1"/>
                </a:solidFill>
              </a:rPr>
              <a:t>n</a:t>
            </a:r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BC9AF-EEB0-42D9-829E-27F9C4068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CSIE - aras</a:t>
            </a:r>
            <a:r>
              <a:rPr lang="en-US" altLang="ja-JP" dirty="0">
                <a:solidFill>
                  <a:schemeClr val="accent1">
                    <a:alpha val="80000"/>
                  </a:schemeClr>
                </a:solidFill>
              </a:rPr>
              <a:t>h</a:t>
            </a:r>
            <a:r>
              <a:rPr lang="en-US" altLang="ja-JP" dirty="0"/>
              <a:t>i87</a:t>
            </a:r>
            <a:endParaRPr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9AC8E9-3190-46E0-9D02-24BC54876B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D5876D-59FD-4554-B0B8-628BF21D95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Let </a:t>
            </a:r>
            <a:r>
              <a:rPr lang="en-US" altLang="zh-TW" dirty="0" err="1"/>
              <a:t>fastai</a:t>
            </a:r>
            <a:r>
              <a:rPr lang="en-US" altLang="zh-TW" dirty="0"/>
              <a:t> find LR automatically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C970D04-552C-466B-8C98-0F560E1CA2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sz="4000" dirty="0"/>
              <a:t>Auto find learning rate</a:t>
            </a:r>
            <a:endParaRPr lang="zh-TW" altLang="en-US" sz="4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7E5C248-585F-4498-B593-B5E4A8181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278" y="3337551"/>
            <a:ext cx="7056784" cy="462001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1BCBEF5-E7FE-4068-AA10-0B39AB16D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" y="4999483"/>
            <a:ext cx="7417928" cy="12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480D6-2EBF-4A19-9E26-03C83D9E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Learning rat</a:t>
            </a:r>
            <a:r>
              <a:rPr lang="en-US" altLang="zh-TW" dirty="0">
                <a:solidFill>
                  <a:schemeClr val="accent1"/>
                </a:solidFill>
              </a:rPr>
              <a:t>e</a:t>
            </a:r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33A7C0-44E8-4EF6-B471-3412C62C92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CSIE - aras</a:t>
            </a:r>
            <a:r>
              <a:rPr lang="en-US" altLang="ja-JP" dirty="0">
                <a:solidFill>
                  <a:schemeClr val="accent1">
                    <a:alpha val="80000"/>
                  </a:schemeClr>
                </a:solidFill>
              </a:rPr>
              <a:t>h</a:t>
            </a:r>
            <a:r>
              <a:rPr lang="en-US" altLang="ja-JP" dirty="0"/>
              <a:t>i87</a:t>
            </a:r>
            <a:endParaRPr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3087EE-BEAC-4F4C-BCAF-D7277E012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450087-388E-4436-AB05-8F2614A1C9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Learning rate annealing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BE0DB98A-840B-4818-8C6E-52A78C23E2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51FFDDB-6B96-4F16-86C0-DA1FDC4C9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310" y="3364062"/>
            <a:ext cx="6442970" cy="46085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7646325-BB66-46E5-A087-3762AB315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17" y="4952237"/>
            <a:ext cx="7898382" cy="13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05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FD7FA6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CE579B"/>
      </a:hlink>
      <a:folHlink>
        <a:srgbClr val="AA3176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FD7FA6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CE579B"/>
      </a:hlink>
      <a:folHlink>
        <a:srgbClr val="AA3176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329</Words>
  <Application>Microsoft Office PowerPoint</Application>
  <PresentationFormat>自訂</PresentationFormat>
  <Paragraphs>121</Paragraphs>
  <Slides>18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Crimson Text</vt:lpstr>
      <vt:lpstr>Arial</vt:lpstr>
      <vt:lpstr>Calibri</vt:lpstr>
      <vt:lpstr>Title</vt:lpstr>
      <vt:lpstr>Contents</vt:lpstr>
      <vt:lpstr>AIMAS Final Report</vt:lpstr>
      <vt:lpstr>Original</vt:lpstr>
      <vt:lpstr>Project architecture</vt:lpstr>
      <vt:lpstr>Afterword</vt:lpstr>
      <vt:lpstr>Data structure</vt:lpstr>
      <vt:lpstr>ResNet50</vt:lpstr>
      <vt:lpstr>Classification</vt:lpstr>
      <vt:lpstr>Learning rate setting</vt:lpstr>
      <vt:lpstr>Differential Learning rates</vt:lpstr>
      <vt:lpstr>Differential Learning rates</vt:lpstr>
      <vt:lpstr>Training</vt:lpstr>
      <vt:lpstr>Unfreeze model</vt:lpstr>
      <vt:lpstr>Final Result</vt:lpstr>
      <vt:lpstr>Evaluation</vt:lpstr>
      <vt:lpstr>Evaluation</vt:lpstr>
      <vt:lpstr>Evaluation</vt:lpstr>
      <vt:lpstr>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嵐 伊</cp:lastModifiedBy>
  <cp:revision>160</cp:revision>
  <dcterms:created xsi:type="dcterms:W3CDTF">2015-02-26T15:14:38Z</dcterms:created>
  <dcterms:modified xsi:type="dcterms:W3CDTF">2021-01-05T05:08:15Z</dcterms:modified>
</cp:coreProperties>
</file>