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7" r:id="rId3"/>
    <p:sldId id="268" r:id="rId4"/>
    <p:sldId id="266" r:id="rId5"/>
    <p:sldId id="265" r:id="rId6"/>
    <p:sldId id="270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67BEE-0DC8-41D3-B098-CD30CDAAE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A738C4-F048-4ACC-8293-6BC30FC7E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5ED3-D5DA-421E-AD3F-91BD5A832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E1E34-F779-4F0B-B030-C885B9739253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C6774-7AC8-4883-A600-584BC2644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3BB9F-67C4-4B5A-B09B-372D92292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1ED9-E938-4A12-A036-0B755F253F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498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456A1-820F-42DE-8100-C95D78640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9B7468-02C2-474A-9999-0E1DB57DF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99B55-4EF0-4480-A596-CA4A9D1EC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E1E34-F779-4F0B-B030-C885B9739253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FD415-246F-413A-81E5-B9801E8BF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0C9FD-8597-4FFD-8FFF-94747A18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1ED9-E938-4A12-A036-0B755F253F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982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9CBD48-31E2-441B-94FB-C39C2B6D21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BCE0DB-6488-4744-BA25-56EB3A1E2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C8065-53E6-4F64-A78A-C4723971A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E1E34-F779-4F0B-B030-C885B9739253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53A24-F609-4308-B15D-8B8E6F74B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E1A40-5F37-418F-9FDC-635310569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1ED9-E938-4A12-A036-0B755F253F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8852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EEE4A-CE25-45D7-B497-8BA9EA73C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F81F5-C0D6-4E59-87ED-4DDE9D20E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EAEED-7610-4C41-8B33-7F3D9F5C7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E1E34-F779-4F0B-B030-C885B9739253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1DD58-E7AA-4321-B822-08D3377A7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57800-73C9-43E8-8281-3A5DA4754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1ED9-E938-4A12-A036-0B755F253F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963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0891C-6F89-4345-AAA7-7C2FBE354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36E96-EACF-477E-9A7B-91B302CFE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91914-3921-4AC8-9F1D-6C9C17515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E1E34-F779-4F0B-B030-C885B9739253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5B5EF-1FD1-4990-8564-2D8E6A536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7F2CA-CEB4-4D97-AE28-B3087B9D1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1ED9-E938-4A12-A036-0B755F253F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7295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1BD6-B5D0-4853-9749-7BDE080D6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03325-F939-418E-BA21-476EEDBD3D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81D6B9-AF85-4C00-954B-7117C3316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9A62D-781B-4A14-9661-381425F93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E1E34-F779-4F0B-B030-C885B9739253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F7950-0A89-4FB6-9EDE-63E6A1DE2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D9C6C-9933-4907-8CA1-1A9FBFD0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1ED9-E938-4A12-A036-0B755F253F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7421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A7B4C-3274-4226-97DA-84139E50A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22D46-3AD4-4CE2-ADEA-7418AE8B5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9DEEDF-6853-4026-9E6E-7064D62D0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08374B-9279-4CDB-BFA1-3685784C3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FE83EA-1406-454D-BD7A-E1C9420E09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46ECA5-D348-4948-AC79-9FDEE9DB5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E1E34-F779-4F0B-B030-C885B9739253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4C23C-DAAD-4309-A628-5719F02F4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763C1-E8D3-497A-BC13-436A5F76A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1ED9-E938-4A12-A036-0B755F253F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5901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A8CCF-C020-41C7-BEA7-553B9E520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5F5826-FECD-4EB2-9ACD-192EAE528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E1E34-F779-4F0B-B030-C885B9739253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694776-538E-4A84-B853-E8C269317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722C0D-8A0C-4B31-A2CE-A076E09A4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1ED9-E938-4A12-A036-0B755F253F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2797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E61B1E-D6B1-4A28-A6D4-2CB5FCC92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E1E34-F779-4F0B-B030-C885B9739253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4FC388-8A14-4787-884A-5438E9B71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58AFA-DA6A-45FD-B624-6A96CF856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1ED9-E938-4A12-A036-0B755F253F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8395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A7F1E-E862-44C9-B5BF-DF371AC06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2825-F8CA-4A7B-8F38-EA5AE7CF2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BE5F8-81FC-4ED3-B7AC-3E77F537D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7C532-186A-4C69-BA94-F1BD421AF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E1E34-F779-4F0B-B030-C885B9739253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D7361-6213-4BD7-B52E-EC34298EC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97674-BE55-493A-885F-A35198AE3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1ED9-E938-4A12-A036-0B755F253F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409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CBF31-EA2D-48EE-881E-78BA18CD6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242D93-663E-4111-AFCA-6A087F50B6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204F4-E883-4734-BBCC-F0CA911F8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6E7B7-DC94-4A7A-9F49-DBE903F4C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E1E34-F779-4F0B-B030-C885B9739253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B2EBA-6E54-406F-9E29-0E8C03F54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3AD9C-E9AE-4905-95FD-65F2547D8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1ED9-E938-4A12-A036-0B755F253F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33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75248E-0FF5-4AE3-A040-CFC2760AF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DAFDD-C35F-40A6-A129-BC22C3778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61146-63EA-45C1-AE70-DFC58C3A77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E1E34-F779-4F0B-B030-C885B9739253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18FFA-3764-4FFD-AE6E-588243167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00D05-EF56-4829-B899-11851DB9B0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D1ED9-E938-4A12-A036-0B755F253F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219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16711-B7BA-4EA2-A9C2-0F6AD0CC1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Program Design (2) HW2</a:t>
            </a:r>
            <a:endParaRPr lang="zh-TW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FA4E2-756D-4E6E-B9FF-E087927952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/>
              <a:t>Dued</a:t>
            </a:r>
            <a:r>
              <a:rPr lang="en-US" altLang="zh-TW"/>
              <a:t> before 9am March </a:t>
            </a:r>
            <a:r>
              <a:rPr lang="en-US" altLang="zh-TW" dirty="0"/>
              <a:t>23</a:t>
            </a:r>
            <a:r>
              <a:rPr lang="en-US" altLang="zh-TW" baseline="30000" dirty="0"/>
              <a:t>th</a:t>
            </a:r>
            <a:r>
              <a:rPr lang="en-US" altLang="zh-TW" dirty="0"/>
              <a:t>, 2021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4291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FFAF9-505A-42A3-BF53-5B3E8AA78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862" y="1784412"/>
            <a:ext cx="11461072" cy="50735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0" i="0" dirty="0">
                <a:solidFill>
                  <a:srgbClr val="222222"/>
                </a:solidFill>
                <a:effectLst/>
                <a:latin typeface="Aspira Webfont"/>
              </a:rPr>
              <a:t>We want to build a simple “English language” calculator that does the following: </a:t>
            </a:r>
          </a:p>
          <a:p>
            <a:r>
              <a:rPr lang="en-US" altLang="zh-TW" b="0" i="0" dirty="0">
                <a:solidFill>
                  <a:srgbClr val="222222"/>
                </a:solidFill>
                <a:effectLst/>
                <a:latin typeface="Aspira Webfont"/>
              </a:rPr>
              <a:t>takes three inputs from the keyboard, the first two are </a:t>
            </a:r>
            <a:r>
              <a:rPr lang="en-US" altLang="zh-TW" b="1" i="0" dirty="0">
                <a:solidFill>
                  <a:srgbClr val="222222"/>
                </a:solidFill>
                <a:effectLst/>
                <a:latin typeface="Aspira Webfont"/>
              </a:rPr>
              <a:t>int</a:t>
            </a:r>
            <a:r>
              <a:rPr lang="en-US" altLang="zh-TW" b="0" i="0" dirty="0">
                <a:solidFill>
                  <a:srgbClr val="222222"/>
                </a:solidFill>
                <a:effectLst/>
                <a:latin typeface="Aspira Webfont"/>
              </a:rPr>
              <a:t> from 0 to 9 </a:t>
            </a:r>
          </a:p>
          <a:p>
            <a:r>
              <a:rPr lang="en-US" altLang="zh-TW" b="0" i="0" dirty="0">
                <a:solidFill>
                  <a:srgbClr val="222222"/>
                </a:solidFill>
                <a:effectLst/>
                <a:latin typeface="Aspira Webfont"/>
              </a:rPr>
              <a:t>The third input is a </a:t>
            </a:r>
            <a:r>
              <a:rPr lang="en-US" altLang="zh-TW" b="1" i="0" dirty="0">
                <a:solidFill>
                  <a:srgbClr val="222222"/>
                </a:solidFill>
                <a:effectLst/>
                <a:latin typeface="Aspira Webfont"/>
              </a:rPr>
              <a:t>char</a:t>
            </a:r>
            <a:r>
              <a:rPr lang="en-US" altLang="zh-TW" b="0" i="0" dirty="0">
                <a:solidFill>
                  <a:srgbClr val="222222"/>
                </a:solidFill>
                <a:effectLst/>
                <a:latin typeface="Aspira Webfont"/>
              </a:rPr>
              <a:t> from the keyboard, representing one of five operations from the keyboard: + (addition), – (subtraction), * (multiplication), / (division), and ^ (exponentiation) </a:t>
            </a:r>
          </a:p>
          <a:p>
            <a:r>
              <a:rPr lang="en-US" altLang="zh-TW" b="0" i="0" dirty="0">
                <a:solidFill>
                  <a:srgbClr val="222222"/>
                </a:solidFill>
                <a:effectLst/>
                <a:latin typeface="Aspira Webfont"/>
              </a:rPr>
              <a:t>outputs the description of the operation in plain English, as well as the numeric result (</a:t>
            </a:r>
            <a:r>
              <a:rPr lang="en-US" altLang="zh-TW" b="1" i="0" dirty="0">
                <a:solidFill>
                  <a:srgbClr val="222222"/>
                </a:solidFill>
                <a:effectLst/>
                <a:latin typeface="Aspira Webfont"/>
              </a:rPr>
              <a:t>int</a:t>
            </a:r>
            <a:r>
              <a:rPr lang="en-US" altLang="zh-TW" b="0" i="0" dirty="0">
                <a:solidFill>
                  <a:srgbClr val="222222"/>
                </a:solidFill>
                <a:effectLst/>
                <a:latin typeface="Aspira Webfon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24625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FFAF9-505A-42A3-BF53-5B3E8AA78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464" y="124288"/>
            <a:ext cx="11461072" cy="59879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0" i="0" dirty="0">
                <a:solidFill>
                  <a:srgbClr val="222222"/>
                </a:solidFill>
                <a:effectLst/>
                <a:latin typeface="Aspira Webfont"/>
              </a:rPr>
              <a:t>For instance, if the two numbers are 5 and 3, and the operation is *, then the output should be “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Aspira Webfont"/>
              </a:rPr>
              <a:t>five multiplied by three is 15</a:t>
            </a:r>
            <a:r>
              <a:rPr lang="en-US" altLang="zh-TW" b="0" i="0" dirty="0">
                <a:solidFill>
                  <a:srgbClr val="222222"/>
                </a:solidFill>
                <a:effectLst/>
                <a:latin typeface="Aspira Webfont"/>
              </a:rPr>
              <a:t>”. Note that the result is given as a number, not a word. </a:t>
            </a:r>
          </a:p>
          <a:p>
            <a:pPr marL="0" indent="0">
              <a:buNone/>
            </a:pPr>
            <a:r>
              <a:rPr lang="en-US" altLang="zh-TW" b="0" i="0" dirty="0">
                <a:solidFill>
                  <a:srgbClr val="222222"/>
                </a:solidFill>
                <a:effectLst/>
                <a:latin typeface="Aspira Webfont"/>
              </a:rPr>
              <a:t>If the two numbers are 2 and 9, and the operation is –, then the output should be “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Aspira Webfont"/>
              </a:rPr>
              <a:t>two minus nine is -7</a:t>
            </a:r>
            <a:r>
              <a:rPr lang="en-US" altLang="zh-TW" b="0" i="0" dirty="0">
                <a:solidFill>
                  <a:srgbClr val="222222"/>
                </a:solidFill>
                <a:effectLst/>
                <a:latin typeface="Aspira Webfont"/>
              </a:rPr>
              <a:t>” </a:t>
            </a:r>
          </a:p>
          <a:p>
            <a:pPr marL="0" indent="0">
              <a:buNone/>
            </a:pPr>
            <a:r>
              <a:rPr lang="en-US" altLang="zh-TW" b="0" i="0" dirty="0">
                <a:solidFill>
                  <a:srgbClr val="222222"/>
                </a:solidFill>
                <a:effectLst/>
                <a:latin typeface="Aspira Webfont"/>
              </a:rPr>
              <a:t>If the two numbers are 5 and 2, and the operation is ^, then the output should be “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Aspira Webfont"/>
              </a:rPr>
              <a:t>five to the power two is 25</a:t>
            </a:r>
            <a:r>
              <a:rPr lang="en-US" altLang="zh-TW" b="0" i="0" dirty="0">
                <a:solidFill>
                  <a:srgbClr val="222222"/>
                </a:solidFill>
                <a:effectLst/>
                <a:latin typeface="Aspira Webfont"/>
              </a:rPr>
              <a:t>” (Hint: to perform the exponentiation, use the pow method of the Math class.) </a:t>
            </a:r>
          </a:p>
          <a:p>
            <a:pPr marL="0" indent="0">
              <a:buNone/>
            </a:pPr>
            <a:r>
              <a:rPr lang="en-US" altLang="zh-TW" b="0" i="0" dirty="0">
                <a:solidFill>
                  <a:srgbClr val="222222"/>
                </a:solidFill>
                <a:effectLst/>
                <a:latin typeface="Aspira Webfont"/>
              </a:rPr>
              <a:t>If the two numbers are 5 and 0, and the operation is /, then the output should be “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Aspira Webfont"/>
              </a:rPr>
              <a:t>division by zero is not allowed</a:t>
            </a:r>
            <a:r>
              <a:rPr lang="en-US" altLang="zh-TW" b="0" i="0" dirty="0">
                <a:solidFill>
                  <a:srgbClr val="222222"/>
                </a:solidFill>
                <a:effectLst/>
                <a:latin typeface="Aspira Webfont"/>
              </a:rPr>
              <a:t>”. Here the operation will not be performed. </a:t>
            </a:r>
            <a:endParaRPr lang="en-US" altLang="zh-TW" dirty="0">
              <a:solidFill>
                <a:srgbClr val="222222"/>
              </a:solidFill>
              <a:latin typeface="Aspira Webfont"/>
            </a:endParaRPr>
          </a:p>
          <a:p>
            <a:pPr marL="0" indent="0">
              <a:buNone/>
            </a:pPr>
            <a:r>
              <a:rPr lang="en-US" altLang="zh-TW" b="0" i="0" dirty="0">
                <a:solidFill>
                  <a:srgbClr val="222222"/>
                </a:solidFill>
                <a:effectLst/>
                <a:latin typeface="Aspira Webfont"/>
              </a:rPr>
              <a:t>If the two numbers are 25 and 3, and the operation is +, then the output should be “</a:t>
            </a:r>
            <a:r>
              <a:rPr lang="en-US" altLang="zh-TW" dirty="0">
                <a:solidFill>
                  <a:srgbClr val="FF0000"/>
                </a:solidFill>
                <a:latin typeface="Aspira Webfont"/>
              </a:rPr>
              <a:t>i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Aspira Webfont"/>
              </a:rPr>
              <a:t>nvalid number</a:t>
            </a:r>
            <a:r>
              <a:rPr lang="en-US" altLang="zh-TW" b="0" i="0" dirty="0">
                <a:solidFill>
                  <a:srgbClr val="222222"/>
                </a:solidFill>
                <a:effectLst/>
                <a:latin typeface="Aspira Webfont"/>
              </a:rPr>
              <a:t>” because 25 is larger than the given range(0-9).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FAAFFA3-513E-4A35-A5F5-5BDEA39EC36D}"/>
              </a:ext>
            </a:extLst>
          </p:cNvPr>
          <p:cNvSpPr txBox="1">
            <a:spLocks/>
          </p:cNvSpPr>
          <p:nvPr/>
        </p:nvSpPr>
        <p:spPr>
          <a:xfrm>
            <a:off x="365464" y="5877018"/>
            <a:ext cx="11461072" cy="6894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solidFill>
                  <a:srgbClr val="222222"/>
                </a:solidFill>
                <a:latin typeface="Aspira Webfont"/>
              </a:rPr>
              <a:t>If division by zero and invalid number happens simultaneously, invalid number will have a higher priority, the result should be “invalid number”.</a:t>
            </a:r>
          </a:p>
        </p:txBody>
      </p:sp>
    </p:spTree>
    <p:extLst>
      <p:ext uri="{BB962C8B-B14F-4D97-AF65-F5344CB8AC3E}">
        <p14:creationId xmlns:p14="http://schemas.microsoft.com/office/powerpoint/2010/main" val="942290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FFAF9-505A-42A3-BF53-5B3E8AA78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464" y="301840"/>
            <a:ext cx="11461072" cy="61966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b="0" i="0" dirty="0">
                <a:solidFill>
                  <a:srgbClr val="222222"/>
                </a:solidFill>
                <a:effectLst/>
                <a:latin typeface="Aspira Webfont"/>
              </a:rPr>
              <a:t>As for the operators, they should be translated into English as follows: </a:t>
            </a:r>
          </a:p>
          <a:p>
            <a:pPr marL="0" indent="0">
              <a:buNone/>
            </a:pPr>
            <a:r>
              <a:rPr lang="en-US" altLang="zh-TW" b="0" i="0" dirty="0">
                <a:solidFill>
                  <a:srgbClr val="222222"/>
                </a:solidFill>
                <a:effectLst/>
                <a:latin typeface="Aspira Webfont"/>
              </a:rPr>
              <a:t>+ plus </a:t>
            </a:r>
          </a:p>
          <a:p>
            <a:pPr>
              <a:buFontTx/>
              <a:buChar char="-"/>
            </a:pPr>
            <a:r>
              <a:rPr lang="en-US" altLang="zh-TW" b="0" i="0" dirty="0">
                <a:solidFill>
                  <a:srgbClr val="222222"/>
                </a:solidFill>
                <a:effectLst/>
                <a:latin typeface="Aspira Webfont"/>
              </a:rPr>
              <a:t>minus </a:t>
            </a:r>
          </a:p>
          <a:p>
            <a:pPr marL="0" indent="0">
              <a:buNone/>
            </a:pPr>
            <a:r>
              <a:rPr lang="en-US" altLang="zh-TW" b="0" i="0" dirty="0">
                <a:solidFill>
                  <a:srgbClr val="222222"/>
                </a:solidFill>
                <a:effectLst/>
                <a:latin typeface="Aspira Webfont"/>
              </a:rPr>
              <a:t>* multiplied by </a:t>
            </a:r>
          </a:p>
          <a:p>
            <a:pPr marL="0" indent="0">
              <a:buNone/>
            </a:pPr>
            <a:r>
              <a:rPr lang="en-US" altLang="zh-TW" b="0" i="0" dirty="0">
                <a:solidFill>
                  <a:srgbClr val="222222"/>
                </a:solidFill>
                <a:effectLst/>
                <a:latin typeface="Aspira Webfont"/>
              </a:rPr>
              <a:t>/ divided by </a:t>
            </a:r>
          </a:p>
          <a:p>
            <a:pPr marL="0" indent="0">
              <a:buNone/>
            </a:pPr>
            <a:r>
              <a:rPr lang="en-US" altLang="zh-TW" b="0" i="0" dirty="0">
                <a:solidFill>
                  <a:srgbClr val="222222"/>
                </a:solidFill>
                <a:effectLst/>
                <a:latin typeface="Aspira Webfont"/>
              </a:rPr>
              <a:t>^ to the power </a:t>
            </a:r>
          </a:p>
          <a:p>
            <a:pPr marL="0" indent="0">
              <a:buNone/>
            </a:pPr>
            <a:endParaRPr lang="en-US" altLang="zh-TW" dirty="0">
              <a:solidFill>
                <a:srgbClr val="222222"/>
              </a:solidFill>
              <a:latin typeface="Aspira Webfont"/>
            </a:endParaRPr>
          </a:p>
          <a:p>
            <a:pPr marL="0" indent="0">
              <a:buNone/>
            </a:pPr>
            <a:r>
              <a:rPr lang="en-US" altLang="zh-TW" b="0" i="0" dirty="0">
                <a:solidFill>
                  <a:srgbClr val="222222"/>
                </a:solidFill>
                <a:effectLst/>
                <a:latin typeface="Aspira Webfont"/>
              </a:rPr>
              <a:t>For example, </a:t>
            </a:r>
          </a:p>
          <a:p>
            <a:pPr marL="0" indent="0">
              <a:buNone/>
            </a:pPr>
            <a:r>
              <a:rPr lang="en-US" altLang="zh-TW" b="0" i="0" dirty="0">
                <a:solidFill>
                  <a:srgbClr val="222222"/>
                </a:solidFill>
                <a:effectLst/>
                <a:latin typeface="Aspira Webfont"/>
              </a:rPr>
              <a:t>1+1=2 in English is “one plus one is 2”.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222222"/>
                </a:solidFill>
                <a:latin typeface="Aspira Webfont"/>
              </a:rPr>
              <a:t>2-1=1 in English is “two minus one is 1”.</a:t>
            </a:r>
          </a:p>
          <a:p>
            <a:pPr marL="0" indent="0">
              <a:buNone/>
            </a:pPr>
            <a:r>
              <a:rPr lang="en-US" altLang="zh-TW" b="0" i="0" dirty="0">
                <a:solidFill>
                  <a:srgbClr val="222222"/>
                </a:solidFill>
                <a:effectLst/>
                <a:latin typeface="Aspira Webfont"/>
              </a:rPr>
              <a:t>3*3=9 in English is “three multiplied by three is </a:t>
            </a:r>
            <a:r>
              <a:rPr lang="en-US" altLang="zh-TW" dirty="0">
                <a:solidFill>
                  <a:srgbClr val="222222"/>
                </a:solidFill>
                <a:latin typeface="Aspira Webfont"/>
              </a:rPr>
              <a:t>9”.</a:t>
            </a:r>
          </a:p>
          <a:p>
            <a:pPr marL="0" indent="0">
              <a:buNone/>
            </a:pPr>
            <a:r>
              <a:rPr lang="en-US" altLang="zh-TW" b="0" i="0" dirty="0">
                <a:solidFill>
                  <a:srgbClr val="222222"/>
                </a:solidFill>
                <a:effectLst/>
                <a:latin typeface="Aspira Webfont"/>
              </a:rPr>
              <a:t>6/3=2 in English is “six divided by three is 2”.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222222"/>
                </a:solidFill>
                <a:latin typeface="Aspira Webfont"/>
              </a:rPr>
              <a:t>4^2=16 in English is “four to the power two is 16”.</a:t>
            </a:r>
            <a:endParaRPr lang="en-US" altLang="zh-TW" b="0" i="0" dirty="0">
              <a:solidFill>
                <a:srgbClr val="222222"/>
              </a:solidFill>
              <a:effectLst/>
              <a:latin typeface="Aspira Webfont"/>
            </a:endParaRPr>
          </a:p>
          <a:p>
            <a:pPr marL="0" indent="0">
              <a:buNone/>
            </a:pPr>
            <a:endParaRPr lang="en-US" altLang="zh-TW" b="0" i="0" dirty="0">
              <a:solidFill>
                <a:srgbClr val="222222"/>
              </a:solidFill>
              <a:effectLst/>
              <a:latin typeface="Aspira Webfont"/>
            </a:endParaRPr>
          </a:p>
        </p:txBody>
      </p:sp>
    </p:spTree>
    <p:extLst>
      <p:ext uri="{BB962C8B-B14F-4D97-AF65-F5344CB8AC3E}">
        <p14:creationId xmlns:p14="http://schemas.microsoft.com/office/powerpoint/2010/main" val="3389685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DEBF433-3517-4233-92AB-63188154D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119367"/>
              </p:ext>
            </p:extLst>
          </p:nvPr>
        </p:nvGraphicFramePr>
        <p:xfrm>
          <a:off x="545236" y="2299890"/>
          <a:ext cx="5402804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402">
                  <a:extLst>
                    <a:ext uri="{9D8B030D-6E8A-4147-A177-3AD203B41FA5}">
                      <a16:colId xmlns:a16="http://schemas.microsoft.com/office/drawing/2014/main" val="2517075563"/>
                    </a:ext>
                  </a:extLst>
                </a:gridCol>
                <a:gridCol w="2701402">
                  <a:extLst>
                    <a:ext uri="{9D8B030D-6E8A-4147-A177-3AD203B41FA5}">
                      <a16:colId xmlns:a16="http://schemas.microsoft.com/office/drawing/2014/main" val="2297020556"/>
                    </a:ext>
                  </a:extLst>
                </a:gridCol>
              </a:tblGrid>
              <a:tr h="536812">
                <a:tc>
                  <a:txBody>
                    <a:bodyPr/>
                    <a:lstStyle/>
                    <a:p>
                      <a:r>
                        <a:rPr lang="en-US" altLang="zh-TW" dirty="0"/>
                        <a:t>Keyboard 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</a:p>
                    <a:p>
                      <a:r>
                        <a:rPr lang="en-US" altLang="zh-TW" dirty="0"/>
                        <a:t>3</a:t>
                      </a:r>
                    </a:p>
                    <a:p>
                      <a:r>
                        <a:rPr lang="en-US" altLang="zh-TW" dirty="0"/>
                        <a:t>*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468090"/>
                  </a:ext>
                </a:extLst>
              </a:tr>
              <a:tr h="536812">
                <a:tc>
                  <a:txBody>
                    <a:bodyPr/>
                    <a:lstStyle/>
                    <a:p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five multiplied by three is 15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27837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0121D2D3-2953-4154-B58F-BC51BC225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Sample Input and Output</a:t>
            </a:r>
            <a:endParaRPr lang="zh-TW" altLang="en-US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1292528E-D214-44D9-9E5B-B9202648AB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841496"/>
              </p:ext>
            </p:extLst>
          </p:nvPr>
        </p:nvGraphicFramePr>
        <p:xfrm>
          <a:off x="545236" y="4199711"/>
          <a:ext cx="5402804" cy="14512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402">
                  <a:extLst>
                    <a:ext uri="{9D8B030D-6E8A-4147-A177-3AD203B41FA5}">
                      <a16:colId xmlns:a16="http://schemas.microsoft.com/office/drawing/2014/main" val="2517075563"/>
                    </a:ext>
                  </a:extLst>
                </a:gridCol>
                <a:gridCol w="2701402">
                  <a:extLst>
                    <a:ext uri="{9D8B030D-6E8A-4147-A177-3AD203B41FA5}">
                      <a16:colId xmlns:a16="http://schemas.microsoft.com/office/drawing/2014/main" val="2297020556"/>
                    </a:ext>
                  </a:extLst>
                </a:gridCol>
              </a:tblGrid>
              <a:tr h="536812">
                <a:tc>
                  <a:txBody>
                    <a:bodyPr/>
                    <a:lstStyle/>
                    <a:p>
                      <a:r>
                        <a:rPr lang="en-US" altLang="zh-TW" dirty="0"/>
                        <a:t>Keyboard 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</a:p>
                    <a:p>
                      <a:r>
                        <a:rPr lang="en-US" altLang="zh-TW" dirty="0"/>
                        <a:t>9</a:t>
                      </a:r>
                    </a:p>
                    <a:p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468090"/>
                  </a:ext>
                </a:extLst>
              </a:tr>
              <a:tr h="536812">
                <a:tc>
                  <a:txBody>
                    <a:bodyPr/>
                    <a:lstStyle/>
                    <a:p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two minus nine is -7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2783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0BB3058B-29F7-4EC1-A3DE-8D0E9B52F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465358"/>
              </p:ext>
            </p:extLst>
          </p:nvPr>
        </p:nvGraphicFramePr>
        <p:xfrm>
          <a:off x="6244700" y="2299890"/>
          <a:ext cx="5402804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402">
                  <a:extLst>
                    <a:ext uri="{9D8B030D-6E8A-4147-A177-3AD203B41FA5}">
                      <a16:colId xmlns:a16="http://schemas.microsoft.com/office/drawing/2014/main" val="2517075563"/>
                    </a:ext>
                  </a:extLst>
                </a:gridCol>
                <a:gridCol w="2701402">
                  <a:extLst>
                    <a:ext uri="{9D8B030D-6E8A-4147-A177-3AD203B41FA5}">
                      <a16:colId xmlns:a16="http://schemas.microsoft.com/office/drawing/2014/main" val="2297020556"/>
                    </a:ext>
                  </a:extLst>
                </a:gridCol>
              </a:tblGrid>
              <a:tr h="536812">
                <a:tc>
                  <a:txBody>
                    <a:bodyPr/>
                    <a:lstStyle/>
                    <a:p>
                      <a:r>
                        <a:rPr lang="en-US" altLang="zh-TW" dirty="0"/>
                        <a:t>Keyboard 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</a:p>
                    <a:p>
                      <a:r>
                        <a:rPr lang="en-US" altLang="zh-TW" dirty="0"/>
                        <a:t>0</a:t>
                      </a:r>
                    </a:p>
                    <a:p>
                      <a:r>
                        <a:rPr lang="en-US" altLang="zh-TW" dirty="0"/>
                        <a:t>/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468090"/>
                  </a:ext>
                </a:extLst>
              </a:tr>
              <a:tr h="536812">
                <a:tc>
                  <a:txBody>
                    <a:bodyPr/>
                    <a:lstStyle/>
                    <a:p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division by zero is not allowed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27837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543AC6FB-5921-4454-AFA4-9E44B84A0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04564"/>
              </p:ext>
            </p:extLst>
          </p:nvPr>
        </p:nvGraphicFramePr>
        <p:xfrm>
          <a:off x="6244700" y="4199711"/>
          <a:ext cx="5402804" cy="14512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402">
                  <a:extLst>
                    <a:ext uri="{9D8B030D-6E8A-4147-A177-3AD203B41FA5}">
                      <a16:colId xmlns:a16="http://schemas.microsoft.com/office/drawing/2014/main" val="2517075563"/>
                    </a:ext>
                  </a:extLst>
                </a:gridCol>
                <a:gridCol w="2701402">
                  <a:extLst>
                    <a:ext uri="{9D8B030D-6E8A-4147-A177-3AD203B41FA5}">
                      <a16:colId xmlns:a16="http://schemas.microsoft.com/office/drawing/2014/main" val="2297020556"/>
                    </a:ext>
                  </a:extLst>
                </a:gridCol>
              </a:tblGrid>
              <a:tr h="536812">
                <a:tc>
                  <a:txBody>
                    <a:bodyPr/>
                    <a:lstStyle/>
                    <a:p>
                      <a:r>
                        <a:rPr lang="en-US" altLang="zh-TW" dirty="0"/>
                        <a:t>Keyboard 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25</a:t>
                      </a:r>
                    </a:p>
                    <a:p>
                      <a:r>
                        <a:rPr lang="en-US" altLang="zh-TW" dirty="0"/>
                        <a:t>3</a:t>
                      </a:r>
                    </a:p>
                    <a:p>
                      <a:r>
                        <a:rPr lang="en-US" altLang="zh-TW" dirty="0"/>
                        <a:t>+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468090"/>
                  </a:ext>
                </a:extLst>
              </a:tr>
              <a:tr h="536812">
                <a:tc>
                  <a:txBody>
                    <a:bodyPr/>
                    <a:lstStyle/>
                    <a:p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invalid number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27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1442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ADC3-E25B-4E9E-9ACD-1776E3F34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Submission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6A9CC-35D0-4250-93FA-9D921FDFE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CIDFont+F4"/>
              </a:rPr>
              <a:t>Please archive your source code to 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CIDFont+F9"/>
              </a:rPr>
              <a:t>STUDENT_ID.zip 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CIDFont+F4"/>
              </a:rPr>
              <a:t>(download the example zip file from Moodle) and upload to Moodle before deadline.</a:t>
            </a:r>
          </a:p>
          <a:p>
            <a:pPr algn="l"/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CIDFont+F4"/>
              </a:rPr>
              <a:t>Your zip file should follow the following format.</a:t>
            </a:r>
          </a:p>
          <a:p>
            <a:pPr marL="0" indent="0" algn="l">
              <a:buNone/>
            </a:pPr>
            <a:r>
              <a:rPr lang="en-US" altLang="zh-TW" sz="1800" dirty="0">
                <a:solidFill>
                  <a:srgbClr val="1D87CE"/>
                </a:solidFill>
                <a:latin typeface="CIDFont+F10"/>
              </a:rPr>
              <a:t>	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CIDFont+F9"/>
              </a:rPr>
              <a:t>STUDENT_ID.zip</a:t>
            </a:r>
          </a:p>
          <a:p>
            <a:pPr marL="0" indent="0" algn="l">
              <a:buNone/>
            </a:pPr>
            <a:r>
              <a:rPr lang="en-US" altLang="zh-TW" sz="1800" dirty="0">
                <a:solidFill>
                  <a:srgbClr val="000000"/>
                </a:solidFill>
                <a:latin typeface="CIDFont+F9"/>
              </a:rPr>
              <a:t>	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CIDFont+F9"/>
              </a:rPr>
              <a:t>|- </a:t>
            </a:r>
            <a:r>
              <a:rPr lang="en-US" altLang="zh-TW" sz="1800" b="0" i="0" u="none" strike="noStrike" baseline="0" dirty="0" err="1">
                <a:solidFill>
                  <a:srgbClr val="000000"/>
                </a:solidFill>
                <a:latin typeface="CIDFont+F9"/>
              </a:rPr>
              <a:t>src</a:t>
            </a:r>
            <a:endParaRPr lang="en-US" altLang="zh-TW" sz="1800" b="0" i="0" u="none" strike="noStrike" baseline="0" dirty="0">
              <a:solidFill>
                <a:srgbClr val="000000"/>
              </a:solidFill>
              <a:latin typeface="CIDFont+F9"/>
            </a:endParaRPr>
          </a:p>
          <a:p>
            <a:pPr marL="0" indent="0" algn="l">
              <a:buNone/>
            </a:pP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CIDFont+F9"/>
              </a:rPr>
              <a:t>	|- META-INF</a:t>
            </a:r>
          </a:p>
          <a:p>
            <a:pPr marL="0" indent="0" algn="l">
              <a:buNone/>
            </a:pP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CIDFont+F9"/>
              </a:rPr>
              <a:t>	| |- MANIFEST.MF</a:t>
            </a:r>
          </a:p>
          <a:p>
            <a:pPr marL="0" indent="0" algn="l">
              <a:buNone/>
            </a:pPr>
            <a:endParaRPr lang="en-US" altLang="zh-TW" sz="1800" b="0" i="0" u="none" strike="noStrike" baseline="0" dirty="0">
              <a:solidFill>
                <a:srgbClr val="000000"/>
              </a:solidFill>
              <a:latin typeface="CIDFont+F9"/>
            </a:endParaRPr>
          </a:p>
          <a:p>
            <a:pPr lvl="1"/>
            <a:r>
              <a:rPr lang="en-US" altLang="zh-TW" sz="1400" b="0" i="0" u="none" strike="noStrike" baseline="0" dirty="0">
                <a:solidFill>
                  <a:srgbClr val="000000"/>
                </a:solidFill>
                <a:latin typeface="CIDFont+F4"/>
              </a:rPr>
              <a:t>All the source files (*.java) are put in the </a:t>
            </a:r>
            <a:r>
              <a:rPr lang="en-US" altLang="zh-TW" sz="1400" b="0" i="0" u="none" strike="noStrike" baseline="0" dirty="0" err="1">
                <a:solidFill>
                  <a:srgbClr val="000000"/>
                </a:solidFill>
                <a:latin typeface="CIDFont+F4"/>
              </a:rPr>
              <a:t>src</a:t>
            </a:r>
            <a:r>
              <a:rPr lang="en-US" altLang="zh-TW" sz="1400" b="0" i="0" u="none" strike="noStrike" baseline="0" dirty="0">
                <a:solidFill>
                  <a:srgbClr val="000000"/>
                </a:solidFill>
                <a:latin typeface="CIDFont+F4"/>
              </a:rPr>
              <a:t> directory.</a:t>
            </a:r>
          </a:p>
          <a:p>
            <a:pPr lvl="1"/>
            <a:r>
              <a:rPr lang="en-US" altLang="zh-TW" sz="1400" b="0" i="0" u="none" strike="noStrike" baseline="0" dirty="0">
                <a:solidFill>
                  <a:srgbClr val="000000"/>
                </a:solidFill>
                <a:latin typeface="CIDFont+F4"/>
              </a:rPr>
              <a:t>The entry point (i.e. main class) of the program is specified in the MANIFEST.MF file.</a:t>
            </a:r>
          </a:p>
          <a:p>
            <a:pPr algn="l"/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CIDFont+F4"/>
              </a:rPr>
              <a:t>No late submission is accepted.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7858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550</Words>
  <Application>Microsoft Office PowerPoint</Application>
  <PresentationFormat>Widescreen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Aspira Webfont</vt:lpstr>
      <vt:lpstr>CIDFont+F10</vt:lpstr>
      <vt:lpstr>CIDFont+F4</vt:lpstr>
      <vt:lpstr>CIDFont+F9</vt:lpstr>
      <vt:lpstr>Arial</vt:lpstr>
      <vt:lpstr>Calibri</vt:lpstr>
      <vt:lpstr>Calibri Light</vt:lpstr>
      <vt:lpstr>Office Theme</vt:lpstr>
      <vt:lpstr>Program Design (2) HW2</vt:lpstr>
      <vt:lpstr>PowerPoint Presentation</vt:lpstr>
      <vt:lpstr>PowerPoint Presentation</vt:lpstr>
      <vt:lpstr>PowerPoint Presentation</vt:lpstr>
      <vt:lpstr>Sample Input and Output</vt:lpstr>
      <vt:lpstr>Submission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Design (2) HW2</dc:title>
  <dc:creator>林佳妤</dc:creator>
  <cp:lastModifiedBy>林佳妤</cp:lastModifiedBy>
  <cp:revision>6</cp:revision>
  <dcterms:created xsi:type="dcterms:W3CDTF">2021-03-10T01:45:42Z</dcterms:created>
  <dcterms:modified xsi:type="dcterms:W3CDTF">2021-03-11T08:20:04Z</dcterms:modified>
</cp:coreProperties>
</file>