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075A-7F08-40DD-8EB5-E4530A831A96}"/>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FBB7E865-9645-4CD5-A0E4-2E6FD8F5A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DD0A5753-4FD6-4886-BA4C-062888816F21}"/>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5" name="Footer Placeholder 4">
            <a:extLst>
              <a:ext uri="{FF2B5EF4-FFF2-40B4-BE49-F238E27FC236}">
                <a16:creationId xmlns:a16="http://schemas.microsoft.com/office/drawing/2014/main" id="{C26B17AF-AEE8-48BE-BBFC-8D5E2FC8B0D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9A8C98B-CB23-49DA-8759-DEE5B46AD94A}"/>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306662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4239-5335-43EE-B009-E85CC594C9F4}"/>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689B736E-43F4-4D7F-8B11-8A1B166489CB}"/>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14AF8945-72D0-4EEB-96DC-78F85E02646D}"/>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5" name="Footer Placeholder 4">
            <a:extLst>
              <a:ext uri="{FF2B5EF4-FFF2-40B4-BE49-F238E27FC236}">
                <a16:creationId xmlns:a16="http://schemas.microsoft.com/office/drawing/2014/main" id="{E6BD5953-2DF6-4F5D-8D74-3B1556DC6188}"/>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5E4756DB-684C-44CD-B522-A14DC4FDC702}"/>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118508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8A79B-7CBE-42AA-A3BA-69A8815AB208}"/>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1AD17A1F-B34A-4C2D-BF24-923586409A69}"/>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3E722C00-5341-420E-BC2A-AD92FA243A82}"/>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5" name="Footer Placeholder 4">
            <a:extLst>
              <a:ext uri="{FF2B5EF4-FFF2-40B4-BE49-F238E27FC236}">
                <a16:creationId xmlns:a16="http://schemas.microsoft.com/office/drawing/2014/main" id="{2C6C3B44-C369-4F9A-8E04-BD0082D3B032}"/>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4D5A3AC-5BD5-44C8-98CF-9BCF71C985BD}"/>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131166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A668-DEC0-4F4B-8F51-2F8F7DE490DD}"/>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EB9AB908-ABAC-41D3-B3F1-6D9E6BD9542C}"/>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97A9696F-169F-47BF-9F7C-465763C5FEDB}"/>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5" name="Footer Placeholder 4">
            <a:extLst>
              <a:ext uri="{FF2B5EF4-FFF2-40B4-BE49-F238E27FC236}">
                <a16:creationId xmlns:a16="http://schemas.microsoft.com/office/drawing/2014/main" id="{7EB27BA9-27A5-4E98-A84A-369441A5C547}"/>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FC4D26E1-9921-4C05-B8CD-43FC86AAEA39}"/>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146352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9D5B-A60D-4759-BDFD-6BFE34862D3B}"/>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F9D1E1C-477F-41DD-80E0-798159E064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1EF8F4E0-B9C5-45AE-B5D1-36B501464E18}"/>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5" name="Footer Placeholder 4">
            <a:extLst>
              <a:ext uri="{FF2B5EF4-FFF2-40B4-BE49-F238E27FC236}">
                <a16:creationId xmlns:a16="http://schemas.microsoft.com/office/drawing/2014/main" id="{124CAC26-0AB6-426F-94DB-4ACF84B0E7FF}"/>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A71B92E4-9120-4029-8EFB-AEADD7ECD45F}"/>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15450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5346-613E-4CDF-935F-7F52F4388716}"/>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E81892D1-3D5F-499F-AE4D-2C5807D1FD8C}"/>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987D18CF-FAE5-4004-8305-F81CD7F2224E}"/>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54948204-1182-4F6A-BD6E-1EA96B61BD56}"/>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6" name="Footer Placeholder 5">
            <a:extLst>
              <a:ext uri="{FF2B5EF4-FFF2-40B4-BE49-F238E27FC236}">
                <a16:creationId xmlns:a16="http://schemas.microsoft.com/office/drawing/2014/main" id="{26C7B272-D8F2-4499-8BBC-45FC53CFCA1A}"/>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C586FF06-7C51-45EE-8D3F-1105D66A5CEF}"/>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160416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BD57-86F1-4BD5-A827-35DE601DC19D}"/>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00592A11-51C8-4B91-B831-80397109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CD8CEF8A-2066-4DE1-9084-60C6A271C537}"/>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D234A8E5-061B-421E-9F6E-0C06B994F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A1A08E68-D4E2-49E1-905F-A6D69930AEB5}"/>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1F14B9A9-4BDA-4E0C-BCEC-6B05B9334AFB}"/>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8" name="Footer Placeholder 7">
            <a:extLst>
              <a:ext uri="{FF2B5EF4-FFF2-40B4-BE49-F238E27FC236}">
                <a16:creationId xmlns:a16="http://schemas.microsoft.com/office/drawing/2014/main" id="{DB2D1232-3129-499E-9C94-FF781A892C7F}"/>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7FD0AC97-A44C-4FAF-A4B3-07EF30E2AF5F}"/>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40029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4D53-B71C-4719-A94E-910AB9FFF2C6}"/>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359DCF93-4DE4-40FC-8EF1-4F70F8E16383}"/>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4" name="Footer Placeholder 3">
            <a:extLst>
              <a:ext uri="{FF2B5EF4-FFF2-40B4-BE49-F238E27FC236}">
                <a16:creationId xmlns:a16="http://schemas.microsoft.com/office/drawing/2014/main" id="{FEDAE0E3-EF84-4C14-B346-5A4F301BD388}"/>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8C951B07-BF5D-4A76-A288-0EB8DD142E1F}"/>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5779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76917-76B6-4C25-950D-900C64A98EC8}"/>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3" name="Footer Placeholder 2">
            <a:extLst>
              <a:ext uri="{FF2B5EF4-FFF2-40B4-BE49-F238E27FC236}">
                <a16:creationId xmlns:a16="http://schemas.microsoft.com/office/drawing/2014/main" id="{11ECA401-B1DD-4742-8824-FE9C1486010B}"/>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92F13795-78B9-488E-A502-B3226D7BA0B5}"/>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223927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3613-B20C-468D-90FB-63E57E49D425}"/>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442D849B-E0D4-4A74-B3DF-B30675567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40F80D3C-9028-4536-B3F6-8CF8D70FD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97DE5506-F484-4110-B0C7-53C50E57DB16}"/>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6" name="Footer Placeholder 5">
            <a:extLst>
              <a:ext uri="{FF2B5EF4-FFF2-40B4-BE49-F238E27FC236}">
                <a16:creationId xmlns:a16="http://schemas.microsoft.com/office/drawing/2014/main" id="{35946440-E380-421A-9E23-0D9CBB4EC942}"/>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D1002DFC-B38A-4CF0-9735-6C6C9E230EA3}"/>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150565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820A-513F-40EB-A7E9-EFBFFEB1B644}"/>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5E2FECDD-9576-4DC8-9D11-EF530F85D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793B32AC-4E45-4419-A2A8-0F2E1D3A5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66797CF6-70DE-4347-9BB9-66CC5D020682}"/>
              </a:ext>
            </a:extLst>
          </p:cNvPr>
          <p:cNvSpPr>
            <a:spLocks noGrp="1"/>
          </p:cNvSpPr>
          <p:nvPr>
            <p:ph type="dt" sz="half" idx="10"/>
          </p:nvPr>
        </p:nvSpPr>
        <p:spPr/>
        <p:txBody>
          <a:bodyPr/>
          <a:lstStyle/>
          <a:p>
            <a:fld id="{A60F19C0-4D84-475C-9DE9-B013E036193C}" type="datetimeFigureOut">
              <a:rPr lang="zh-TW" altLang="en-US" smtClean="0"/>
              <a:t>2021/3/10</a:t>
            </a:fld>
            <a:endParaRPr lang="zh-TW" altLang="en-US"/>
          </a:p>
        </p:txBody>
      </p:sp>
      <p:sp>
        <p:nvSpPr>
          <p:cNvPr id="6" name="Footer Placeholder 5">
            <a:extLst>
              <a:ext uri="{FF2B5EF4-FFF2-40B4-BE49-F238E27FC236}">
                <a16:creationId xmlns:a16="http://schemas.microsoft.com/office/drawing/2014/main" id="{812CF3E1-8ACD-4474-A615-0D7371434B88}"/>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2A5CCBD9-CD58-47C6-B1AD-EBDC5956E9F9}"/>
              </a:ext>
            </a:extLst>
          </p:cNvPr>
          <p:cNvSpPr>
            <a:spLocks noGrp="1"/>
          </p:cNvSpPr>
          <p:nvPr>
            <p:ph type="sldNum" sz="quarter" idx="12"/>
          </p:nvPr>
        </p:nvSpPr>
        <p:spPr/>
        <p:txBody>
          <a:body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323561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A782C-BBFC-4B70-B0E4-4FF16A046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5A5F28F0-C8DB-4F05-B7B3-C0E1599DD4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0253286E-CAA7-4778-B922-524519016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F19C0-4D84-475C-9DE9-B013E036193C}" type="datetimeFigureOut">
              <a:rPr lang="zh-TW" altLang="en-US" smtClean="0"/>
              <a:t>2021/3/10</a:t>
            </a:fld>
            <a:endParaRPr lang="zh-TW" altLang="en-US"/>
          </a:p>
        </p:txBody>
      </p:sp>
      <p:sp>
        <p:nvSpPr>
          <p:cNvPr id="5" name="Footer Placeholder 4">
            <a:extLst>
              <a:ext uri="{FF2B5EF4-FFF2-40B4-BE49-F238E27FC236}">
                <a16:creationId xmlns:a16="http://schemas.microsoft.com/office/drawing/2014/main" id="{3B03EEF8-C3D4-4B5E-BAAE-D21905E56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329F456F-E954-4746-8919-BB57BE063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C3B8B-C35D-43B2-8DE4-4086C639F630}" type="slidenum">
              <a:rPr lang="zh-TW" altLang="en-US" smtClean="0"/>
              <a:t>‹#›</a:t>
            </a:fld>
            <a:endParaRPr lang="zh-TW" altLang="en-US"/>
          </a:p>
        </p:txBody>
      </p:sp>
    </p:spTree>
    <p:extLst>
      <p:ext uri="{BB962C8B-B14F-4D97-AF65-F5344CB8AC3E}">
        <p14:creationId xmlns:p14="http://schemas.microsoft.com/office/powerpoint/2010/main" val="233972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6711-B7BA-4EA2-A9C2-0F6AD0CC199A}"/>
              </a:ext>
            </a:extLst>
          </p:cNvPr>
          <p:cNvSpPr>
            <a:spLocks noGrp="1"/>
          </p:cNvSpPr>
          <p:nvPr>
            <p:ph type="ctrTitle"/>
          </p:nvPr>
        </p:nvSpPr>
        <p:spPr/>
        <p:txBody>
          <a:bodyPr/>
          <a:lstStyle/>
          <a:p>
            <a:r>
              <a:rPr lang="en-US" altLang="zh-TW" dirty="0"/>
              <a:t>Program Design (2) HW1</a:t>
            </a:r>
            <a:endParaRPr lang="zh-TW" altLang="en-US" dirty="0"/>
          </a:p>
        </p:txBody>
      </p:sp>
      <p:sp>
        <p:nvSpPr>
          <p:cNvPr id="3" name="Subtitle 2">
            <a:extLst>
              <a:ext uri="{FF2B5EF4-FFF2-40B4-BE49-F238E27FC236}">
                <a16:creationId xmlns:a16="http://schemas.microsoft.com/office/drawing/2014/main" id="{293FA4E2-756D-4E6E-B9FF-E0879279526A}"/>
              </a:ext>
            </a:extLst>
          </p:cNvPr>
          <p:cNvSpPr>
            <a:spLocks noGrp="1"/>
          </p:cNvSpPr>
          <p:nvPr>
            <p:ph type="subTitle" idx="1"/>
          </p:nvPr>
        </p:nvSpPr>
        <p:spPr/>
        <p:txBody>
          <a:bodyPr/>
          <a:lstStyle/>
          <a:p>
            <a:r>
              <a:rPr lang="en-US" altLang="zh-TW" dirty="0" err="1"/>
              <a:t>Dued</a:t>
            </a:r>
            <a:r>
              <a:rPr lang="en-US" altLang="zh-TW" dirty="0"/>
              <a:t> before 9am March 23</a:t>
            </a:r>
            <a:r>
              <a:rPr lang="en-US" altLang="zh-TW" baseline="30000" dirty="0"/>
              <a:t>th</a:t>
            </a:r>
            <a:r>
              <a:rPr lang="en-US" altLang="zh-TW" dirty="0"/>
              <a:t>, 2021</a:t>
            </a:r>
            <a:endParaRPr lang="zh-TW" altLang="en-US" dirty="0"/>
          </a:p>
        </p:txBody>
      </p:sp>
    </p:spTree>
    <p:extLst>
      <p:ext uri="{BB962C8B-B14F-4D97-AF65-F5344CB8AC3E}">
        <p14:creationId xmlns:p14="http://schemas.microsoft.com/office/powerpoint/2010/main" val="377703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FE7BB-599B-4AC6-8899-CC67674BDFC3}"/>
              </a:ext>
            </a:extLst>
          </p:cNvPr>
          <p:cNvSpPr>
            <a:spLocks noGrp="1"/>
          </p:cNvSpPr>
          <p:nvPr>
            <p:ph idx="1"/>
          </p:nvPr>
        </p:nvSpPr>
        <p:spPr>
          <a:xfrm>
            <a:off x="838200" y="1690688"/>
            <a:ext cx="10515600" cy="4665724"/>
          </a:xfrm>
        </p:spPr>
        <p:txBody>
          <a:bodyPr>
            <a:normAutofit fontScale="92500" lnSpcReduction="10000"/>
          </a:bodyPr>
          <a:lstStyle/>
          <a:p>
            <a:pPr marL="0" indent="0">
              <a:buNone/>
            </a:pPr>
            <a:r>
              <a:rPr lang="en-US" altLang="zh-TW" dirty="0"/>
              <a:t>A government research lab has concluded that an artificial sweetener commonly used in diet soda will cause death in laboratory mice. A friend of yours is desperate to lose weight but cannot give up soda.  Your friend wants to know how much diet soda it is possible to drink without dying as a result. Write a program to supply the answer as a </a:t>
            </a:r>
            <a:r>
              <a:rPr lang="en-US" altLang="zh-TW" b="1" dirty="0"/>
              <a:t>double</a:t>
            </a:r>
            <a:r>
              <a:rPr lang="en-US" altLang="zh-TW" dirty="0"/>
              <a:t>. The input to the program is the grams artificial sweetener needed to kill a mouse (</a:t>
            </a:r>
            <a:r>
              <a:rPr lang="en-US" altLang="zh-TW" b="1" dirty="0"/>
              <a:t>double</a:t>
            </a:r>
            <a:r>
              <a:rPr lang="en-US" altLang="zh-TW" dirty="0"/>
              <a:t>), the weight of the mouse in grams</a:t>
            </a:r>
            <a:r>
              <a:rPr lang="zh-TW" altLang="en-US" dirty="0"/>
              <a:t> </a:t>
            </a:r>
            <a:r>
              <a:rPr lang="en-US" altLang="zh-TW" dirty="0"/>
              <a:t>(</a:t>
            </a:r>
            <a:r>
              <a:rPr lang="en-US" altLang="zh-TW" b="1" dirty="0"/>
              <a:t>double</a:t>
            </a:r>
            <a:r>
              <a:rPr lang="en-US" altLang="zh-TW" dirty="0"/>
              <a:t>), and the weight of the dieter in grams (</a:t>
            </a:r>
            <a:r>
              <a:rPr lang="en-US" altLang="zh-TW" b="1" dirty="0"/>
              <a:t>double</a:t>
            </a:r>
            <a:r>
              <a:rPr lang="en-US" altLang="zh-TW" dirty="0"/>
              <a:t>). To ensure the safety of your friend, be sure the program requests the weight at which the dieter will stop dieting, rather than the dieter's current weight.  Assume that diet soda contains one-tenth of 1% artificial sweetener.  Use a variable declaration with the modifier 'const' to give a name to this fraction. You may want to express the percentage as the double value 0.001. Find out how many cans of soda your friend can drink without dying, assume a can of soda is 30 grams. </a:t>
            </a:r>
          </a:p>
        </p:txBody>
      </p:sp>
      <p:sp>
        <p:nvSpPr>
          <p:cNvPr id="5" name="Title 1">
            <a:extLst>
              <a:ext uri="{FF2B5EF4-FFF2-40B4-BE49-F238E27FC236}">
                <a16:creationId xmlns:a16="http://schemas.microsoft.com/office/drawing/2014/main" id="{AFF93AD6-7474-4C78-9CBD-8DA7E7CFE800}"/>
              </a:ext>
            </a:extLst>
          </p:cNvPr>
          <p:cNvSpPr>
            <a:spLocks noGrp="1"/>
          </p:cNvSpPr>
          <p:nvPr>
            <p:ph type="title"/>
          </p:nvPr>
        </p:nvSpPr>
        <p:spPr>
          <a:xfrm>
            <a:off x="838200" y="365125"/>
            <a:ext cx="10515600" cy="1325563"/>
          </a:xfrm>
        </p:spPr>
        <p:txBody>
          <a:bodyPr/>
          <a:lstStyle/>
          <a:p>
            <a:pPr algn="ctr"/>
            <a:r>
              <a:rPr lang="en-US" altLang="zh-TW" dirty="0"/>
              <a:t>Problem Description</a:t>
            </a:r>
            <a:endParaRPr lang="zh-TW" altLang="en-US" dirty="0"/>
          </a:p>
        </p:txBody>
      </p:sp>
    </p:spTree>
    <p:extLst>
      <p:ext uri="{BB962C8B-B14F-4D97-AF65-F5344CB8AC3E}">
        <p14:creationId xmlns:p14="http://schemas.microsoft.com/office/powerpoint/2010/main" val="425632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DEBF433-3517-4233-92AB-63188154DD9F}"/>
              </a:ext>
            </a:extLst>
          </p:cNvPr>
          <p:cNvGraphicFramePr>
            <a:graphicFrameLocks noGrp="1"/>
          </p:cNvGraphicFramePr>
          <p:nvPr>
            <p:extLst>
              <p:ext uri="{D42A27DB-BD31-4B8C-83A1-F6EECF244321}">
                <p14:modId xmlns:p14="http://schemas.microsoft.com/office/powerpoint/2010/main" val="1044066864"/>
              </p:ext>
            </p:extLst>
          </p:nvPr>
        </p:nvGraphicFramePr>
        <p:xfrm>
          <a:off x="838199" y="1690688"/>
          <a:ext cx="7950694" cy="1451212"/>
        </p:xfrm>
        <a:graphic>
          <a:graphicData uri="http://schemas.openxmlformats.org/drawingml/2006/table">
            <a:tbl>
              <a:tblPr firstRow="1" bandRow="1">
                <a:tableStyleId>{5940675A-B579-460E-94D1-54222C63F5DA}</a:tableStyleId>
              </a:tblPr>
              <a:tblGrid>
                <a:gridCol w="3975347">
                  <a:extLst>
                    <a:ext uri="{9D8B030D-6E8A-4147-A177-3AD203B41FA5}">
                      <a16:colId xmlns:a16="http://schemas.microsoft.com/office/drawing/2014/main" val="2517075563"/>
                    </a:ext>
                  </a:extLst>
                </a:gridCol>
                <a:gridCol w="3975347">
                  <a:extLst>
                    <a:ext uri="{9D8B030D-6E8A-4147-A177-3AD203B41FA5}">
                      <a16:colId xmlns:a16="http://schemas.microsoft.com/office/drawing/2014/main" val="2297020556"/>
                    </a:ext>
                  </a:extLst>
                </a:gridCol>
              </a:tblGrid>
              <a:tr h="536812">
                <a:tc>
                  <a:txBody>
                    <a:bodyPr/>
                    <a:lstStyle/>
                    <a:p>
                      <a:r>
                        <a:rPr lang="en-US" altLang="zh-TW" dirty="0"/>
                        <a:t>Keyboard Input</a:t>
                      </a:r>
                      <a:endParaRPr lang="zh-TW" altLang="en-US" dirty="0"/>
                    </a:p>
                  </a:txBody>
                  <a:tcPr/>
                </a:tc>
                <a:tc>
                  <a:txBody>
                    <a:bodyPr/>
                    <a:lstStyle/>
                    <a:p>
                      <a:r>
                        <a:rPr lang="en-US" altLang="zh-TW" dirty="0"/>
                        <a:t>0.8</a:t>
                      </a:r>
                    </a:p>
                    <a:p>
                      <a:r>
                        <a:rPr lang="en-US" altLang="zh-TW" dirty="0"/>
                        <a:t>20</a:t>
                      </a:r>
                    </a:p>
                    <a:p>
                      <a:r>
                        <a:rPr lang="en-US" altLang="zh-TW" dirty="0"/>
                        <a:t>60000</a:t>
                      </a:r>
                      <a:endParaRPr lang="zh-TW" altLang="en-US" dirty="0"/>
                    </a:p>
                  </a:txBody>
                  <a:tcPr/>
                </a:tc>
                <a:extLst>
                  <a:ext uri="{0D108BD9-81ED-4DB2-BD59-A6C34878D82A}">
                    <a16:rowId xmlns:a16="http://schemas.microsoft.com/office/drawing/2014/main" val="3207468090"/>
                  </a:ext>
                </a:extLst>
              </a:tr>
              <a:tr h="536812">
                <a:tc>
                  <a:txBody>
                    <a:bodyPr/>
                    <a:lstStyle/>
                    <a:p>
                      <a:r>
                        <a:rPr lang="en-US" altLang="zh-TW" dirty="0"/>
                        <a:t>Output</a:t>
                      </a:r>
                      <a:endParaRPr lang="zh-TW" altLang="en-US" dirty="0"/>
                    </a:p>
                  </a:txBody>
                  <a:tcPr/>
                </a:tc>
                <a:tc>
                  <a:txBody>
                    <a:bodyPr/>
                    <a:lstStyle/>
                    <a:p>
                      <a:r>
                        <a:rPr lang="en-US" altLang="zh-TW" dirty="0"/>
                        <a:t>80000.0</a:t>
                      </a:r>
                      <a:endParaRPr lang="zh-TW" altLang="en-US" dirty="0"/>
                    </a:p>
                  </a:txBody>
                  <a:tcPr/>
                </a:tc>
                <a:extLst>
                  <a:ext uri="{0D108BD9-81ED-4DB2-BD59-A6C34878D82A}">
                    <a16:rowId xmlns:a16="http://schemas.microsoft.com/office/drawing/2014/main" val="258927837"/>
                  </a:ext>
                </a:extLst>
              </a:tr>
            </a:tbl>
          </a:graphicData>
        </a:graphic>
      </p:graphicFrame>
      <p:sp>
        <p:nvSpPr>
          <p:cNvPr id="5" name="Title 1">
            <a:extLst>
              <a:ext uri="{FF2B5EF4-FFF2-40B4-BE49-F238E27FC236}">
                <a16:creationId xmlns:a16="http://schemas.microsoft.com/office/drawing/2014/main" id="{0121D2D3-2953-4154-B58F-BC51BC225FDE}"/>
              </a:ext>
            </a:extLst>
          </p:cNvPr>
          <p:cNvSpPr>
            <a:spLocks noGrp="1"/>
          </p:cNvSpPr>
          <p:nvPr>
            <p:ph type="title"/>
          </p:nvPr>
        </p:nvSpPr>
        <p:spPr>
          <a:xfrm>
            <a:off x="838200" y="365125"/>
            <a:ext cx="10515600" cy="1325563"/>
          </a:xfrm>
        </p:spPr>
        <p:txBody>
          <a:bodyPr/>
          <a:lstStyle/>
          <a:p>
            <a:r>
              <a:rPr lang="en-US" altLang="zh-TW" dirty="0"/>
              <a:t>Sample Input and Output</a:t>
            </a:r>
            <a:endParaRPr lang="zh-TW" altLang="en-US" dirty="0"/>
          </a:p>
        </p:txBody>
      </p:sp>
      <p:graphicFrame>
        <p:nvGraphicFramePr>
          <p:cNvPr id="6" name="Table 4">
            <a:extLst>
              <a:ext uri="{FF2B5EF4-FFF2-40B4-BE49-F238E27FC236}">
                <a16:creationId xmlns:a16="http://schemas.microsoft.com/office/drawing/2014/main" id="{1292528E-D214-44D9-9E5B-B9202648ABF7}"/>
              </a:ext>
            </a:extLst>
          </p:cNvPr>
          <p:cNvGraphicFramePr>
            <a:graphicFrameLocks noGrp="1"/>
          </p:cNvGraphicFramePr>
          <p:nvPr>
            <p:extLst>
              <p:ext uri="{D42A27DB-BD31-4B8C-83A1-F6EECF244321}">
                <p14:modId xmlns:p14="http://schemas.microsoft.com/office/powerpoint/2010/main" val="2307570291"/>
              </p:ext>
            </p:extLst>
          </p:nvPr>
        </p:nvGraphicFramePr>
        <p:xfrm>
          <a:off x="838199" y="3468815"/>
          <a:ext cx="7950694" cy="1451212"/>
        </p:xfrm>
        <a:graphic>
          <a:graphicData uri="http://schemas.openxmlformats.org/drawingml/2006/table">
            <a:tbl>
              <a:tblPr firstRow="1" bandRow="1">
                <a:tableStyleId>{5940675A-B579-460E-94D1-54222C63F5DA}</a:tableStyleId>
              </a:tblPr>
              <a:tblGrid>
                <a:gridCol w="3975347">
                  <a:extLst>
                    <a:ext uri="{9D8B030D-6E8A-4147-A177-3AD203B41FA5}">
                      <a16:colId xmlns:a16="http://schemas.microsoft.com/office/drawing/2014/main" val="2517075563"/>
                    </a:ext>
                  </a:extLst>
                </a:gridCol>
                <a:gridCol w="3975347">
                  <a:extLst>
                    <a:ext uri="{9D8B030D-6E8A-4147-A177-3AD203B41FA5}">
                      <a16:colId xmlns:a16="http://schemas.microsoft.com/office/drawing/2014/main" val="2297020556"/>
                    </a:ext>
                  </a:extLst>
                </a:gridCol>
              </a:tblGrid>
              <a:tr h="536812">
                <a:tc>
                  <a:txBody>
                    <a:bodyPr/>
                    <a:lstStyle/>
                    <a:p>
                      <a:r>
                        <a:rPr lang="en-US" altLang="zh-TW" dirty="0"/>
                        <a:t>Keyboard Input</a:t>
                      </a:r>
                      <a:endParaRPr lang="zh-TW" altLang="en-US" dirty="0"/>
                    </a:p>
                  </a:txBody>
                  <a:tcPr/>
                </a:tc>
                <a:tc>
                  <a:txBody>
                    <a:bodyPr/>
                    <a:lstStyle/>
                    <a:p>
                      <a:r>
                        <a:rPr lang="en-US" altLang="zh-TW" dirty="0"/>
                        <a:t>0.06</a:t>
                      </a:r>
                    </a:p>
                    <a:p>
                      <a:r>
                        <a:rPr lang="en-US" altLang="zh-TW" dirty="0"/>
                        <a:t>24</a:t>
                      </a:r>
                    </a:p>
                    <a:p>
                      <a:r>
                        <a:rPr lang="en-US" altLang="zh-TW" dirty="0"/>
                        <a:t>60000</a:t>
                      </a:r>
                      <a:endParaRPr lang="zh-TW" altLang="en-US" dirty="0"/>
                    </a:p>
                  </a:txBody>
                  <a:tcPr/>
                </a:tc>
                <a:extLst>
                  <a:ext uri="{0D108BD9-81ED-4DB2-BD59-A6C34878D82A}">
                    <a16:rowId xmlns:a16="http://schemas.microsoft.com/office/drawing/2014/main" val="3207468090"/>
                  </a:ext>
                </a:extLst>
              </a:tr>
              <a:tr h="536812">
                <a:tc>
                  <a:txBody>
                    <a:bodyPr/>
                    <a:lstStyle/>
                    <a:p>
                      <a:r>
                        <a:rPr lang="en-US" altLang="zh-TW" dirty="0"/>
                        <a:t>Output</a:t>
                      </a:r>
                      <a:endParaRPr lang="zh-TW" altLang="en-US" dirty="0"/>
                    </a:p>
                  </a:txBody>
                  <a:tcPr/>
                </a:tc>
                <a:tc>
                  <a:txBody>
                    <a:bodyPr/>
                    <a:lstStyle/>
                    <a:p>
                      <a:r>
                        <a:rPr lang="en-US" altLang="zh-TW" dirty="0"/>
                        <a:t>5000.0</a:t>
                      </a:r>
                      <a:endParaRPr lang="zh-TW" altLang="en-US" dirty="0"/>
                    </a:p>
                  </a:txBody>
                  <a:tcPr/>
                </a:tc>
                <a:extLst>
                  <a:ext uri="{0D108BD9-81ED-4DB2-BD59-A6C34878D82A}">
                    <a16:rowId xmlns:a16="http://schemas.microsoft.com/office/drawing/2014/main" val="258927837"/>
                  </a:ext>
                </a:extLst>
              </a:tr>
            </a:tbl>
          </a:graphicData>
        </a:graphic>
      </p:graphicFrame>
      <p:graphicFrame>
        <p:nvGraphicFramePr>
          <p:cNvPr id="7" name="Table 4">
            <a:extLst>
              <a:ext uri="{FF2B5EF4-FFF2-40B4-BE49-F238E27FC236}">
                <a16:creationId xmlns:a16="http://schemas.microsoft.com/office/drawing/2014/main" id="{0BB3058B-29F7-4EC1-A3DE-8D0E9B52F533}"/>
              </a:ext>
            </a:extLst>
          </p:cNvPr>
          <p:cNvGraphicFramePr>
            <a:graphicFrameLocks noGrp="1"/>
          </p:cNvGraphicFramePr>
          <p:nvPr>
            <p:extLst>
              <p:ext uri="{D42A27DB-BD31-4B8C-83A1-F6EECF244321}">
                <p14:modId xmlns:p14="http://schemas.microsoft.com/office/powerpoint/2010/main" val="793152775"/>
              </p:ext>
            </p:extLst>
          </p:nvPr>
        </p:nvGraphicFramePr>
        <p:xfrm>
          <a:off x="838199" y="5303833"/>
          <a:ext cx="7950694" cy="1451212"/>
        </p:xfrm>
        <a:graphic>
          <a:graphicData uri="http://schemas.openxmlformats.org/drawingml/2006/table">
            <a:tbl>
              <a:tblPr firstRow="1" bandRow="1">
                <a:tableStyleId>{5940675A-B579-460E-94D1-54222C63F5DA}</a:tableStyleId>
              </a:tblPr>
              <a:tblGrid>
                <a:gridCol w="3975347">
                  <a:extLst>
                    <a:ext uri="{9D8B030D-6E8A-4147-A177-3AD203B41FA5}">
                      <a16:colId xmlns:a16="http://schemas.microsoft.com/office/drawing/2014/main" val="2517075563"/>
                    </a:ext>
                  </a:extLst>
                </a:gridCol>
                <a:gridCol w="3975347">
                  <a:extLst>
                    <a:ext uri="{9D8B030D-6E8A-4147-A177-3AD203B41FA5}">
                      <a16:colId xmlns:a16="http://schemas.microsoft.com/office/drawing/2014/main" val="2297020556"/>
                    </a:ext>
                  </a:extLst>
                </a:gridCol>
              </a:tblGrid>
              <a:tr h="536812">
                <a:tc>
                  <a:txBody>
                    <a:bodyPr/>
                    <a:lstStyle/>
                    <a:p>
                      <a:r>
                        <a:rPr lang="en-US" altLang="zh-TW" dirty="0"/>
                        <a:t>Keyboard Input</a:t>
                      </a:r>
                      <a:endParaRPr lang="zh-TW" altLang="en-US" dirty="0"/>
                    </a:p>
                  </a:txBody>
                  <a:tcPr/>
                </a:tc>
                <a:tc>
                  <a:txBody>
                    <a:bodyPr/>
                    <a:lstStyle/>
                    <a:p>
                      <a:r>
                        <a:rPr lang="en-US" altLang="zh-TW" dirty="0"/>
                        <a:t>0.5</a:t>
                      </a:r>
                    </a:p>
                    <a:p>
                      <a:r>
                        <a:rPr lang="en-US" altLang="zh-TW" dirty="0"/>
                        <a:t>10</a:t>
                      </a:r>
                    </a:p>
                    <a:p>
                      <a:r>
                        <a:rPr lang="en-US" altLang="zh-TW" dirty="0"/>
                        <a:t>90000</a:t>
                      </a:r>
                      <a:endParaRPr lang="zh-TW" altLang="en-US" dirty="0"/>
                    </a:p>
                  </a:txBody>
                  <a:tcPr/>
                </a:tc>
                <a:extLst>
                  <a:ext uri="{0D108BD9-81ED-4DB2-BD59-A6C34878D82A}">
                    <a16:rowId xmlns:a16="http://schemas.microsoft.com/office/drawing/2014/main" val="3207468090"/>
                  </a:ext>
                </a:extLst>
              </a:tr>
              <a:tr h="536812">
                <a:tc>
                  <a:txBody>
                    <a:bodyPr/>
                    <a:lstStyle/>
                    <a:p>
                      <a:r>
                        <a:rPr lang="en-US" altLang="zh-TW" dirty="0"/>
                        <a:t>Output</a:t>
                      </a:r>
                      <a:endParaRPr lang="zh-TW" altLang="en-US" dirty="0"/>
                    </a:p>
                  </a:txBody>
                  <a:tcPr/>
                </a:tc>
                <a:tc>
                  <a:txBody>
                    <a:bodyPr/>
                    <a:lstStyle/>
                    <a:p>
                      <a:r>
                        <a:rPr lang="en-US" altLang="zh-TW" dirty="0"/>
                        <a:t>150000.0</a:t>
                      </a:r>
                      <a:endParaRPr lang="zh-TW" altLang="en-US" dirty="0"/>
                    </a:p>
                  </a:txBody>
                  <a:tcPr/>
                </a:tc>
                <a:extLst>
                  <a:ext uri="{0D108BD9-81ED-4DB2-BD59-A6C34878D82A}">
                    <a16:rowId xmlns:a16="http://schemas.microsoft.com/office/drawing/2014/main" val="258927837"/>
                  </a:ext>
                </a:extLst>
              </a:tr>
            </a:tbl>
          </a:graphicData>
        </a:graphic>
      </p:graphicFrame>
    </p:spTree>
    <p:extLst>
      <p:ext uri="{BB962C8B-B14F-4D97-AF65-F5344CB8AC3E}">
        <p14:creationId xmlns:p14="http://schemas.microsoft.com/office/powerpoint/2010/main" val="135042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ADC3-E25B-4E9E-9ACD-1776E3F34CAB}"/>
              </a:ext>
            </a:extLst>
          </p:cNvPr>
          <p:cNvSpPr>
            <a:spLocks noGrp="1"/>
          </p:cNvSpPr>
          <p:nvPr>
            <p:ph type="title"/>
          </p:nvPr>
        </p:nvSpPr>
        <p:spPr/>
        <p:txBody>
          <a:bodyPr/>
          <a:lstStyle/>
          <a:p>
            <a:r>
              <a:rPr lang="en-US" altLang="zh-TW" dirty="0"/>
              <a:t>Submission</a:t>
            </a:r>
            <a:endParaRPr lang="zh-TW" altLang="en-US" dirty="0"/>
          </a:p>
        </p:txBody>
      </p:sp>
      <p:sp>
        <p:nvSpPr>
          <p:cNvPr id="3" name="Content Placeholder 2">
            <a:extLst>
              <a:ext uri="{FF2B5EF4-FFF2-40B4-BE49-F238E27FC236}">
                <a16:creationId xmlns:a16="http://schemas.microsoft.com/office/drawing/2014/main" id="{A5D6A9CC-35D0-4250-93FA-9D921FDFE81D}"/>
              </a:ext>
            </a:extLst>
          </p:cNvPr>
          <p:cNvSpPr>
            <a:spLocks noGrp="1"/>
          </p:cNvSpPr>
          <p:nvPr>
            <p:ph idx="1"/>
          </p:nvPr>
        </p:nvSpPr>
        <p:spPr/>
        <p:txBody>
          <a:bodyPr>
            <a:normAutofit/>
          </a:bodyPr>
          <a:lstStyle/>
          <a:p>
            <a:pPr algn="l"/>
            <a:r>
              <a:rPr lang="en-US" altLang="zh-TW" sz="1800" b="0" i="0" u="none" strike="noStrike" baseline="0" dirty="0">
                <a:solidFill>
                  <a:srgbClr val="000000"/>
                </a:solidFill>
                <a:latin typeface="CIDFont+F4"/>
              </a:rPr>
              <a:t>Please archive your source code to </a:t>
            </a:r>
            <a:r>
              <a:rPr lang="en-US" altLang="zh-TW" sz="1800" b="0" i="0" u="none" strike="noStrike" baseline="0" dirty="0">
                <a:solidFill>
                  <a:srgbClr val="000000"/>
                </a:solidFill>
                <a:latin typeface="CIDFont+F9"/>
              </a:rPr>
              <a:t>STUDENT_ID.zip </a:t>
            </a:r>
            <a:r>
              <a:rPr lang="en-US" altLang="zh-TW" sz="1800" b="0" i="0" u="none" strike="noStrike" baseline="0" dirty="0">
                <a:solidFill>
                  <a:srgbClr val="000000"/>
                </a:solidFill>
                <a:latin typeface="CIDFont+F4"/>
              </a:rPr>
              <a:t>(download the example zip file from Moodle) and upload to Moodle before deadline.</a:t>
            </a:r>
          </a:p>
          <a:p>
            <a:pPr algn="l"/>
            <a:r>
              <a:rPr lang="en-US" altLang="zh-TW" sz="1800" b="0" i="0" u="none" strike="noStrike" baseline="0" dirty="0">
                <a:solidFill>
                  <a:srgbClr val="000000"/>
                </a:solidFill>
                <a:latin typeface="CIDFont+F4"/>
              </a:rPr>
              <a:t>Your zip file should follow the following format.</a:t>
            </a:r>
          </a:p>
          <a:p>
            <a:pPr marL="0" indent="0" algn="l">
              <a:buNone/>
            </a:pPr>
            <a:r>
              <a:rPr lang="en-US" altLang="zh-TW" sz="1800" dirty="0">
                <a:solidFill>
                  <a:srgbClr val="1D87CE"/>
                </a:solidFill>
                <a:latin typeface="CIDFont+F10"/>
              </a:rPr>
              <a:t>	</a:t>
            </a:r>
            <a:r>
              <a:rPr lang="en-US" altLang="zh-TW" sz="1800" b="0" i="0" u="none" strike="noStrike" baseline="0" dirty="0">
                <a:solidFill>
                  <a:srgbClr val="000000"/>
                </a:solidFill>
                <a:latin typeface="CIDFont+F9"/>
              </a:rPr>
              <a:t>STUDENT_ID.zip</a:t>
            </a:r>
          </a:p>
          <a:p>
            <a:pPr marL="0" indent="0" algn="l">
              <a:buNone/>
            </a:pPr>
            <a:r>
              <a:rPr lang="en-US" altLang="zh-TW" sz="1800" dirty="0">
                <a:solidFill>
                  <a:srgbClr val="000000"/>
                </a:solidFill>
                <a:latin typeface="CIDFont+F9"/>
              </a:rPr>
              <a:t>	</a:t>
            </a:r>
            <a:r>
              <a:rPr lang="en-US" altLang="zh-TW" sz="1800" b="0" i="0" u="none" strike="noStrike" baseline="0" dirty="0">
                <a:solidFill>
                  <a:srgbClr val="000000"/>
                </a:solidFill>
                <a:latin typeface="CIDFont+F9"/>
              </a:rPr>
              <a:t>|- </a:t>
            </a:r>
            <a:r>
              <a:rPr lang="en-US" altLang="zh-TW" sz="1800" b="0" i="0" u="none" strike="noStrike" baseline="0" dirty="0" err="1">
                <a:solidFill>
                  <a:srgbClr val="000000"/>
                </a:solidFill>
                <a:latin typeface="CIDFont+F9"/>
              </a:rPr>
              <a:t>src</a:t>
            </a:r>
            <a:endParaRPr lang="en-US" altLang="zh-TW" sz="1800" b="0" i="0" u="none" strike="noStrike" baseline="0" dirty="0">
              <a:solidFill>
                <a:srgbClr val="000000"/>
              </a:solidFill>
              <a:latin typeface="CIDFont+F9"/>
            </a:endParaRPr>
          </a:p>
          <a:p>
            <a:pPr marL="0" indent="0" algn="l">
              <a:buNone/>
            </a:pPr>
            <a:r>
              <a:rPr lang="en-US" altLang="zh-TW" sz="1800" b="0" i="0" u="none" strike="noStrike" baseline="0" dirty="0">
                <a:solidFill>
                  <a:srgbClr val="000000"/>
                </a:solidFill>
                <a:latin typeface="CIDFont+F9"/>
              </a:rPr>
              <a:t>	|- META-INF</a:t>
            </a:r>
          </a:p>
          <a:p>
            <a:pPr marL="0" indent="0" algn="l">
              <a:buNone/>
            </a:pPr>
            <a:r>
              <a:rPr lang="en-US" altLang="zh-TW" sz="1800" b="0" i="0" u="none" strike="noStrike" baseline="0" dirty="0">
                <a:solidFill>
                  <a:srgbClr val="000000"/>
                </a:solidFill>
                <a:latin typeface="CIDFont+F9"/>
              </a:rPr>
              <a:t>	| |- MANIFEST.MF</a:t>
            </a:r>
          </a:p>
          <a:p>
            <a:pPr marL="0" indent="0" algn="l">
              <a:buNone/>
            </a:pPr>
            <a:endParaRPr lang="en-US" altLang="zh-TW" sz="1800" b="0" i="0" u="none" strike="noStrike" baseline="0" dirty="0">
              <a:solidFill>
                <a:srgbClr val="000000"/>
              </a:solidFill>
              <a:latin typeface="CIDFont+F9"/>
            </a:endParaRPr>
          </a:p>
          <a:p>
            <a:pPr lvl="1"/>
            <a:r>
              <a:rPr lang="en-US" altLang="zh-TW" sz="1400" b="0" i="0" u="none" strike="noStrike" baseline="0" dirty="0">
                <a:solidFill>
                  <a:srgbClr val="000000"/>
                </a:solidFill>
                <a:latin typeface="CIDFont+F4"/>
              </a:rPr>
              <a:t>All the source files (*.java) are put in the </a:t>
            </a:r>
            <a:r>
              <a:rPr lang="en-US" altLang="zh-TW" sz="1400" b="0" i="0" u="none" strike="noStrike" baseline="0" dirty="0" err="1">
                <a:solidFill>
                  <a:srgbClr val="000000"/>
                </a:solidFill>
                <a:latin typeface="CIDFont+F4"/>
              </a:rPr>
              <a:t>src</a:t>
            </a:r>
            <a:r>
              <a:rPr lang="en-US" altLang="zh-TW" sz="1400" b="0" i="0" u="none" strike="noStrike" baseline="0" dirty="0">
                <a:solidFill>
                  <a:srgbClr val="000000"/>
                </a:solidFill>
                <a:latin typeface="CIDFont+F4"/>
              </a:rPr>
              <a:t> directory.</a:t>
            </a:r>
          </a:p>
          <a:p>
            <a:pPr lvl="1"/>
            <a:r>
              <a:rPr lang="en-US" altLang="zh-TW" sz="1400" b="0" i="0" u="none" strike="noStrike" baseline="0" dirty="0">
                <a:solidFill>
                  <a:srgbClr val="000000"/>
                </a:solidFill>
                <a:latin typeface="CIDFont+F4"/>
              </a:rPr>
              <a:t>The entry point (i.e. main class) of the program is specified in the MANIFEST.MF file.</a:t>
            </a:r>
          </a:p>
          <a:p>
            <a:pPr algn="l"/>
            <a:r>
              <a:rPr lang="en-US" altLang="zh-TW" sz="1800" b="0" i="0" u="none" strike="noStrike" baseline="0" dirty="0">
                <a:solidFill>
                  <a:srgbClr val="000000"/>
                </a:solidFill>
                <a:latin typeface="CIDFont+F4"/>
              </a:rPr>
              <a:t>No late submission is accepted.</a:t>
            </a:r>
            <a:endParaRPr lang="zh-TW" altLang="en-US" dirty="0"/>
          </a:p>
        </p:txBody>
      </p:sp>
    </p:spTree>
    <p:extLst>
      <p:ext uri="{BB962C8B-B14F-4D97-AF65-F5344CB8AC3E}">
        <p14:creationId xmlns:p14="http://schemas.microsoft.com/office/powerpoint/2010/main" val="356170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340</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CIDFont+F10</vt:lpstr>
      <vt:lpstr>CIDFont+F4</vt:lpstr>
      <vt:lpstr>CIDFont+F9</vt:lpstr>
      <vt:lpstr>Arial</vt:lpstr>
      <vt:lpstr>Calibri</vt:lpstr>
      <vt:lpstr>Calibri Light</vt:lpstr>
      <vt:lpstr>Office Theme</vt:lpstr>
      <vt:lpstr>Program Design (2) HW1</vt:lpstr>
      <vt:lpstr>Problem Description</vt:lpstr>
      <vt:lpstr>Sample Input and Output</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HW1</dc:title>
  <dc:creator>林佳妤</dc:creator>
  <cp:lastModifiedBy>林佳妤</cp:lastModifiedBy>
  <cp:revision>18</cp:revision>
  <dcterms:created xsi:type="dcterms:W3CDTF">2021-03-08T09:41:12Z</dcterms:created>
  <dcterms:modified xsi:type="dcterms:W3CDTF">2021-03-10T02:23:59Z</dcterms:modified>
</cp:coreProperties>
</file>