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1" r:id="rId3"/>
    <p:sldId id="257" r:id="rId4"/>
    <p:sldId id="260" r:id="rId5"/>
    <p:sldId id="258" r:id="rId6"/>
  </p:sldIdLst>
  <p:sldSz cx="12192000" cy="6858000"/>
  <p:notesSz cx="7102475" cy="102330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6600"/>
    <a:srgbClr val="00664D"/>
    <a:srgbClr val="CCFFCC"/>
    <a:srgbClr val="66FFFF"/>
    <a:srgbClr val="00FF00"/>
    <a:srgbClr val="FF33CC"/>
    <a:srgbClr val="008000"/>
    <a:srgbClr val="FF00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深色樣式 1 - 輔色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深色樣式 1 - 輔色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深色樣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深色樣式 2 - 輔色 3/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73" autoAdjust="0"/>
    <p:restoredTop sz="72613" autoAdjust="0"/>
  </p:normalViewPr>
  <p:slideViewPr>
    <p:cSldViewPr snapToGrid="0">
      <p:cViewPr varScale="1">
        <p:scale>
          <a:sx n="114" d="100"/>
          <a:sy n="114" d="100"/>
        </p:scale>
        <p:origin x="558" y="90"/>
      </p:cViewPr>
      <p:guideLst>
        <p:guide orient="horz" pos="2160"/>
        <p:guide pos="37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624" y="-1685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t" anchorCtr="0" compatLnSpc="1">
            <a:prstTxWarp prst="textNoShape">
              <a:avLst/>
            </a:prstTxWarp>
          </a:bodyPr>
          <a:lstStyle>
            <a:lvl1pPr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816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t" anchorCtr="0" compatLnSpc="1">
            <a:prstTxWarp prst="textNoShape">
              <a:avLst/>
            </a:prstTxWarp>
          </a:bodyPr>
          <a:lstStyle>
            <a:lvl1pPr algn="r"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b" anchorCtr="0" compatLnSpc="1">
            <a:prstTxWarp prst="textNoShape">
              <a:avLst/>
            </a:prstTxWarp>
          </a:bodyPr>
          <a:lstStyle>
            <a:lvl1pPr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1850"/>
            <a:ext cx="307816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b" anchorCtr="0" compatLnSpc="1">
            <a:prstTxWarp prst="textNoShape">
              <a:avLst/>
            </a:prstTxWarp>
          </a:bodyPr>
          <a:lstStyle>
            <a:lvl1pPr algn="r"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EE5D1257-7E46-4A33-9BF5-FA4B441A7E3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96750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t" anchorCtr="0" compatLnSpc="1">
            <a:prstTxWarp prst="textNoShape">
              <a:avLst/>
            </a:prstTxWarp>
          </a:bodyPr>
          <a:lstStyle>
            <a:lvl1pPr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816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t" anchorCtr="0" compatLnSpc="1">
            <a:prstTxWarp prst="textNoShape">
              <a:avLst/>
            </a:prstTxWarp>
          </a:bodyPr>
          <a:lstStyle>
            <a:lvl1pPr algn="r"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2875" y="768350"/>
            <a:ext cx="6818313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59338"/>
            <a:ext cx="5207000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b" anchorCtr="0" compatLnSpc="1">
            <a:prstTxWarp prst="textNoShape">
              <a:avLst/>
            </a:prstTxWarp>
          </a:bodyPr>
          <a:lstStyle>
            <a:lvl1pPr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1850"/>
            <a:ext cx="307816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b" anchorCtr="0" compatLnSpc="1">
            <a:prstTxWarp prst="textNoShape">
              <a:avLst/>
            </a:prstTxWarp>
          </a:bodyPr>
          <a:lstStyle>
            <a:lvl1pPr algn="r"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9824E210-7D2B-4E42-8EE1-E51227D6D49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024473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baseline="0">
                <a:latin typeface="Arial" panose="020B0604020202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98443C3-E0A7-40F2-914A-BF8DF54E363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0"/>
            <a:ext cx="52832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baseline="0"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1pPr>
          </a:lstStyle>
          <a:p>
            <a:pPr>
              <a:defRPr/>
            </a:pPr>
            <a:fld id="{DB821139-3602-48C4-80AF-E9520068463D}" type="slidenum">
              <a:rPr lang="zh-TW" altLang="en-US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4895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7956" y="990600"/>
            <a:ext cx="11924044" cy="5355771"/>
          </a:xfrm>
        </p:spPr>
        <p:txBody>
          <a:bodyPr/>
          <a:lstStyle>
            <a:lvl1pPr marL="457200" indent="-457200">
              <a:buClr>
                <a:srgbClr val="00B0F0"/>
              </a:buClr>
              <a:buSzPct val="60000"/>
              <a:buFont typeface="Wingdings" panose="05000000000000000000" pitchFamily="2" charset="2"/>
              <a:buChar char="p"/>
              <a:defRPr baseline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buSzPct val="60000"/>
              <a:buFont typeface="Wingdings" panose="05000000000000000000" pitchFamily="2" charset="2"/>
              <a:buChar char="n"/>
              <a:defRPr sz="2600" baseline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>
              <a:defRPr baseline="0">
                <a:solidFill>
                  <a:srgbClr val="008000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buSzPct val="60000"/>
              <a:buFont typeface="Wingdings" panose="05000000000000000000" pitchFamily="2" charset="2"/>
              <a:buChar char="u"/>
              <a:defRPr baseline="0"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buSzPct val="60000"/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5E35749-9B83-4E5B-8853-A632F9D17A7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0"/>
            <a:ext cx="52832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baseline="0"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1pPr>
          </a:lstStyle>
          <a:p>
            <a:pPr>
              <a:defRPr/>
            </a:pPr>
            <a:fld id="{DB821139-3602-48C4-80AF-E9520068463D}" type="slidenum">
              <a:rPr lang="zh-TW" altLang="en-US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C9E12ABB-E7A1-45D4-A9F2-9AD730E31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320" y="-1"/>
            <a:ext cx="11020587" cy="794657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6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1613492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標楷體" panose="03000509000000000000" pitchFamily="65" charset="-120"/>
              </a:defRPr>
            </a:lvl1pPr>
          </a:lstStyle>
          <a:p>
            <a:pPr>
              <a:defRPr/>
            </a:pPr>
            <a:fld id="{5A46748B-978C-435E-A2DD-F556D0BDD8B1}" type="slidenum">
              <a:rPr lang="zh-TW" altLang="en-US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8196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標楷體" panose="03000509000000000000" pitchFamily="65" charset="-120"/>
              </a:defRPr>
            </a:lvl1pPr>
          </a:lstStyle>
          <a:p>
            <a:pPr>
              <a:defRPr/>
            </a:pPr>
            <a:fld id="{27FF6E5A-5E71-4922-B41C-D7F85447FE5A}" type="slidenum">
              <a:rPr lang="zh-TW" altLang="en-US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11961687-2377-436F-B815-D16BBC127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320" y="-1"/>
            <a:ext cx="11020587" cy="794657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6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70746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AE7690-92D9-4D5F-A2E9-89F9CA2B498E}" type="slidenum">
              <a:rPr lang="zh-TW" altLang="en-US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1609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09600" y="990600"/>
            <a:ext cx="5494215" cy="54102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>
              <a:defRPr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>
              <a:defRPr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>
              <a:defRPr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>
              <a:defRPr>
                <a:latin typeface="Arial" panose="020B0604020202020204" pitchFamily="34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1385" y="990600"/>
            <a:ext cx="5494215" cy="54102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>
              <a:defRPr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>
              <a:defRPr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>
              <a:defRPr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>
              <a:defRPr>
                <a:latin typeface="Arial" panose="020B0604020202020204" pitchFamily="34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DEE21-3C52-4077-AC7B-709C12DDBA9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92443C92-EEAF-4620-AFDD-FC10298C5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320" y="-1"/>
            <a:ext cx="11020587" cy="794657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6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4095713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1501" y="914400"/>
            <a:ext cx="11747248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TW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0"/>
            <a:ext cx="52832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baseline="0"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1pPr>
          </a:lstStyle>
          <a:p>
            <a:pPr>
              <a:defRPr/>
            </a:pPr>
            <a:fld id="{DB821139-3602-48C4-80AF-E9520068463D}" type="slidenum">
              <a:rPr lang="zh-TW" altLang="en-US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701041" y="6476999"/>
            <a:ext cx="1136770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r>
              <a:rPr kumimoji="1" lang="en-US" altLang="zh-TW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휴먼모음T" pitchFamily="18" charset="-127"/>
                <a:cs typeface="+mn-cs"/>
              </a:rPr>
              <a:t>Python Programming Practices</a:t>
            </a:r>
            <a:r>
              <a:rPr kumimoji="1" lang="zh-TW" altLang="en-US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휴먼모음T" pitchFamily="18" charset="-127"/>
                <a:cs typeface="+mn-cs"/>
              </a:rPr>
              <a:t>      </a:t>
            </a:r>
            <a:r>
              <a:rPr kumimoji="1" lang="zh-TW" altLang="en-US" sz="1600" b="1" i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金梅毛楷體"/>
                <a:ea typeface="標楷體" pitchFamily="65" charset="-120"/>
                <a:cs typeface="+mn-cs"/>
              </a:rPr>
              <a:t>－ </a:t>
            </a:r>
            <a:r>
              <a:rPr kumimoji="1" lang="en-US" altLang="zh-TW" sz="1800" b="1" i="0" dirty="0">
                <a:solidFill>
                  <a:srgbClr val="0066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金梅毛楷體"/>
                <a:ea typeface="標楷體" pitchFamily="65" charset="-120"/>
                <a:cs typeface="+mn-cs"/>
              </a:rPr>
              <a:t>NCKU IIM Optimization Algorithm Lab</a:t>
            </a:r>
            <a:endParaRPr kumimoji="1" lang="zh-TW" altLang="en-US" sz="1800" b="1" i="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金梅毛楷體"/>
              <a:ea typeface="標楷體" pitchFamily="65" charset="-120"/>
              <a:cs typeface="+mn-cs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0" y="838200"/>
            <a:ext cx="12192000" cy="76200"/>
            <a:chOff x="413" y="888"/>
            <a:chExt cx="5814" cy="48"/>
          </a:xfrm>
        </p:grpSpPr>
        <p:sp>
          <p:nvSpPr>
            <p:cNvPr id="3" name="Line 11"/>
            <p:cNvSpPr>
              <a:spLocks noChangeShapeType="1"/>
            </p:cNvSpPr>
            <p:nvPr/>
          </p:nvSpPr>
          <p:spPr bwMode="ltGray">
            <a:xfrm>
              <a:off x="413" y="936"/>
              <a:ext cx="5814" cy="0"/>
            </a:xfrm>
            <a:prstGeom prst="line">
              <a:avLst/>
            </a:prstGeom>
            <a:noFill/>
            <a:ln w="9525">
              <a:solidFill>
                <a:srgbClr val="3DB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1400"/>
            </a:p>
          </p:txBody>
        </p:sp>
        <p:sp>
          <p:nvSpPr>
            <p:cNvPr id="1033" name="Line 12"/>
            <p:cNvSpPr>
              <a:spLocks noChangeShapeType="1"/>
            </p:cNvSpPr>
            <p:nvPr/>
          </p:nvSpPr>
          <p:spPr bwMode="ltGray">
            <a:xfrm>
              <a:off x="413" y="888"/>
              <a:ext cx="5814" cy="0"/>
            </a:xfrm>
            <a:prstGeom prst="line">
              <a:avLst/>
            </a:prstGeom>
            <a:noFill/>
            <a:ln w="31750">
              <a:solidFill>
                <a:srgbClr val="3DB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1400"/>
            </a:p>
          </p:txBody>
        </p:sp>
      </p:grpSp>
      <p:sp>
        <p:nvSpPr>
          <p:cNvPr id="1031" name="Line 14"/>
          <p:cNvSpPr>
            <a:spLocks noChangeShapeType="1"/>
          </p:cNvSpPr>
          <p:nvPr/>
        </p:nvSpPr>
        <p:spPr bwMode="auto">
          <a:xfrm>
            <a:off x="914400" y="6324600"/>
            <a:ext cx="11277600" cy="0"/>
          </a:xfrm>
          <a:prstGeom prst="line">
            <a:avLst/>
          </a:prstGeom>
          <a:noFill/>
          <a:ln w="9525">
            <a:solidFill>
              <a:srgbClr val="33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60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aseline="0">
          <a:solidFill>
            <a:schemeClr val="tx2"/>
          </a:solidFill>
          <a:latin typeface="Arial" panose="020B0604020202020204" pitchFamily="34" charset="0"/>
          <a:ea typeface="標楷體" panose="03000509000000000000" pitchFamily="65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sz="2800" baseline="0">
          <a:solidFill>
            <a:schemeClr val="tx1"/>
          </a:solidFill>
          <a:latin typeface="Arial" panose="020B0604020202020204" pitchFamily="34" charset="0"/>
          <a:ea typeface="標楷體" panose="03000509000000000000" pitchFamily="65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Times New Roman" pitchFamily="18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8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opbox.com/s/undjoof8rolbo64/knpsk1.txt?dl=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opbox.com/s/undjoof8rolbo64/knpsk1.txt?dl=0" TargetMode="External"/><Relationship Id="rId2" Type="http://schemas.openxmlformats.org/officeDocument/2006/relationships/hyperlink" Target="knpsk1.tx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opbox.com/s/fpxbp97w00ec6o9/knpsk2.txt?dl=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opbox.com/s/fpxbp97w00ec6o9/knpsk2.txt?dl=0" TargetMode="External"/><Relationship Id="rId2" Type="http://schemas.openxmlformats.org/officeDocument/2006/relationships/hyperlink" Target="knpsk1.tx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12D8EA-0C5F-40E0-BA35-484911F73F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Optimization Algorithms by Python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A827E1A-9396-48FC-8F4C-FC4C6DCB54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Python Programing Practices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0D6146-B3FE-4FE4-B784-902B52E157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B821139-3602-48C4-80AF-E9520068463D}" type="slidenum">
              <a:rPr lang="zh-TW" altLang="en-US" smtClean="0"/>
              <a:pPr>
                <a:defRPr/>
              </a:pPr>
              <a:t>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87265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4577BFE-012E-4D5E-AE51-FA249978E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Try  to read this sample file</a:t>
            </a:r>
            <a:endParaRPr lang="zh-TW" altLang="en-US" dirty="0"/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What to practice: 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How to read a text file</a:t>
            </a:r>
          </a:p>
          <a:p>
            <a:endParaRPr lang="en-US" altLang="zh-TW" dirty="0"/>
          </a:p>
          <a:p>
            <a:r>
              <a:rPr lang="en-US" altLang="zh-TW" dirty="0"/>
              <a:t>Assume you already know the format</a:t>
            </a:r>
          </a:p>
          <a:p>
            <a:endParaRPr lang="en-US" altLang="zh-TW" dirty="0"/>
          </a:p>
          <a:p>
            <a:r>
              <a:rPr lang="en-US" altLang="zh-TW" dirty="0"/>
              <a:t>Store data in an array/list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40E7DBF-CB1A-426B-BAD5-C4CDDE8C08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B821139-3602-48C4-80AF-E9520068463D}" type="slidenum">
              <a:rPr lang="zh-TW" altLang="en-US" smtClean="0"/>
              <a:pPr>
                <a:defRPr/>
              </a:pPr>
              <a:t>2</a:t>
            </a:fld>
            <a:endParaRPr lang="en-US" altLang="zh-TW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DAE30C2-CBF2-4926-B27D-D0BC10200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 to Read a Text Data File (part 1)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85FEC88-8A12-41AA-950E-A587DBE86A0E}"/>
              </a:ext>
            </a:extLst>
          </p:cNvPr>
          <p:cNvSpPr txBox="1"/>
          <p:nvPr/>
        </p:nvSpPr>
        <p:spPr>
          <a:xfrm>
            <a:off x="5431522" y="1020784"/>
            <a:ext cx="1596912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2"/>
              </a:rPr>
              <a:t> Sample input file</a:t>
            </a:r>
            <a:br>
              <a:rPr lang="en-US" altLang="zh-TW" dirty="0"/>
            </a:br>
            <a:r>
              <a:rPr lang="en-US" altLang="zh-TW" dirty="0"/>
              <a:t>(1 size constraint)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5894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80C605B-CEC4-474D-8412-41C71124A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/>
              <a:t> items </a:t>
            </a:r>
            <a:r>
              <a:rPr lang="en-US" altLang="zh-TW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0000CC"/>
                </a:solidFill>
              </a:rPr>
              <a:t>1</a:t>
            </a:r>
            <a:r>
              <a:rPr lang="en-US" altLang="zh-TW" dirty="0"/>
              <a:t>,…,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/>
              <a:t>, each with value </a:t>
            </a:r>
            <a:r>
              <a:rPr lang="en-US" altLang="zh-TW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i="1" baseline="-250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dirty="0"/>
              <a:t> and size </a:t>
            </a:r>
            <a:r>
              <a:rPr lang="en-US" altLang="zh-TW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i="1" baseline="-250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i="1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/>
              <a:t> </a:t>
            </a:r>
            <a:endParaRPr lang="en-US" altLang="zh-TW" baseline="-25000" dirty="0"/>
          </a:p>
          <a:p>
            <a:r>
              <a:rPr lang="en-US" altLang="zh-TW" dirty="0"/>
              <a:t>Only consider </a:t>
            </a:r>
            <a:r>
              <a:rPr lang="en-US" altLang="zh-TW" dirty="0">
                <a:solidFill>
                  <a:srgbClr val="0000CC"/>
                </a:solidFill>
              </a:rPr>
              <a:t>1-dimensional size </a:t>
            </a:r>
            <a:r>
              <a:rPr lang="en-US" altLang="zh-TW" dirty="0"/>
              <a:t>constraint upper bound 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i="1" dirty="0">
                <a:solidFill>
                  <a:schemeClr val="accent4"/>
                </a:solidFill>
              </a:rPr>
              <a:t> </a:t>
            </a:r>
            <a:endParaRPr lang="en-US" altLang="zh-TW" dirty="0"/>
          </a:p>
          <a:p>
            <a:r>
              <a:rPr lang="en-US" altLang="zh-TW" b="1" dirty="0"/>
              <a:t>Goal: </a:t>
            </a:r>
            <a:r>
              <a:rPr lang="en-US" altLang="zh-TW" dirty="0"/>
              <a:t>to select items such that the </a:t>
            </a:r>
            <a:r>
              <a:rPr lang="en-US" altLang="zh-TW" dirty="0">
                <a:solidFill>
                  <a:schemeClr val="tx1"/>
                </a:solidFill>
              </a:rPr>
              <a:t>total value is maximized</a:t>
            </a:r>
            <a:r>
              <a:rPr lang="en-US" altLang="zh-TW" dirty="0"/>
              <a:t>, </a:t>
            </a:r>
            <a:br>
              <a:rPr lang="en-US" altLang="zh-TW" dirty="0"/>
            </a:br>
            <a:r>
              <a:rPr lang="en-US" altLang="zh-TW" dirty="0"/>
              <a:t>while the size constraint is satisfied: </a:t>
            </a:r>
            <a:r>
              <a:rPr lang="en-US" altLang="zh-TW" dirty="0">
                <a:solidFill>
                  <a:schemeClr val="accent4"/>
                </a:solidFill>
              </a:rPr>
              <a:t>total size is </a:t>
            </a:r>
            <a:r>
              <a:rPr lang="en-US" altLang="zh-TW" u="sng" dirty="0">
                <a:solidFill>
                  <a:schemeClr val="accent4"/>
                </a:solidFill>
              </a:rPr>
              <a:t>no larger </a:t>
            </a:r>
            <a:r>
              <a:rPr lang="en-US" altLang="zh-TW" dirty="0">
                <a:solidFill>
                  <a:schemeClr val="accent4"/>
                </a:solidFill>
              </a:rPr>
              <a:t>than 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i="1" dirty="0">
                <a:solidFill>
                  <a:schemeClr val="accent4"/>
                </a:solidFill>
              </a:rPr>
              <a:t> </a:t>
            </a:r>
            <a:endParaRPr lang="en-US" altLang="zh-TW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altLang="zh-TW" b="1" dirty="0"/>
              <a:t>Greedy Algorithm:</a:t>
            </a:r>
          </a:p>
          <a:p>
            <a:pPr marL="0" indent="0">
              <a:buNone/>
            </a:pPr>
            <a:r>
              <a:rPr lang="zh-TW" altLang="en-US" dirty="0"/>
              <a:t>       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Try to design your own steps.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F59C583-A76C-4A8E-A8F7-9EC87802CB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B821139-3602-48C4-80AF-E9520068463D}" type="slidenum">
              <a:rPr lang="zh-TW" altLang="en-US" smtClean="0"/>
              <a:pPr>
                <a:defRPr/>
              </a:pPr>
              <a:t>3</a:t>
            </a:fld>
            <a:endParaRPr lang="en-US" altLang="zh-TW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CCDE238A-5D91-40C7-B312-D939EA010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Knapsack Problem –</a:t>
            </a:r>
            <a:r>
              <a:rPr lang="zh-TW" altLang="en-US" dirty="0"/>
              <a:t> </a:t>
            </a:r>
            <a:r>
              <a:rPr lang="en-US" altLang="zh-TW" dirty="0"/>
              <a:t>One</a:t>
            </a:r>
            <a:r>
              <a:rPr lang="zh-TW" altLang="en-US" dirty="0"/>
              <a:t> </a:t>
            </a:r>
            <a:r>
              <a:rPr lang="en-US" altLang="zh-TW" dirty="0"/>
              <a:t>Dimension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AA74F07-2D97-4AF9-8A65-85238EAC3FE8}"/>
              </a:ext>
            </a:extLst>
          </p:cNvPr>
          <p:cNvSpPr txBox="1"/>
          <p:nvPr/>
        </p:nvSpPr>
        <p:spPr>
          <a:xfrm>
            <a:off x="9930223" y="3315338"/>
            <a:ext cx="1843774" cy="954107"/>
          </a:xfrm>
          <a:prstGeom prst="rect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u="sng" dirty="0">
                <a:solidFill>
                  <a:srgbClr val="0000CC"/>
                </a:solidFill>
              </a:rPr>
              <a:t>Input File Format </a:t>
            </a:r>
            <a:r>
              <a:rPr lang="en-US" altLang="zh-TW" b="1" dirty="0"/>
              <a:t>:</a:t>
            </a:r>
            <a:r>
              <a:rPr lang="en-US" altLang="zh-TW" dirty="0"/>
              <a:t> </a:t>
            </a:r>
            <a:r>
              <a:rPr lang="en-US" altLang="zh-TW" dirty="0">
                <a:hlinkClick r:id="rId2" action="ppaction://hlinkfile"/>
              </a:rPr>
              <a:t> </a:t>
            </a:r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 i="1" dirty="0">
                <a:solidFill>
                  <a:srgbClr val="FF0000"/>
                </a:solidFill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>
                <a:solidFill>
                  <a:srgbClr val="FF0000"/>
                </a:solidFill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zh-TW" dirty="0">
              <a:solidFill>
                <a:srgbClr val="FF0000"/>
              </a:solidFill>
              <a:highlight>
                <a:srgbClr val="CCFFCC"/>
              </a:highlight>
            </a:endParaRPr>
          </a:p>
          <a:p>
            <a:r>
              <a:rPr lang="en-US" altLang="zh-TW" i="1" dirty="0">
                <a:solidFill>
                  <a:srgbClr val="FF0000"/>
                </a:solidFill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dirty="0">
                <a:solidFill>
                  <a:srgbClr val="FF0000"/>
                </a:solidFill>
                <a:highlight>
                  <a:srgbClr val="CCFFCC"/>
                </a:highlight>
              </a:rPr>
              <a:t>[</a:t>
            </a:r>
            <a:r>
              <a:rPr lang="en-US" altLang="zh-TW" dirty="0">
                <a:solidFill>
                  <a:srgbClr val="0000CC"/>
                </a:solidFill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dirty="0">
                <a:solidFill>
                  <a:srgbClr val="FF0000"/>
                </a:solidFill>
                <a:highlight>
                  <a:srgbClr val="CCFFCC"/>
                </a:highlight>
              </a:rPr>
              <a:t>]</a:t>
            </a:r>
            <a:r>
              <a:rPr lang="zh-TW" altLang="en-US" dirty="0">
                <a:solidFill>
                  <a:srgbClr val="FF0000"/>
                </a:solidFill>
                <a:highlight>
                  <a:srgbClr val="CCFFCC"/>
                </a:highlight>
              </a:rPr>
              <a:t>  </a:t>
            </a:r>
            <a:r>
              <a:rPr lang="en-US" altLang="zh-TW" i="1" dirty="0">
                <a:solidFill>
                  <a:srgbClr val="FF0000"/>
                </a:solidFill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dirty="0">
                <a:solidFill>
                  <a:srgbClr val="FF0000"/>
                </a:solidFill>
                <a:highlight>
                  <a:srgbClr val="CCFFCC"/>
                </a:highlight>
              </a:rPr>
              <a:t>[</a:t>
            </a:r>
            <a:r>
              <a:rPr lang="en-US" altLang="zh-TW" dirty="0">
                <a:solidFill>
                  <a:srgbClr val="0000CC"/>
                </a:solidFill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dirty="0">
                <a:solidFill>
                  <a:srgbClr val="FF0000"/>
                </a:solidFill>
                <a:highlight>
                  <a:srgbClr val="CCFFCC"/>
                </a:highlight>
              </a:rPr>
              <a:t>]</a:t>
            </a:r>
            <a:r>
              <a:rPr lang="zh-TW" altLang="en-US" dirty="0">
                <a:solidFill>
                  <a:srgbClr val="FF0000"/>
                </a:solidFill>
                <a:highlight>
                  <a:srgbClr val="CCFFCC"/>
                </a:highlight>
              </a:rPr>
              <a:t>   </a:t>
            </a:r>
            <a:r>
              <a:rPr lang="en-US" altLang="zh-TW" dirty="0">
                <a:solidFill>
                  <a:srgbClr val="FF0000"/>
                </a:solidFill>
                <a:highlight>
                  <a:srgbClr val="CCFFCC"/>
                </a:highlight>
              </a:rPr>
              <a:t>…. </a:t>
            </a:r>
            <a:r>
              <a:rPr lang="zh-TW" altLang="en-US" dirty="0">
                <a:solidFill>
                  <a:srgbClr val="FF0000"/>
                </a:solidFill>
                <a:highlight>
                  <a:srgbClr val="CCFFCC"/>
                </a:highlight>
              </a:rPr>
              <a:t> </a:t>
            </a:r>
            <a:r>
              <a:rPr lang="en-US" altLang="zh-TW" i="1" dirty="0">
                <a:solidFill>
                  <a:srgbClr val="FF0000"/>
                </a:solidFill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dirty="0">
                <a:solidFill>
                  <a:srgbClr val="FF0000"/>
                </a:solidFill>
                <a:highlight>
                  <a:srgbClr val="CCFFCC"/>
                </a:highlight>
              </a:rPr>
              <a:t>[</a:t>
            </a:r>
            <a:r>
              <a:rPr lang="en-US" altLang="zh-TW" i="1" dirty="0">
                <a:solidFill>
                  <a:srgbClr val="0000CC"/>
                </a:solidFill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>
                <a:solidFill>
                  <a:srgbClr val="FF0000"/>
                </a:solidFill>
                <a:highlight>
                  <a:srgbClr val="CCFFCC"/>
                </a:highlight>
              </a:rPr>
              <a:t>]</a:t>
            </a:r>
            <a:r>
              <a:rPr lang="zh-TW" altLang="en-US" dirty="0">
                <a:solidFill>
                  <a:srgbClr val="FF0000"/>
                </a:solidFill>
                <a:highlight>
                  <a:srgbClr val="CCFFCC"/>
                </a:highlight>
              </a:rPr>
              <a:t>  </a:t>
            </a:r>
            <a:endParaRPr lang="en-US" altLang="zh-TW" dirty="0">
              <a:solidFill>
                <a:srgbClr val="FF0000"/>
              </a:solidFill>
              <a:highlight>
                <a:srgbClr val="CCFFCC"/>
              </a:highlight>
            </a:endParaRPr>
          </a:p>
          <a:p>
            <a:r>
              <a:rPr lang="en-US" altLang="zh-TW" i="1" dirty="0">
                <a:solidFill>
                  <a:srgbClr val="FF0000"/>
                </a:solidFill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dirty="0">
                <a:solidFill>
                  <a:srgbClr val="FF0000"/>
                </a:solidFill>
                <a:highlight>
                  <a:srgbClr val="CCFFCC"/>
                </a:highlight>
              </a:rPr>
              <a:t>[</a:t>
            </a:r>
            <a:r>
              <a:rPr lang="en-US" altLang="zh-TW" dirty="0">
                <a:solidFill>
                  <a:srgbClr val="0000CC"/>
                </a:solidFill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dirty="0">
                <a:solidFill>
                  <a:srgbClr val="FF0000"/>
                </a:solidFill>
                <a:highlight>
                  <a:srgbClr val="CCFFCC"/>
                </a:highlight>
              </a:rPr>
              <a:t>]</a:t>
            </a:r>
            <a:r>
              <a:rPr lang="zh-TW" altLang="en-US" dirty="0">
                <a:solidFill>
                  <a:srgbClr val="FF0000"/>
                </a:solidFill>
                <a:highlight>
                  <a:srgbClr val="CCFFCC"/>
                </a:highlight>
              </a:rPr>
              <a:t> </a:t>
            </a:r>
            <a:r>
              <a:rPr lang="en-US" altLang="zh-TW" i="1" dirty="0">
                <a:solidFill>
                  <a:srgbClr val="FF0000"/>
                </a:solidFill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dirty="0">
                <a:solidFill>
                  <a:srgbClr val="FF0000"/>
                </a:solidFill>
                <a:highlight>
                  <a:srgbClr val="CCFFCC"/>
                </a:highlight>
              </a:rPr>
              <a:t>[</a:t>
            </a:r>
            <a:r>
              <a:rPr lang="en-US" altLang="zh-TW" dirty="0">
                <a:solidFill>
                  <a:srgbClr val="0000CC"/>
                </a:solidFill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dirty="0">
                <a:solidFill>
                  <a:srgbClr val="FF0000"/>
                </a:solidFill>
                <a:highlight>
                  <a:srgbClr val="CCFFCC"/>
                </a:highlight>
              </a:rPr>
              <a:t>]</a:t>
            </a:r>
            <a:r>
              <a:rPr lang="zh-TW" altLang="en-US" dirty="0">
                <a:solidFill>
                  <a:srgbClr val="FF0000"/>
                </a:solidFill>
                <a:highlight>
                  <a:srgbClr val="CCFFCC"/>
                </a:highlight>
              </a:rPr>
              <a:t>   </a:t>
            </a:r>
            <a:r>
              <a:rPr lang="en-US" altLang="zh-TW" dirty="0">
                <a:solidFill>
                  <a:srgbClr val="FF0000"/>
                </a:solidFill>
                <a:highlight>
                  <a:srgbClr val="CCFFCC"/>
                </a:highlight>
              </a:rPr>
              <a:t>…. </a:t>
            </a:r>
            <a:r>
              <a:rPr lang="en-US" altLang="zh-TW" i="1" dirty="0">
                <a:solidFill>
                  <a:srgbClr val="FF0000"/>
                </a:solidFill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dirty="0">
                <a:solidFill>
                  <a:srgbClr val="FF0000"/>
                </a:solidFill>
                <a:highlight>
                  <a:srgbClr val="CCFFCC"/>
                </a:highlight>
              </a:rPr>
              <a:t>[</a:t>
            </a:r>
            <a:r>
              <a:rPr lang="en-US" altLang="zh-TW" i="1" dirty="0">
                <a:solidFill>
                  <a:srgbClr val="0000CC"/>
                </a:solidFill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>
                <a:solidFill>
                  <a:srgbClr val="FF0000"/>
                </a:solidFill>
                <a:highlight>
                  <a:srgbClr val="CCFFCC"/>
                </a:highlight>
              </a:rPr>
              <a:t>]</a:t>
            </a:r>
            <a:r>
              <a:rPr lang="zh-TW" altLang="en-US" dirty="0">
                <a:solidFill>
                  <a:srgbClr val="FF0000"/>
                </a:solidFill>
                <a:highlight>
                  <a:srgbClr val="CCFFCC"/>
                </a:highlight>
              </a:rPr>
              <a:t> </a:t>
            </a:r>
            <a:r>
              <a:rPr lang="en-US" altLang="zh-TW" i="1" dirty="0">
                <a:solidFill>
                  <a:srgbClr val="FF0000"/>
                </a:solidFill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US" altLang="zh-TW" dirty="0">
              <a:solidFill>
                <a:srgbClr val="FF0000"/>
              </a:solidFill>
              <a:highlight>
                <a:srgbClr val="CCFFCC"/>
              </a:highlight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36BA48D-0821-4153-8C5E-7FC152BE15EA}"/>
              </a:ext>
            </a:extLst>
          </p:cNvPr>
          <p:cNvSpPr txBox="1"/>
          <p:nvPr/>
        </p:nvSpPr>
        <p:spPr>
          <a:xfrm>
            <a:off x="10187031" y="2787028"/>
            <a:ext cx="1596912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3"/>
              </a:rPr>
              <a:t> Sample input file</a:t>
            </a:r>
            <a:br>
              <a:rPr lang="en-US" altLang="zh-TW" dirty="0"/>
            </a:br>
            <a:r>
              <a:rPr lang="en-US" altLang="zh-TW" dirty="0"/>
              <a:t>(1 size constraint)</a:t>
            </a:r>
            <a:endParaRPr lang="zh-TW" altLang="en-US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6A4474D9-7DB9-4086-8CF3-C0D1D87DC330}"/>
              </a:ext>
            </a:extLst>
          </p:cNvPr>
          <p:cNvGrpSpPr/>
          <p:nvPr/>
        </p:nvGrpSpPr>
        <p:grpSpPr>
          <a:xfrm>
            <a:off x="8209201" y="3514596"/>
            <a:ext cx="1721022" cy="307777"/>
            <a:chOff x="7340610" y="3540852"/>
            <a:chExt cx="1721022" cy="307777"/>
          </a:xfrm>
        </p:grpSpPr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C825F5D1-A4E8-4369-B503-E080490587EA}"/>
                </a:ext>
              </a:extLst>
            </p:cNvPr>
            <p:cNvSpPr txBox="1"/>
            <p:nvPr/>
          </p:nvSpPr>
          <p:spPr>
            <a:xfrm>
              <a:off x="7340610" y="3540852"/>
              <a:ext cx="15279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006600"/>
                  </a:solidFill>
                </a:rPr>
                <a:t>1 size constraint</a:t>
              </a:r>
              <a:endParaRPr lang="zh-TW" altLang="en-US" dirty="0">
                <a:solidFill>
                  <a:srgbClr val="006600"/>
                </a:solidFill>
              </a:endParaRPr>
            </a:p>
          </p:txBody>
        </p:sp>
        <p:sp>
          <p:nvSpPr>
            <p:cNvPr id="9" name="箭號: 向右 8">
              <a:extLst>
                <a:ext uri="{FF2B5EF4-FFF2-40B4-BE49-F238E27FC236}">
                  <a16:creationId xmlns:a16="http://schemas.microsoft.com/office/drawing/2014/main" id="{2469B183-372F-44BE-853D-FA876C33AD30}"/>
                </a:ext>
              </a:extLst>
            </p:cNvPr>
            <p:cNvSpPr/>
            <p:nvPr/>
          </p:nvSpPr>
          <p:spPr bwMode="auto">
            <a:xfrm>
              <a:off x="8746672" y="3650377"/>
              <a:ext cx="314960" cy="88729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217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4577BFE-012E-4D5E-AE51-FA249978E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Try  to read this sample file</a:t>
            </a:r>
            <a:endParaRPr lang="zh-TW" altLang="en-US" dirty="0"/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What to practice: 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For a line starting with “c”, skip that line, go to read the next line</a:t>
            </a:r>
          </a:p>
          <a:p>
            <a:endParaRPr lang="en-US" altLang="zh-TW" dirty="0"/>
          </a:p>
          <a:p>
            <a:r>
              <a:rPr lang="en-US" altLang="zh-TW" dirty="0"/>
              <a:t>Try to write a function that can be called whenever needed repeatedly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40E7DBF-CB1A-426B-BAD5-C4CDDE8C08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B821139-3602-48C4-80AF-E9520068463D}" type="slidenum">
              <a:rPr lang="zh-TW" altLang="en-US" smtClean="0"/>
              <a:pPr>
                <a:defRPr/>
              </a:pPr>
              <a:t>4</a:t>
            </a:fld>
            <a:endParaRPr lang="en-US" altLang="zh-TW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DAE30C2-CBF2-4926-B27D-D0BC10200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 Read a Text Data File (part 2)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FF73902-76B4-46F2-8524-B1394A1E7535}"/>
              </a:ext>
            </a:extLst>
          </p:cNvPr>
          <p:cNvSpPr txBox="1"/>
          <p:nvPr/>
        </p:nvSpPr>
        <p:spPr>
          <a:xfrm>
            <a:off x="5371409" y="1066446"/>
            <a:ext cx="1717137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2"/>
              </a:rPr>
              <a:t> Sample input file</a:t>
            </a:r>
            <a:endParaRPr lang="en-US" altLang="zh-TW" baseline="-25000" dirty="0"/>
          </a:p>
          <a:p>
            <a:r>
              <a:rPr lang="en-US" altLang="zh-TW" dirty="0"/>
              <a:t>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dirty="0"/>
              <a:t> size constraints)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3975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80C605B-CEC4-474D-8412-41C71124A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/>
              <a:t> items </a:t>
            </a:r>
            <a:r>
              <a:rPr lang="en-US" altLang="zh-TW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0000CC"/>
                </a:solidFill>
              </a:rPr>
              <a:t>1</a:t>
            </a:r>
            <a:r>
              <a:rPr lang="en-US" altLang="zh-TW" dirty="0"/>
              <a:t>,…,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/>
              <a:t>, each with value </a:t>
            </a:r>
            <a:r>
              <a:rPr lang="en-US" altLang="zh-TW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i="1" baseline="-250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dirty="0"/>
              <a:t> and size </a:t>
            </a:r>
            <a:r>
              <a:rPr lang="en-US" altLang="zh-TW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i="1" baseline="-250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TW" dirty="0"/>
              <a:t> of type </a:t>
            </a:r>
            <a:r>
              <a:rPr lang="en-US" altLang="zh-TW" i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dirty="0"/>
              <a:t> =</a:t>
            </a:r>
            <a:r>
              <a:rPr lang="en-US" altLang="zh-TW" dirty="0">
                <a:solidFill>
                  <a:srgbClr val="0000CC"/>
                </a:solidFill>
              </a:rPr>
              <a:t>1</a:t>
            </a:r>
            <a:r>
              <a:rPr lang="en-US" altLang="zh-TW" dirty="0"/>
              <a:t>,…,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altLang="zh-TW" dirty="0"/>
          </a:p>
          <a:p>
            <a:r>
              <a:rPr lang="en-US" altLang="zh-TW" dirty="0"/>
              <a:t>Consider </a:t>
            </a:r>
            <a:r>
              <a:rPr lang="en-US" altLang="zh-TW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dirty="0">
                <a:solidFill>
                  <a:srgbClr val="0000CC"/>
                </a:solidFill>
              </a:rPr>
              <a:t> </a:t>
            </a:r>
            <a:r>
              <a:rPr lang="en-US" altLang="zh-TW" dirty="0">
                <a:solidFill>
                  <a:srgbClr val="00664D"/>
                </a:solidFill>
              </a:rPr>
              <a:t>dimensional size</a:t>
            </a:r>
            <a:r>
              <a:rPr lang="en-US" altLang="zh-TW" dirty="0">
                <a:solidFill>
                  <a:srgbClr val="0000CC"/>
                </a:solidFill>
              </a:rPr>
              <a:t> </a:t>
            </a:r>
            <a:r>
              <a:rPr lang="en-US" altLang="zh-TW" dirty="0"/>
              <a:t>constraints upper bound 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i="1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dirty="0"/>
              <a:t> for </a:t>
            </a:r>
            <a:r>
              <a:rPr lang="en-US" altLang="zh-TW" i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0000CC"/>
                </a:solidFill>
              </a:rPr>
              <a:t>1</a:t>
            </a:r>
            <a:r>
              <a:rPr lang="en-US" altLang="zh-TW" dirty="0"/>
              <a:t>,…,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b="1" dirty="0"/>
              <a:t>Goal: </a:t>
            </a:r>
            <a:r>
              <a:rPr lang="en-US" altLang="zh-TW" dirty="0"/>
              <a:t>to select items such that the </a:t>
            </a:r>
            <a:r>
              <a:rPr lang="en-US" altLang="zh-TW" dirty="0">
                <a:solidFill>
                  <a:schemeClr val="tx1"/>
                </a:solidFill>
              </a:rPr>
              <a:t>total value is maximized</a:t>
            </a:r>
            <a:r>
              <a:rPr lang="en-US" altLang="zh-TW" dirty="0"/>
              <a:t>, </a:t>
            </a:r>
            <a:br>
              <a:rPr lang="en-US" altLang="zh-TW" dirty="0"/>
            </a:br>
            <a:r>
              <a:rPr lang="en-US" altLang="zh-TW" dirty="0"/>
              <a:t>while all size constraints are satisfied: </a:t>
            </a:r>
            <a:r>
              <a:rPr lang="en-US" altLang="zh-TW" dirty="0">
                <a:solidFill>
                  <a:schemeClr val="accent4"/>
                </a:solidFill>
              </a:rPr>
              <a:t>total size is </a:t>
            </a:r>
            <a:r>
              <a:rPr lang="en-US" altLang="zh-TW" u="sng" dirty="0">
                <a:solidFill>
                  <a:schemeClr val="accent4"/>
                </a:solidFill>
              </a:rPr>
              <a:t>no larger </a:t>
            </a:r>
            <a:r>
              <a:rPr lang="en-US" altLang="zh-TW" dirty="0">
                <a:solidFill>
                  <a:schemeClr val="accent4"/>
                </a:solidFill>
              </a:rPr>
              <a:t>than 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i="1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i="1" dirty="0">
                <a:solidFill>
                  <a:schemeClr val="accent4"/>
                </a:solidFill>
              </a:rPr>
              <a:t> </a:t>
            </a:r>
            <a:endParaRPr lang="en-US" altLang="zh-TW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altLang="zh-TW" b="1" dirty="0"/>
              <a:t>Greedy Algorithm:</a:t>
            </a:r>
          </a:p>
          <a:p>
            <a:pPr marL="0" indent="0">
              <a:buNone/>
            </a:pPr>
            <a:r>
              <a:rPr lang="zh-TW" altLang="en-US" dirty="0"/>
              <a:t>       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Try to design your own steps.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F59C583-A76C-4A8E-A8F7-9EC87802CB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B821139-3602-48C4-80AF-E9520068463D}" type="slidenum">
              <a:rPr lang="zh-TW" altLang="en-US" smtClean="0"/>
              <a:pPr>
                <a:defRPr/>
              </a:pPr>
              <a:t>5</a:t>
            </a:fld>
            <a:endParaRPr lang="en-US" altLang="zh-TW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CCDE238A-5D91-40C7-B312-D939EA010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Knapsack Problem –</a:t>
            </a:r>
            <a:r>
              <a:rPr lang="zh-TW" altLang="en-US" dirty="0"/>
              <a:t> </a:t>
            </a:r>
            <a:r>
              <a:rPr lang="en-US" altLang="zh-TW" dirty="0"/>
              <a:t>Multiple</a:t>
            </a:r>
            <a:r>
              <a:rPr lang="zh-TW" altLang="en-US" dirty="0"/>
              <a:t> </a:t>
            </a:r>
            <a:r>
              <a:rPr lang="en-US" altLang="zh-TW" dirty="0"/>
              <a:t>Dimensions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AA74F07-2D97-4AF9-8A65-85238EAC3FE8}"/>
              </a:ext>
            </a:extLst>
          </p:cNvPr>
          <p:cNvSpPr txBox="1"/>
          <p:nvPr/>
        </p:nvSpPr>
        <p:spPr>
          <a:xfrm>
            <a:off x="8990512" y="3315338"/>
            <a:ext cx="2820003" cy="1384995"/>
          </a:xfrm>
          <a:prstGeom prst="rect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u="sng" dirty="0">
                <a:solidFill>
                  <a:srgbClr val="0000CC"/>
                </a:solidFill>
              </a:rPr>
              <a:t>Input File Format </a:t>
            </a:r>
            <a:r>
              <a:rPr lang="en-US" altLang="zh-TW" b="1" dirty="0"/>
              <a:t>:</a:t>
            </a:r>
            <a:r>
              <a:rPr lang="en-US" altLang="zh-TW" dirty="0"/>
              <a:t> </a:t>
            </a:r>
            <a:r>
              <a:rPr lang="en-US" altLang="zh-TW" dirty="0">
                <a:hlinkClick r:id="rId2" action="ppaction://hlinkfile"/>
              </a:rPr>
              <a:t> </a:t>
            </a:r>
            <a:endParaRPr lang="en-US" altLang="zh-TW" dirty="0"/>
          </a:p>
          <a:p>
            <a:r>
              <a:rPr lang="en-US" altLang="zh-TW" i="1" dirty="0"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  n</a:t>
            </a:r>
            <a:endParaRPr lang="en-US" altLang="zh-TW" dirty="0">
              <a:highlight>
                <a:srgbClr val="CCFFCC"/>
              </a:highlight>
            </a:endParaRPr>
          </a:p>
          <a:p>
            <a:r>
              <a:rPr lang="en-US" altLang="zh-TW" i="1" dirty="0"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dirty="0">
                <a:highlight>
                  <a:srgbClr val="CCFFCC"/>
                </a:highlight>
              </a:rPr>
              <a:t>[</a:t>
            </a:r>
            <a:r>
              <a:rPr lang="en-US" altLang="zh-TW" dirty="0"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dirty="0">
                <a:highlight>
                  <a:srgbClr val="CCFFCC"/>
                </a:highlight>
              </a:rPr>
              <a:t>]</a:t>
            </a:r>
            <a:r>
              <a:rPr lang="zh-TW" altLang="en-US" dirty="0">
                <a:highlight>
                  <a:srgbClr val="CCFFCC"/>
                </a:highlight>
              </a:rPr>
              <a:t>  </a:t>
            </a:r>
            <a:r>
              <a:rPr lang="en-US" altLang="zh-TW" i="1" dirty="0"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dirty="0">
                <a:highlight>
                  <a:srgbClr val="CCFFCC"/>
                </a:highlight>
              </a:rPr>
              <a:t>[</a:t>
            </a:r>
            <a:r>
              <a:rPr lang="en-US" altLang="zh-TW" dirty="0"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dirty="0">
                <a:highlight>
                  <a:srgbClr val="CCFFCC"/>
                </a:highlight>
              </a:rPr>
              <a:t>]</a:t>
            </a:r>
            <a:r>
              <a:rPr lang="zh-TW" altLang="en-US" dirty="0">
                <a:highlight>
                  <a:srgbClr val="CCFFCC"/>
                </a:highlight>
              </a:rPr>
              <a:t>   </a:t>
            </a:r>
            <a:r>
              <a:rPr lang="en-US" altLang="zh-TW" dirty="0">
                <a:highlight>
                  <a:srgbClr val="CCFFCC"/>
                </a:highlight>
              </a:rPr>
              <a:t>…. </a:t>
            </a:r>
            <a:r>
              <a:rPr lang="zh-TW" altLang="en-US" dirty="0">
                <a:highlight>
                  <a:srgbClr val="CCFFCC"/>
                </a:highlight>
              </a:rPr>
              <a:t> </a:t>
            </a:r>
            <a:r>
              <a:rPr lang="en-US" altLang="zh-TW" i="1" dirty="0"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dirty="0">
                <a:highlight>
                  <a:srgbClr val="CCFFCC"/>
                </a:highlight>
              </a:rPr>
              <a:t>[</a:t>
            </a:r>
            <a:r>
              <a:rPr lang="en-US" altLang="zh-TW" i="1" dirty="0"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>
                <a:highlight>
                  <a:srgbClr val="CCFFCC"/>
                </a:highlight>
              </a:rPr>
              <a:t>]</a:t>
            </a:r>
            <a:r>
              <a:rPr lang="zh-TW" altLang="en-US" dirty="0">
                <a:highlight>
                  <a:srgbClr val="CCFFCC"/>
                </a:highlight>
              </a:rPr>
              <a:t>  </a:t>
            </a:r>
            <a:endParaRPr lang="en-US" altLang="zh-TW" dirty="0">
              <a:highlight>
                <a:srgbClr val="CCFFCC"/>
              </a:highlight>
            </a:endParaRPr>
          </a:p>
          <a:p>
            <a:r>
              <a:rPr lang="en-US" altLang="zh-TW" i="1" dirty="0"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dirty="0">
                <a:highlight>
                  <a:srgbClr val="CCFFCC"/>
                </a:highlight>
              </a:rPr>
              <a:t>[</a:t>
            </a:r>
            <a:r>
              <a:rPr lang="en-US" altLang="zh-TW" dirty="0"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dirty="0">
                <a:highlight>
                  <a:srgbClr val="CCFFCC"/>
                </a:highlight>
              </a:rPr>
              <a:t>][</a:t>
            </a:r>
            <a:r>
              <a:rPr lang="en-US" altLang="zh-TW" dirty="0"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dirty="0">
                <a:highlight>
                  <a:srgbClr val="CCFFCC"/>
                </a:highlight>
              </a:rPr>
              <a:t>]</a:t>
            </a:r>
            <a:r>
              <a:rPr lang="zh-TW" altLang="en-US" dirty="0">
                <a:highlight>
                  <a:srgbClr val="CCFFCC"/>
                </a:highlight>
              </a:rPr>
              <a:t> </a:t>
            </a:r>
            <a:r>
              <a:rPr lang="en-US" altLang="zh-TW" i="1" dirty="0"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dirty="0">
                <a:highlight>
                  <a:srgbClr val="CCFFCC"/>
                </a:highlight>
              </a:rPr>
              <a:t>[</a:t>
            </a:r>
            <a:r>
              <a:rPr lang="en-US" altLang="zh-TW" dirty="0"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dirty="0">
                <a:highlight>
                  <a:srgbClr val="CCFFCC"/>
                </a:highlight>
              </a:rPr>
              <a:t>][</a:t>
            </a:r>
            <a:r>
              <a:rPr lang="en-US" altLang="zh-TW" dirty="0"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dirty="0">
                <a:highlight>
                  <a:srgbClr val="CCFFCC"/>
                </a:highlight>
              </a:rPr>
              <a:t>]</a:t>
            </a:r>
            <a:r>
              <a:rPr lang="zh-TW" altLang="en-US" dirty="0">
                <a:highlight>
                  <a:srgbClr val="CCFFCC"/>
                </a:highlight>
              </a:rPr>
              <a:t>   </a:t>
            </a:r>
            <a:r>
              <a:rPr lang="en-US" altLang="zh-TW" dirty="0">
                <a:highlight>
                  <a:srgbClr val="CCFFCC"/>
                </a:highlight>
              </a:rPr>
              <a:t>…. </a:t>
            </a:r>
            <a:r>
              <a:rPr lang="en-US" altLang="zh-TW" i="1" dirty="0"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dirty="0">
                <a:highlight>
                  <a:srgbClr val="CCFFCC"/>
                </a:highlight>
              </a:rPr>
              <a:t>[</a:t>
            </a:r>
            <a:r>
              <a:rPr lang="en-US" altLang="zh-TW" dirty="0"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dirty="0">
                <a:highlight>
                  <a:srgbClr val="CCFFCC"/>
                </a:highlight>
              </a:rPr>
              <a:t>][</a:t>
            </a:r>
            <a:r>
              <a:rPr lang="en-US" altLang="zh-TW" i="1" dirty="0"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>
                <a:highlight>
                  <a:srgbClr val="CCFFCC"/>
                </a:highlight>
              </a:rPr>
              <a:t>]</a:t>
            </a:r>
            <a:r>
              <a:rPr lang="zh-TW" altLang="en-US" dirty="0">
                <a:highlight>
                  <a:srgbClr val="CCFFCC"/>
                </a:highlight>
              </a:rPr>
              <a:t> </a:t>
            </a:r>
            <a:r>
              <a:rPr lang="en-US" altLang="zh-TW" i="1" dirty="0"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dirty="0"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endParaRPr lang="en-US" altLang="zh-TW" baseline="-25000" dirty="0">
              <a:highlight>
                <a:srgbClr val="CCFFCC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i="1" dirty="0"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</a:p>
          <a:p>
            <a:r>
              <a:rPr lang="en-US" altLang="zh-TW" i="1" dirty="0"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dirty="0">
                <a:highlight>
                  <a:srgbClr val="CCFFCC"/>
                </a:highlight>
              </a:rPr>
              <a:t>[</a:t>
            </a:r>
            <a:r>
              <a:rPr lang="en-US" altLang="zh-TW" i="1" dirty="0"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dirty="0">
                <a:highlight>
                  <a:srgbClr val="CCFFCC"/>
                </a:highlight>
              </a:rPr>
              <a:t>][</a:t>
            </a:r>
            <a:r>
              <a:rPr lang="en-US" altLang="zh-TW" dirty="0"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dirty="0">
                <a:highlight>
                  <a:srgbClr val="CCFFCC"/>
                </a:highlight>
              </a:rPr>
              <a:t>]</a:t>
            </a:r>
            <a:r>
              <a:rPr lang="zh-TW" altLang="en-US" dirty="0">
                <a:highlight>
                  <a:srgbClr val="CCFFCC"/>
                </a:highlight>
              </a:rPr>
              <a:t> </a:t>
            </a:r>
            <a:r>
              <a:rPr lang="en-US" altLang="zh-TW" i="1" dirty="0"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dirty="0">
                <a:highlight>
                  <a:srgbClr val="CCFFCC"/>
                </a:highlight>
              </a:rPr>
              <a:t>[</a:t>
            </a:r>
            <a:r>
              <a:rPr lang="en-US" altLang="zh-TW" i="1" dirty="0"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dirty="0">
                <a:highlight>
                  <a:srgbClr val="CCFFCC"/>
                </a:highlight>
              </a:rPr>
              <a:t>][</a:t>
            </a:r>
            <a:r>
              <a:rPr lang="en-US" altLang="zh-TW" dirty="0"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dirty="0">
                <a:highlight>
                  <a:srgbClr val="CCFFCC"/>
                </a:highlight>
              </a:rPr>
              <a:t>]</a:t>
            </a:r>
            <a:r>
              <a:rPr lang="zh-TW" altLang="en-US" dirty="0">
                <a:highlight>
                  <a:srgbClr val="CCFFCC"/>
                </a:highlight>
              </a:rPr>
              <a:t>  </a:t>
            </a:r>
            <a:r>
              <a:rPr lang="en-US" altLang="zh-TW" dirty="0">
                <a:highlight>
                  <a:srgbClr val="CCFFCC"/>
                </a:highlight>
              </a:rPr>
              <a:t>…. </a:t>
            </a:r>
            <a:r>
              <a:rPr lang="en-US" altLang="zh-TW" i="1" dirty="0"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dirty="0">
                <a:highlight>
                  <a:srgbClr val="CCFFCC"/>
                </a:highlight>
              </a:rPr>
              <a:t>[</a:t>
            </a:r>
            <a:r>
              <a:rPr lang="en-US" altLang="zh-TW" i="1" dirty="0"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dirty="0">
                <a:highlight>
                  <a:srgbClr val="CCFFCC"/>
                </a:highlight>
              </a:rPr>
              <a:t>][</a:t>
            </a:r>
            <a:r>
              <a:rPr lang="en-US" altLang="zh-TW" i="1" dirty="0"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>
                <a:highlight>
                  <a:srgbClr val="CCFFCC"/>
                </a:highlight>
              </a:rPr>
              <a:t>]</a:t>
            </a:r>
            <a:r>
              <a:rPr lang="zh-TW" altLang="en-US" dirty="0">
                <a:highlight>
                  <a:srgbClr val="CCFFCC"/>
                </a:highlight>
              </a:rPr>
              <a:t> </a:t>
            </a:r>
            <a:r>
              <a:rPr lang="en-US" altLang="zh-TW" i="1" dirty="0"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dirty="0"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i="1" dirty="0"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dirty="0"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endParaRPr lang="en-US" altLang="zh-TW" dirty="0">
              <a:highlight>
                <a:srgbClr val="CCFFCC"/>
              </a:highlight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7B05DD4-84C1-433A-8279-51FFA90A601C}"/>
              </a:ext>
            </a:extLst>
          </p:cNvPr>
          <p:cNvSpPr txBox="1"/>
          <p:nvPr/>
        </p:nvSpPr>
        <p:spPr>
          <a:xfrm>
            <a:off x="10099971" y="2790064"/>
            <a:ext cx="1717137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3"/>
              </a:rPr>
              <a:t> Sample input file</a:t>
            </a:r>
            <a:endParaRPr lang="en-US" altLang="zh-TW" baseline="-25000" dirty="0"/>
          </a:p>
          <a:p>
            <a:r>
              <a:rPr lang="en-US" altLang="zh-TW" dirty="0"/>
              <a:t>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dirty="0"/>
              <a:t> size constraints)</a:t>
            </a:r>
            <a:endParaRPr lang="zh-TW" altLang="en-US" dirty="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EA998574-90BB-41D7-B04E-EB7D1C882698}"/>
              </a:ext>
            </a:extLst>
          </p:cNvPr>
          <p:cNvGrpSpPr/>
          <p:nvPr/>
        </p:nvGrpSpPr>
        <p:grpSpPr>
          <a:xfrm>
            <a:off x="7474361" y="3467564"/>
            <a:ext cx="1598515" cy="567609"/>
            <a:chOff x="7901719" y="4006456"/>
            <a:chExt cx="1598515" cy="567609"/>
          </a:xfrm>
        </p:grpSpPr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1A87A956-D590-4E9F-9552-119E9BBEDCF8}"/>
                </a:ext>
              </a:extLst>
            </p:cNvPr>
            <p:cNvSpPr txBox="1"/>
            <p:nvPr/>
          </p:nvSpPr>
          <p:spPr>
            <a:xfrm>
              <a:off x="7901719" y="4006456"/>
              <a:ext cx="1598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i="1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altLang="zh-TW" dirty="0">
                  <a:solidFill>
                    <a:srgbClr val="006600"/>
                  </a:solidFill>
                </a:rPr>
                <a:t> size constraints</a:t>
              </a:r>
              <a:endParaRPr lang="zh-TW" altLang="en-US" dirty="0">
                <a:solidFill>
                  <a:srgbClr val="006600"/>
                </a:solidFill>
              </a:endParaRPr>
            </a:p>
          </p:txBody>
        </p:sp>
        <p:sp>
          <p:nvSpPr>
            <p:cNvPr id="10" name="箭號: 向右 9">
              <a:extLst>
                <a:ext uri="{FF2B5EF4-FFF2-40B4-BE49-F238E27FC236}">
                  <a16:creationId xmlns:a16="http://schemas.microsoft.com/office/drawing/2014/main" id="{2C85CB92-94E4-4988-AF95-9CB7F685E886}"/>
                </a:ext>
              </a:extLst>
            </p:cNvPr>
            <p:cNvSpPr/>
            <p:nvPr/>
          </p:nvSpPr>
          <p:spPr bwMode="auto">
            <a:xfrm rot="3100146">
              <a:off x="9036385" y="4382628"/>
              <a:ext cx="271666" cy="111208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1" name="左大括弧 10">
            <a:extLst>
              <a:ext uri="{FF2B5EF4-FFF2-40B4-BE49-F238E27FC236}">
                <a16:creationId xmlns:a16="http://schemas.microsoft.com/office/drawing/2014/main" id="{7BCB4C60-DFCD-45A7-A0A7-B006686CC674}"/>
              </a:ext>
            </a:extLst>
          </p:cNvPr>
          <p:cNvSpPr/>
          <p:nvPr/>
        </p:nvSpPr>
        <p:spPr bwMode="auto">
          <a:xfrm>
            <a:off x="8772295" y="4007835"/>
            <a:ext cx="218217" cy="625596"/>
          </a:xfrm>
          <a:prstGeom prst="leftBrace">
            <a:avLst/>
          </a:prstGeom>
          <a:noFill/>
          <a:ln w="19050" cap="flat" cmpd="sng" algn="ctr">
            <a:solidFill>
              <a:srgbClr val="00664D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28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自訂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6633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70342</TotalTime>
  <Words>396</Words>
  <Application>Microsoft Office PowerPoint</Application>
  <PresentationFormat>寬螢幕</PresentationFormat>
  <Paragraphs>59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4" baseType="lpstr">
      <vt:lpstr>휴먼모음T</vt:lpstr>
      <vt:lpstr>金梅毛楷體</vt:lpstr>
      <vt:lpstr>新細明體</vt:lpstr>
      <vt:lpstr>標楷體</vt:lpstr>
      <vt:lpstr>Arial</vt:lpstr>
      <vt:lpstr>Tahoma</vt:lpstr>
      <vt:lpstr>Times New Roman</vt:lpstr>
      <vt:lpstr>Wingdings</vt:lpstr>
      <vt:lpstr>Default Design</vt:lpstr>
      <vt:lpstr>Optimization Algorithms by Python</vt:lpstr>
      <vt:lpstr>Python to Read a Text Data File (part 1)</vt:lpstr>
      <vt:lpstr>Knapsack Problem – One Dimension</vt:lpstr>
      <vt:lpstr>Python Read a Text Data File (part 2)</vt:lpstr>
      <vt:lpstr>Knapsack Problem – Multiple Dimensions</vt:lpstr>
    </vt:vector>
  </TitlesOfParts>
  <Company>isye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sdfgdfg</dc:title>
  <dc:creator>ilin</dc:creator>
  <cp:lastModifiedBy>xx</cp:lastModifiedBy>
  <cp:revision>621</cp:revision>
  <dcterms:created xsi:type="dcterms:W3CDTF">2001-05-13T18:19:15Z</dcterms:created>
  <dcterms:modified xsi:type="dcterms:W3CDTF">2021-07-27T11:24:33Z</dcterms:modified>
</cp:coreProperties>
</file>