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7" r:id="rId4"/>
    <p:sldId id="260" r:id="rId5"/>
    <p:sldId id="258" r:id="rId6"/>
  </p:sldIdLst>
  <p:sldSz cx="12192000" cy="6858000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664D"/>
    <a:srgbClr val="CCFFCC"/>
    <a:srgbClr val="66FFFF"/>
    <a:srgbClr val="00FF00"/>
    <a:srgbClr val="FF33CC"/>
    <a:srgbClr val="008000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47" autoAdjust="0"/>
    <p:restoredTop sz="72613" autoAdjust="0"/>
  </p:normalViewPr>
  <p:slideViewPr>
    <p:cSldViewPr snapToGrid="0">
      <p:cViewPr varScale="1">
        <p:scale>
          <a:sx n="81" d="100"/>
          <a:sy n="81" d="100"/>
        </p:scale>
        <p:origin x="184" y="1936"/>
      </p:cViewPr>
      <p:guideLst>
        <p:guide orient="horz" pos="2160"/>
        <p:guide pos="37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624" y="-1685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8443C3-E0A7-40F2-914A-BF8DF54E36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528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aseline="0"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7956" y="990600"/>
            <a:ext cx="11924044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E35749-9B83-4E5B-8853-A632F9D17A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528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aseline="0"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9E12ABB-E7A1-45D4-A9F2-9AD730E3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-1"/>
            <a:ext cx="11020587" cy="79465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27FF6E5A-5E71-4922-B41C-D7F85447FE5A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1961687-2377-436F-B815-D16BBC12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-1"/>
            <a:ext cx="11020587" cy="79465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2443C92-EEAF-4620-AFDD-FC10298C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-1"/>
            <a:ext cx="11020587" cy="79465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1501" y="914400"/>
            <a:ext cx="1174724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528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aseline="0"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01041" y="6476999"/>
            <a:ext cx="113677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Python Programming Practices</a:t>
            </a:r>
            <a:r>
              <a:rPr kumimoji="1" lang="zh-TW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    </a:t>
            </a:r>
            <a:r>
              <a:rPr kumimoji="1" lang="zh-TW" altLang="en-US" sz="16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金梅毛楷體"/>
                <a:ea typeface="標楷體" pitchFamily="65" charset="-120"/>
                <a:cs typeface="+mn-cs"/>
              </a:rPr>
              <a:t>－ </a:t>
            </a:r>
            <a:r>
              <a:rPr kumimoji="1" lang="en-US" altLang="zh-TW" sz="1800" b="1" i="0" dirty="0">
                <a:solidFill>
                  <a:srgbClr val="0066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金梅毛楷體"/>
                <a:ea typeface="標楷體" pitchFamily="65" charset="-120"/>
                <a:cs typeface="+mn-cs"/>
              </a:rPr>
              <a:t>NCKU IIM Optimization Algorithm Lab</a:t>
            </a:r>
            <a:endParaRPr kumimoji="1" lang="zh-TW" altLang="en-US" sz="1800" b="1" i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金梅毛楷體"/>
              <a:ea typeface="標楷體" pitchFamily="65" charset="-120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12192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undjoof8rolbo64/knpsk1.txt?dl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undjoof8rolbo64/knpsk1.txt?dl=0" TargetMode="External"/><Relationship Id="rId2" Type="http://schemas.openxmlformats.org/officeDocument/2006/relationships/hyperlink" Target="knpsk1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fpxbp97w00ec6o9/knpsk2.txt?dl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fpxbp97w00ec6o9/knpsk2.txt?dl=0" TargetMode="External"/><Relationship Id="rId2" Type="http://schemas.openxmlformats.org/officeDocument/2006/relationships/hyperlink" Target="knpsk1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2D8EA-0C5F-40E0-BA35-484911F73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Optimization Algorithms by 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827E1A-9396-48FC-8F4C-FC4C6DCB5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Python Programing Practices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D6146-B3FE-4FE4-B784-902B52E15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726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577BFE-012E-4D5E-AE51-FA249978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Try  to read this sample file</a:t>
            </a:r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What to practice: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How to read a text file</a:t>
            </a:r>
          </a:p>
          <a:p>
            <a:endParaRPr lang="en-US" altLang="zh-TW" dirty="0"/>
          </a:p>
          <a:p>
            <a:r>
              <a:rPr lang="en-US" altLang="zh-TW" dirty="0"/>
              <a:t>Assume you already know the format</a:t>
            </a:r>
          </a:p>
          <a:p>
            <a:endParaRPr lang="en-US" altLang="zh-TW" dirty="0"/>
          </a:p>
          <a:p>
            <a:r>
              <a:rPr lang="en-US" altLang="zh-TW" dirty="0"/>
              <a:t>Store data in an array/list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0E7DBF-CB1A-426B-BAD5-C4CDDE8C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DAE30C2-CBF2-4926-B27D-D0BC1020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to Read a Text Data File (part 1)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5FEC88-8A12-41AA-950E-A587DBE86A0E}"/>
              </a:ext>
            </a:extLst>
          </p:cNvPr>
          <p:cNvSpPr txBox="1"/>
          <p:nvPr/>
        </p:nvSpPr>
        <p:spPr>
          <a:xfrm>
            <a:off x="5431522" y="1020784"/>
            <a:ext cx="159691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 Sample input file</a:t>
            </a:r>
            <a:br>
              <a:rPr lang="en-US" altLang="zh-TW" dirty="0"/>
            </a:br>
            <a:r>
              <a:rPr lang="en-US" altLang="zh-TW" dirty="0"/>
              <a:t>(1 size constraint)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8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0C605B-CEC4-474D-8412-41C71124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 items 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CC"/>
                </a:solidFill>
              </a:rPr>
              <a:t>1</a:t>
            </a:r>
            <a:r>
              <a:rPr lang="en-US" altLang="zh-TW" dirty="0"/>
              <a:t>,…,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, each with value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/>
              <a:t> and size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 </a:t>
            </a:r>
            <a:endParaRPr lang="en-US" altLang="zh-TW" baseline="-25000" dirty="0"/>
          </a:p>
          <a:p>
            <a:r>
              <a:rPr lang="en-US" altLang="zh-TW" dirty="0"/>
              <a:t>Only consider </a:t>
            </a:r>
            <a:r>
              <a:rPr lang="en-US" altLang="zh-TW" dirty="0">
                <a:solidFill>
                  <a:srgbClr val="0000CC"/>
                </a:solidFill>
              </a:rPr>
              <a:t>1-dimensional size </a:t>
            </a:r>
            <a:r>
              <a:rPr lang="en-US" altLang="zh-TW" dirty="0"/>
              <a:t>constraint upper bound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dirty="0">
                <a:solidFill>
                  <a:schemeClr val="accent4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/>
              <a:t>Goal: </a:t>
            </a:r>
            <a:r>
              <a:rPr lang="en-US" altLang="zh-TW" dirty="0"/>
              <a:t>to select items such that the </a:t>
            </a:r>
            <a:r>
              <a:rPr lang="en-US" altLang="zh-TW" dirty="0">
                <a:solidFill>
                  <a:schemeClr val="tx1"/>
                </a:solidFill>
              </a:rPr>
              <a:t>total value is maximized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en-US" altLang="zh-TW" dirty="0"/>
              <a:t>while the size constraint is satisfied: </a:t>
            </a:r>
            <a:r>
              <a:rPr lang="en-US" altLang="zh-TW" dirty="0">
                <a:solidFill>
                  <a:schemeClr val="accent4"/>
                </a:solidFill>
              </a:rPr>
              <a:t>total size is </a:t>
            </a:r>
            <a:r>
              <a:rPr lang="en-US" altLang="zh-TW" u="sng" dirty="0">
                <a:solidFill>
                  <a:schemeClr val="accent4"/>
                </a:solidFill>
              </a:rPr>
              <a:t>no larger </a:t>
            </a:r>
            <a:r>
              <a:rPr lang="en-US" altLang="zh-TW" dirty="0">
                <a:solidFill>
                  <a:schemeClr val="accent4"/>
                </a:solidFill>
              </a:rPr>
              <a:t>than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dirty="0">
                <a:solidFill>
                  <a:schemeClr val="accent4"/>
                </a:solidFill>
              </a:rPr>
              <a:t> </a:t>
            </a:r>
            <a:endParaRPr lang="en-US" altLang="zh-TW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Greedy Algorithm: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Try to design your own steps.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59C583-A76C-4A8E-A8F7-9EC87802C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CDE238A-5D91-40C7-B312-D939EA01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 –</a:t>
            </a:r>
            <a:r>
              <a:rPr lang="zh-TW" altLang="en-US" dirty="0"/>
              <a:t> </a:t>
            </a:r>
            <a:r>
              <a:rPr lang="en-US" altLang="zh-TW" dirty="0"/>
              <a:t>One</a:t>
            </a:r>
            <a:r>
              <a:rPr lang="zh-TW" altLang="en-US" dirty="0"/>
              <a:t> </a:t>
            </a:r>
            <a:r>
              <a:rPr lang="en-US" altLang="zh-TW" dirty="0"/>
              <a:t>Dimension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A74F07-2D97-4AF9-8A65-85238EAC3FE8}"/>
              </a:ext>
            </a:extLst>
          </p:cNvPr>
          <p:cNvSpPr txBox="1"/>
          <p:nvPr/>
        </p:nvSpPr>
        <p:spPr>
          <a:xfrm>
            <a:off x="9930223" y="3315338"/>
            <a:ext cx="1843774" cy="95410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rgbClr val="0000CC"/>
                </a:solidFill>
              </a:rPr>
              <a:t>Input File Format </a:t>
            </a:r>
            <a:r>
              <a:rPr lang="en-US" altLang="zh-TW" b="1" dirty="0"/>
              <a:t>:</a:t>
            </a:r>
            <a:r>
              <a:rPr lang="en-US" altLang="zh-TW" dirty="0"/>
              <a:t> </a:t>
            </a:r>
            <a:r>
              <a:rPr lang="en-US" altLang="zh-TW" dirty="0">
                <a:hlinkClick r:id="rId2" action="ppaction://hlinkfile"/>
              </a:rPr>
              <a:t> 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TW" dirty="0">
              <a:solidFill>
                <a:srgbClr val="FF0000"/>
              </a:solidFill>
              <a:highlight>
                <a:srgbClr val="CCFFCC"/>
              </a:highlight>
            </a:endParaRPr>
          </a:p>
          <a:p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  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…. 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 </a:t>
            </a:r>
            <a:endParaRPr lang="en-US" altLang="zh-TW" dirty="0">
              <a:solidFill>
                <a:srgbClr val="FF0000"/>
              </a:solidFill>
              <a:highlight>
                <a:srgbClr val="CCFFCC"/>
              </a:highlight>
            </a:endParaRPr>
          </a:p>
          <a:p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  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….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altLang="zh-TW" dirty="0">
              <a:solidFill>
                <a:srgbClr val="FF0000"/>
              </a:solidFill>
              <a:highlight>
                <a:srgbClr val="CCFFCC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6BA48D-0821-4153-8C5E-7FC152BE15EA}"/>
              </a:ext>
            </a:extLst>
          </p:cNvPr>
          <p:cNvSpPr txBox="1"/>
          <p:nvPr/>
        </p:nvSpPr>
        <p:spPr>
          <a:xfrm>
            <a:off x="10187031" y="2787028"/>
            <a:ext cx="159691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 Sample input file</a:t>
            </a:r>
            <a:br>
              <a:rPr lang="en-US" altLang="zh-TW" dirty="0"/>
            </a:br>
            <a:r>
              <a:rPr lang="en-US" altLang="zh-TW" dirty="0"/>
              <a:t>(1 size constraint)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A4474D9-7DB9-4086-8CF3-C0D1D87DC330}"/>
              </a:ext>
            </a:extLst>
          </p:cNvPr>
          <p:cNvGrpSpPr/>
          <p:nvPr/>
        </p:nvGrpSpPr>
        <p:grpSpPr>
          <a:xfrm>
            <a:off x="8209201" y="3514596"/>
            <a:ext cx="1721022" cy="307777"/>
            <a:chOff x="7340610" y="3540852"/>
            <a:chExt cx="1721022" cy="307777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825F5D1-A4E8-4369-B503-E080490587EA}"/>
                </a:ext>
              </a:extLst>
            </p:cNvPr>
            <p:cNvSpPr txBox="1"/>
            <p:nvPr/>
          </p:nvSpPr>
          <p:spPr>
            <a:xfrm>
              <a:off x="7340610" y="3540852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6600"/>
                  </a:solidFill>
                </a:rPr>
                <a:t>1 size constraint</a:t>
              </a:r>
              <a:endParaRPr lang="zh-TW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2469B183-372F-44BE-853D-FA876C33AD30}"/>
                </a:ext>
              </a:extLst>
            </p:cNvPr>
            <p:cNvSpPr/>
            <p:nvPr/>
          </p:nvSpPr>
          <p:spPr bwMode="auto">
            <a:xfrm>
              <a:off x="8746672" y="3650377"/>
              <a:ext cx="314960" cy="88729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17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577BFE-012E-4D5E-AE51-FA249978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Try  to read this sample file</a:t>
            </a:r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What to practice: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For a line starting with “c”, skip that line, go to read the next line</a:t>
            </a:r>
          </a:p>
          <a:p>
            <a:endParaRPr lang="en-US" altLang="zh-TW" dirty="0"/>
          </a:p>
          <a:p>
            <a:r>
              <a:rPr lang="en-US" altLang="zh-TW" dirty="0"/>
              <a:t>Try to write a function that can be called whenever needed repeatedly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0E7DBF-CB1A-426B-BAD5-C4CDDE8C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DAE30C2-CBF2-4926-B27D-D0BC1020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Read a Text Data File (part 2)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73902-76B4-46F2-8524-B1394A1E7535}"/>
              </a:ext>
            </a:extLst>
          </p:cNvPr>
          <p:cNvSpPr txBox="1"/>
          <p:nvPr/>
        </p:nvSpPr>
        <p:spPr>
          <a:xfrm>
            <a:off x="5371409" y="1066446"/>
            <a:ext cx="1717137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 Sample input file</a:t>
            </a:r>
            <a:endParaRPr lang="en-US" altLang="zh-TW" baseline="-25000" dirty="0"/>
          </a:p>
          <a:p>
            <a:r>
              <a:rPr lang="en-US" altLang="zh-TW" dirty="0"/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/>
              <a:t> size constraints)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97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0C605B-CEC4-474D-8412-41C71124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 items 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CC"/>
                </a:solidFill>
              </a:rPr>
              <a:t>1</a:t>
            </a:r>
            <a:r>
              <a:rPr lang="en-US" altLang="zh-TW" dirty="0"/>
              <a:t>,…,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, each with value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/>
              <a:t> and size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dirty="0"/>
              <a:t> of type </a:t>
            </a:r>
            <a:r>
              <a:rPr lang="en-US" altLang="zh-TW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=</a:t>
            </a:r>
            <a:r>
              <a:rPr lang="en-US" altLang="zh-TW" dirty="0">
                <a:solidFill>
                  <a:srgbClr val="0000CC"/>
                </a:solidFill>
              </a:rPr>
              <a:t>1</a:t>
            </a:r>
            <a:r>
              <a:rPr lang="en-US" altLang="zh-TW" dirty="0"/>
              <a:t>,…,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TW" dirty="0"/>
          </a:p>
          <a:p>
            <a:r>
              <a:rPr lang="en-US" altLang="zh-TW" dirty="0"/>
              <a:t>Consider 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>
                <a:solidFill>
                  <a:srgbClr val="00664D"/>
                </a:solidFill>
              </a:rPr>
              <a:t>dimensional size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/>
              <a:t>constraints upper bound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for </a:t>
            </a:r>
            <a:r>
              <a:rPr lang="en-US" altLang="zh-TW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CC"/>
                </a:solidFill>
              </a:rPr>
              <a:t>1</a:t>
            </a:r>
            <a:r>
              <a:rPr lang="en-US" altLang="zh-TW" dirty="0"/>
              <a:t>,…,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b="1" dirty="0"/>
              <a:t>Goal: </a:t>
            </a:r>
            <a:r>
              <a:rPr lang="en-US" altLang="zh-TW" dirty="0"/>
              <a:t>to select items such that the </a:t>
            </a:r>
            <a:r>
              <a:rPr lang="en-US" altLang="zh-TW" dirty="0">
                <a:solidFill>
                  <a:schemeClr val="tx1"/>
                </a:solidFill>
              </a:rPr>
              <a:t>total value is maximized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en-US" altLang="zh-TW" dirty="0"/>
              <a:t>while all size constraints are satisfied: </a:t>
            </a:r>
            <a:r>
              <a:rPr lang="en-US" altLang="zh-TW" dirty="0">
                <a:solidFill>
                  <a:schemeClr val="accent4"/>
                </a:solidFill>
              </a:rPr>
              <a:t>total size is </a:t>
            </a:r>
            <a:r>
              <a:rPr lang="en-US" altLang="zh-TW" u="sng" dirty="0">
                <a:solidFill>
                  <a:schemeClr val="accent4"/>
                </a:solidFill>
              </a:rPr>
              <a:t>no larger </a:t>
            </a:r>
            <a:r>
              <a:rPr lang="en-US" altLang="zh-TW" dirty="0">
                <a:solidFill>
                  <a:schemeClr val="accent4"/>
                </a:solidFill>
              </a:rPr>
              <a:t>than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solidFill>
                  <a:schemeClr val="accent4"/>
                </a:solidFill>
              </a:rPr>
              <a:t> </a:t>
            </a:r>
            <a:endParaRPr lang="en-US" altLang="zh-TW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Greedy Algorithm: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Try to design your own steps.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59C583-A76C-4A8E-A8F7-9EC87802C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CDE238A-5D91-40C7-B312-D939EA01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 –</a:t>
            </a:r>
            <a:r>
              <a:rPr lang="zh-TW" altLang="en-US" dirty="0"/>
              <a:t> </a:t>
            </a:r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Dimensions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A74F07-2D97-4AF9-8A65-85238EAC3FE8}"/>
              </a:ext>
            </a:extLst>
          </p:cNvPr>
          <p:cNvSpPr txBox="1"/>
          <p:nvPr/>
        </p:nvSpPr>
        <p:spPr>
          <a:xfrm>
            <a:off x="8990512" y="3315338"/>
            <a:ext cx="2820003" cy="1384995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rgbClr val="0000CC"/>
                </a:solidFill>
              </a:rPr>
              <a:t>Input File Format </a:t>
            </a:r>
            <a:r>
              <a:rPr lang="en-US" altLang="zh-TW" b="1" dirty="0"/>
              <a:t>:</a:t>
            </a:r>
            <a:r>
              <a:rPr lang="en-US" altLang="zh-TW" dirty="0"/>
              <a:t> </a:t>
            </a:r>
            <a:r>
              <a:rPr lang="en-US" altLang="zh-TW" dirty="0">
                <a:hlinkClick r:id="rId2" action="ppaction://hlinkfile"/>
              </a:rPr>
              <a:t> </a:t>
            </a:r>
            <a:endParaRPr lang="en-US" altLang="zh-TW" dirty="0"/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  n</a:t>
            </a:r>
            <a:endParaRPr lang="en-US" altLang="zh-TW" dirty="0">
              <a:highlight>
                <a:srgbClr val="CCFFCC"/>
              </a:highlight>
            </a:endParaRPr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 </a:t>
            </a:r>
            <a:r>
              <a:rPr lang="en-US" altLang="zh-TW" dirty="0">
                <a:highlight>
                  <a:srgbClr val="CCFFCC"/>
                </a:highlight>
              </a:rPr>
              <a:t>…. 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</a:t>
            </a:r>
            <a:endParaRPr lang="en-US" altLang="zh-TW" dirty="0">
              <a:highlight>
                <a:srgbClr val="CCFFCC"/>
              </a:highlight>
            </a:endParaRPr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 </a:t>
            </a:r>
            <a:r>
              <a:rPr lang="en-US" altLang="zh-TW" dirty="0">
                <a:highlight>
                  <a:srgbClr val="CCFFCC"/>
                </a:highlight>
              </a:rPr>
              <a:t>….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altLang="zh-TW" baseline="-25000" dirty="0">
              <a:highlight>
                <a:srgbClr val="CCFFC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</a:t>
            </a:r>
            <a:r>
              <a:rPr lang="en-US" altLang="zh-TW" dirty="0">
                <a:highlight>
                  <a:srgbClr val="CCFFCC"/>
                </a:highlight>
              </a:rPr>
              <a:t>….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TW" dirty="0">
              <a:highlight>
                <a:srgbClr val="CCFFCC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B05DD4-84C1-433A-8279-51FFA90A601C}"/>
              </a:ext>
            </a:extLst>
          </p:cNvPr>
          <p:cNvSpPr txBox="1"/>
          <p:nvPr/>
        </p:nvSpPr>
        <p:spPr>
          <a:xfrm>
            <a:off x="10099971" y="2790064"/>
            <a:ext cx="1717137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 Sample input file</a:t>
            </a:r>
            <a:endParaRPr lang="en-US" altLang="zh-TW" baseline="-25000" dirty="0"/>
          </a:p>
          <a:p>
            <a:r>
              <a:rPr lang="en-US" altLang="zh-TW" dirty="0"/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/>
              <a:t> size constraints)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A998574-90BB-41D7-B04E-EB7D1C882698}"/>
              </a:ext>
            </a:extLst>
          </p:cNvPr>
          <p:cNvGrpSpPr/>
          <p:nvPr/>
        </p:nvGrpSpPr>
        <p:grpSpPr>
          <a:xfrm>
            <a:off x="7474361" y="3467564"/>
            <a:ext cx="1598515" cy="567609"/>
            <a:chOff x="7901719" y="4006456"/>
            <a:chExt cx="1598515" cy="5676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A87A956-D590-4E9F-9552-119E9BBEDCF8}"/>
                </a:ext>
              </a:extLst>
            </p:cNvPr>
            <p:cNvSpPr txBox="1"/>
            <p:nvPr/>
          </p:nvSpPr>
          <p:spPr>
            <a:xfrm>
              <a:off x="7901719" y="4006456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TW" dirty="0">
                  <a:solidFill>
                    <a:srgbClr val="006600"/>
                  </a:solidFill>
                </a:rPr>
                <a:t> size constraints</a:t>
              </a:r>
              <a:endParaRPr lang="zh-TW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2C85CB92-94E4-4988-AF95-9CB7F685E886}"/>
                </a:ext>
              </a:extLst>
            </p:cNvPr>
            <p:cNvSpPr/>
            <p:nvPr/>
          </p:nvSpPr>
          <p:spPr bwMode="auto">
            <a:xfrm rot="3100146">
              <a:off x="9036385" y="4382628"/>
              <a:ext cx="271666" cy="11120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7BCB4C60-DFCD-45A7-A0A7-B006686CC674}"/>
              </a:ext>
            </a:extLst>
          </p:cNvPr>
          <p:cNvSpPr/>
          <p:nvPr/>
        </p:nvSpPr>
        <p:spPr bwMode="auto">
          <a:xfrm>
            <a:off x="8772295" y="4007835"/>
            <a:ext cx="218217" cy="625596"/>
          </a:xfrm>
          <a:prstGeom prst="leftBrace">
            <a:avLst/>
          </a:prstGeom>
          <a:noFill/>
          <a:ln w="19050" cap="flat" cmpd="sng" algn="ctr">
            <a:solidFill>
              <a:srgbClr val="00664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自訂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6633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73667</TotalTime>
  <Words>396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標楷體</vt:lpstr>
      <vt:lpstr>휴먼모음T</vt:lpstr>
      <vt:lpstr>新細明體</vt:lpstr>
      <vt:lpstr>金梅毛楷體</vt:lpstr>
      <vt:lpstr>Arial</vt:lpstr>
      <vt:lpstr>Tahoma</vt:lpstr>
      <vt:lpstr>Times New Roman</vt:lpstr>
      <vt:lpstr>Wingdings</vt:lpstr>
      <vt:lpstr>Default Design</vt:lpstr>
      <vt:lpstr>Optimization Algorithms by Python</vt:lpstr>
      <vt:lpstr>Python to Read a Text Data File (part 1)</vt:lpstr>
      <vt:lpstr>Knapsack Problem – One Dimension</vt:lpstr>
      <vt:lpstr>Python Read a Text Data File (part 2)</vt:lpstr>
      <vt:lpstr>Knapsack Problem – Multiple Dimensions</vt:lpstr>
    </vt:vector>
  </TitlesOfParts>
  <Company>isye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Microsoft Office User</cp:lastModifiedBy>
  <cp:revision>624</cp:revision>
  <cp:lastPrinted>2021-08-27T07:22:09Z</cp:lastPrinted>
  <dcterms:created xsi:type="dcterms:W3CDTF">2001-05-13T18:19:15Z</dcterms:created>
  <dcterms:modified xsi:type="dcterms:W3CDTF">2021-08-29T14:46:40Z</dcterms:modified>
</cp:coreProperties>
</file>