
<file path=[Content_Types].xml><?xml version="1.0" encoding="utf-8"?>
<Types xmlns="http://schemas.openxmlformats.org/package/2006/content-types">
  <Default Extension="png" ContentType="image/png"/>
  <Default Extension="bin" ContentType="application/vnd.openxmlformats-officedocument.oleObject"/>
  <Default Extension="web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461" r:id="rId2"/>
    <p:sldId id="470" r:id="rId3"/>
    <p:sldId id="471" r:id="rId4"/>
    <p:sldId id="319" r:id="rId5"/>
    <p:sldId id="369" r:id="rId6"/>
    <p:sldId id="464" r:id="rId7"/>
    <p:sldId id="472" r:id="rId8"/>
    <p:sldId id="284" r:id="rId9"/>
    <p:sldId id="473" r:id="rId10"/>
    <p:sldId id="474" r:id="rId11"/>
    <p:sldId id="475" r:id="rId12"/>
    <p:sldId id="476" r:id="rId13"/>
    <p:sldId id="452" r:id="rId14"/>
    <p:sldId id="454" r:id="rId15"/>
    <p:sldId id="455" r:id="rId16"/>
    <p:sldId id="456" r:id="rId17"/>
    <p:sldId id="457" r:id="rId18"/>
    <p:sldId id="458" r:id="rId19"/>
    <p:sldId id="459" r:id="rId20"/>
    <p:sldId id="439" r:id="rId21"/>
    <p:sldId id="440" r:id="rId22"/>
    <p:sldId id="441" r:id="rId23"/>
    <p:sldId id="442" r:id="rId24"/>
    <p:sldId id="443" r:id="rId25"/>
    <p:sldId id="444" r:id="rId26"/>
    <p:sldId id="445" r:id="rId27"/>
    <p:sldId id="446" r:id="rId28"/>
    <p:sldId id="460" r:id="rId29"/>
    <p:sldId id="448" r:id="rId30"/>
    <p:sldId id="450" r:id="rId31"/>
    <p:sldId id="449" r:id="rId32"/>
    <p:sldId id="488" r:id="rId33"/>
    <p:sldId id="403" r:id="rId34"/>
    <p:sldId id="404" r:id="rId35"/>
    <p:sldId id="405" r:id="rId36"/>
    <p:sldId id="406" r:id="rId37"/>
    <p:sldId id="407" r:id="rId38"/>
    <p:sldId id="438" r:id="rId39"/>
    <p:sldId id="477" r:id="rId40"/>
    <p:sldId id="478" r:id="rId41"/>
    <p:sldId id="479" r:id="rId42"/>
    <p:sldId id="480" r:id="rId43"/>
    <p:sldId id="481" r:id="rId44"/>
    <p:sldId id="482" r:id="rId45"/>
    <p:sldId id="483" r:id="rId46"/>
    <p:sldId id="484" r:id="rId47"/>
    <p:sldId id="447" r:id="rId48"/>
    <p:sldId id="485" r:id="rId49"/>
    <p:sldId id="486" r:id="rId50"/>
    <p:sldId id="487" r:id="rId51"/>
    <p:sldId id="281" r:id="rId52"/>
  </p:sldIdLst>
  <p:sldSz cx="9906000" cy="6858000" type="A4"/>
  <p:notesSz cx="7102475" cy="10233025"/>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072">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33CC"/>
    <a:srgbClr val="008000"/>
    <a:srgbClr val="FF0000"/>
    <a:srgbClr val="00664D"/>
    <a:srgbClr val="33CC33"/>
    <a:srgbClr val="9900CC"/>
    <a:srgbClr val="00CC66"/>
    <a:srgbClr val="CCFF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73" autoAdjust="0"/>
    <p:restoredTop sz="72613" autoAdjust="0"/>
  </p:normalViewPr>
  <p:slideViewPr>
    <p:cSldViewPr snapToGrid="0">
      <p:cViewPr varScale="1">
        <p:scale>
          <a:sx n="114" d="100"/>
          <a:sy n="114" d="100"/>
        </p:scale>
        <p:origin x="1374" y="138"/>
      </p:cViewPr>
      <p:guideLst>
        <p:guide orient="horz" pos="2160"/>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742" y="-60"/>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19" tIns="48609" rIns="97219" bIns="48609" numCol="1" anchor="t" anchorCtr="0" compatLnSpc="1">
            <a:prstTxWarp prst="textNoShape">
              <a:avLst/>
            </a:prstTxWarp>
          </a:bodyPr>
          <a:lstStyle>
            <a:lvl1pPr defTabSz="973138">
              <a:defRPr sz="1300">
                <a:latin typeface="Times New Roman" pitchFamily="18" charset="0"/>
                <a:cs typeface="+mn-cs"/>
              </a:defRPr>
            </a:lvl1pPr>
          </a:lstStyle>
          <a:p>
            <a:pPr>
              <a:defRPr/>
            </a:pPr>
            <a:endParaRPr lang="en-US" altLang="zh-TW"/>
          </a:p>
        </p:txBody>
      </p:sp>
      <p:sp>
        <p:nvSpPr>
          <p:cNvPr id="5123" name="Rectangle 3"/>
          <p:cNvSpPr>
            <a:spLocks noGrp="1" noChangeArrowheads="1"/>
          </p:cNvSpPr>
          <p:nvPr>
            <p:ph type="dt" sz="quarter" idx="1"/>
          </p:nvPr>
        </p:nvSpPr>
        <p:spPr bwMode="auto">
          <a:xfrm>
            <a:off x="4024313" y="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19" tIns="48609" rIns="97219" bIns="48609" numCol="1" anchor="t" anchorCtr="0" compatLnSpc="1">
            <a:prstTxWarp prst="textNoShape">
              <a:avLst/>
            </a:prstTxWarp>
          </a:bodyPr>
          <a:lstStyle>
            <a:lvl1pPr algn="r" defTabSz="973138">
              <a:defRPr sz="1300">
                <a:latin typeface="Times New Roman" pitchFamily="18" charset="0"/>
                <a:cs typeface="+mn-cs"/>
              </a:defRPr>
            </a:lvl1pPr>
          </a:lstStyle>
          <a:p>
            <a:pPr>
              <a:defRPr/>
            </a:pPr>
            <a:endParaRPr lang="en-US" altLang="zh-TW"/>
          </a:p>
        </p:txBody>
      </p:sp>
      <p:sp>
        <p:nvSpPr>
          <p:cNvPr id="5124" name="Rectangle 4"/>
          <p:cNvSpPr>
            <a:spLocks noGrp="1" noChangeArrowheads="1"/>
          </p:cNvSpPr>
          <p:nvPr>
            <p:ph type="ftr" sz="quarter" idx="2"/>
          </p:nvPr>
        </p:nvSpPr>
        <p:spPr bwMode="auto">
          <a:xfrm>
            <a:off x="0"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19" tIns="48609" rIns="97219" bIns="48609" numCol="1" anchor="b" anchorCtr="0" compatLnSpc="1">
            <a:prstTxWarp prst="textNoShape">
              <a:avLst/>
            </a:prstTxWarp>
          </a:bodyPr>
          <a:lstStyle>
            <a:lvl1pPr defTabSz="973138">
              <a:defRPr sz="1300">
                <a:latin typeface="Times New Roman" pitchFamily="18" charset="0"/>
                <a:cs typeface="+mn-cs"/>
              </a:defRPr>
            </a:lvl1pPr>
          </a:lstStyle>
          <a:p>
            <a:pPr>
              <a:defRPr/>
            </a:pPr>
            <a:endParaRPr lang="en-US" altLang="zh-TW"/>
          </a:p>
        </p:txBody>
      </p:sp>
      <p:sp>
        <p:nvSpPr>
          <p:cNvPr id="5125" name="Rectangle 5"/>
          <p:cNvSpPr>
            <a:spLocks noGrp="1" noChangeArrowheads="1"/>
          </p:cNvSpPr>
          <p:nvPr>
            <p:ph type="sldNum" sz="quarter" idx="3"/>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19" tIns="48609" rIns="97219" bIns="48609" numCol="1" anchor="b" anchorCtr="0" compatLnSpc="1">
            <a:prstTxWarp prst="textNoShape">
              <a:avLst/>
            </a:prstTxWarp>
          </a:bodyPr>
          <a:lstStyle>
            <a:lvl1pPr algn="r" defTabSz="973138">
              <a:defRPr sz="1300">
                <a:latin typeface="Times New Roman" pitchFamily="18" charset="0"/>
                <a:cs typeface="+mn-cs"/>
              </a:defRPr>
            </a:lvl1pPr>
          </a:lstStyle>
          <a:p>
            <a:pPr>
              <a:defRPr/>
            </a:pPr>
            <a:fld id="{EE5D1257-7E46-4A33-9BF5-FA4B441A7E35}" type="slidenum">
              <a:rPr lang="zh-TW" altLang="en-US"/>
              <a:pPr>
                <a:defRPr/>
              </a:pPr>
              <a:t>‹#›</a:t>
            </a:fld>
            <a:endParaRPr lang="en-US" altLang="zh-TW"/>
          </a:p>
        </p:txBody>
      </p:sp>
    </p:spTree>
    <p:extLst>
      <p:ext uri="{BB962C8B-B14F-4D97-AF65-F5344CB8AC3E}">
        <p14:creationId xmlns:p14="http://schemas.microsoft.com/office/powerpoint/2010/main" val="209675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19" tIns="48609" rIns="97219" bIns="48609" numCol="1" anchor="t" anchorCtr="0" compatLnSpc="1">
            <a:prstTxWarp prst="textNoShape">
              <a:avLst/>
            </a:prstTxWarp>
          </a:bodyPr>
          <a:lstStyle>
            <a:lvl1pPr defTabSz="973138">
              <a:defRPr sz="1300">
                <a:latin typeface="Times New Roman" pitchFamily="18" charset="0"/>
                <a:cs typeface="+mn-cs"/>
              </a:defRPr>
            </a:lvl1pPr>
          </a:lstStyle>
          <a:p>
            <a:pPr>
              <a:defRPr/>
            </a:pPr>
            <a:endParaRPr lang="en-US" altLang="zh-TW"/>
          </a:p>
        </p:txBody>
      </p:sp>
      <p:sp>
        <p:nvSpPr>
          <p:cNvPr id="3075" name="Rectangle 3"/>
          <p:cNvSpPr>
            <a:spLocks noGrp="1" noChangeArrowheads="1"/>
          </p:cNvSpPr>
          <p:nvPr>
            <p:ph type="dt" idx="1"/>
          </p:nvPr>
        </p:nvSpPr>
        <p:spPr bwMode="auto">
          <a:xfrm>
            <a:off x="4024313" y="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19" tIns="48609" rIns="97219" bIns="48609" numCol="1" anchor="t" anchorCtr="0" compatLnSpc="1">
            <a:prstTxWarp prst="textNoShape">
              <a:avLst/>
            </a:prstTxWarp>
          </a:bodyPr>
          <a:lstStyle>
            <a:lvl1pPr algn="r" defTabSz="973138">
              <a:defRPr sz="1300">
                <a:latin typeface="Times New Roman" pitchFamily="18" charset="0"/>
                <a:cs typeface="+mn-cs"/>
              </a:defRPr>
            </a:lvl1pPr>
          </a:lstStyle>
          <a:p>
            <a:pPr>
              <a:defRPr/>
            </a:pPr>
            <a:endParaRPr lang="en-US" altLang="zh-TW"/>
          </a:p>
        </p:txBody>
      </p:sp>
      <p:sp>
        <p:nvSpPr>
          <p:cNvPr id="23556" name="Rectangle 4"/>
          <p:cNvSpPr>
            <a:spLocks noGrp="1" noRot="1" noChangeAspect="1" noChangeArrowheads="1" noTextEdit="1"/>
          </p:cNvSpPr>
          <p:nvPr>
            <p:ph type="sldImg" idx="2"/>
          </p:nvPr>
        </p:nvSpPr>
        <p:spPr bwMode="auto">
          <a:xfrm>
            <a:off x="781050" y="768350"/>
            <a:ext cx="5541963" cy="3835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47738" y="4859338"/>
            <a:ext cx="5207000"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19" tIns="48609" rIns="97219" bIns="48609"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3078" name="Rectangle 6"/>
          <p:cNvSpPr>
            <a:spLocks noGrp="1" noChangeArrowheads="1"/>
          </p:cNvSpPr>
          <p:nvPr>
            <p:ph type="ftr" sz="quarter" idx="4"/>
          </p:nvPr>
        </p:nvSpPr>
        <p:spPr bwMode="auto">
          <a:xfrm>
            <a:off x="0"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19" tIns="48609" rIns="97219" bIns="48609" numCol="1" anchor="b" anchorCtr="0" compatLnSpc="1">
            <a:prstTxWarp prst="textNoShape">
              <a:avLst/>
            </a:prstTxWarp>
          </a:bodyPr>
          <a:lstStyle>
            <a:lvl1pPr defTabSz="973138">
              <a:defRPr sz="1300">
                <a:latin typeface="Times New Roman" pitchFamily="18" charset="0"/>
                <a:cs typeface="+mn-cs"/>
              </a:defRPr>
            </a:lvl1pPr>
          </a:lstStyle>
          <a:p>
            <a:pPr>
              <a:defRPr/>
            </a:pPr>
            <a:endParaRPr lang="en-US" altLang="zh-TW"/>
          </a:p>
        </p:txBody>
      </p:sp>
      <p:sp>
        <p:nvSpPr>
          <p:cNvPr id="3079" name="Rectangle 7"/>
          <p:cNvSpPr>
            <a:spLocks noGrp="1" noChangeArrowheads="1"/>
          </p:cNvSpPr>
          <p:nvPr>
            <p:ph type="sldNum" sz="quarter" idx="5"/>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19" tIns="48609" rIns="97219" bIns="48609" numCol="1" anchor="b" anchorCtr="0" compatLnSpc="1">
            <a:prstTxWarp prst="textNoShape">
              <a:avLst/>
            </a:prstTxWarp>
          </a:bodyPr>
          <a:lstStyle>
            <a:lvl1pPr algn="r" defTabSz="973138">
              <a:defRPr sz="1300">
                <a:latin typeface="Times New Roman" pitchFamily="18" charset="0"/>
                <a:cs typeface="+mn-cs"/>
              </a:defRPr>
            </a:lvl1pPr>
          </a:lstStyle>
          <a:p>
            <a:pPr>
              <a:defRPr/>
            </a:pPr>
            <a:fld id="{9824E210-7D2B-4E42-8EE1-E51227D6D495}" type="slidenum">
              <a:rPr lang="zh-TW" altLang="en-US"/>
              <a:pPr>
                <a:defRPr/>
              </a:pPr>
              <a:t>‹#›</a:t>
            </a:fld>
            <a:endParaRPr lang="en-US" altLang="zh-TW"/>
          </a:p>
        </p:txBody>
      </p:sp>
    </p:spTree>
    <p:extLst>
      <p:ext uri="{BB962C8B-B14F-4D97-AF65-F5344CB8AC3E}">
        <p14:creationId xmlns:p14="http://schemas.microsoft.com/office/powerpoint/2010/main" val="1202447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7376DD8-AFFF-4FB1-8330-E78C133D9E87}" type="slidenum">
              <a:rPr lang="en-US" altLang="zh-TW" smtClean="0"/>
              <a:pPr/>
              <a:t>4</a:t>
            </a:fld>
            <a:endParaRPr lang="en-US" altLang="zh-TW"/>
          </a:p>
        </p:txBody>
      </p:sp>
      <p:sp>
        <p:nvSpPr>
          <p:cNvPr id="11267" name="Rectangle 2"/>
          <p:cNvSpPr>
            <a:spLocks noGrp="1" noRot="1" noChangeAspect="1" noChangeArrowheads="1" noTextEdit="1"/>
          </p:cNvSpPr>
          <p:nvPr>
            <p:ph type="sldImg"/>
          </p:nvPr>
        </p:nvSpPr>
        <p:spPr>
          <a:xfrm>
            <a:off x="954088" y="685800"/>
            <a:ext cx="4953000" cy="3429000"/>
          </a:xfrm>
          <a:ln/>
        </p:spPr>
      </p:sp>
      <p:sp>
        <p:nvSpPr>
          <p:cNvPr id="1126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452633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779C3856-387C-4373-9EA2-DF2EA8CD6E81}" type="slidenum">
              <a:rPr lang="zh-TW" altLang="en-US" sz="1300" smtClean="0">
                <a:latin typeface="Times New Roman" pitchFamily="18" charset="0"/>
              </a:rPr>
              <a:pPr eaLnBrk="1" hangingPunct="1"/>
              <a:t>21</a:t>
            </a:fld>
            <a:endParaRPr lang="en-US" altLang="zh-TW" sz="1300">
              <a:latin typeface="Times New Roman" pitchFamily="18" charset="0"/>
            </a:endParaRPr>
          </a:p>
        </p:txBody>
      </p:sp>
      <p:sp>
        <p:nvSpPr>
          <p:cNvPr id="28675" name="Rectangle 2"/>
          <p:cNvSpPr>
            <a:spLocks noGrp="1" noRot="1" noChangeAspect="1" noChangeArrowheads="1" noTextEdit="1"/>
          </p:cNvSpPr>
          <p:nvPr>
            <p:ph type="sldImg"/>
          </p:nvPr>
        </p:nvSpPr>
        <p:spPr>
          <a:xfrm>
            <a:off x="782638" y="768350"/>
            <a:ext cx="5538787" cy="3835400"/>
          </a:xfrm>
          <a:ln/>
        </p:spPr>
      </p:sp>
      <p:sp>
        <p:nvSpPr>
          <p:cNvPr id="28676"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253250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FFFE82A9-9E4D-4687-B60E-B59DA5E664AF}" type="slidenum">
              <a:rPr lang="zh-TW" altLang="en-US" sz="1300" smtClean="0">
                <a:latin typeface="Times New Roman" pitchFamily="18" charset="0"/>
              </a:rPr>
              <a:pPr eaLnBrk="1" hangingPunct="1"/>
              <a:t>22</a:t>
            </a:fld>
            <a:endParaRPr lang="en-US" altLang="zh-TW" sz="1300">
              <a:latin typeface="Times New Roman" pitchFamily="18" charset="0"/>
            </a:endParaRPr>
          </a:p>
        </p:txBody>
      </p:sp>
      <p:sp>
        <p:nvSpPr>
          <p:cNvPr id="29699" name="Rectangle 2"/>
          <p:cNvSpPr>
            <a:spLocks noGrp="1" noRot="1" noChangeAspect="1" noChangeArrowheads="1" noTextEdit="1"/>
          </p:cNvSpPr>
          <p:nvPr>
            <p:ph type="sldImg"/>
          </p:nvPr>
        </p:nvSpPr>
        <p:spPr>
          <a:xfrm>
            <a:off x="782638" y="768350"/>
            <a:ext cx="5538787" cy="3835400"/>
          </a:xfrm>
          <a:ln/>
        </p:spPr>
      </p:sp>
      <p:sp>
        <p:nvSpPr>
          <p:cNvPr id="29700"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558051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448DED7B-649A-4C03-A18B-AE4B606BC21B}" type="slidenum">
              <a:rPr lang="zh-TW" altLang="en-US" sz="1300" smtClean="0">
                <a:latin typeface="Times New Roman" pitchFamily="18" charset="0"/>
              </a:rPr>
              <a:pPr eaLnBrk="1" hangingPunct="1"/>
              <a:t>23</a:t>
            </a:fld>
            <a:endParaRPr lang="en-US" altLang="zh-TW" sz="1300">
              <a:latin typeface="Times New Roman" pitchFamily="18" charset="0"/>
            </a:endParaRPr>
          </a:p>
        </p:txBody>
      </p:sp>
      <p:sp>
        <p:nvSpPr>
          <p:cNvPr id="30723" name="Rectangle 2"/>
          <p:cNvSpPr>
            <a:spLocks noGrp="1" noRot="1" noChangeAspect="1" noChangeArrowheads="1" noTextEdit="1"/>
          </p:cNvSpPr>
          <p:nvPr>
            <p:ph type="sldImg"/>
          </p:nvPr>
        </p:nvSpPr>
        <p:spPr>
          <a:xfrm>
            <a:off x="782638" y="768350"/>
            <a:ext cx="5538787" cy="3835400"/>
          </a:xfrm>
          <a:ln/>
        </p:spPr>
      </p:sp>
      <p:sp>
        <p:nvSpPr>
          <p:cNvPr id="30724"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946777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987C6FAE-2CA5-4F9D-94FB-BBCB8A5BFCBF}" type="slidenum">
              <a:rPr lang="zh-TW" altLang="en-US" sz="1300" smtClean="0">
                <a:latin typeface="Times New Roman" pitchFamily="18" charset="0"/>
              </a:rPr>
              <a:pPr eaLnBrk="1" hangingPunct="1"/>
              <a:t>24</a:t>
            </a:fld>
            <a:endParaRPr lang="en-US" altLang="zh-TW" sz="1300">
              <a:latin typeface="Times New Roman" pitchFamily="18" charset="0"/>
            </a:endParaRPr>
          </a:p>
        </p:txBody>
      </p:sp>
      <p:sp>
        <p:nvSpPr>
          <p:cNvPr id="31747" name="Rectangle 2"/>
          <p:cNvSpPr>
            <a:spLocks noGrp="1" noRot="1" noChangeAspect="1" noChangeArrowheads="1" noTextEdit="1"/>
          </p:cNvSpPr>
          <p:nvPr>
            <p:ph type="sldImg"/>
          </p:nvPr>
        </p:nvSpPr>
        <p:spPr>
          <a:xfrm>
            <a:off x="781050" y="768350"/>
            <a:ext cx="5540375" cy="3835400"/>
          </a:xfrm>
          <a:ln/>
        </p:spPr>
      </p:sp>
      <p:sp>
        <p:nvSpPr>
          <p:cNvPr id="31748" name="Rectangle 3"/>
          <p:cNvSpPr>
            <a:spLocks noGrp="1" noChangeArrowheads="1"/>
          </p:cNvSpPr>
          <p:nvPr>
            <p:ph type="body" idx="1"/>
          </p:nvPr>
        </p:nvSpPr>
        <p:spPr>
          <a:noFill/>
        </p:spPr>
        <p:txBody>
          <a:bodyPr/>
          <a:lstStyle/>
          <a:p>
            <a:pPr eaLnBrk="1" hangingPunct="1"/>
            <a:r>
              <a:rPr lang="en-US" altLang="zh-TW"/>
              <a:t>Proof of Thm 4.4: if U=V, just select that vertex; if all vertices are different, done; o.w. at least 2 vertices on the path are the same, deleting those edges in between will still keep a path connecting U,V. keep doing these deletion until there is no repeated vertices; since the # of vertices are finite, this process will give a simple U-V path</a:t>
            </a:r>
          </a:p>
          <a:p>
            <a:pPr eaLnBrk="1" hangingPunct="1"/>
            <a:endParaRPr lang="en-US" altLang="zh-TW"/>
          </a:p>
          <a:p>
            <a:pPr eaLnBrk="1" hangingPunct="1"/>
            <a:r>
              <a:rPr lang="en-US" altLang="zh-TW"/>
              <a:t>Chinese postman problem:</a:t>
            </a:r>
          </a:p>
          <a:p>
            <a:pPr eaLnBrk="1" hangingPunct="1"/>
            <a:r>
              <a:rPr lang="en-US" altLang="zh-TW"/>
              <a:t>Find a minimum length closed walk that traverses each edge AT LEAST ONCE</a:t>
            </a:r>
          </a:p>
          <a:p>
            <a:pPr eaLnBrk="1" hangingPunct="1"/>
            <a:r>
              <a:rPr lang="en-US" altLang="zh-TW"/>
              <a:t>Fining an optimal solution is NP-complete</a:t>
            </a:r>
          </a:p>
        </p:txBody>
      </p:sp>
    </p:spTree>
    <p:extLst>
      <p:ext uri="{BB962C8B-B14F-4D97-AF65-F5344CB8AC3E}">
        <p14:creationId xmlns:p14="http://schemas.microsoft.com/office/powerpoint/2010/main" val="2824417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2632BEA9-E13E-4E1E-BCC9-6F0437730B59}" type="slidenum">
              <a:rPr lang="zh-TW" altLang="en-US" sz="1300" smtClean="0">
                <a:latin typeface="Times New Roman" pitchFamily="18" charset="0"/>
              </a:rPr>
              <a:pPr eaLnBrk="1" hangingPunct="1"/>
              <a:t>25</a:t>
            </a:fld>
            <a:endParaRPr lang="en-US" altLang="zh-TW" sz="1300">
              <a:latin typeface="Times New Roman" pitchFamily="18" charset="0"/>
            </a:endParaRPr>
          </a:p>
        </p:txBody>
      </p:sp>
      <p:sp>
        <p:nvSpPr>
          <p:cNvPr id="32771" name="Rectangle 2"/>
          <p:cNvSpPr>
            <a:spLocks noGrp="1" noRot="1" noChangeAspect="1" noChangeArrowheads="1" noTextEdit="1"/>
          </p:cNvSpPr>
          <p:nvPr>
            <p:ph type="sldImg"/>
          </p:nvPr>
        </p:nvSpPr>
        <p:spPr>
          <a:xfrm>
            <a:off x="781050" y="768350"/>
            <a:ext cx="5540375" cy="3835400"/>
          </a:xfrm>
          <a:ln/>
        </p:spPr>
      </p:sp>
      <p:sp>
        <p:nvSpPr>
          <p:cNvPr id="32772" name="Rectangle 3"/>
          <p:cNvSpPr>
            <a:spLocks noGrp="1" noChangeArrowheads="1"/>
          </p:cNvSpPr>
          <p:nvPr>
            <p:ph type="body" idx="1"/>
          </p:nvPr>
        </p:nvSpPr>
        <p:spPr>
          <a:noFill/>
        </p:spPr>
        <p:txBody>
          <a:bodyPr/>
          <a:lstStyle/>
          <a:p>
            <a:pPr eaLnBrk="1" hangingPunct="1"/>
            <a:r>
              <a:rPr lang="en-US" altLang="zh-TW"/>
              <a:t>Pf:</a:t>
            </a:r>
          </a:p>
          <a:p>
            <a:pPr eaLnBrk="1" hangingPunct="1"/>
            <a:r>
              <a:rPr lang="en-US" altLang="zh-TW"/>
              <a:t>(a)&lt;= : when the circuit passes a vertex, there is an entering edge, and a leaving edge (different from the entering edge), since each edge is passed exactly once, thus there are 2|V| edges which is an even #</a:t>
            </a:r>
            <a:br>
              <a:rPr lang="en-US" altLang="zh-TW"/>
            </a:br>
            <a:r>
              <a:rPr lang="en-US" altLang="zh-TW"/>
              <a:t>=&gt; choose a starting vertex u, if there is a loop on u, pass it, then leave u along an edge (u,u1) (it must exist since there are more than 2 vertices and the graph is connected), in u1, if there is a loop on u1, pass it, then leave u1 along an edge other than any edge that has been passed like (u1,u) (it must exist since each vertex has even degree) to vertex u2. Repeat these steps until finally we return u. (this has to happen since # edge is finite and the graph is connected) Then we get a circuit C1 from u to u.</a:t>
            </a:r>
          </a:p>
          <a:p>
            <a:pPr eaLnBrk="1" hangingPunct="1"/>
            <a:r>
              <a:rPr lang="en-US" altLang="zh-TW"/>
              <a:t>If C1 covers all the edge, then we get an Euler circuit, done.</a:t>
            </a:r>
          </a:p>
          <a:p>
            <a:pPr eaLnBrk="1" hangingPunct="1"/>
            <a:r>
              <a:rPr lang="en-US" altLang="zh-TW"/>
              <a:t>Otherwise, we delete all the edges on C1 from G, then delete all the isolated vertices from G, and obtain the remaining subgraph G1.</a:t>
            </a:r>
          </a:p>
          <a:p>
            <a:pPr eaLnBrk="1" hangingPunct="1"/>
            <a:r>
              <a:rPr lang="en-US" altLang="zh-TW"/>
              <a:t>On G1, we choose a vertex v (it exists due to connected graph), and do the same steps as above to form a circuit C2 back to v.</a:t>
            </a:r>
          </a:p>
          <a:p>
            <a:pPr eaLnBrk="1" hangingPunct="1"/>
            <a:r>
              <a:rPr lang="en-US" altLang="zh-TW"/>
              <a:t>Now, combine C1 &amp; C2, we get a larger circuit C’ starts from u along C1 to v, then along C2 back to v, and along C1 back to u. if C’ covers all the edges, we are done. Otherwise, we repeat the same procedures until finally all the edges are covered. The algorithm will stop since the graph is finite, at which time, we obtain an Euler circuit by combining all the smaller circuits.</a:t>
            </a:r>
          </a:p>
          <a:p>
            <a:pPr eaLnBrk="1" hangingPunct="1"/>
            <a:r>
              <a:rPr lang="en-US" altLang="zh-TW"/>
              <a:t>(b,c)&lt;= trivial</a:t>
            </a:r>
          </a:p>
          <a:p>
            <a:pPr eaLnBrk="1" hangingPunct="1"/>
            <a:r>
              <a:rPr lang="en-US" altLang="zh-TW"/>
              <a:t>=&gt; Add an artificial edge between the 2 vertices with odd degrees, we can form an Euler circuit, then we remove the artificial edge and obtain the Euler path</a:t>
            </a:r>
          </a:p>
        </p:txBody>
      </p:sp>
    </p:spTree>
    <p:extLst>
      <p:ext uri="{BB962C8B-B14F-4D97-AF65-F5344CB8AC3E}">
        <p14:creationId xmlns:p14="http://schemas.microsoft.com/office/powerpoint/2010/main" val="2099170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0D46ECA5-6169-4AA3-922A-4AD17429FD12}" type="slidenum">
              <a:rPr lang="zh-TW" altLang="en-US" sz="1300" smtClean="0">
                <a:latin typeface="Times New Roman" pitchFamily="18" charset="0"/>
              </a:rPr>
              <a:pPr eaLnBrk="1" hangingPunct="1"/>
              <a:t>26</a:t>
            </a:fld>
            <a:endParaRPr lang="en-US" altLang="zh-TW" sz="1300">
              <a:latin typeface="Times New Roman" pitchFamily="18" charset="0"/>
            </a:endParaRPr>
          </a:p>
        </p:txBody>
      </p:sp>
      <p:sp>
        <p:nvSpPr>
          <p:cNvPr id="33795" name="Rectangle 2"/>
          <p:cNvSpPr>
            <a:spLocks noGrp="1" noRot="1" noChangeAspect="1" noChangeArrowheads="1" noTextEdit="1"/>
          </p:cNvSpPr>
          <p:nvPr>
            <p:ph type="sldImg"/>
          </p:nvPr>
        </p:nvSpPr>
        <p:spPr>
          <a:xfrm>
            <a:off x="781050" y="768350"/>
            <a:ext cx="5540375" cy="3835400"/>
          </a:xfrm>
          <a:ln/>
        </p:spPr>
      </p:sp>
      <p:sp>
        <p:nvSpPr>
          <p:cNvPr id="33796" name="Rectangle 3"/>
          <p:cNvSpPr>
            <a:spLocks noGrp="1" noChangeArrowheads="1"/>
          </p:cNvSpPr>
          <p:nvPr>
            <p:ph type="body" idx="1"/>
          </p:nvPr>
        </p:nvSpPr>
        <p:spPr>
          <a:noFill/>
        </p:spPr>
        <p:txBody>
          <a:bodyPr/>
          <a:lstStyle/>
          <a:p>
            <a:pPr eaLnBrk="1" hangingPunct="1"/>
            <a:endParaRPr lang="en-US" altLang="zh-TW"/>
          </a:p>
        </p:txBody>
      </p:sp>
    </p:spTree>
    <p:extLst>
      <p:ext uri="{BB962C8B-B14F-4D97-AF65-F5344CB8AC3E}">
        <p14:creationId xmlns:p14="http://schemas.microsoft.com/office/powerpoint/2010/main" val="2903263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B92CDA4B-8CED-40BB-B61F-626815E3EA75}" type="slidenum">
              <a:rPr lang="zh-TW" altLang="en-US" sz="1300" smtClean="0">
                <a:latin typeface="Times New Roman" pitchFamily="18" charset="0"/>
              </a:rPr>
              <a:pPr eaLnBrk="1" hangingPunct="1"/>
              <a:t>27</a:t>
            </a:fld>
            <a:endParaRPr lang="en-US" altLang="zh-TW" sz="1300">
              <a:latin typeface="Times New Roman" pitchFamily="18" charset="0"/>
            </a:endParaRPr>
          </a:p>
        </p:txBody>
      </p:sp>
      <p:sp>
        <p:nvSpPr>
          <p:cNvPr id="34819" name="Rectangle 2"/>
          <p:cNvSpPr>
            <a:spLocks noGrp="1" noRot="1" noChangeAspect="1" noChangeArrowheads="1" noTextEdit="1"/>
          </p:cNvSpPr>
          <p:nvPr>
            <p:ph type="sldImg"/>
          </p:nvPr>
        </p:nvSpPr>
        <p:spPr>
          <a:xfrm>
            <a:off x="781050" y="768350"/>
            <a:ext cx="5540375" cy="3835400"/>
          </a:xfrm>
          <a:ln/>
        </p:spPr>
      </p:sp>
      <p:sp>
        <p:nvSpPr>
          <p:cNvPr id="34820" name="Rectangle 3"/>
          <p:cNvSpPr>
            <a:spLocks noGrp="1" noChangeArrowheads="1"/>
          </p:cNvSpPr>
          <p:nvPr>
            <p:ph type="body" idx="1"/>
          </p:nvPr>
        </p:nvSpPr>
        <p:spPr>
          <a:noFill/>
        </p:spPr>
        <p:txBody>
          <a:bodyPr/>
          <a:lstStyle/>
          <a:p>
            <a:pPr eaLnBrk="1" hangingPunct="1"/>
            <a:endParaRPr lang="en-US" altLang="zh-TW"/>
          </a:p>
        </p:txBody>
      </p:sp>
    </p:spTree>
    <p:extLst>
      <p:ext uri="{BB962C8B-B14F-4D97-AF65-F5344CB8AC3E}">
        <p14:creationId xmlns:p14="http://schemas.microsoft.com/office/powerpoint/2010/main" val="3008381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02EEDF-E103-47CD-BC1E-A70FE1DA7865}" type="slidenum">
              <a:rPr lang="zh-TW" altLang="en-US"/>
              <a:pPr/>
              <a:t>28</a:t>
            </a:fld>
            <a:endParaRPr lang="en-US" altLang="zh-TW"/>
          </a:p>
        </p:txBody>
      </p:sp>
      <p:sp>
        <p:nvSpPr>
          <p:cNvPr id="392194" name="Rectangle 2"/>
          <p:cNvSpPr>
            <a:spLocks noGrp="1" noRot="1" noChangeAspect="1" noChangeArrowheads="1" noTextEdit="1"/>
          </p:cNvSpPr>
          <p:nvPr>
            <p:ph type="sldImg"/>
          </p:nvPr>
        </p:nvSpPr>
        <p:spPr>
          <a:xfrm>
            <a:off x="782638" y="768350"/>
            <a:ext cx="5538787" cy="3835400"/>
          </a:xfrm>
          <a:ln/>
        </p:spPr>
      </p:sp>
      <p:sp>
        <p:nvSpPr>
          <p:cNvPr id="39219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078759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33E97D4D-93F4-4C2A-B53E-82A163C56841}" type="slidenum">
              <a:rPr lang="zh-TW" altLang="en-US" sz="1300" smtClean="0">
                <a:latin typeface="Times New Roman" pitchFamily="18" charset="0"/>
              </a:rPr>
              <a:pPr eaLnBrk="1" hangingPunct="1"/>
              <a:t>29</a:t>
            </a:fld>
            <a:endParaRPr lang="en-US" altLang="zh-TW" sz="1300">
              <a:latin typeface="Times New Roman" pitchFamily="18" charset="0"/>
            </a:endParaRPr>
          </a:p>
        </p:txBody>
      </p:sp>
      <p:sp>
        <p:nvSpPr>
          <p:cNvPr id="36867" name="Rectangle 2"/>
          <p:cNvSpPr>
            <a:spLocks noGrp="1" noRot="1" noChangeAspect="1" noChangeArrowheads="1" noTextEdit="1"/>
          </p:cNvSpPr>
          <p:nvPr>
            <p:ph type="sldImg"/>
          </p:nvPr>
        </p:nvSpPr>
        <p:spPr>
          <a:xfrm>
            <a:off x="781050" y="768350"/>
            <a:ext cx="5540375" cy="3835400"/>
          </a:xfrm>
          <a:ln/>
        </p:spPr>
      </p:sp>
      <p:sp>
        <p:nvSpPr>
          <p:cNvPr id="36868" name="Rectangle 3"/>
          <p:cNvSpPr>
            <a:spLocks noGrp="1" noChangeArrowheads="1"/>
          </p:cNvSpPr>
          <p:nvPr>
            <p:ph type="body" idx="1"/>
          </p:nvPr>
        </p:nvSpPr>
        <p:spPr>
          <a:noFill/>
        </p:spPr>
        <p:txBody>
          <a:bodyPr/>
          <a:lstStyle/>
          <a:p>
            <a:pPr eaLnBrk="1" hangingPunct="1"/>
            <a:r>
              <a:rPr lang="en-US" altLang="zh-TW"/>
              <a:t>Sir William Rowan Hamilton, developed a puzzle (a dodecahedron[12facets], 20 vertices[cities]) whose answer required the construction of Hamiltonian cycle</a:t>
            </a:r>
          </a:p>
          <a:p>
            <a:pPr eaLnBrk="1" hangingPunct="1"/>
            <a:r>
              <a:rPr lang="en-US" altLang="zh-TW"/>
              <a:t>Show Ore’s Thm: by contradiction, Suppose such G has NO Ham.cyc.</a:t>
            </a:r>
          </a:p>
          <a:p>
            <a:pPr eaLnBrk="1" hangingPunct="1"/>
            <a:r>
              <a:rPr lang="en-US" altLang="zh-TW"/>
              <a:t>G is a subgraph of Kn (but not Kn).</a:t>
            </a:r>
          </a:p>
          <a:p>
            <a:pPr eaLnBrk="1" hangingPunct="1"/>
            <a:r>
              <a:rPr lang="en-US" altLang="zh-TW"/>
              <a:t>We can recursively add edges between 2 nonadj vert of G until it becomes a H where adding one more edge joining 2 nonadj vert in H will create a Ham.cyc.</a:t>
            </a:r>
          </a:p>
          <a:p>
            <a:pPr eaLnBrk="1" hangingPunct="1"/>
            <a:r>
              <a:rPr lang="en-US" altLang="zh-TW"/>
              <a:t>Let x,y be 2 nonadj vert in H </a:t>
            </a:r>
            <a:r>
              <a:rPr lang="en-US" altLang="zh-TW">
                <a:sym typeface="Wingdings" pitchFamily="2" charset="2"/>
              </a:rPr>
              <a:t> x,y are nonadj in G</a:t>
            </a:r>
          </a:p>
          <a:p>
            <a:pPr eaLnBrk="1" hangingPunct="1"/>
            <a:r>
              <a:rPr lang="en-US" altLang="zh-TW">
                <a:sym typeface="Wingdings" pitchFamily="2" charset="2"/>
              </a:rPr>
              <a:t>Known: deg(x)+deg(y)</a:t>
            </a:r>
            <a:r>
              <a:rPr lang="en-US" altLang="zh-TW">
                <a:solidFill>
                  <a:srgbClr val="FF0000"/>
                </a:solidFill>
              </a:rPr>
              <a:t>≧n in G </a:t>
            </a:r>
            <a:r>
              <a:rPr lang="en-US" altLang="zh-TW">
                <a:solidFill>
                  <a:srgbClr val="FF0000"/>
                </a:solidFill>
                <a:sym typeface="Wingdings" pitchFamily="2" charset="2"/>
              </a:rPr>
              <a:t> deg(x)+deg(y)</a:t>
            </a:r>
            <a:r>
              <a:rPr lang="en-US" altLang="zh-TW">
                <a:solidFill>
                  <a:srgbClr val="FF0000"/>
                </a:solidFill>
              </a:rPr>
              <a:t>≧n in H</a:t>
            </a:r>
          </a:p>
          <a:p>
            <a:pPr eaLnBrk="1" hangingPunct="1"/>
            <a:r>
              <a:rPr lang="en-US" altLang="zh-TW">
                <a:solidFill>
                  <a:srgbClr val="FF0000"/>
                </a:solidFill>
              </a:rPr>
              <a:t>If we add a new edge (x,y) on H </a:t>
            </a:r>
            <a:r>
              <a:rPr lang="en-US" altLang="zh-TW">
                <a:solidFill>
                  <a:srgbClr val="FF0000"/>
                </a:solidFill>
                <a:sym typeface="Wingdings" pitchFamily="2" charset="2"/>
              </a:rPr>
              <a:t> create a Ham.cyc. (by assumption)</a:t>
            </a:r>
          </a:p>
          <a:p>
            <a:pPr eaLnBrk="1" hangingPunct="1"/>
            <a:r>
              <a:rPr lang="en-US" altLang="zh-TW">
                <a:solidFill>
                  <a:srgbClr val="FF0000"/>
                </a:solidFill>
                <a:sym typeface="Wingdings" pitchFamily="2" charset="2"/>
              </a:rPr>
              <a:t>i.e. there exists a Ham.path from x to y, say, x=v1-v2-v3-…-vi-1-vi-vi+1-…-vn-1-vn=y</a:t>
            </a:r>
          </a:p>
          <a:p>
            <a:pPr eaLnBrk="1" hangingPunct="1"/>
            <a:r>
              <a:rPr lang="en-US" altLang="zh-TW">
                <a:solidFill>
                  <a:srgbClr val="FF0000"/>
                </a:solidFill>
                <a:sym typeface="Wingdings" pitchFamily="2" charset="2"/>
              </a:rPr>
              <a:t>Suppose deg(x)=r</a:t>
            </a:r>
          </a:p>
          <a:p>
            <a:pPr eaLnBrk="1" hangingPunct="1"/>
            <a:r>
              <a:rPr lang="en-US" altLang="zh-TW">
                <a:solidFill>
                  <a:srgbClr val="FF0000"/>
                </a:solidFill>
                <a:sym typeface="Wingdings" pitchFamily="2" charset="2"/>
              </a:rPr>
              <a:t>Claim: if there exists an edge (x,vi), then there exists NO edge (vi-1,y)</a:t>
            </a:r>
          </a:p>
          <a:p>
            <a:pPr eaLnBrk="1" hangingPunct="1"/>
            <a:r>
              <a:rPr lang="en-US" altLang="zh-TW">
                <a:solidFill>
                  <a:srgbClr val="FF0000"/>
                </a:solidFill>
                <a:sym typeface="Wingdings" pitchFamily="2" charset="2"/>
              </a:rPr>
              <a:t>Pf: o.w. H has a Ham.cyc. -&gt;&lt;-</a:t>
            </a:r>
          </a:p>
          <a:p>
            <a:pPr eaLnBrk="1" hangingPunct="1"/>
            <a:r>
              <a:rPr lang="en-US" altLang="zh-TW">
                <a:solidFill>
                  <a:srgbClr val="FF0000"/>
                </a:solidFill>
                <a:sym typeface="Wingdings" pitchFamily="2" charset="2"/>
              </a:rPr>
              <a:t>The claim is tru for I=2,3,…,n-1</a:t>
            </a:r>
          </a:p>
          <a:p>
            <a:pPr eaLnBrk="1" hangingPunct="1"/>
            <a:r>
              <a:rPr lang="en-US" altLang="zh-TW">
                <a:solidFill>
                  <a:srgbClr val="FF0000"/>
                </a:solidFill>
                <a:sym typeface="Wingdings" pitchFamily="2" charset="2"/>
              </a:rPr>
              <a:t>Since deg(x)=r, there exists r vertices in {v1,v2,…,vn-1} NOT adj to y</a:t>
            </a:r>
          </a:p>
          <a:p>
            <a:pPr eaLnBrk="1" hangingPunct="1"/>
            <a:r>
              <a:rPr lang="en-US" altLang="zh-TW">
                <a:solidFill>
                  <a:srgbClr val="FF0000"/>
                </a:solidFill>
                <a:sym typeface="Wingdings" pitchFamily="2" charset="2"/>
              </a:rPr>
              <a:t>Thus deg(y)&lt;=(n-2)-r which means deg(x)+deg(y)&lt;=n-2&lt;n -&gt;&lt;-</a:t>
            </a:r>
            <a:r>
              <a:rPr lang="en-US" altLang="zh-TW">
                <a:solidFill>
                  <a:srgbClr val="FF0000"/>
                </a:solidFill>
              </a:rPr>
              <a:t> </a:t>
            </a:r>
            <a:endParaRPr lang="en-US" altLang="zh-TW"/>
          </a:p>
          <a:p>
            <a:pPr eaLnBrk="1" hangingPunct="1"/>
            <a:endParaRPr lang="en-US" altLang="zh-TW"/>
          </a:p>
          <a:p>
            <a:pPr eaLnBrk="1" hangingPunct="1"/>
            <a:endParaRPr lang="en-US" altLang="zh-TW"/>
          </a:p>
        </p:txBody>
      </p:sp>
    </p:spTree>
    <p:extLst>
      <p:ext uri="{BB962C8B-B14F-4D97-AF65-F5344CB8AC3E}">
        <p14:creationId xmlns:p14="http://schemas.microsoft.com/office/powerpoint/2010/main" val="3104530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EC10D9D8-3783-4174-A15C-B47CC74AD207}" type="slidenum">
              <a:rPr lang="zh-TW" altLang="en-US" sz="1300" smtClean="0">
                <a:latin typeface="Times New Roman" pitchFamily="18" charset="0"/>
              </a:rPr>
              <a:pPr eaLnBrk="1" hangingPunct="1"/>
              <a:t>30</a:t>
            </a:fld>
            <a:endParaRPr lang="en-US" altLang="zh-TW" sz="1300">
              <a:latin typeface="Times New Roman" pitchFamily="18" charset="0"/>
            </a:endParaRPr>
          </a:p>
        </p:txBody>
      </p:sp>
      <p:sp>
        <p:nvSpPr>
          <p:cNvPr id="37891" name="Rectangle 2"/>
          <p:cNvSpPr>
            <a:spLocks noGrp="1" noRot="1" noChangeAspect="1" noChangeArrowheads="1" noTextEdit="1"/>
          </p:cNvSpPr>
          <p:nvPr>
            <p:ph type="sldImg"/>
          </p:nvPr>
        </p:nvSpPr>
        <p:spPr>
          <a:xfrm>
            <a:off x="781050" y="768350"/>
            <a:ext cx="5540375" cy="3835400"/>
          </a:xfrm>
          <a:ln/>
        </p:spPr>
      </p:sp>
      <p:sp>
        <p:nvSpPr>
          <p:cNvPr id="37892" name="Rectangle 3"/>
          <p:cNvSpPr>
            <a:spLocks noGrp="1" noChangeArrowheads="1"/>
          </p:cNvSpPr>
          <p:nvPr>
            <p:ph type="body" idx="1"/>
          </p:nvPr>
        </p:nvSpPr>
        <p:spPr>
          <a:noFill/>
        </p:spPr>
        <p:txBody>
          <a:bodyPr/>
          <a:lstStyle/>
          <a:p>
            <a:pPr eaLnBrk="1" hangingPunct="1"/>
            <a:r>
              <a:rPr lang="en-US" altLang="zh-TW"/>
              <a:t>Show Dirac’s Thm: deg(v)&gt;=n/2, so deg(u)+deg(v)&gt;=n for any vertices u,v </a:t>
            </a:r>
          </a:p>
          <a:p>
            <a:pPr eaLnBrk="1" hangingPunct="1"/>
            <a:r>
              <a:rPr lang="en-US" altLang="zh-TW"/>
              <a:t>of course it’s also true for any nonadj vertices u,v, thus by Ore’s thm, done</a:t>
            </a:r>
          </a:p>
          <a:p>
            <a:pPr eaLnBrk="1" hangingPunct="1"/>
            <a:endParaRPr lang="en-US" altLang="zh-TW"/>
          </a:p>
          <a:p>
            <a:pPr eaLnBrk="1" hangingPunct="1"/>
            <a:r>
              <a:rPr lang="en-US" altLang="zh-TW"/>
              <a:t>Ex1: (a) 1-2-3-4-1  (b) 1-2-3-4-5-3-1 (c) 1-2-3-4-1; (1,3) </a:t>
            </a:r>
          </a:p>
        </p:txBody>
      </p:sp>
    </p:spTree>
    <p:extLst>
      <p:ext uri="{BB962C8B-B14F-4D97-AF65-F5344CB8AC3E}">
        <p14:creationId xmlns:p14="http://schemas.microsoft.com/office/powerpoint/2010/main" val="353785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C9723A-F06F-4925-A80B-F92FD327BE62}" type="slidenum">
              <a:rPr lang="zh-TW" altLang="en-US"/>
              <a:pPr/>
              <a:t>13</a:t>
            </a:fld>
            <a:endParaRPr lang="en-US" altLang="zh-TW"/>
          </a:p>
        </p:txBody>
      </p:sp>
      <p:sp>
        <p:nvSpPr>
          <p:cNvPr id="381954" name="Rectangle 2"/>
          <p:cNvSpPr>
            <a:spLocks noGrp="1" noRot="1" noChangeAspect="1" noChangeArrowheads="1" noTextEdit="1"/>
          </p:cNvSpPr>
          <p:nvPr>
            <p:ph type="sldImg"/>
          </p:nvPr>
        </p:nvSpPr>
        <p:spPr>
          <a:xfrm>
            <a:off x="782638" y="768350"/>
            <a:ext cx="5538787" cy="3835400"/>
          </a:xfrm>
          <a:ln/>
        </p:spPr>
      </p:sp>
      <p:sp>
        <p:nvSpPr>
          <p:cNvPr id="38195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316891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A7632E46-3382-4302-8839-D48BCA9A945B}" type="slidenum">
              <a:rPr lang="zh-TW" altLang="en-US" sz="1300" smtClean="0">
                <a:latin typeface="Times New Roman" pitchFamily="18" charset="0"/>
              </a:rPr>
              <a:pPr eaLnBrk="1" hangingPunct="1"/>
              <a:t>31</a:t>
            </a:fld>
            <a:endParaRPr lang="en-US" altLang="zh-TW" sz="1300">
              <a:latin typeface="Times New Roman" pitchFamily="18" charset="0"/>
            </a:endParaRPr>
          </a:p>
        </p:txBody>
      </p:sp>
      <p:sp>
        <p:nvSpPr>
          <p:cNvPr id="38915" name="Rectangle 2"/>
          <p:cNvSpPr>
            <a:spLocks noGrp="1" noRot="1" noChangeAspect="1" noChangeArrowheads="1" noTextEdit="1"/>
          </p:cNvSpPr>
          <p:nvPr>
            <p:ph type="sldImg"/>
          </p:nvPr>
        </p:nvSpPr>
        <p:spPr>
          <a:xfrm>
            <a:off x="782638" y="768350"/>
            <a:ext cx="5538787" cy="3835400"/>
          </a:xfrm>
          <a:ln/>
        </p:spPr>
      </p:sp>
      <p:sp>
        <p:nvSpPr>
          <p:cNvPr id="38916"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707511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1590F65C-3C83-4944-9231-BDDA74D6C8A4}" type="slidenum">
              <a:rPr lang="zh-TW" altLang="en-US" sz="1300" smtClean="0">
                <a:latin typeface="Times New Roman" pitchFamily="18" charset="0"/>
              </a:rPr>
              <a:pPr eaLnBrk="1" hangingPunct="1"/>
              <a:t>33</a:t>
            </a:fld>
            <a:endParaRPr lang="en-US" altLang="zh-TW" sz="1300">
              <a:latin typeface="Times New Roman" pitchFamily="18" charset="0"/>
            </a:endParaRPr>
          </a:p>
        </p:txBody>
      </p:sp>
      <p:sp>
        <p:nvSpPr>
          <p:cNvPr id="40963" name="Rectangle 2"/>
          <p:cNvSpPr>
            <a:spLocks noGrp="1" noRot="1" noChangeAspect="1" noChangeArrowheads="1" noTextEdit="1"/>
          </p:cNvSpPr>
          <p:nvPr>
            <p:ph type="sldImg"/>
          </p:nvPr>
        </p:nvSpPr>
        <p:spPr>
          <a:xfrm>
            <a:off x="782638" y="768350"/>
            <a:ext cx="5538787" cy="3835400"/>
          </a:xfrm>
          <a:ln/>
        </p:spPr>
      </p:sp>
      <p:sp>
        <p:nvSpPr>
          <p:cNvPr id="40964"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508358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10FDB0DD-D46E-4781-BCAB-6FE7E51AC81E}" type="slidenum">
              <a:rPr lang="zh-TW" altLang="en-US" sz="1300" smtClean="0">
                <a:latin typeface="Times New Roman" pitchFamily="18" charset="0"/>
              </a:rPr>
              <a:pPr eaLnBrk="1" hangingPunct="1"/>
              <a:t>34</a:t>
            </a:fld>
            <a:endParaRPr lang="en-US" altLang="zh-TW" sz="1300">
              <a:latin typeface="Times New Roman" pitchFamily="18" charset="0"/>
            </a:endParaRPr>
          </a:p>
        </p:txBody>
      </p:sp>
      <p:sp>
        <p:nvSpPr>
          <p:cNvPr id="41987" name="Rectangle 2"/>
          <p:cNvSpPr>
            <a:spLocks noGrp="1" noRot="1" noChangeAspect="1" noChangeArrowheads="1" noTextEdit="1"/>
          </p:cNvSpPr>
          <p:nvPr>
            <p:ph type="sldImg"/>
          </p:nvPr>
        </p:nvSpPr>
        <p:spPr>
          <a:xfrm>
            <a:off x="782638" y="768350"/>
            <a:ext cx="5538787" cy="3835400"/>
          </a:xfrm>
          <a:ln/>
        </p:spPr>
      </p:sp>
      <p:sp>
        <p:nvSpPr>
          <p:cNvPr id="41988"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286380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589A3050-6491-458E-B904-0826AB9E63C4}" type="slidenum">
              <a:rPr lang="zh-TW" altLang="en-US" sz="1300" smtClean="0">
                <a:latin typeface="Times New Roman" pitchFamily="18" charset="0"/>
              </a:rPr>
              <a:pPr eaLnBrk="1" hangingPunct="1"/>
              <a:t>35</a:t>
            </a:fld>
            <a:endParaRPr lang="en-US" altLang="zh-TW" sz="1300">
              <a:latin typeface="Times New Roman" pitchFamily="18" charset="0"/>
            </a:endParaRPr>
          </a:p>
        </p:txBody>
      </p:sp>
      <p:sp>
        <p:nvSpPr>
          <p:cNvPr id="43011" name="Rectangle 2"/>
          <p:cNvSpPr>
            <a:spLocks noGrp="1" noRot="1" noChangeAspect="1" noChangeArrowheads="1" noTextEdit="1"/>
          </p:cNvSpPr>
          <p:nvPr>
            <p:ph type="sldImg"/>
          </p:nvPr>
        </p:nvSpPr>
        <p:spPr>
          <a:xfrm>
            <a:off x="782638" y="768350"/>
            <a:ext cx="5538787" cy="3835400"/>
          </a:xfrm>
          <a:ln/>
        </p:spPr>
      </p:sp>
      <p:sp>
        <p:nvSpPr>
          <p:cNvPr id="43012"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570275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9C9C809E-90FD-4286-866C-9A11378A4509}" type="slidenum">
              <a:rPr lang="zh-TW" altLang="en-US" sz="1300" smtClean="0">
                <a:latin typeface="Times New Roman" pitchFamily="18" charset="0"/>
              </a:rPr>
              <a:pPr eaLnBrk="1" hangingPunct="1"/>
              <a:t>36</a:t>
            </a:fld>
            <a:endParaRPr lang="en-US" altLang="zh-TW" sz="1300">
              <a:latin typeface="Times New Roman" pitchFamily="18" charset="0"/>
            </a:endParaRPr>
          </a:p>
        </p:txBody>
      </p:sp>
      <p:sp>
        <p:nvSpPr>
          <p:cNvPr id="44035" name="Rectangle 2"/>
          <p:cNvSpPr>
            <a:spLocks noGrp="1" noRot="1" noChangeAspect="1" noChangeArrowheads="1" noTextEdit="1"/>
          </p:cNvSpPr>
          <p:nvPr>
            <p:ph type="sldImg"/>
          </p:nvPr>
        </p:nvSpPr>
        <p:spPr>
          <a:xfrm>
            <a:off x="782638" y="768350"/>
            <a:ext cx="5538787" cy="3835400"/>
          </a:xfrm>
          <a:ln/>
        </p:spPr>
      </p:sp>
      <p:sp>
        <p:nvSpPr>
          <p:cNvPr id="44036"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50471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038B6420-3A96-4048-884D-55CF41B88A72}" type="slidenum">
              <a:rPr lang="zh-TW" altLang="en-US" sz="1300" smtClean="0">
                <a:latin typeface="Times New Roman" pitchFamily="18" charset="0"/>
              </a:rPr>
              <a:pPr eaLnBrk="1" hangingPunct="1"/>
              <a:t>37</a:t>
            </a:fld>
            <a:endParaRPr lang="en-US" altLang="zh-TW" sz="1300">
              <a:latin typeface="Times New Roman" pitchFamily="18" charset="0"/>
            </a:endParaRPr>
          </a:p>
        </p:txBody>
      </p:sp>
      <p:sp>
        <p:nvSpPr>
          <p:cNvPr id="45059" name="Rectangle 2"/>
          <p:cNvSpPr>
            <a:spLocks noGrp="1" noRot="1" noChangeAspect="1" noChangeArrowheads="1" noTextEdit="1"/>
          </p:cNvSpPr>
          <p:nvPr>
            <p:ph type="sldImg"/>
          </p:nvPr>
        </p:nvSpPr>
        <p:spPr>
          <a:xfrm>
            <a:off x="782638" y="768350"/>
            <a:ext cx="5538787" cy="3835400"/>
          </a:xfrm>
          <a:ln/>
        </p:spPr>
      </p:sp>
      <p:sp>
        <p:nvSpPr>
          <p:cNvPr id="45060"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233685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C5D1C2E3-6307-4998-BB96-290F699016BA}" type="slidenum">
              <a:rPr lang="zh-TW" altLang="en-US" sz="1300" smtClean="0">
                <a:latin typeface="Times New Roman" pitchFamily="18" charset="0"/>
              </a:rPr>
              <a:pPr eaLnBrk="1" hangingPunct="1"/>
              <a:t>38</a:t>
            </a:fld>
            <a:endParaRPr lang="en-US" altLang="zh-TW" sz="1300">
              <a:latin typeface="Times New Roman" pitchFamily="18" charset="0"/>
            </a:endParaRPr>
          </a:p>
        </p:txBody>
      </p:sp>
      <p:sp>
        <p:nvSpPr>
          <p:cNvPr id="26627" name="Rectangle 2"/>
          <p:cNvSpPr>
            <a:spLocks noGrp="1" noRot="1" noChangeAspect="1" noChangeArrowheads="1" noTextEdit="1"/>
          </p:cNvSpPr>
          <p:nvPr>
            <p:ph type="sldImg"/>
          </p:nvPr>
        </p:nvSpPr>
        <p:spPr>
          <a:xfrm>
            <a:off x="782638" y="768350"/>
            <a:ext cx="5538787" cy="3835400"/>
          </a:xfrm>
          <a:ln/>
        </p:spPr>
      </p:sp>
      <p:sp>
        <p:nvSpPr>
          <p:cNvPr id="26628"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400297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3AC4EC31-71F0-4185-8F5C-8E788AF2ABD7}" type="slidenum">
              <a:rPr lang="zh-TW" altLang="en-US" sz="1300" smtClean="0">
                <a:latin typeface="Times New Roman" pitchFamily="18" charset="0"/>
              </a:rPr>
              <a:pPr eaLnBrk="1" hangingPunct="1"/>
              <a:t>39</a:t>
            </a:fld>
            <a:endParaRPr lang="en-US" altLang="zh-TW" sz="1300">
              <a:latin typeface="Times New Roman" pitchFamily="18" charset="0"/>
            </a:endParaRPr>
          </a:p>
        </p:txBody>
      </p:sp>
      <p:sp>
        <p:nvSpPr>
          <p:cNvPr id="27651" name="Rectangle 2"/>
          <p:cNvSpPr>
            <a:spLocks noGrp="1" noRot="1" noChangeAspect="1" noChangeArrowheads="1" noTextEdit="1"/>
          </p:cNvSpPr>
          <p:nvPr>
            <p:ph type="sldImg"/>
          </p:nvPr>
        </p:nvSpPr>
        <p:spPr>
          <a:xfrm>
            <a:off x="782638" y="768350"/>
            <a:ext cx="5538787" cy="3835400"/>
          </a:xfrm>
          <a:ln/>
        </p:spPr>
      </p:sp>
      <p:sp>
        <p:nvSpPr>
          <p:cNvPr id="27652"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945942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37C8A1EE-3000-43ED-B7C8-29E5D21784BD}" type="slidenum">
              <a:rPr lang="zh-TW" altLang="en-US" sz="1300" smtClean="0">
                <a:latin typeface="Times New Roman" pitchFamily="18" charset="0"/>
              </a:rPr>
              <a:pPr eaLnBrk="1" hangingPunct="1"/>
              <a:t>40</a:t>
            </a:fld>
            <a:endParaRPr lang="en-US" altLang="zh-TW" sz="1300">
              <a:latin typeface="Times New Roman" pitchFamily="18" charset="0"/>
            </a:endParaRPr>
          </a:p>
        </p:txBody>
      </p:sp>
      <p:sp>
        <p:nvSpPr>
          <p:cNvPr id="28675" name="Rectangle 2"/>
          <p:cNvSpPr>
            <a:spLocks noGrp="1" noRot="1" noChangeAspect="1" noChangeArrowheads="1" noTextEdit="1"/>
          </p:cNvSpPr>
          <p:nvPr>
            <p:ph type="sldImg"/>
          </p:nvPr>
        </p:nvSpPr>
        <p:spPr>
          <a:xfrm>
            <a:off x="782638" y="768350"/>
            <a:ext cx="5538787" cy="3835400"/>
          </a:xfrm>
          <a:ln/>
        </p:spPr>
      </p:sp>
      <p:sp>
        <p:nvSpPr>
          <p:cNvPr id="28676"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433772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93D69F62-7E84-47FA-A16B-5A79ACC45EFF}" type="slidenum">
              <a:rPr lang="zh-TW" altLang="en-US" sz="1300" smtClean="0">
                <a:latin typeface="Times New Roman" pitchFamily="18" charset="0"/>
              </a:rPr>
              <a:pPr eaLnBrk="1" hangingPunct="1"/>
              <a:t>41</a:t>
            </a:fld>
            <a:endParaRPr lang="en-US" altLang="zh-TW" sz="1300">
              <a:latin typeface="Times New Roman" pitchFamily="18" charset="0"/>
            </a:endParaRPr>
          </a:p>
        </p:txBody>
      </p:sp>
      <p:sp>
        <p:nvSpPr>
          <p:cNvPr id="29699" name="Rectangle 2"/>
          <p:cNvSpPr>
            <a:spLocks noGrp="1" noRot="1" noChangeAspect="1" noChangeArrowheads="1" noTextEdit="1"/>
          </p:cNvSpPr>
          <p:nvPr>
            <p:ph type="sldImg"/>
          </p:nvPr>
        </p:nvSpPr>
        <p:spPr>
          <a:xfrm>
            <a:off x="782638" y="768350"/>
            <a:ext cx="5538787" cy="3835400"/>
          </a:xfrm>
          <a:ln/>
        </p:spPr>
      </p:sp>
      <p:sp>
        <p:nvSpPr>
          <p:cNvPr id="29700"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404061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D7FFCC-5401-4B72-A2F9-1CCECF11C1D0}" type="slidenum">
              <a:rPr lang="zh-TW" altLang="en-US"/>
              <a:pPr/>
              <a:t>14</a:t>
            </a:fld>
            <a:endParaRPr lang="en-US" altLang="zh-TW"/>
          </a:p>
        </p:txBody>
      </p:sp>
      <p:sp>
        <p:nvSpPr>
          <p:cNvPr id="386050" name="Rectangle 2"/>
          <p:cNvSpPr>
            <a:spLocks noGrp="1" noRot="1" noChangeAspect="1" noChangeArrowheads="1" noTextEdit="1"/>
          </p:cNvSpPr>
          <p:nvPr>
            <p:ph type="sldImg"/>
          </p:nvPr>
        </p:nvSpPr>
        <p:spPr>
          <a:xfrm>
            <a:off x="782638" y="768350"/>
            <a:ext cx="5538787" cy="3835400"/>
          </a:xfrm>
          <a:ln/>
        </p:spPr>
      </p:sp>
      <p:sp>
        <p:nvSpPr>
          <p:cNvPr id="38605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126717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04355936-67B0-42F1-9EE4-EC15C2C54094}" type="slidenum">
              <a:rPr lang="zh-TW" altLang="en-US" sz="1300" smtClean="0">
                <a:latin typeface="Times New Roman" pitchFamily="18" charset="0"/>
              </a:rPr>
              <a:pPr eaLnBrk="1" hangingPunct="1"/>
              <a:t>42</a:t>
            </a:fld>
            <a:endParaRPr lang="en-US" altLang="zh-TW" sz="1300">
              <a:latin typeface="Times New Roman" pitchFamily="18" charset="0"/>
            </a:endParaRPr>
          </a:p>
        </p:txBody>
      </p:sp>
      <p:sp>
        <p:nvSpPr>
          <p:cNvPr id="30723" name="Rectangle 2"/>
          <p:cNvSpPr>
            <a:spLocks noGrp="1" noRot="1" noChangeAspect="1" noChangeArrowheads="1" noTextEdit="1"/>
          </p:cNvSpPr>
          <p:nvPr>
            <p:ph type="sldImg"/>
          </p:nvPr>
        </p:nvSpPr>
        <p:spPr>
          <a:xfrm>
            <a:off x="782638" y="768350"/>
            <a:ext cx="5538787" cy="3835400"/>
          </a:xfrm>
          <a:ln/>
        </p:spPr>
      </p:sp>
      <p:sp>
        <p:nvSpPr>
          <p:cNvPr id="30724"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647338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90B18878-D775-45A4-B249-B3C71898F7D6}" type="slidenum">
              <a:rPr lang="zh-TW" altLang="en-US" sz="1300" smtClean="0">
                <a:latin typeface="Times New Roman" pitchFamily="18" charset="0"/>
              </a:rPr>
              <a:pPr eaLnBrk="1" hangingPunct="1"/>
              <a:t>43</a:t>
            </a:fld>
            <a:endParaRPr lang="en-US" altLang="zh-TW" sz="1300">
              <a:latin typeface="Times New Roman" pitchFamily="18" charset="0"/>
            </a:endParaRPr>
          </a:p>
        </p:txBody>
      </p:sp>
      <p:sp>
        <p:nvSpPr>
          <p:cNvPr id="31747" name="Rectangle 2"/>
          <p:cNvSpPr>
            <a:spLocks noGrp="1" noRot="1" noChangeAspect="1" noChangeArrowheads="1" noTextEdit="1"/>
          </p:cNvSpPr>
          <p:nvPr>
            <p:ph type="sldImg"/>
          </p:nvPr>
        </p:nvSpPr>
        <p:spPr>
          <a:xfrm>
            <a:off x="781050" y="768350"/>
            <a:ext cx="5540375" cy="3835400"/>
          </a:xfrm>
          <a:ln/>
        </p:spPr>
      </p:sp>
      <p:sp>
        <p:nvSpPr>
          <p:cNvPr id="31748" name="Rectangle 3"/>
          <p:cNvSpPr>
            <a:spLocks noGrp="1" noChangeArrowheads="1"/>
          </p:cNvSpPr>
          <p:nvPr>
            <p:ph type="body" idx="1"/>
          </p:nvPr>
        </p:nvSpPr>
        <p:spPr>
          <a:noFill/>
        </p:spPr>
        <p:txBody>
          <a:bodyPr/>
          <a:lstStyle/>
          <a:p>
            <a:pPr eaLnBrk="1" hangingPunct="1"/>
            <a:r>
              <a:rPr lang="en-US" altLang="zh-TW"/>
              <a:t>Proof of Thm 4.4: if U=V, just select that vertex; if all vertices are different, done; o.w. at least 2 vertices on the path are the same, deleting those edges in between will still keep a path connecting U,V. keep doing these deletion until there is no repeated vertices; since the # of vertices are finite, this process will give a simple U-V path</a:t>
            </a:r>
          </a:p>
          <a:p>
            <a:pPr eaLnBrk="1" hangingPunct="1"/>
            <a:endParaRPr lang="en-US" altLang="zh-TW"/>
          </a:p>
          <a:p>
            <a:pPr eaLnBrk="1" hangingPunct="1"/>
            <a:r>
              <a:rPr lang="en-US" altLang="zh-TW"/>
              <a:t>Chinese postman problem:</a:t>
            </a:r>
          </a:p>
          <a:p>
            <a:pPr eaLnBrk="1" hangingPunct="1"/>
            <a:r>
              <a:rPr lang="en-US" altLang="zh-TW"/>
              <a:t>Find a minimum length closed walk that traverses each edge AT LEAST ONCE</a:t>
            </a:r>
          </a:p>
          <a:p>
            <a:pPr eaLnBrk="1" hangingPunct="1"/>
            <a:r>
              <a:rPr lang="en-US" altLang="zh-TW"/>
              <a:t>Fining an optimal solution is NP-complete</a:t>
            </a:r>
          </a:p>
        </p:txBody>
      </p:sp>
    </p:spTree>
    <p:extLst>
      <p:ext uri="{BB962C8B-B14F-4D97-AF65-F5344CB8AC3E}">
        <p14:creationId xmlns:p14="http://schemas.microsoft.com/office/powerpoint/2010/main" val="2541627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D46A8A2C-E7EA-4B82-9371-B90B3D7422B5}" type="slidenum">
              <a:rPr lang="zh-TW" altLang="en-US" sz="1300" smtClean="0">
                <a:latin typeface="Times New Roman" pitchFamily="18" charset="0"/>
              </a:rPr>
              <a:pPr eaLnBrk="1" hangingPunct="1"/>
              <a:t>44</a:t>
            </a:fld>
            <a:endParaRPr lang="en-US" altLang="zh-TW" sz="1300">
              <a:latin typeface="Times New Roman" pitchFamily="18" charset="0"/>
            </a:endParaRPr>
          </a:p>
        </p:txBody>
      </p:sp>
      <p:sp>
        <p:nvSpPr>
          <p:cNvPr id="32771" name="Rectangle 2"/>
          <p:cNvSpPr>
            <a:spLocks noGrp="1" noRot="1" noChangeAspect="1" noChangeArrowheads="1" noTextEdit="1"/>
          </p:cNvSpPr>
          <p:nvPr>
            <p:ph type="sldImg"/>
          </p:nvPr>
        </p:nvSpPr>
        <p:spPr>
          <a:xfrm>
            <a:off x="781050" y="768350"/>
            <a:ext cx="5540375" cy="3835400"/>
          </a:xfrm>
          <a:ln/>
        </p:spPr>
      </p:sp>
      <p:sp>
        <p:nvSpPr>
          <p:cNvPr id="32772" name="Rectangle 3"/>
          <p:cNvSpPr>
            <a:spLocks noGrp="1" noChangeArrowheads="1"/>
          </p:cNvSpPr>
          <p:nvPr>
            <p:ph type="body" idx="1"/>
          </p:nvPr>
        </p:nvSpPr>
        <p:spPr>
          <a:noFill/>
        </p:spPr>
        <p:txBody>
          <a:bodyPr/>
          <a:lstStyle/>
          <a:p>
            <a:pPr eaLnBrk="1" hangingPunct="1"/>
            <a:r>
              <a:rPr lang="en-US" altLang="zh-TW"/>
              <a:t>Pf:</a:t>
            </a:r>
          </a:p>
          <a:p>
            <a:pPr eaLnBrk="1" hangingPunct="1"/>
            <a:r>
              <a:rPr lang="en-US" altLang="zh-TW"/>
              <a:t>(a)&lt;= : when the circuit passes a vertex, there is an entering edge, and a leaving edge (different from the entering edge), since each edge is passed exactly once, thus there are 2|V| edges which is an even #</a:t>
            </a:r>
            <a:br>
              <a:rPr lang="en-US" altLang="zh-TW"/>
            </a:br>
            <a:r>
              <a:rPr lang="en-US" altLang="zh-TW"/>
              <a:t>=&gt; choose a starting vertex u, if there is a loop on u, pass it, then leave u along an edge (u,u1) (it must exist since there are more than 2 vertices and the graph is connected), in u1, if there is a loop on u1, pass it, then leave u1 along an edge other than any edge that has been passed like (u1,u) (it must exist since each vertex has even degree) to vertex u2. Repeat these steps until finally we return u. (this has to happen since # edge is finite and the graph is connected) Then we get a circuit C1 from u to u.</a:t>
            </a:r>
          </a:p>
          <a:p>
            <a:pPr eaLnBrk="1" hangingPunct="1"/>
            <a:r>
              <a:rPr lang="en-US" altLang="zh-TW"/>
              <a:t>If C1 covers all the edge, then we get an Euler circuit, done.</a:t>
            </a:r>
          </a:p>
          <a:p>
            <a:pPr eaLnBrk="1" hangingPunct="1"/>
            <a:r>
              <a:rPr lang="en-US" altLang="zh-TW"/>
              <a:t>Otherwise, we delete all the edges on C1 from G, then delete all the isolated vertices from G, and obtain the remaining subgraph G1.</a:t>
            </a:r>
          </a:p>
          <a:p>
            <a:pPr eaLnBrk="1" hangingPunct="1"/>
            <a:r>
              <a:rPr lang="en-US" altLang="zh-TW"/>
              <a:t>On G1, we choose a vertex v (it exists due to connected graph), and do the same steps as above to form a circuit C2 back to v.</a:t>
            </a:r>
          </a:p>
          <a:p>
            <a:pPr eaLnBrk="1" hangingPunct="1"/>
            <a:r>
              <a:rPr lang="en-US" altLang="zh-TW"/>
              <a:t>Now, combine C1 &amp; C2, we get a larger circuit C’ starts from u along C1 to v, then along C2 back to v, and along C1 back to u. if C’ covers all the edges, we are done. Otherwise, we repeat the same procedures until finally all the edges are covered. The algorithm will stop since the graph is finite, at which time, we obtain an Euler circuit by combining all the smaller circuits.</a:t>
            </a:r>
          </a:p>
          <a:p>
            <a:pPr eaLnBrk="1" hangingPunct="1"/>
            <a:r>
              <a:rPr lang="en-US" altLang="zh-TW"/>
              <a:t>(b,c)&lt;= trivial</a:t>
            </a:r>
          </a:p>
          <a:p>
            <a:pPr eaLnBrk="1" hangingPunct="1"/>
            <a:r>
              <a:rPr lang="en-US" altLang="zh-TW"/>
              <a:t>=&gt; Add an artificial edge between the 2 vertices with odd degrees, we can form an Euler circuit, then we remove the artificial edge and obtain the Euler path</a:t>
            </a:r>
          </a:p>
        </p:txBody>
      </p:sp>
    </p:spTree>
    <p:extLst>
      <p:ext uri="{BB962C8B-B14F-4D97-AF65-F5344CB8AC3E}">
        <p14:creationId xmlns:p14="http://schemas.microsoft.com/office/powerpoint/2010/main" val="2393508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B1127E44-33A7-4C94-A973-316BB5DC5873}" type="slidenum">
              <a:rPr lang="zh-TW" altLang="en-US" sz="1300" smtClean="0">
                <a:latin typeface="Times New Roman" pitchFamily="18" charset="0"/>
              </a:rPr>
              <a:pPr eaLnBrk="1" hangingPunct="1"/>
              <a:t>45</a:t>
            </a:fld>
            <a:endParaRPr lang="en-US" altLang="zh-TW" sz="1300">
              <a:latin typeface="Times New Roman" pitchFamily="18" charset="0"/>
            </a:endParaRPr>
          </a:p>
        </p:txBody>
      </p:sp>
      <p:sp>
        <p:nvSpPr>
          <p:cNvPr id="33795" name="Rectangle 2"/>
          <p:cNvSpPr>
            <a:spLocks noGrp="1" noRot="1" noChangeAspect="1" noChangeArrowheads="1" noTextEdit="1"/>
          </p:cNvSpPr>
          <p:nvPr>
            <p:ph type="sldImg"/>
          </p:nvPr>
        </p:nvSpPr>
        <p:spPr>
          <a:xfrm>
            <a:off x="781050" y="768350"/>
            <a:ext cx="5540375" cy="3835400"/>
          </a:xfrm>
          <a:ln/>
        </p:spPr>
      </p:sp>
      <p:sp>
        <p:nvSpPr>
          <p:cNvPr id="33796" name="Rectangle 3"/>
          <p:cNvSpPr>
            <a:spLocks noGrp="1" noChangeArrowheads="1"/>
          </p:cNvSpPr>
          <p:nvPr>
            <p:ph type="body" idx="1"/>
          </p:nvPr>
        </p:nvSpPr>
        <p:spPr>
          <a:noFill/>
        </p:spPr>
        <p:txBody>
          <a:bodyPr/>
          <a:lstStyle/>
          <a:p>
            <a:pPr eaLnBrk="1" hangingPunct="1"/>
            <a:endParaRPr lang="en-US" altLang="zh-TW"/>
          </a:p>
        </p:txBody>
      </p:sp>
    </p:spTree>
    <p:extLst>
      <p:ext uri="{BB962C8B-B14F-4D97-AF65-F5344CB8AC3E}">
        <p14:creationId xmlns:p14="http://schemas.microsoft.com/office/powerpoint/2010/main" val="408903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CE09A62D-0D6E-4BF6-B931-3BCB552B4B60}" type="slidenum">
              <a:rPr lang="zh-TW" altLang="en-US" sz="1300" smtClean="0">
                <a:latin typeface="Times New Roman" pitchFamily="18" charset="0"/>
              </a:rPr>
              <a:pPr eaLnBrk="1" hangingPunct="1"/>
              <a:t>46</a:t>
            </a:fld>
            <a:endParaRPr lang="en-US" altLang="zh-TW" sz="1300">
              <a:latin typeface="Times New Roman" pitchFamily="18" charset="0"/>
            </a:endParaRPr>
          </a:p>
        </p:txBody>
      </p:sp>
      <p:sp>
        <p:nvSpPr>
          <p:cNvPr id="34819" name="Rectangle 2"/>
          <p:cNvSpPr>
            <a:spLocks noGrp="1" noRot="1" noChangeAspect="1" noChangeArrowheads="1" noTextEdit="1"/>
          </p:cNvSpPr>
          <p:nvPr>
            <p:ph type="sldImg"/>
          </p:nvPr>
        </p:nvSpPr>
        <p:spPr>
          <a:xfrm>
            <a:off x="781050" y="768350"/>
            <a:ext cx="5540375" cy="3835400"/>
          </a:xfrm>
          <a:ln/>
        </p:spPr>
      </p:sp>
      <p:sp>
        <p:nvSpPr>
          <p:cNvPr id="34820" name="Rectangle 3"/>
          <p:cNvSpPr>
            <a:spLocks noGrp="1" noChangeArrowheads="1"/>
          </p:cNvSpPr>
          <p:nvPr>
            <p:ph type="body" idx="1"/>
          </p:nvPr>
        </p:nvSpPr>
        <p:spPr>
          <a:noFill/>
        </p:spPr>
        <p:txBody>
          <a:bodyPr/>
          <a:lstStyle/>
          <a:p>
            <a:pPr eaLnBrk="1" hangingPunct="1"/>
            <a:endParaRPr lang="en-US" altLang="zh-TW"/>
          </a:p>
        </p:txBody>
      </p:sp>
    </p:spTree>
    <p:extLst>
      <p:ext uri="{BB962C8B-B14F-4D97-AF65-F5344CB8AC3E}">
        <p14:creationId xmlns:p14="http://schemas.microsoft.com/office/powerpoint/2010/main" val="2567863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D6BAA0D1-4345-40CE-AAAC-6795A8CCC797}" type="slidenum">
              <a:rPr lang="zh-TW" altLang="en-US" sz="1300" smtClean="0">
                <a:latin typeface="Times New Roman" pitchFamily="18" charset="0"/>
              </a:rPr>
              <a:pPr eaLnBrk="1" hangingPunct="1"/>
              <a:t>47</a:t>
            </a:fld>
            <a:endParaRPr lang="en-US" altLang="zh-TW" sz="1300">
              <a:latin typeface="Times New Roman" pitchFamily="18" charset="0"/>
            </a:endParaRPr>
          </a:p>
        </p:txBody>
      </p:sp>
      <p:sp>
        <p:nvSpPr>
          <p:cNvPr id="35843" name="Rectangle 2"/>
          <p:cNvSpPr>
            <a:spLocks noGrp="1" noRot="1" noChangeAspect="1" noChangeArrowheads="1" noTextEdit="1"/>
          </p:cNvSpPr>
          <p:nvPr>
            <p:ph type="sldImg"/>
          </p:nvPr>
        </p:nvSpPr>
        <p:spPr>
          <a:xfrm>
            <a:off x="782638" y="768350"/>
            <a:ext cx="5538787" cy="3835400"/>
          </a:xfrm>
          <a:ln/>
        </p:spPr>
      </p:sp>
      <p:sp>
        <p:nvSpPr>
          <p:cNvPr id="35844"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5581823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74AA3032-FEC5-4B00-8242-289E64223E93}" type="slidenum">
              <a:rPr lang="zh-TW" altLang="en-US" sz="1300" smtClean="0">
                <a:latin typeface="Times New Roman" pitchFamily="18" charset="0"/>
              </a:rPr>
              <a:pPr eaLnBrk="1" hangingPunct="1"/>
              <a:t>48</a:t>
            </a:fld>
            <a:endParaRPr lang="en-US" altLang="zh-TW" sz="1300">
              <a:latin typeface="Times New Roman" pitchFamily="18" charset="0"/>
            </a:endParaRPr>
          </a:p>
        </p:txBody>
      </p:sp>
      <p:sp>
        <p:nvSpPr>
          <p:cNvPr id="36867" name="Rectangle 2"/>
          <p:cNvSpPr>
            <a:spLocks noGrp="1" noRot="1" noChangeAspect="1" noChangeArrowheads="1" noTextEdit="1"/>
          </p:cNvSpPr>
          <p:nvPr>
            <p:ph type="sldImg"/>
          </p:nvPr>
        </p:nvSpPr>
        <p:spPr>
          <a:xfrm>
            <a:off x="781050" y="768350"/>
            <a:ext cx="5540375" cy="3835400"/>
          </a:xfrm>
          <a:ln/>
        </p:spPr>
      </p:sp>
      <p:sp>
        <p:nvSpPr>
          <p:cNvPr id="36868" name="Rectangle 3"/>
          <p:cNvSpPr>
            <a:spLocks noGrp="1" noChangeArrowheads="1"/>
          </p:cNvSpPr>
          <p:nvPr>
            <p:ph type="body" idx="1"/>
          </p:nvPr>
        </p:nvSpPr>
        <p:spPr>
          <a:noFill/>
        </p:spPr>
        <p:txBody>
          <a:bodyPr/>
          <a:lstStyle/>
          <a:p>
            <a:pPr eaLnBrk="1" hangingPunct="1"/>
            <a:r>
              <a:rPr lang="en-US" altLang="zh-TW"/>
              <a:t>Sir William Rowan Hamilton, developed a puzzle (a dodecahedron[12facets], 20 vertices[cities]) whose answer required the construction of Hamiltonian cycle</a:t>
            </a:r>
          </a:p>
          <a:p>
            <a:pPr eaLnBrk="1" hangingPunct="1"/>
            <a:r>
              <a:rPr lang="en-US" altLang="zh-TW"/>
              <a:t>Show Ore’s Thm: by contradiction, Suppose such G has NO Ham.cyc.</a:t>
            </a:r>
          </a:p>
          <a:p>
            <a:pPr eaLnBrk="1" hangingPunct="1"/>
            <a:r>
              <a:rPr lang="en-US" altLang="zh-TW"/>
              <a:t>G is a subgraph of Kn (but not Kn).</a:t>
            </a:r>
          </a:p>
          <a:p>
            <a:pPr eaLnBrk="1" hangingPunct="1"/>
            <a:r>
              <a:rPr lang="en-US" altLang="zh-TW"/>
              <a:t>We can recursively add edges between 2 nonadj vert of G until it becomes a H where adding one more edge joining 2 nonadj vert in H will create a Ham.cyc.</a:t>
            </a:r>
          </a:p>
          <a:p>
            <a:pPr eaLnBrk="1" hangingPunct="1"/>
            <a:r>
              <a:rPr lang="en-US" altLang="zh-TW"/>
              <a:t>Let x,y be 2 nonadj vert in H </a:t>
            </a:r>
            <a:r>
              <a:rPr lang="en-US" altLang="zh-TW">
                <a:sym typeface="Wingdings" pitchFamily="2" charset="2"/>
              </a:rPr>
              <a:t> x,y are nonadj in G</a:t>
            </a:r>
          </a:p>
          <a:p>
            <a:pPr eaLnBrk="1" hangingPunct="1"/>
            <a:r>
              <a:rPr lang="en-US" altLang="zh-TW">
                <a:sym typeface="Wingdings" pitchFamily="2" charset="2"/>
              </a:rPr>
              <a:t>Known: deg(x)+deg(y)</a:t>
            </a:r>
            <a:r>
              <a:rPr lang="en-US" altLang="zh-TW">
                <a:solidFill>
                  <a:srgbClr val="FF0000"/>
                </a:solidFill>
              </a:rPr>
              <a:t>≧n in G </a:t>
            </a:r>
            <a:r>
              <a:rPr lang="en-US" altLang="zh-TW">
                <a:solidFill>
                  <a:srgbClr val="FF0000"/>
                </a:solidFill>
                <a:sym typeface="Wingdings" pitchFamily="2" charset="2"/>
              </a:rPr>
              <a:t> deg(x)+deg(y)</a:t>
            </a:r>
            <a:r>
              <a:rPr lang="en-US" altLang="zh-TW">
                <a:solidFill>
                  <a:srgbClr val="FF0000"/>
                </a:solidFill>
              </a:rPr>
              <a:t>≧n in H</a:t>
            </a:r>
          </a:p>
          <a:p>
            <a:pPr eaLnBrk="1" hangingPunct="1"/>
            <a:r>
              <a:rPr lang="en-US" altLang="zh-TW">
                <a:solidFill>
                  <a:srgbClr val="FF0000"/>
                </a:solidFill>
              </a:rPr>
              <a:t>If we add a new edge (x,y) on H </a:t>
            </a:r>
            <a:r>
              <a:rPr lang="en-US" altLang="zh-TW">
                <a:solidFill>
                  <a:srgbClr val="FF0000"/>
                </a:solidFill>
                <a:sym typeface="Wingdings" pitchFamily="2" charset="2"/>
              </a:rPr>
              <a:t> create a Ham.cyc. (by assumption)</a:t>
            </a:r>
          </a:p>
          <a:p>
            <a:pPr eaLnBrk="1" hangingPunct="1"/>
            <a:r>
              <a:rPr lang="en-US" altLang="zh-TW">
                <a:solidFill>
                  <a:srgbClr val="FF0000"/>
                </a:solidFill>
                <a:sym typeface="Wingdings" pitchFamily="2" charset="2"/>
              </a:rPr>
              <a:t>i.e. there exists a Ham.path from x to y, say, x=v1-v2-v3-…-vi-1-vi-vi+1-…-vn-1-vn=y</a:t>
            </a:r>
          </a:p>
          <a:p>
            <a:pPr eaLnBrk="1" hangingPunct="1"/>
            <a:r>
              <a:rPr lang="en-US" altLang="zh-TW">
                <a:solidFill>
                  <a:srgbClr val="FF0000"/>
                </a:solidFill>
                <a:sym typeface="Wingdings" pitchFamily="2" charset="2"/>
              </a:rPr>
              <a:t>Suppose deg(x)=r</a:t>
            </a:r>
          </a:p>
          <a:p>
            <a:pPr eaLnBrk="1" hangingPunct="1"/>
            <a:r>
              <a:rPr lang="en-US" altLang="zh-TW">
                <a:solidFill>
                  <a:srgbClr val="FF0000"/>
                </a:solidFill>
                <a:sym typeface="Wingdings" pitchFamily="2" charset="2"/>
              </a:rPr>
              <a:t>Claim: if there exists an edge (x,vi), then there exists NO edge (vi-1,y)</a:t>
            </a:r>
          </a:p>
          <a:p>
            <a:pPr eaLnBrk="1" hangingPunct="1"/>
            <a:r>
              <a:rPr lang="en-US" altLang="zh-TW">
                <a:solidFill>
                  <a:srgbClr val="FF0000"/>
                </a:solidFill>
                <a:sym typeface="Wingdings" pitchFamily="2" charset="2"/>
              </a:rPr>
              <a:t>Pf: o.w. H has a Ham.cyc. -&gt;&lt;-</a:t>
            </a:r>
          </a:p>
          <a:p>
            <a:pPr eaLnBrk="1" hangingPunct="1"/>
            <a:r>
              <a:rPr lang="en-US" altLang="zh-TW">
                <a:solidFill>
                  <a:srgbClr val="FF0000"/>
                </a:solidFill>
                <a:sym typeface="Wingdings" pitchFamily="2" charset="2"/>
              </a:rPr>
              <a:t>The claim is tru for I=2,3,…,n-1</a:t>
            </a:r>
          </a:p>
          <a:p>
            <a:pPr eaLnBrk="1" hangingPunct="1"/>
            <a:r>
              <a:rPr lang="en-US" altLang="zh-TW">
                <a:solidFill>
                  <a:srgbClr val="FF0000"/>
                </a:solidFill>
                <a:sym typeface="Wingdings" pitchFamily="2" charset="2"/>
              </a:rPr>
              <a:t>Since deg(x)=r, there exists r vertices in {v1,v2,…,vn-1} NOT adj to y</a:t>
            </a:r>
          </a:p>
          <a:p>
            <a:pPr eaLnBrk="1" hangingPunct="1"/>
            <a:r>
              <a:rPr lang="en-US" altLang="zh-TW">
                <a:solidFill>
                  <a:srgbClr val="FF0000"/>
                </a:solidFill>
                <a:sym typeface="Wingdings" pitchFamily="2" charset="2"/>
              </a:rPr>
              <a:t>Thus deg(y)&lt;=(n-2)-r which means deg(x)+deg(y)&lt;=n-2&lt;n -&gt;&lt;-</a:t>
            </a:r>
            <a:r>
              <a:rPr lang="en-US" altLang="zh-TW">
                <a:solidFill>
                  <a:srgbClr val="FF0000"/>
                </a:solidFill>
              </a:rPr>
              <a:t> </a:t>
            </a:r>
            <a:endParaRPr lang="en-US" altLang="zh-TW"/>
          </a:p>
          <a:p>
            <a:pPr eaLnBrk="1" hangingPunct="1"/>
            <a:endParaRPr lang="en-US" altLang="zh-TW"/>
          </a:p>
          <a:p>
            <a:pPr eaLnBrk="1" hangingPunct="1"/>
            <a:endParaRPr lang="en-US" altLang="zh-TW"/>
          </a:p>
        </p:txBody>
      </p:sp>
    </p:spTree>
    <p:extLst>
      <p:ext uri="{BB962C8B-B14F-4D97-AF65-F5344CB8AC3E}">
        <p14:creationId xmlns:p14="http://schemas.microsoft.com/office/powerpoint/2010/main" val="932331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5A06069E-7B9A-463C-BA60-EFF6EEDEFA60}" type="slidenum">
              <a:rPr lang="zh-TW" altLang="en-US" sz="1300" smtClean="0">
                <a:latin typeface="Times New Roman" pitchFamily="18" charset="0"/>
              </a:rPr>
              <a:pPr eaLnBrk="1" hangingPunct="1"/>
              <a:t>49</a:t>
            </a:fld>
            <a:endParaRPr lang="en-US" altLang="zh-TW" sz="1300">
              <a:latin typeface="Times New Roman" pitchFamily="18" charset="0"/>
            </a:endParaRPr>
          </a:p>
        </p:txBody>
      </p:sp>
      <p:sp>
        <p:nvSpPr>
          <p:cNvPr id="37891" name="Rectangle 2"/>
          <p:cNvSpPr>
            <a:spLocks noGrp="1" noRot="1" noChangeAspect="1" noChangeArrowheads="1" noTextEdit="1"/>
          </p:cNvSpPr>
          <p:nvPr>
            <p:ph type="sldImg"/>
          </p:nvPr>
        </p:nvSpPr>
        <p:spPr>
          <a:xfrm>
            <a:off x="781050" y="768350"/>
            <a:ext cx="5540375" cy="3835400"/>
          </a:xfrm>
          <a:ln/>
        </p:spPr>
      </p:sp>
      <p:sp>
        <p:nvSpPr>
          <p:cNvPr id="37892" name="Rectangle 3"/>
          <p:cNvSpPr>
            <a:spLocks noGrp="1" noChangeArrowheads="1"/>
          </p:cNvSpPr>
          <p:nvPr>
            <p:ph type="body" idx="1"/>
          </p:nvPr>
        </p:nvSpPr>
        <p:spPr>
          <a:noFill/>
        </p:spPr>
        <p:txBody>
          <a:bodyPr/>
          <a:lstStyle/>
          <a:p>
            <a:pPr eaLnBrk="1" hangingPunct="1"/>
            <a:r>
              <a:rPr lang="en-US" altLang="zh-TW"/>
              <a:t>Show Dirac’s Thm: deg(v)&gt;=n/2, so deg(u)+deg(v)&gt;=n for any vertices u,v </a:t>
            </a:r>
          </a:p>
          <a:p>
            <a:pPr eaLnBrk="1" hangingPunct="1"/>
            <a:r>
              <a:rPr lang="en-US" altLang="zh-TW"/>
              <a:t>of course it’s also true for any nonadj vertices u,v, thus by Ore’s thm, done</a:t>
            </a:r>
          </a:p>
          <a:p>
            <a:pPr eaLnBrk="1" hangingPunct="1"/>
            <a:endParaRPr lang="en-US" altLang="zh-TW"/>
          </a:p>
          <a:p>
            <a:pPr eaLnBrk="1" hangingPunct="1"/>
            <a:r>
              <a:rPr lang="en-US" altLang="zh-TW"/>
              <a:t>Ex1: (a) 1-2-3-4-1  (b) 1-2-3-4-5-3-1 (c) 1-2-3-4-1; (1,3) </a:t>
            </a:r>
          </a:p>
        </p:txBody>
      </p:sp>
    </p:spTree>
    <p:extLst>
      <p:ext uri="{BB962C8B-B14F-4D97-AF65-F5344CB8AC3E}">
        <p14:creationId xmlns:p14="http://schemas.microsoft.com/office/powerpoint/2010/main" val="1429779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243277C5-A2CB-48E9-A757-082675D63E6E}" type="slidenum">
              <a:rPr lang="zh-TW" altLang="en-US" sz="1300" smtClean="0">
                <a:latin typeface="Times New Roman" pitchFamily="18" charset="0"/>
              </a:rPr>
              <a:pPr eaLnBrk="1" hangingPunct="1"/>
              <a:t>50</a:t>
            </a:fld>
            <a:endParaRPr lang="en-US" altLang="zh-TW" sz="1300">
              <a:latin typeface="Times New Roman" pitchFamily="18" charset="0"/>
            </a:endParaRPr>
          </a:p>
        </p:txBody>
      </p:sp>
      <p:sp>
        <p:nvSpPr>
          <p:cNvPr id="38915" name="Rectangle 2"/>
          <p:cNvSpPr>
            <a:spLocks noGrp="1" noRot="1" noChangeAspect="1" noChangeArrowheads="1" noTextEdit="1"/>
          </p:cNvSpPr>
          <p:nvPr>
            <p:ph type="sldImg"/>
          </p:nvPr>
        </p:nvSpPr>
        <p:spPr>
          <a:xfrm>
            <a:off x="782638" y="768350"/>
            <a:ext cx="5538787" cy="3835400"/>
          </a:xfrm>
          <a:ln/>
        </p:spPr>
      </p:sp>
      <p:sp>
        <p:nvSpPr>
          <p:cNvPr id="38916"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345576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52769C3-272B-449E-91E7-FC8DE7BFAE8F}" type="slidenum">
              <a:rPr lang="en-US" altLang="zh-TW" smtClean="0"/>
              <a:pPr/>
              <a:t>51</a:t>
            </a:fld>
            <a:endParaRPr lang="en-US" altLang="zh-TW"/>
          </a:p>
        </p:txBody>
      </p:sp>
      <p:sp>
        <p:nvSpPr>
          <p:cNvPr id="80899" name="Rectangle 2"/>
          <p:cNvSpPr>
            <a:spLocks noGrp="1" noRot="1" noChangeAspect="1" noChangeArrowheads="1" noTextEdit="1"/>
          </p:cNvSpPr>
          <p:nvPr>
            <p:ph type="sldImg"/>
          </p:nvPr>
        </p:nvSpPr>
        <p:spPr>
          <a:xfrm>
            <a:off x="954088" y="685800"/>
            <a:ext cx="4953000" cy="3429000"/>
          </a:xfrm>
          <a:ln/>
        </p:spPr>
      </p:sp>
      <p:sp>
        <p:nvSpPr>
          <p:cNvPr id="809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959796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857F5-74E7-476C-AF1D-CF760B388CCE}" type="slidenum">
              <a:rPr lang="zh-TW" altLang="en-US"/>
              <a:pPr/>
              <a:t>15</a:t>
            </a:fld>
            <a:endParaRPr lang="en-US" altLang="zh-TW"/>
          </a:p>
        </p:txBody>
      </p:sp>
      <p:sp>
        <p:nvSpPr>
          <p:cNvPr id="388098" name="Rectangle 2"/>
          <p:cNvSpPr>
            <a:spLocks noGrp="1" noRot="1" noChangeAspect="1" noChangeArrowheads="1" noTextEdit="1"/>
          </p:cNvSpPr>
          <p:nvPr>
            <p:ph type="sldImg"/>
          </p:nvPr>
        </p:nvSpPr>
        <p:spPr>
          <a:xfrm>
            <a:off x="782638" y="768350"/>
            <a:ext cx="5538787" cy="3835400"/>
          </a:xfrm>
          <a:ln/>
        </p:spPr>
      </p:sp>
      <p:sp>
        <p:nvSpPr>
          <p:cNvPr id="388099"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815083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8FFF82-FE0B-42E4-97B1-A46B85947DAF}" type="slidenum">
              <a:rPr lang="zh-TW" altLang="en-US"/>
              <a:pPr/>
              <a:t>16</a:t>
            </a:fld>
            <a:endParaRPr lang="en-US" altLang="zh-TW"/>
          </a:p>
        </p:txBody>
      </p:sp>
      <p:sp>
        <p:nvSpPr>
          <p:cNvPr id="390146" name="Rectangle 2"/>
          <p:cNvSpPr>
            <a:spLocks noGrp="1" noRot="1" noChangeAspect="1" noChangeArrowheads="1" noTextEdit="1"/>
          </p:cNvSpPr>
          <p:nvPr>
            <p:ph type="sldImg"/>
          </p:nvPr>
        </p:nvSpPr>
        <p:spPr>
          <a:xfrm>
            <a:off x="782638" y="768350"/>
            <a:ext cx="5538787" cy="3835400"/>
          </a:xfrm>
          <a:ln/>
        </p:spPr>
      </p:sp>
      <p:sp>
        <p:nvSpPr>
          <p:cNvPr id="39014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577573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02EEDF-E103-47CD-BC1E-A70FE1DA7865}" type="slidenum">
              <a:rPr lang="zh-TW" altLang="en-US"/>
              <a:pPr/>
              <a:t>17</a:t>
            </a:fld>
            <a:endParaRPr lang="en-US" altLang="zh-TW"/>
          </a:p>
        </p:txBody>
      </p:sp>
      <p:sp>
        <p:nvSpPr>
          <p:cNvPr id="392194" name="Rectangle 2"/>
          <p:cNvSpPr>
            <a:spLocks noGrp="1" noRot="1" noChangeAspect="1" noChangeArrowheads="1" noTextEdit="1"/>
          </p:cNvSpPr>
          <p:nvPr>
            <p:ph type="sldImg"/>
          </p:nvPr>
        </p:nvSpPr>
        <p:spPr>
          <a:xfrm>
            <a:off x="782638" y="768350"/>
            <a:ext cx="5538787" cy="3835400"/>
          </a:xfrm>
          <a:ln/>
        </p:spPr>
      </p:sp>
      <p:sp>
        <p:nvSpPr>
          <p:cNvPr id="39219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364521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8787" cy="38354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9824E210-7D2B-4E42-8EE1-E51227D6D495}" type="slidenum">
              <a:rPr lang="zh-TW" altLang="en-US" smtClean="0"/>
              <a:pPr>
                <a:defRPr/>
              </a:pPr>
              <a:t>18</a:t>
            </a:fld>
            <a:endParaRPr lang="en-US" altLang="zh-TW"/>
          </a:p>
        </p:txBody>
      </p:sp>
    </p:spTree>
    <p:extLst>
      <p:ext uri="{BB962C8B-B14F-4D97-AF65-F5344CB8AC3E}">
        <p14:creationId xmlns:p14="http://schemas.microsoft.com/office/powerpoint/2010/main" val="266920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62AC99-0C5E-488E-AD63-F6DC4832DC69}" type="slidenum">
              <a:rPr lang="zh-TW" altLang="en-US"/>
              <a:pPr/>
              <a:t>19</a:t>
            </a:fld>
            <a:endParaRPr lang="en-US" altLang="zh-TW"/>
          </a:p>
        </p:txBody>
      </p:sp>
      <p:sp>
        <p:nvSpPr>
          <p:cNvPr id="507906" name="Rectangle 2"/>
          <p:cNvSpPr>
            <a:spLocks noGrp="1" noRot="1" noChangeAspect="1" noChangeArrowheads="1" noTextEdit="1"/>
          </p:cNvSpPr>
          <p:nvPr>
            <p:ph type="sldImg"/>
          </p:nvPr>
        </p:nvSpPr>
        <p:spPr>
          <a:xfrm>
            <a:off x="782638" y="768350"/>
            <a:ext cx="5538787" cy="3835400"/>
          </a:xfrm>
          <a:ln/>
        </p:spPr>
      </p:sp>
      <p:sp>
        <p:nvSpPr>
          <p:cNvPr id="50790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485446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973138" eaLnBrk="0" hangingPunct="0">
              <a:defRPr sz="1400">
                <a:solidFill>
                  <a:schemeClr val="tx1"/>
                </a:solidFill>
                <a:latin typeface="Arial" charset="0"/>
                <a:cs typeface="Arial" charset="0"/>
              </a:defRPr>
            </a:lvl1pPr>
            <a:lvl2pPr marL="742950" indent="-285750" defTabSz="973138" eaLnBrk="0" hangingPunct="0">
              <a:defRPr sz="1400">
                <a:solidFill>
                  <a:schemeClr val="tx1"/>
                </a:solidFill>
                <a:latin typeface="Arial" charset="0"/>
                <a:cs typeface="Arial" charset="0"/>
              </a:defRPr>
            </a:lvl2pPr>
            <a:lvl3pPr marL="1143000" indent="-228600" defTabSz="973138" eaLnBrk="0" hangingPunct="0">
              <a:defRPr sz="1400">
                <a:solidFill>
                  <a:schemeClr val="tx1"/>
                </a:solidFill>
                <a:latin typeface="Arial" charset="0"/>
                <a:cs typeface="Arial" charset="0"/>
              </a:defRPr>
            </a:lvl3pPr>
            <a:lvl4pPr marL="1600200" indent="-228600" defTabSz="973138" eaLnBrk="0" hangingPunct="0">
              <a:defRPr sz="1400">
                <a:solidFill>
                  <a:schemeClr val="tx1"/>
                </a:solidFill>
                <a:latin typeface="Arial" charset="0"/>
                <a:cs typeface="Arial" charset="0"/>
              </a:defRPr>
            </a:lvl4pPr>
            <a:lvl5pPr marL="2057400" indent="-228600" defTabSz="973138" eaLnBrk="0" hangingPunct="0">
              <a:defRPr sz="1400">
                <a:solidFill>
                  <a:schemeClr val="tx1"/>
                </a:solidFill>
                <a:latin typeface="Arial" charset="0"/>
                <a:cs typeface="Arial" charset="0"/>
              </a:defRPr>
            </a:lvl5pPr>
            <a:lvl6pPr marL="2514600" indent="-228600" defTabSz="973138" eaLnBrk="0" fontAlgn="base" hangingPunct="0">
              <a:spcBef>
                <a:spcPct val="0"/>
              </a:spcBef>
              <a:spcAft>
                <a:spcPct val="0"/>
              </a:spcAft>
              <a:defRPr sz="1400">
                <a:solidFill>
                  <a:schemeClr val="tx1"/>
                </a:solidFill>
                <a:latin typeface="Arial" charset="0"/>
                <a:cs typeface="Arial" charset="0"/>
              </a:defRPr>
            </a:lvl6pPr>
            <a:lvl7pPr marL="2971800" indent="-228600" defTabSz="973138" eaLnBrk="0" fontAlgn="base" hangingPunct="0">
              <a:spcBef>
                <a:spcPct val="0"/>
              </a:spcBef>
              <a:spcAft>
                <a:spcPct val="0"/>
              </a:spcAft>
              <a:defRPr sz="1400">
                <a:solidFill>
                  <a:schemeClr val="tx1"/>
                </a:solidFill>
                <a:latin typeface="Arial" charset="0"/>
                <a:cs typeface="Arial" charset="0"/>
              </a:defRPr>
            </a:lvl7pPr>
            <a:lvl8pPr marL="3429000" indent="-228600" defTabSz="973138" eaLnBrk="0" fontAlgn="base" hangingPunct="0">
              <a:spcBef>
                <a:spcPct val="0"/>
              </a:spcBef>
              <a:spcAft>
                <a:spcPct val="0"/>
              </a:spcAft>
              <a:defRPr sz="1400">
                <a:solidFill>
                  <a:schemeClr val="tx1"/>
                </a:solidFill>
                <a:latin typeface="Arial" charset="0"/>
                <a:cs typeface="Arial" charset="0"/>
              </a:defRPr>
            </a:lvl8pPr>
            <a:lvl9pPr marL="3886200" indent="-228600" defTabSz="973138" eaLnBrk="0" fontAlgn="base" hangingPunct="0">
              <a:spcBef>
                <a:spcPct val="0"/>
              </a:spcBef>
              <a:spcAft>
                <a:spcPct val="0"/>
              </a:spcAft>
              <a:defRPr sz="1400">
                <a:solidFill>
                  <a:schemeClr val="tx1"/>
                </a:solidFill>
                <a:latin typeface="Arial" charset="0"/>
                <a:cs typeface="Arial" charset="0"/>
              </a:defRPr>
            </a:lvl9pPr>
          </a:lstStyle>
          <a:p>
            <a:pPr eaLnBrk="1" hangingPunct="1"/>
            <a:fld id="{EDA364CF-4159-4BC4-BF9B-0B5AF5DD7A2B}" type="slidenum">
              <a:rPr lang="zh-TW" altLang="en-US" sz="1300" smtClean="0">
                <a:latin typeface="Times New Roman" pitchFamily="18" charset="0"/>
              </a:rPr>
              <a:pPr eaLnBrk="1" hangingPunct="1"/>
              <a:t>20</a:t>
            </a:fld>
            <a:endParaRPr lang="en-US" altLang="zh-TW" sz="1300">
              <a:latin typeface="Times New Roman" pitchFamily="18" charset="0"/>
            </a:endParaRPr>
          </a:p>
        </p:txBody>
      </p:sp>
      <p:sp>
        <p:nvSpPr>
          <p:cNvPr id="27651" name="Rectangle 2"/>
          <p:cNvSpPr>
            <a:spLocks noGrp="1" noRot="1" noChangeAspect="1" noChangeArrowheads="1" noTextEdit="1"/>
          </p:cNvSpPr>
          <p:nvPr>
            <p:ph type="sldImg"/>
          </p:nvPr>
        </p:nvSpPr>
        <p:spPr>
          <a:xfrm>
            <a:off x="782638" y="768350"/>
            <a:ext cx="5538787" cy="3835400"/>
          </a:xfrm>
          <a:ln/>
        </p:spPr>
      </p:sp>
      <p:sp>
        <p:nvSpPr>
          <p:cNvPr id="27652"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778389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r>
              <a:rPr lang="zh-TW" altLang="en-US"/>
              <a:t>按一下以編輯母片標題樣式</a:t>
            </a:r>
          </a:p>
        </p:txBody>
      </p:sp>
      <p:sp>
        <p:nvSpPr>
          <p:cNvPr id="3" name="副標題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6"/>
          <p:cNvSpPr>
            <a:spLocks noGrp="1" noChangeArrowheads="1"/>
          </p:cNvSpPr>
          <p:nvPr>
            <p:ph type="sldNum" sz="quarter" idx="10"/>
          </p:nvPr>
        </p:nvSpPr>
        <p:spPr>
          <a:ln/>
        </p:spPr>
        <p:txBody>
          <a:bodyPr/>
          <a:lstStyle>
            <a:lvl1pPr>
              <a:defRPr/>
            </a:lvl1pPr>
          </a:lstStyle>
          <a:p>
            <a:pPr>
              <a:defRPr/>
            </a:pPr>
            <a:fld id="{52C965AE-2F1F-43AD-A93F-659853B4B121}" type="slidenum">
              <a:rPr lang="zh-TW" altLang="en-US"/>
              <a:pPr>
                <a:defRPr/>
              </a:pPr>
              <a:t>‹#›</a:t>
            </a:fld>
            <a:endParaRPr lang="en-US" altLang="zh-TW"/>
          </a:p>
        </p:txBody>
      </p:sp>
    </p:spTree>
    <p:extLst>
      <p:ext uri="{BB962C8B-B14F-4D97-AF65-F5344CB8AC3E}">
        <p14:creationId xmlns:p14="http://schemas.microsoft.com/office/powerpoint/2010/main" val="104895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261257" y="-1"/>
            <a:ext cx="9122229" cy="794657"/>
          </a:xfrm>
        </p:spPr>
        <p:txBody>
          <a:bodyPr/>
          <a:lstStyle>
            <a:lvl1pPr>
              <a:defRPr baseline="0">
                <a:solidFill>
                  <a:schemeClr val="accent6"/>
                </a:solidFill>
                <a:latin typeface="Arial Unicode MS" panose="020B0604020202020204" pitchFamily="34" charset="-120"/>
                <a:ea typeface="標楷體" panose="03000509000000000000" pitchFamily="65" charset="-120"/>
              </a:defRPr>
            </a:lvl1pPr>
          </a:lstStyle>
          <a:p>
            <a:r>
              <a:rPr lang="zh-TW" altLang="en-US" dirty="0"/>
              <a:t>按一下以編輯母片標題樣式</a:t>
            </a:r>
          </a:p>
        </p:txBody>
      </p:sp>
      <p:sp>
        <p:nvSpPr>
          <p:cNvPr id="3" name="內容版面配置區 2"/>
          <p:cNvSpPr>
            <a:spLocks noGrp="1"/>
          </p:cNvSpPr>
          <p:nvPr>
            <p:ph idx="1"/>
          </p:nvPr>
        </p:nvSpPr>
        <p:spPr>
          <a:xfrm>
            <a:off x="217714" y="990600"/>
            <a:ext cx="9688286" cy="5355771"/>
          </a:xfrm>
        </p:spPr>
        <p:txBody>
          <a:bodyPr/>
          <a:lstStyle>
            <a:lvl1pPr marL="457200" indent="-457200">
              <a:buClr>
                <a:srgbClr val="00B0F0"/>
              </a:buClr>
              <a:buSzPct val="60000"/>
              <a:buFont typeface="Wingdings" panose="05000000000000000000" pitchFamily="2" charset="2"/>
              <a:buChar char="p"/>
              <a:defRPr baseline="0">
                <a:solidFill>
                  <a:schemeClr val="accent1">
                    <a:lumMod val="50000"/>
                  </a:schemeClr>
                </a:solidFill>
                <a:latin typeface="Arial Unicode MS" panose="020B0604020202020204" pitchFamily="34" charset="-120"/>
                <a:ea typeface="標楷體" panose="03000509000000000000" pitchFamily="65" charset="-120"/>
              </a:defRPr>
            </a:lvl1pPr>
            <a:lvl2pPr marL="742950" indent="-285750">
              <a:buSzPct val="60000"/>
              <a:buFont typeface="Wingdings" panose="05000000000000000000" pitchFamily="2" charset="2"/>
              <a:buChar char="n"/>
              <a:defRPr sz="2600" baseline="0">
                <a:solidFill>
                  <a:schemeClr val="accent2">
                    <a:lumMod val="50000"/>
                  </a:schemeClr>
                </a:solidFill>
                <a:latin typeface="Arial Unicode MS" panose="020B0604020202020204" pitchFamily="34" charset="-120"/>
                <a:ea typeface="標楷體" panose="03000509000000000000" pitchFamily="65" charset="-120"/>
              </a:defRPr>
            </a:lvl2pPr>
            <a:lvl3pPr>
              <a:defRPr baseline="0">
                <a:solidFill>
                  <a:srgbClr val="008000"/>
                </a:solidFill>
                <a:latin typeface="Arial Unicode MS" panose="020B0604020202020204" pitchFamily="34" charset="-120"/>
                <a:ea typeface="標楷體" panose="03000509000000000000" pitchFamily="65" charset="-120"/>
              </a:defRPr>
            </a:lvl3pPr>
            <a:lvl4pPr marL="1600200" indent="-228600">
              <a:buSzPct val="60000"/>
              <a:buFont typeface="Wingdings" panose="05000000000000000000" pitchFamily="2" charset="2"/>
              <a:buChar char="u"/>
              <a:defRPr baseline="0">
                <a:latin typeface="Arial Unicode MS" panose="020B0604020202020204" pitchFamily="34" charset="-120"/>
                <a:ea typeface="標楷體" panose="03000509000000000000" pitchFamily="65" charset="-120"/>
              </a:defRPr>
            </a:lvl4pPr>
            <a:lvl5pPr marL="2057400" indent="-228600">
              <a:buSzPct val="60000"/>
              <a:buFont typeface="Wingdings" panose="05000000000000000000" pitchFamily="2" charset="2"/>
              <a:buChar char="Ø"/>
              <a:defRPr sz="1800" baseline="0">
                <a:latin typeface="Arial Unicode MS" panose="020B0604020202020204" pitchFamily="34" charset="-12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6"/>
          <p:cNvSpPr>
            <a:spLocks noGrp="1" noChangeArrowheads="1"/>
          </p:cNvSpPr>
          <p:nvPr>
            <p:ph type="sldNum" sz="quarter" idx="10"/>
          </p:nvPr>
        </p:nvSpPr>
        <p:spPr>
          <a:ln/>
        </p:spPr>
        <p:txBody>
          <a:bodyPr/>
          <a:lstStyle>
            <a:lvl1pPr>
              <a:defRPr/>
            </a:lvl1pPr>
          </a:lstStyle>
          <a:p>
            <a:pPr>
              <a:defRPr/>
            </a:pPr>
            <a:fld id="{974A970F-C714-40BE-9C6C-EB0657C15CD9}" type="slidenum">
              <a:rPr lang="zh-TW" altLang="en-US"/>
              <a:pPr>
                <a:defRPr/>
              </a:pPr>
              <a:t>‹#›</a:t>
            </a:fld>
            <a:endParaRPr lang="en-US" altLang="zh-TW"/>
          </a:p>
        </p:txBody>
      </p:sp>
    </p:spTree>
    <p:extLst>
      <p:ext uri="{BB962C8B-B14F-4D97-AF65-F5344CB8AC3E}">
        <p14:creationId xmlns:p14="http://schemas.microsoft.com/office/powerpoint/2010/main" val="316134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82638" y="4406900"/>
            <a:ext cx="84201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6"/>
          <p:cNvSpPr>
            <a:spLocks noGrp="1" noChangeArrowheads="1"/>
          </p:cNvSpPr>
          <p:nvPr>
            <p:ph type="sldNum" sz="quarter" idx="10"/>
          </p:nvPr>
        </p:nvSpPr>
        <p:spPr>
          <a:ln/>
        </p:spPr>
        <p:txBody>
          <a:bodyPr/>
          <a:lstStyle>
            <a:lvl1pPr>
              <a:defRPr/>
            </a:lvl1pPr>
          </a:lstStyle>
          <a:p>
            <a:pPr>
              <a:defRPr/>
            </a:pPr>
            <a:fld id="{5A46748B-978C-435E-A2DD-F556D0BDD8B1}" type="slidenum">
              <a:rPr lang="zh-TW" altLang="en-US"/>
              <a:pPr>
                <a:defRPr/>
              </a:pPr>
              <a:t>‹#›</a:t>
            </a:fld>
            <a:endParaRPr lang="en-US" altLang="zh-TW"/>
          </a:p>
        </p:txBody>
      </p:sp>
    </p:spTree>
    <p:extLst>
      <p:ext uri="{BB962C8B-B14F-4D97-AF65-F5344CB8AC3E}">
        <p14:creationId xmlns:p14="http://schemas.microsoft.com/office/powerpoint/2010/main" val="29819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6"/>
          <p:cNvSpPr>
            <a:spLocks noGrp="1" noChangeArrowheads="1"/>
          </p:cNvSpPr>
          <p:nvPr>
            <p:ph type="sldNum" sz="quarter" idx="10"/>
          </p:nvPr>
        </p:nvSpPr>
        <p:spPr>
          <a:ln/>
        </p:spPr>
        <p:txBody>
          <a:bodyPr/>
          <a:lstStyle>
            <a:lvl1pPr>
              <a:defRPr/>
            </a:lvl1pPr>
          </a:lstStyle>
          <a:p>
            <a:pPr>
              <a:defRPr/>
            </a:pPr>
            <a:fld id="{27FF6E5A-5E71-4922-B41C-D7F85447FE5A}" type="slidenum">
              <a:rPr lang="zh-TW" altLang="en-US"/>
              <a:pPr>
                <a:defRPr/>
              </a:pPr>
              <a:t>‹#›</a:t>
            </a:fld>
            <a:endParaRPr lang="en-US" altLang="zh-TW"/>
          </a:p>
        </p:txBody>
      </p:sp>
    </p:spTree>
    <p:extLst>
      <p:ext uri="{BB962C8B-B14F-4D97-AF65-F5344CB8AC3E}">
        <p14:creationId xmlns:p14="http://schemas.microsoft.com/office/powerpoint/2010/main" val="70746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3AE7690-92D9-4D5F-A2E9-89F9CA2B498E}" type="slidenum">
              <a:rPr lang="zh-TW" altLang="en-US"/>
              <a:pPr>
                <a:defRPr/>
              </a:pPr>
              <a:t>‹#›</a:t>
            </a:fld>
            <a:endParaRPr lang="en-US" altLang="zh-TW"/>
          </a:p>
        </p:txBody>
      </p:sp>
    </p:spTree>
    <p:extLst>
      <p:ext uri="{BB962C8B-B14F-4D97-AF65-F5344CB8AC3E}">
        <p14:creationId xmlns:p14="http://schemas.microsoft.com/office/powerpoint/2010/main" val="271609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320800" y="0"/>
            <a:ext cx="7759700" cy="6858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95300" y="990600"/>
            <a:ext cx="4464050" cy="5410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111750" y="990600"/>
            <a:ext cx="4464050" cy="5410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6"/>
          <p:cNvSpPr>
            <a:spLocks noGrp="1" noChangeArrowheads="1"/>
          </p:cNvSpPr>
          <p:nvPr>
            <p:ph type="sldNum" sz="quarter" idx="10"/>
          </p:nvPr>
        </p:nvSpPr>
        <p:spPr>
          <a:ln/>
        </p:spPr>
        <p:txBody>
          <a:bodyPr/>
          <a:lstStyle>
            <a:lvl1pPr>
              <a:defRPr/>
            </a:lvl1pPr>
          </a:lstStyle>
          <a:p>
            <a:pPr>
              <a:defRPr/>
            </a:pPr>
            <a:fld id="{724DEE21-3C52-4077-AC7B-709C12DDBA91}" type="slidenum">
              <a:rPr lang="zh-TW" altLang="en-US"/>
              <a:pPr>
                <a:defRPr/>
              </a:pPr>
              <a:t>‹#›</a:t>
            </a:fld>
            <a:endParaRPr lang="en-US" altLang="zh-TW"/>
          </a:p>
        </p:txBody>
      </p:sp>
    </p:spTree>
    <p:extLst>
      <p:ext uri="{BB962C8B-B14F-4D97-AF65-F5344CB8AC3E}">
        <p14:creationId xmlns:p14="http://schemas.microsoft.com/office/powerpoint/2010/main" val="40957131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0"/>
            <a:ext cx="7759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TW" altLang="en-US"/>
          </a:p>
        </p:txBody>
      </p:sp>
      <p:sp>
        <p:nvSpPr>
          <p:cNvPr id="1027" name="Rectangle 3"/>
          <p:cNvSpPr>
            <a:spLocks noGrp="1" noChangeArrowheads="1"/>
          </p:cNvSpPr>
          <p:nvPr>
            <p:ph type="body" idx="1"/>
          </p:nvPr>
        </p:nvSpPr>
        <p:spPr bwMode="auto">
          <a:xfrm>
            <a:off x="495300" y="990600"/>
            <a:ext cx="90805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TW" altLang="en-US"/>
          </a:p>
        </p:txBody>
      </p:sp>
      <p:sp>
        <p:nvSpPr>
          <p:cNvPr id="1030" name="Rectangle 6"/>
          <p:cNvSpPr>
            <a:spLocks noGrp="1" noChangeArrowheads="1"/>
          </p:cNvSpPr>
          <p:nvPr>
            <p:ph type="sldNum" sz="quarter" idx="4"/>
          </p:nvPr>
        </p:nvSpPr>
        <p:spPr bwMode="auto">
          <a:xfrm>
            <a:off x="9080500" y="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atin typeface="Times New Roman" pitchFamily="18" charset="0"/>
                <a:ea typeface="新細明體" pitchFamily="18" charset="-120"/>
                <a:cs typeface="+mn-cs"/>
              </a:defRPr>
            </a:lvl1pPr>
          </a:lstStyle>
          <a:p>
            <a:pPr>
              <a:defRPr/>
            </a:pPr>
            <a:fld id="{DB821139-3602-48C4-80AF-E9520068463D}" type="slidenum">
              <a:rPr lang="zh-TW" altLang="en-US"/>
              <a:pPr>
                <a:defRPr/>
              </a:pPr>
              <a:t>‹#›</a:t>
            </a:fld>
            <a:endParaRPr lang="en-US" altLang="zh-TW"/>
          </a:p>
        </p:txBody>
      </p:sp>
      <p:sp>
        <p:nvSpPr>
          <p:cNvPr id="1032" name="Rectangle 8"/>
          <p:cNvSpPr>
            <a:spLocks noChangeArrowheads="1"/>
          </p:cNvSpPr>
          <p:nvPr/>
        </p:nvSpPr>
        <p:spPr bwMode="auto">
          <a:xfrm>
            <a:off x="1816100" y="6400800"/>
            <a:ext cx="770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defRPr/>
            </a:pPr>
            <a:r>
              <a:rPr kumimoji="1" lang="zh-TW" altLang="en-US" sz="1600" b="1" dirty="0">
                <a:effectLst>
                  <a:outerShdw blurRad="38100" dist="38100" dir="2700000" algn="tl">
                    <a:srgbClr val="C0C0C0"/>
                  </a:outerShdw>
                </a:effectLst>
                <a:latin typeface="Tahoma" pitchFamily="34" charset="0"/>
                <a:ea typeface="휴먼모음T" pitchFamily="18" charset="-127"/>
                <a:cs typeface="+mn-cs"/>
              </a:rPr>
              <a:t>  </a:t>
            </a:r>
            <a:r>
              <a:rPr kumimoji="1" lang="en-US" altLang="zh-TW" sz="1600" b="1" dirty="0">
                <a:effectLst>
                  <a:outerShdw blurRad="38100" dist="38100" dir="2700000" algn="tl">
                    <a:srgbClr val="C0C0C0"/>
                  </a:outerShdw>
                </a:effectLst>
                <a:latin typeface="Tahoma" pitchFamily="34" charset="0"/>
                <a:ea typeface="휴먼모음T" pitchFamily="18" charset="-127"/>
                <a:cs typeface="+mn-cs"/>
              </a:rPr>
              <a:t>NCKU</a:t>
            </a:r>
            <a:r>
              <a:rPr kumimoji="1" lang="en-US" altLang="ko-KR" sz="1600" b="1" dirty="0">
                <a:effectLst>
                  <a:outerShdw blurRad="38100" dist="38100" dir="2700000" algn="tl">
                    <a:srgbClr val="C0C0C0"/>
                  </a:outerShdw>
                </a:effectLst>
                <a:latin typeface="Tahoma" pitchFamily="34" charset="0"/>
                <a:ea typeface="휴먼모음T" pitchFamily="18" charset="-127"/>
                <a:cs typeface="+mn-cs"/>
              </a:rPr>
              <a:t>  </a:t>
            </a:r>
            <a:r>
              <a:rPr kumimoji="1" lang="en-US" altLang="zh-TW" sz="1600" b="1">
                <a:effectLst>
                  <a:outerShdw blurRad="38100" dist="38100" dir="2700000" algn="tl">
                    <a:srgbClr val="C0C0C0"/>
                  </a:outerShdw>
                </a:effectLst>
                <a:latin typeface="Tahoma" pitchFamily="34" charset="0"/>
                <a:ea typeface="휴먼모음T" pitchFamily="18" charset="-127"/>
                <a:cs typeface="+mn-cs"/>
              </a:rPr>
              <a:t>IIM    </a:t>
            </a:r>
            <a:r>
              <a:rPr kumimoji="1" lang="zh-TW" altLang="en-US" sz="1600" b="0" i="1">
                <a:solidFill>
                  <a:schemeClr val="accent2"/>
                </a:solidFill>
                <a:effectLst>
                  <a:outerShdw blurRad="38100" dist="38100" dir="2700000" algn="tl">
                    <a:srgbClr val="C0C0C0"/>
                  </a:outerShdw>
                </a:effectLst>
                <a:latin typeface="Arial Unicode MS" panose="020B0604020202020204" pitchFamily="34" charset="-120"/>
                <a:ea typeface="標楷體" pitchFamily="65" charset="-120"/>
                <a:cs typeface="+mn-cs"/>
              </a:rPr>
              <a:t>最佳化決策模式設計與應用</a:t>
            </a:r>
          </a:p>
        </p:txBody>
      </p:sp>
      <p:grpSp>
        <p:nvGrpSpPr>
          <p:cNvPr id="2" name="Group 10"/>
          <p:cNvGrpSpPr>
            <a:grpSpLocks/>
          </p:cNvGrpSpPr>
          <p:nvPr/>
        </p:nvGrpSpPr>
        <p:grpSpPr bwMode="auto">
          <a:xfrm>
            <a:off x="0" y="838200"/>
            <a:ext cx="9906000" cy="76200"/>
            <a:chOff x="413" y="888"/>
            <a:chExt cx="5814" cy="48"/>
          </a:xfrm>
        </p:grpSpPr>
        <p:sp>
          <p:nvSpPr>
            <p:cNvPr id="3" name="Line 11"/>
            <p:cNvSpPr>
              <a:spLocks noChangeShapeType="1"/>
            </p:cNvSpPr>
            <p:nvPr/>
          </p:nvSpPr>
          <p:spPr bwMode="ltGray">
            <a:xfrm>
              <a:off x="413" y="936"/>
              <a:ext cx="5814" cy="0"/>
            </a:xfrm>
            <a:prstGeom prst="line">
              <a:avLst/>
            </a:prstGeom>
            <a:noFill/>
            <a:ln w="9525">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3" name="Line 12"/>
            <p:cNvSpPr>
              <a:spLocks noChangeShapeType="1"/>
            </p:cNvSpPr>
            <p:nvPr/>
          </p:nvSpPr>
          <p:spPr bwMode="ltGray">
            <a:xfrm>
              <a:off x="413" y="888"/>
              <a:ext cx="5814" cy="0"/>
            </a:xfrm>
            <a:prstGeom prst="line">
              <a:avLst/>
            </a:prstGeom>
            <a:noFill/>
            <a:ln w="31750">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031" name="Line 14"/>
          <p:cNvSpPr>
            <a:spLocks noChangeShapeType="1"/>
          </p:cNvSpPr>
          <p:nvPr/>
        </p:nvSpPr>
        <p:spPr bwMode="auto">
          <a:xfrm>
            <a:off x="742950" y="6324600"/>
            <a:ext cx="9163050" cy="0"/>
          </a:xfrm>
          <a:prstGeom prst="line">
            <a:avLst/>
          </a:prstGeom>
          <a:noFill/>
          <a:ln w="9525">
            <a:solidFill>
              <a:srgbClr val="33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60" r:id="rId6"/>
  </p:sldLayoutIdLst>
  <p:hf hdr="0" ftr="0" dt="0"/>
  <p:txStyles>
    <p:titleStyle>
      <a:lvl1pPr algn="ctr" rtl="0" eaLnBrk="0" fontAlgn="base" hangingPunct="0">
        <a:spcBef>
          <a:spcPct val="0"/>
        </a:spcBef>
        <a:spcAft>
          <a:spcPct val="0"/>
        </a:spcAft>
        <a:defRPr sz="4400" baseline="0">
          <a:solidFill>
            <a:schemeClr val="tx2"/>
          </a:solidFill>
          <a:latin typeface="+mj-lt"/>
          <a:ea typeface="標楷體" panose="03000509000000000000" pitchFamily="65" charset="-120"/>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0"/>
        </a:spcBef>
        <a:spcAft>
          <a:spcPct val="0"/>
        </a:spcAft>
        <a:defRPr sz="2800" baseline="0">
          <a:solidFill>
            <a:schemeClr val="tx1"/>
          </a:solidFill>
          <a:latin typeface="+mn-lt"/>
          <a:ea typeface="標楷體" panose="03000509000000000000" pitchFamily="65" charset="-120"/>
          <a:cs typeface="+mn-cs"/>
        </a:defRPr>
      </a:lvl1pPr>
      <a:lvl2pPr marL="742950" indent="-285750" algn="l" rtl="0" eaLnBrk="0" fontAlgn="base" hangingPunct="0">
        <a:spcBef>
          <a:spcPct val="20000"/>
        </a:spcBef>
        <a:spcAft>
          <a:spcPct val="0"/>
        </a:spcAft>
        <a:buChar char="–"/>
        <a:defRPr sz="2800">
          <a:solidFill>
            <a:schemeClr val="tx1"/>
          </a:solidFill>
          <a:latin typeface="Times New Roman" pitchFamily="18" charset="0"/>
          <a:cs typeface="+mn-cs"/>
        </a:defRPr>
      </a:lvl2pPr>
      <a:lvl3pPr marL="1143000" indent="-228600" algn="l" rtl="0" eaLnBrk="0" fontAlgn="base" hangingPunct="0">
        <a:spcBef>
          <a:spcPct val="20000"/>
        </a:spcBef>
        <a:spcAft>
          <a:spcPct val="0"/>
        </a:spcAft>
        <a:buChar char="•"/>
        <a:defRPr sz="2400">
          <a:solidFill>
            <a:schemeClr val="tx1"/>
          </a:solidFill>
          <a:latin typeface="Times New Roman" pitchFamily="18" charset="0"/>
          <a:cs typeface="+mn-cs"/>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cs typeface="+mn-cs"/>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zuv.io/51355919" TargetMode="External"/><Relationship Id="rId2" Type="http://schemas.openxmlformats.org/officeDocument/2006/relationships/hyperlink" Target="http://moodle.ncku.edu.tw/" TargetMode="External"/><Relationship Id="rId1" Type="http://schemas.openxmlformats.org/officeDocument/2006/relationships/slideLayout" Target="../slideLayouts/slideLayout5.xml"/><Relationship Id="rId6" Type="http://schemas.openxmlformats.org/officeDocument/2006/relationships/image" Target="../media/image3.webp"/><Relationship Id="rId5" Type="http://schemas.openxmlformats.org/officeDocument/2006/relationships/image" Target="../media/image2.webp"/><Relationship Id="rId4" Type="http://schemas.openxmlformats.org/officeDocument/2006/relationships/image" Target="../media/image1.web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informs.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scienceofbetter.or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13.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8.w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w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1.w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8.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3.w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9.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26.wmf"/><Relationship Id="rId10" Type="http://schemas.openxmlformats.org/officeDocument/2006/relationships/image" Target="../media/image29.png"/><Relationship Id="rId4" Type="http://schemas.openxmlformats.org/officeDocument/2006/relationships/oleObject" Target="../embeddings/oleObject12.bin"/><Relationship Id="rId9" Type="http://schemas.openxmlformats.org/officeDocument/2006/relationships/image" Target="../media/image28.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0.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30.wmf"/><Relationship Id="rId10" Type="http://schemas.openxmlformats.org/officeDocument/2006/relationships/image" Target="../media/image33.png"/><Relationship Id="rId4" Type="http://schemas.openxmlformats.org/officeDocument/2006/relationships/oleObject" Target="../embeddings/oleObject15.bin"/><Relationship Id="rId9" Type="http://schemas.openxmlformats.org/officeDocument/2006/relationships/image" Target="../media/image3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4.emf"/></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hyperlink" Target="https://www.monroecc.edu/faculty/paulseeburger/calcnsf/CalcPlot3D/" TargetMode="External"/><Relationship Id="rId3" Type="http://schemas.openxmlformats.org/officeDocument/2006/relationships/notesSlide" Target="../notesSlides/notesSlide23.xml"/><Relationship Id="rId7" Type="http://schemas.openxmlformats.org/officeDocument/2006/relationships/image" Target="../media/image38.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37.wmf"/><Relationship Id="rId4"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24.xml"/><Relationship Id="rId7" Type="http://schemas.openxmlformats.org/officeDocument/2006/relationships/image" Target="../media/image40.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2.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41.wmf"/></Relationships>
</file>

<file path=ppt/slides/_rels/slide3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25.xml"/><Relationship Id="rId7" Type="http://schemas.openxmlformats.org/officeDocument/2006/relationships/image" Target="../media/image44.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image" Target="../media/image43.wmf"/><Relationship Id="rId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notesSlide" Target="../notesSlides/notesSlide28.xml"/><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7.wmf"/><Relationship Id="rId5" Type="http://schemas.openxmlformats.org/officeDocument/2006/relationships/oleObject" Target="../embeddings/oleObject27.bin"/><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notesSlide" Target="../notesSlides/notesSlide35.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4.wmf"/><Relationship Id="rId5" Type="http://schemas.openxmlformats.org/officeDocument/2006/relationships/oleObject" Target="../embeddings/oleObject29.bin"/><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57.wmf"/><Relationship Id="rId4" Type="http://schemas.openxmlformats.org/officeDocument/2006/relationships/oleObject" Target="../embeddings/oleObject31.bin"/></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www.genealogy.math.ndsu.nodak.edu/id.php?id=32292" TargetMode="External"/><Relationship Id="rId7" Type="http://schemas.openxmlformats.org/officeDocument/2006/relationships/hyperlink" Target="https://www.dropbox.com/s/li8t5wa0m2uocvg/George%20B.%20Dantzig%20and%20systems%20optimization%2008.pdf?dl=0" TargetMode="External"/><Relationship Id="rId2" Type="http://schemas.openxmlformats.org/officeDocument/2006/relationships/hyperlink" Target="https://en.wikipedia.org/wiki/George_Dantzig" TargetMode="External"/><Relationship Id="rId1" Type="http://schemas.openxmlformats.org/officeDocument/2006/relationships/slideLayout" Target="../slideLayouts/slideLayout2.xml"/><Relationship Id="rId6" Type="http://schemas.openxmlformats.org/officeDocument/2006/relationships/hyperlink" Target="https://www.dropbox.com/s/h8shsuprqt9eo7b/George%20B.%20Dantzig%20a%20legendary%20life%20in%20mathematical%2006.pdf?dl=0" TargetMode="External"/><Relationship Id="rId5" Type="http://schemas.openxmlformats.org/officeDocument/2006/relationships/hyperlink" Target="https://www.dropbox.com/s/82vkpleofhb9xbz/George%20B.%20Dantzig%20Operations%20Research%20Icon%2005.pdf?dl=0" TargetMode="External"/><Relationship Id="rId4" Type="http://schemas.openxmlformats.org/officeDocument/2006/relationships/hyperlink" Target="http://www.pucrs.br/ciencias/viali/graduacao/po_2/material/textos/2686279.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DE3E75-347B-4BE0-A209-0D8C8F242676}"/>
              </a:ext>
            </a:extLst>
          </p:cNvPr>
          <p:cNvSpPr>
            <a:spLocks noGrp="1"/>
          </p:cNvSpPr>
          <p:nvPr>
            <p:ph type="ctrTitle"/>
          </p:nvPr>
        </p:nvSpPr>
        <p:spPr>
          <a:xfrm>
            <a:off x="742950" y="1074511"/>
            <a:ext cx="8420100" cy="1470025"/>
          </a:xfrm>
        </p:spPr>
        <p:txBody>
          <a:bodyPr/>
          <a:lstStyle/>
          <a:p>
            <a:r>
              <a:rPr lang="en-US" altLang="zh-TW">
                <a:solidFill>
                  <a:schemeClr val="accent6"/>
                </a:solidFill>
              </a:rPr>
              <a:t>Design &amp; Applications of Optimal Decision Making Models</a:t>
            </a:r>
            <a:endParaRPr lang="zh-TW" altLang="en-US">
              <a:solidFill>
                <a:schemeClr val="accent6"/>
              </a:solidFill>
            </a:endParaRPr>
          </a:p>
        </p:txBody>
      </p:sp>
      <p:sp>
        <p:nvSpPr>
          <p:cNvPr id="3" name="副標題 2">
            <a:extLst>
              <a:ext uri="{FF2B5EF4-FFF2-40B4-BE49-F238E27FC236}">
                <a16:creationId xmlns:a16="http://schemas.microsoft.com/office/drawing/2014/main" id="{CC968A0A-5932-4F00-ADB4-9990EF9F1F8B}"/>
              </a:ext>
            </a:extLst>
          </p:cNvPr>
          <p:cNvSpPr>
            <a:spLocks noGrp="1"/>
          </p:cNvSpPr>
          <p:nvPr>
            <p:ph type="subTitle" idx="1"/>
          </p:nvPr>
        </p:nvSpPr>
        <p:spPr>
          <a:xfrm>
            <a:off x="364670" y="2777127"/>
            <a:ext cx="9062071" cy="1752600"/>
          </a:xfrm>
        </p:spPr>
        <p:txBody>
          <a:bodyPr/>
          <a:lstStyle/>
          <a:p>
            <a:pPr marL="342900" indent="-342900">
              <a:lnSpc>
                <a:spcPct val="80000"/>
              </a:lnSpc>
            </a:pPr>
            <a:r>
              <a:rPr lang="en-US" altLang="ko-KR" sz="2400" dirty="0">
                <a:latin typeface="Tahoma" panose="020B0604030504040204" pitchFamily="34" charset="0"/>
                <a:ea typeface="Gulim" panose="020B0600000101010101" pitchFamily="34" charset="-127"/>
              </a:rPr>
              <a:t>by</a:t>
            </a:r>
          </a:p>
          <a:p>
            <a:pPr marL="342900" indent="-342900">
              <a:lnSpc>
                <a:spcPct val="80000"/>
              </a:lnSpc>
            </a:pPr>
            <a:endParaRPr lang="en-US" altLang="ko-KR" sz="2400" dirty="0">
              <a:latin typeface="Tahoma" panose="020B0604030504040204" pitchFamily="34" charset="0"/>
              <a:ea typeface="Gulim" panose="020B0600000101010101" pitchFamily="34" charset="-127"/>
            </a:endParaRPr>
          </a:p>
          <a:p>
            <a:pPr marL="342900" indent="-342900">
              <a:lnSpc>
                <a:spcPct val="80000"/>
              </a:lnSpc>
            </a:pPr>
            <a:r>
              <a:rPr lang="zh-TW" altLang="en-US" sz="4400" b="1" dirty="0">
                <a:solidFill>
                  <a:srgbClr val="008000"/>
                </a:solidFill>
                <a:latin typeface="標楷體" panose="03000509000000000000" pitchFamily="65" charset="-120"/>
                <a:ea typeface="標楷體" panose="03000509000000000000" pitchFamily="65" charset="-120"/>
              </a:rPr>
              <a:t>王 逸 琳 </a:t>
            </a:r>
            <a:br>
              <a:rPr lang="en-US" altLang="zh-TW" sz="4400" b="1" dirty="0">
                <a:solidFill>
                  <a:srgbClr val="008000"/>
                </a:solidFill>
                <a:latin typeface="標楷體" panose="03000509000000000000" pitchFamily="65" charset="-120"/>
                <a:ea typeface="標楷體" panose="03000509000000000000" pitchFamily="65" charset="-120"/>
              </a:rPr>
            </a:br>
            <a:r>
              <a:rPr lang="en-US" altLang="zh-TW" sz="3200" b="1" dirty="0">
                <a:solidFill>
                  <a:srgbClr val="008000"/>
                </a:solidFill>
                <a:ea typeface="標楷體" panose="03000509000000000000" pitchFamily="65" charset="-120"/>
              </a:rPr>
              <a:t>I-Lin Wang</a:t>
            </a:r>
            <a:endParaRPr lang="zh-TW" altLang="en-US" sz="3200" b="1" dirty="0">
              <a:solidFill>
                <a:srgbClr val="008000"/>
              </a:solidFill>
              <a:ea typeface="標楷體" panose="03000509000000000000" pitchFamily="65" charset="-120"/>
            </a:endParaRPr>
          </a:p>
          <a:p>
            <a:pPr marL="342900" indent="-342900">
              <a:lnSpc>
                <a:spcPct val="80000"/>
              </a:lnSpc>
            </a:pPr>
            <a:endParaRPr lang="en-US" altLang="zh-TW" sz="2400" b="1" i="1" dirty="0">
              <a:latin typeface="Monotype Corsiva" panose="03010101010201010101" pitchFamily="66" charset="0"/>
              <a:ea typeface="Gulim" panose="020B0600000101010101" pitchFamily="34" charset="-127"/>
            </a:endParaRPr>
          </a:p>
          <a:p>
            <a:pPr marL="342900" indent="-342900">
              <a:lnSpc>
                <a:spcPct val="80000"/>
              </a:lnSpc>
            </a:pPr>
            <a:r>
              <a:rPr lang="en-US" altLang="zh-TW" sz="1600" dirty="0">
                <a:latin typeface="Tahoma" panose="020B0604030504040204" pitchFamily="34" charset="0"/>
                <a:ea typeface="新細明體" panose="02020500000000000000" pitchFamily="18" charset="-120"/>
              </a:rPr>
              <a:t>ilinwang@mail.ncku.edu.tw</a:t>
            </a:r>
          </a:p>
          <a:p>
            <a:pPr marL="342900" indent="-342900">
              <a:lnSpc>
                <a:spcPct val="80000"/>
              </a:lnSpc>
            </a:pPr>
            <a:r>
              <a:rPr lang="en-US" altLang="zh-TW" sz="1600" dirty="0">
                <a:latin typeface="Tahoma" panose="020B0604030504040204" pitchFamily="34" charset="0"/>
                <a:ea typeface="新細明體" panose="02020500000000000000" pitchFamily="18" charset="-120"/>
              </a:rPr>
              <a:t>http://ilin.iim.ncku.edu.tw/</a:t>
            </a:r>
          </a:p>
          <a:p>
            <a:pPr marL="342900" indent="-342900">
              <a:lnSpc>
                <a:spcPct val="80000"/>
              </a:lnSpc>
            </a:pPr>
            <a:endParaRPr lang="zh-TW" altLang="en-US" sz="2400" dirty="0">
              <a:latin typeface="Tahoma" panose="020B0604030504040204" pitchFamily="34" charset="0"/>
              <a:ea typeface="新細明體" panose="02020500000000000000" pitchFamily="18" charset="-120"/>
            </a:endParaRPr>
          </a:p>
          <a:p>
            <a:pPr marL="342900" indent="-342900">
              <a:lnSpc>
                <a:spcPct val="80000"/>
              </a:lnSpc>
            </a:pPr>
            <a:r>
              <a:rPr lang="zh-TW" altLang="en-US" b="1" dirty="0">
                <a:solidFill>
                  <a:srgbClr val="008000"/>
                </a:solidFill>
                <a:latin typeface="標楷體" panose="03000509000000000000" pitchFamily="65" charset="-120"/>
                <a:ea typeface="標楷體" panose="03000509000000000000" pitchFamily="65" charset="-120"/>
              </a:rPr>
              <a:t>成功大學工業與資訊管理學系教授</a:t>
            </a:r>
            <a:br>
              <a:rPr lang="en-US" altLang="zh-TW" sz="2400" b="1" dirty="0">
                <a:latin typeface="標楷體" panose="03000509000000000000" pitchFamily="65" charset="-120"/>
                <a:ea typeface="標楷體" panose="03000509000000000000" pitchFamily="65" charset="-120"/>
              </a:rPr>
            </a:br>
            <a:br>
              <a:rPr lang="en-US" altLang="zh-TW" sz="2400" b="1" dirty="0">
                <a:latin typeface="標楷體" panose="03000509000000000000" pitchFamily="65" charset="-120"/>
                <a:ea typeface="標楷體" panose="03000509000000000000" pitchFamily="65" charset="-120"/>
              </a:rPr>
            </a:br>
            <a:r>
              <a:rPr lang="en-US" altLang="zh-TW" sz="2400" b="1" dirty="0">
                <a:latin typeface="標楷體" panose="03000509000000000000" pitchFamily="65" charset="-120"/>
                <a:ea typeface="標楷體" panose="03000509000000000000" pitchFamily="65" charset="-120"/>
              </a:rPr>
              <a:t>2020/08/24-28 @</a:t>
            </a:r>
            <a:r>
              <a:rPr lang="zh-TW" altLang="en-US" sz="2400" b="1" dirty="0">
                <a:latin typeface="標楷體" panose="03000509000000000000" pitchFamily="65" charset="-120"/>
              </a:rPr>
              <a:t>成功校區 理學教學大樓</a:t>
            </a:r>
            <a:r>
              <a:rPr lang="en-US" altLang="zh-TW" sz="2400" b="1" dirty="0">
                <a:latin typeface="標楷體" panose="03000509000000000000" pitchFamily="65" charset="-120"/>
              </a:rPr>
              <a:t>(</a:t>
            </a:r>
            <a:r>
              <a:rPr lang="zh-TW" altLang="en-US" sz="2400" b="1" dirty="0">
                <a:latin typeface="標楷體" panose="03000509000000000000" pitchFamily="65" charset="-120"/>
              </a:rPr>
              <a:t>新大樓</a:t>
            </a:r>
            <a:r>
              <a:rPr lang="en-US" altLang="zh-TW" sz="2400" b="1" dirty="0">
                <a:latin typeface="標楷體" panose="03000509000000000000" pitchFamily="65" charset="-120"/>
              </a:rPr>
              <a:t>) 1</a:t>
            </a:r>
            <a:r>
              <a:rPr lang="zh-TW" altLang="en-US" sz="2400" b="1" dirty="0">
                <a:latin typeface="標楷體" panose="03000509000000000000" pitchFamily="65" charset="-120"/>
              </a:rPr>
              <a:t>樓</a:t>
            </a:r>
            <a:r>
              <a:rPr lang="en-US" altLang="zh-TW" sz="2400" b="1" dirty="0">
                <a:latin typeface="標楷體" panose="03000509000000000000" pitchFamily="65" charset="-120"/>
              </a:rPr>
              <a:t>36104</a:t>
            </a:r>
            <a:r>
              <a:rPr lang="zh-TW" altLang="en-US" sz="2400" b="1" dirty="0">
                <a:latin typeface="標楷體" panose="03000509000000000000" pitchFamily="65" charset="-120"/>
              </a:rPr>
              <a:t>室</a:t>
            </a:r>
            <a:endParaRPr lang="zh-TW" altLang="en-US" sz="2400" dirty="0"/>
          </a:p>
        </p:txBody>
      </p:sp>
      <p:sp>
        <p:nvSpPr>
          <p:cNvPr id="4" name="投影片編號版面配置區 3">
            <a:extLst>
              <a:ext uri="{FF2B5EF4-FFF2-40B4-BE49-F238E27FC236}">
                <a16:creationId xmlns:a16="http://schemas.microsoft.com/office/drawing/2014/main" id="{C61579EC-19A9-4ED7-B430-67B8F1F106DC}"/>
              </a:ext>
            </a:extLst>
          </p:cNvPr>
          <p:cNvSpPr>
            <a:spLocks noGrp="1"/>
          </p:cNvSpPr>
          <p:nvPr>
            <p:ph type="sldNum" sz="quarter" idx="10"/>
          </p:nvPr>
        </p:nvSpPr>
        <p:spPr/>
        <p:txBody>
          <a:bodyPr/>
          <a:lstStyle/>
          <a:p>
            <a:pPr>
              <a:defRPr/>
            </a:pPr>
            <a:fld id="{52C965AE-2F1F-43AD-A93F-659853B4B121}" type="slidenum">
              <a:rPr lang="zh-TW" altLang="en-US" smtClean="0"/>
              <a:pPr>
                <a:defRPr/>
              </a:pPr>
              <a:t>1</a:t>
            </a:fld>
            <a:endParaRPr lang="en-US" altLang="zh-TW"/>
          </a:p>
        </p:txBody>
      </p:sp>
      <p:sp>
        <p:nvSpPr>
          <p:cNvPr id="6" name="文字方塊 5">
            <a:extLst>
              <a:ext uri="{FF2B5EF4-FFF2-40B4-BE49-F238E27FC236}">
                <a16:creationId xmlns:a16="http://schemas.microsoft.com/office/drawing/2014/main" id="{48D874FB-A6CD-4AEA-B3A1-0635721BED92}"/>
              </a:ext>
            </a:extLst>
          </p:cNvPr>
          <p:cNvSpPr txBox="1"/>
          <p:nvPr/>
        </p:nvSpPr>
        <p:spPr>
          <a:xfrm>
            <a:off x="1463163" y="72479"/>
            <a:ext cx="6955750" cy="769441"/>
          </a:xfrm>
          <a:prstGeom prst="rect">
            <a:avLst/>
          </a:prstGeom>
          <a:noFill/>
        </p:spPr>
        <p:txBody>
          <a:bodyPr wrap="none" rtlCol="0">
            <a:spAutoFit/>
          </a:bodyPr>
          <a:lstStyle/>
          <a:p>
            <a:r>
              <a:rPr lang="zh-TW" altLang="en-US" sz="4400" b="1">
                <a:ea typeface="標楷體" panose="03000509000000000000" pitchFamily="65" charset="-120"/>
              </a:rPr>
              <a:t>最佳化決策模式設計與應用</a:t>
            </a:r>
            <a:endParaRPr lang="zh-TW" altLang="en-US" sz="4400">
              <a:ea typeface="標楷體" panose="03000509000000000000" pitchFamily="65" charset="-120"/>
            </a:endParaRPr>
          </a:p>
        </p:txBody>
      </p:sp>
    </p:spTree>
    <p:extLst>
      <p:ext uri="{BB962C8B-B14F-4D97-AF65-F5344CB8AC3E}">
        <p14:creationId xmlns:p14="http://schemas.microsoft.com/office/powerpoint/2010/main" val="47068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1A9F5C-19CE-4DF1-A1A6-92D2AAA4C198}"/>
              </a:ext>
            </a:extLst>
          </p:cNvPr>
          <p:cNvSpPr>
            <a:spLocks noGrp="1"/>
          </p:cNvSpPr>
          <p:nvPr>
            <p:ph type="title"/>
          </p:nvPr>
        </p:nvSpPr>
        <p:spPr/>
        <p:txBody>
          <a:bodyPr/>
          <a:lstStyle/>
          <a:p>
            <a:r>
              <a:rPr lang="en-US" altLang="zh-TW" dirty="0"/>
              <a:t>Scientific Approaches in OR</a:t>
            </a:r>
            <a:endParaRPr lang="zh-TW" altLang="en-US" dirty="0"/>
          </a:p>
        </p:txBody>
      </p:sp>
      <p:sp>
        <p:nvSpPr>
          <p:cNvPr id="3" name="內容版面配置區 2">
            <a:extLst>
              <a:ext uri="{FF2B5EF4-FFF2-40B4-BE49-F238E27FC236}">
                <a16:creationId xmlns:a16="http://schemas.microsoft.com/office/drawing/2014/main" id="{AEC7A94F-784C-412B-BB35-36F44BBC977A}"/>
              </a:ext>
            </a:extLst>
          </p:cNvPr>
          <p:cNvSpPr>
            <a:spLocks noGrp="1"/>
          </p:cNvSpPr>
          <p:nvPr>
            <p:ph idx="1"/>
          </p:nvPr>
        </p:nvSpPr>
        <p:spPr>
          <a:xfrm>
            <a:off x="108857" y="971145"/>
            <a:ext cx="9688286" cy="5355771"/>
          </a:xfrm>
        </p:spPr>
        <p:txBody>
          <a:bodyPr/>
          <a:lstStyle/>
          <a:p>
            <a:r>
              <a:rPr lang="en-US" altLang="zh-TW" dirty="0"/>
              <a:t>The art of </a:t>
            </a:r>
            <a:r>
              <a:rPr lang="en-US" altLang="zh-TW" dirty="0">
                <a:solidFill>
                  <a:srgbClr val="C00000"/>
                </a:solidFill>
              </a:rPr>
              <a:t>mathematical modeling </a:t>
            </a:r>
            <a:r>
              <a:rPr lang="en-US" altLang="zh-TW" dirty="0"/>
              <a:t>of complex situations</a:t>
            </a:r>
          </a:p>
          <a:p>
            <a:r>
              <a:rPr lang="en-US" altLang="zh-TW" dirty="0"/>
              <a:t>The science of the development of </a:t>
            </a:r>
            <a:r>
              <a:rPr lang="en-US" altLang="zh-TW" dirty="0">
                <a:solidFill>
                  <a:srgbClr val="C00000"/>
                </a:solidFill>
              </a:rPr>
              <a:t>solution techniques </a:t>
            </a:r>
            <a:r>
              <a:rPr lang="en-US" altLang="zh-TW" dirty="0"/>
              <a:t>used to solve these models</a:t>
            </a:r>
          </a:p>
          <a:p>
            <a:r>
              <a:rPr lang="en-US" altLang="zh-TW" dirty="0"/>
              <a:t>The ability to effectively communicate the results to the decision maker</a:t>
            </a:r>
          </a:p>
          <a:p>
            <a:r>
              <a:rPr lang="en-US" altLang="zh-TW" dirty="0"/>
              <a:t>OR professionals provides </a:t>
            </a:r>
            <a:r>
              <a:rPr lang="en-US" altLang="zh-TW" dirty="0">
                <a:solidFill>
                  <a:srgbClr val="C00000"/>
                </a:solidFill>
              </a:rPr>
              <a:t>rational bases </a:t>
            </a:r>
            <a:r>
              <a:rPr lang="en-US" altLang="zh-TW" dirty="0"/>
              <a:t>for decision making by seeking to </a:t>
            </a:r>
            <a:r>
              <a:rPr lang="en-US" altLang="zh-TW" dirty="0">
                <a:solidFill>
                  <a:srgbClr val="C00000"/>
                </a:solidFill>
              </a:rPr>
              <a:t>understand and structure complex situations</a:t>
            </a:r>
            <a:r>
              <a:rPr lang="en-US" altLang="zh-TW" dirty="0"/>
              <a:t>, then to </a:t>
            </a:r>
            <a:r>
              <a:rPr lang="en-US" altLang="zh-TW" dirty="0">
                <a:solidFill>
                  <a:srgbClr val="C00000"/>
                </a:solidFill>
              </a:rPr>
              <a:t>predict system behavior </a:t>
            </a:r>
            <a:r>
              <a:rPr lang="en-US" altLang="zh-TW" dirty="0"/>
              <a:t>and </a:t>
            </a:r>
            <a:r>
              <a:rPr lang="en-US" altLang="zh-TW" dirty="0">
                <a:solidFill>
                  <a:srgbClr val="C00000"/>
                </a:solidFill>
              </a:rPr>
              <a:t>improve system performance</a:t>
            </a:r>
            <a:r>
              <a:rPr lang="en-US" altLang="zh-TW" dirty="0"/>
              <a:t>. </a:t>
            </a:r>
          </a:p>
          <a:p>
            <a:r>
              <a:rPr lang="en-US" altLang="zh-TW" dirty="0"/>
              <a:t>Using </a:t>
            </a:r>
            <a:r>
              <a:rPr lang="en-US" altLang="zh-TW" dirty="0">
                <a:solidFill>
                  <a:srgbClr val="C00000"/>
                </a:solidFill>
              </a:rPr>
              <a:t>analytical</a:t>
            </a:r>
            <a:r>
              <a:rPr lang="en-US" altLang="zh-TW" dirty="0"/>
              <a:t> and </a:t>
            </a:r>
            <a:r>
              <a:rPr lang="en-US" altLang="zh-TW" dirty="0">
                <a:solidFill>
                  <a:srgbClr val="C00000"/>
                </a:solidFill>
              </a:rPr>
              <a:t>numerical techniques </a:t>
            </a:r>
            <a:r>
              <a:rPr lang="en-US" altLang="zh-TW" dirty="0"/>
              <a:t>to develop  </a:t>
            </a:r>
            <a:r>
              <a:rPr lang="en-US" altLang="zh-TW" u="sng" dirty="0">
                <a:solidFill>
                  <a:srgbClr val="C00000"/>
                </a:solidFill>
              </a:rPr>
              <a:t>mathematical and computer models </a:t>
            </a:r>
            <a:r>
              <a:rPr lang="en-US" altLang="zh-TW" dirty="0"/>
              <a:t>of organizational systems composed of people, machines, and procedures </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DDC2C9E-11A1-4168-91BE-A842882254CF}"/>
              </a:ext>
            </a:extLst>
          </p:cNvPr>
          <p:cNvSpPr>
            <a:spLocks noGrp="1"/>
          </p:cNvSpPr>
          <p:nvPr>
            <p:ph type="sldNum" sz="quarter" idx="10"/>
          </p:nvPr>
        </p:nvSpPr>
        <p:spPr/>
        <p:txBody>
          <a:bodyPr/>
          <a:lstStyle/>
          <a:p>
            <a:pPr>
              <a:defRPr/>
            </a:pPr>
            <a:fld id="{974A970F-C714-40BE-9C6C-EB0657C15CD9}" type="slidenum">
              <a:rPr lang="zh-TW" altLang="en-US" smtClean="0"/>
              <a:pPr>
                <a:defRPr/>
              </a:pPr>
              <a:t>10</a:t>
            </a:fld>
            <a:endParaRPr lang="en-US" altLang="zh-TW"/>
          </a:p>
        </p:txBody>
      </p:sp>
      <p:sp>
        <p:nvSpPr>
          <p:cNvPr id="5" name="文字方塊 4"/>
          <p:cNvSpPr txBox="1"/>
          <p:nvPr/>
        </p:nvSpPr>
        <p:spPr>
          <a:xfrm>
            <a:off x="4106747" y="4352795"/>
            <a:ext cx="4883068" cy="646331"/>
          </a:xfrm>
          <a:prstGeom prst="rect">
            <a:avLst/>
          </a:prstGeom>
          <a:noFill/>
        </p:spPr>
        <p:txBody>
          <a:bodyPr wrap="none" rtlCol="0">
            <a:spAutoFit/>
          </a:bodyPr>
          <a:lstStyle/>
          <a:p>
            <a:r>
              <a:rPr lang="en-US" altLang="zh-TW" sz="3600" dirty="0">
                <a:sym typeface="Wingdings" panose="05000000000000000000" pitchFamily="2" charset="2"/>
              </a:rPr>
              <a:t> </a:t>
            </a:r>
            <a:r>
              <a:rPr lang="en-US" altLang="zh-TW" sz="3600" b="1" dirty="0">
                <a:solidFill>
                  <a:srgbClr val="7030A0"/>
                </a:solidFill>
                <a:sym typeface="Wingdings" panose="05000000000000000000" pitchFamily="2" charset="2"/>
              </a:rPr>
              <a:t>Science of Better!!</a:t>
            </a:r>
            <a:endParaRPr lang="en-US" altLang="zh-TW" sz="3600" b="1" dirty="0">
              <a:solidFill>
                <a:srgbClr val="7030A0"/>
              </a:solidFill>
            </a:endParaRPr>
          </a:p>
        </p:txBody>
      </p:sp>
    </p:spTree>
    <p:extLst>
      <p:ext uri="{BB962C8B-B14F-4D97-AF65-F5344CB8AC3E}">
        <p14:creationId xmlns:p14="http://schemas.microsoft.com/office/powerpoint/2010/main" val="56706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60E906-4FC7-4003-9766-777C3749FFF1}"/>
              </a:ext>
            </a:extLst>
          </p:cNvPr>
          <p:cNvSpPr>
            <a:spLocks noGrp="1"/>
          </p:cNvSpPr>
          <p:nvPr>
            <p:ph type="title"/>
          </p:nvPr>
        </p:nvSpPr>
        <p:spPr/>
        <p:txBody>
          <a:bodyPr/>
          <a:lstStyle/>
          <a:p>
            <a:r>
              <a:rPr lang="en-US" altLang="zh-TW"/>
              <a:t>Terminology</a:t>
            </a:r>
            <a:endParaRPr lang="zh-TW" altLang="en-US"/>
          </a:p>
        </p:txBody>
      </p:sp>
      <p:sp>
        <p:nvSpPr>
          <p:cNvPr id="3" name="內容版面配置區 2">
            <a:extLst>
              <a:ext uri="{FF2B5EF4-FFF2-40B4-BE49-F238E27FC236}">
                <a16:creationId xmlns:a16="http://schemas.microsoft.com/office/drawing/2014/main" id="{56D45FD3-3621-431B-9481-D58EF04C230D}"/>
              </a:ext>
            </a:extLst>
          </p:cNvPr>
          <p:cNvSpPr>
            <a:spLocks noGrp="1"/>
          </p:cNvSpPr>
          <p:nvPr>
            <p:ph idx="1"/>
          </p:nvPr>
        </p:nvSpPr>
        <p:spPr/>
        <p:txBody>
          <a:bodyPr/>
          <a:lstStyle/>
          <a:p>
            <a:r>
              <a:rPr lang="en-US" altLang="zh-TW" dirty="0"/>
              <a:t>The British/Europeans refer to “</a:t>
            </a:r>
            <a:r>
              <a:rPr lang="en-US" altLang="zh-TW" dirty="0">
                <a:solidFill>
                  <a:srgbClr val="C00000"/>
                </a:solidFill>
              </a:rPr>
              <a:t>Operational Research</a:t>
            </a:r>
            <a:r>
              <a:rPr lang="en-US" altLang="zh-TW" dirty="0"/>
              <a:t>", the Americans to “</a:t>
            </a:r>
            <a:r>
              <a:rPr lang="en-US" altLang="zh-TW" dirty="0">
                <a:solidFill>
                  <a:srgbClr val="C00000"/>
                </a:solidFill>
              </a:rPr>
              <a:t>Operations Research</a:t>
            </a:r>
            <a:r>
              <a:rPr lang="en-US" altLang="zh-TW" dirty="0"/>
              <a:t>" - but both are often shortened to just "</a:t>
            </a:r>
            <a:r>
              <a:rPr lang="en-US" altLang="zh-TW" dirty="0">
                <a:solidFill>
                  <a:srgbClr val="C00000"/>
                </a:solidFill>
              </a:rPr>
              <a:t>OR</a:t>
            </a:r>
            <a:r>
              <a:rPr lang="en-US" altLang="zh-TW" dirty="0"/>
              <a:t>".</a:t>
            </a:r>
          </a:p>
          <a:p>
            <a:endParaRPr lang="en-US" altLang="zh-TW" dirty="0"/>
          </a:p>
          <a:p>
            <a:r>
              <a:rPr lang="en-US" altLang="zh-TW" dirty="0"/>
              <a:t>Another term used for this field is “</a:t>
            </a:r>
            <a:r>
              <a:rPr lang="en-US" altLang="zh-TW" dirty="0">
                <a:solidFill>
                  <a:srgbClr val="C00000"/>
                </a:solidFill>
              </a:rPr>
              <a:t>Management Science</a:t>
            </a:r>
            <a:r>
              <a:rPr lang="en-US" altLang="zh-TW" dirty="0"/>
              <a:t>" ("</a:t>
            </a:r>
            <a:r>
              <a:rPr lang="en-US" altLang="zh-TW" dirty="0">
                <a:solidFill>
                  <a:srgbClr val="C00000"/>
                </a:solidFill>
              </a:rPr>
              <a:t>MS</a:t>
            </a:r>
            <a:r>
              <a:rPr lang="en-US" altLang="zh-TW" dirty="0"/>
              <a:t>"). In U.S. OR and MS are combined together to form "</a:t>
            </a:r>
            <a:r>
              <a:rPr lang="en-US" altLang="zh-TW" dirty="0">
                <a:solidFill>
                  <a:srgbClr val="C00000"/>
                </a:solidFill>
              </a:rPr>
              <a:t>OR/MS</a:t>
            </a:r>
            <a:r>
              <a:rPr lang="en-US" altLang="zh-TW" dirty="0"/>
              <a:t>" or "</a:t>
            </a:r>
            <a:r>
              <a:rPr lang="en-US" altLang="zh-TW" dirty="0">
                <a:solidFill>
                  <a:srgbClr val="C00000"/>
                </a:solidFill>
              </a:rPr>
              <a:t>ORMS</a:t>
            </a:r>
            <a:r>
              <a:rPr lang="en-US" altLang="zh-TW" dirty="0"/>
              <a:t>". </a:t>
            </a:r>
          </a:p>
          <a:p>
            <a:endParaRPr lang="en-US" altLang="zh-TW" dirty="0"/>
          </a:p>
          <a:p>
            <a:r>
              <a:rPr lang="en-US" altLang="zh-TW" dirty="0"/>
              <a:t>Yet other terms sometimes used are “</a:t>
            </a:r>
            <a:r>
              <a:rPr lang="en-US" altLang="zh-TW" dirty="0">
                <a:solidFill>
                  <a:srgbClr val="C00000"/>
                </a:solidFill>
              </a:rPr>
              <a:t>Industrial Engineering</a:t>
            </a:r>
            <a:r>
              <a:rPr lang="en-US" altLang="zh-TW" dirty="0"/>
              <a:t>" ("</a:t>
            </a:r>
            <a:r>
              <a:rPr lang="en-US" altLang="zh-TW" dirty="0">
                <a:solidFill>
                  <a:srgbClr val="C00000"/>
                </a:solidFill>
              </a:rPr>
              <a:t>IE</a:t>
            </a:r>
            <a:r>
              <a:rPr lang="en-US" altLang="zh-TW" dirty="0"/>
              <a:t>") and “</a:t>
            </a:r>
            <a:r>
              <a:rPr lang="en-US" altLang="zh-TW" dirty="0">
                <a:solidFill>
                  <a:srgbClr val="C00000"/>
                </a:solidFill>
              </a:rPr>
              <a:t>Decision Science</a:t>
            </a:r>
            <a:r>
              <a:rPr lang="en-US" altLang="zh-TW" dirty="0"/>
              <a:t>" ("</a:t>
            </a:r>
            <a:r>
              <a:rPr lang="en-US" altLang="zh-TW" dirty="0">
                <a:solidFill>
                  <a:srgbClr val="C00000"/>
                </a:solidFill>
              </a:rPr>
              <a:t>DS</a:t>
            </a:r>
            <a:r>
              <a:rPr lang="en-US" altLang="zh-TW" dirty="0"/>
              <a:t>").</a:t>
            </a:r>
          </a:p>
          <a:p>
            <a:endParaRPr lang="zh-TW" altLang="en-US" dirty="0"/>
          </a:p>
        </p:txBody>
      </p:sp>
      <p:sp>
        <p:nvSpPr>
          <p:cNvPr id="4" name="投影片編號版面配置區 3">
            <a:extLst>
              <a:ext uri="{FF2B5EF4-FFF2-40B4-BE49-F238E27FC236}">
                <a16:creationId xmlns:a16="http://schemas.microsoft.com/office/drawing/2014/main" id="{12FE706A-7406-4730-9E8A-98E49E99D19E}"/>
              </a:ext>
            </a:extLst>
          </p:cNvPr>
          <p:cNvSpPr>
            <a:spLocks noGrp="1"/>
          </p:cNvSpPr>
          <p:nvPr>
            <p:ph type="sldNum" sz="quarter" idx="10"/>
          </p:nvPr>
        </p:nvSpPr>
        <p:spPr/>
        <p:txBody>
          <a:bodyPr/>
          <a:lstStyle/>
          <a:p>
            <a:pPr>
              <a:defRPr/>
            </a:pPr>
            <a:fld id="{974A970F-C714-40BE-9C6C-EB0657C15CD9}" type="slidenum">
              <a:rPr lang="zh-TW" altLang="en-US" smtClean="0"/>
              <a:pPr>
                <a:defRPr/>
              </a:pPr>
              <a:t>11</a:t>
            </a:fld>
            <a:endParaRPr lang="en-US" altLang="zh-TW"/>
          </a:p>
        </p:txBody>
      </p:sp>
    </p:spTree>
    <p:extLst>
      <p:ext uri="{BB962C8B-B14F-4D97-AF65-F5344CB8AC3E}">
        <p14:creationId xmlns:p14="http://schemas.microsoft.com/office/powerpoint/2010/main" val="22336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63E8E1-A536-409D-AA55-9D32873482E8}"/>
              </a:ext>
            </a:extLst>
          </p:cNvPr>
          <p:cNvSpPr>
            <a:spLocks noGrp="1"/>
          </p:cNvSpPr>
          <p:nvPr>
            <p:ph type="title"/>
          </p:nvPr>
        </p:nvSpPr>
        <p:spPr/>
        <p:txBody>
          <a:bodyPr/>
          <a:lstStyle/>
          <a:p>
            <a:r>
              <a:rPr lang="en-US" altLang="zh-TW"/>
              <a:t>OR Models</a:t>
            </a:r>
            <a:endParaRPr lang="zh-TW" altLang="en-US"/>
          </a:p>
        </p:txBody>
      </p:sp>
      <p:sp>
        <p:nvSpPr>
          <p:cNvPr id="3" name="內容版面配置區 2">
            <a:extLst>
              <a:ext uri="{FF2B5EF4-FFF2-40B4-BE49-F238E27FC236}">
                <a16:creationId xmlns:a16="http://schemas.microsoft.com/office/drawing/2014/main" id="{25A95156-8533-4D50-B530-8F8EB4C33524}"/>
              </a:ext>
            </a:extLst>
          </p:cNvPr>
          <p:cNvSpPr>
            <a:spLocks noGrp="1"/>
          </p:cNvSpPr>
          <p:nvPr>
            <p:ph idx="1"/>
          </p:nvPr>
        </p:nvSpPr>
        <p:spPr/>
        <p:txBody>
          <a:bodyPr/>
          <a:lstStyle/>
          <a:p>
            <a:pPr marL="0" indent="0">
              <a:buNone/>
            </a:pPr>
            <a:r>
              <a:rPr lang="en-US" altLang="zh-TW" b="1" dirty="0">
                <a:solidFill>
                  <a:schemeClr val="tx2">
                    <a:lumMod val="95000"/>
                    <a:lumOff val="5000"/>
                  </a:schemeClr>
                </a:solidFill>
              </a:rPr>
              <a:t> Deterministic Models</a:t>
            </a:r>
          </a:p>
          <a:p>
            <a:pPr marL="0" indent="0">
              <a:buNone/>
            </a:pPr>
            <a:r>
              <a:rPr lang="en-US" altLang="zh-TW" dirty="0"/>
              <a:t>• </a:t>
            </a:r>
            <a:r>
              <a:rPr lang="en-US" altLang="zh-TW" dirty="0">
                <a:solidFill>
                  <a:srgbClr val="C00000"/>
                </a:solidFill>
              </a:rPr>
              <a:t>Linear Programming</a:t>
            </a:r>
            <a:r>
              <a:rPr lang="en-US" altLang="zh-TW" dirty="0"/>
              <a:t>	</a:t>
            </a:r>
          </a:p>
          <a:p>
            <a:pPr marL="0" indent="0">
              <a:buNone/>
            </a:pPr>
            <a:r>
              <a:rPr lang="en-US" altLang="zh-TW" dirty="0"/>
              <a:t>• Network Optimization	</a:t>
            </a:r>
          </a:p>
          <a:p>
            <a:pPr marL="0" indent="0">
              <a:buNone/>
            </a:pPr>
            <a:r>
              <a:rPr lang="en-US" altLang="zh-TW" dirty="0"/>
              <a:t>• </a:t>
            </a:r>
            <a:r>
              <a:rPr lang="en-US" altLang="zh-TW" dirty="0">
                <a:solidFill>
                  <a:srgbClr val="C00000"/>
                </a:solidFill>
              </a:rPr>
              <a:t>Integer Programming</a:t>
            </a:r>
            <a:r>
              <a:rPr lang="en-US" altLang="zh-TW" dirty="0"/>
              <a:t>	</a:t>
            </a:r>
          </a:p>
          <a:p>
            <a:pPr marL="0" indent="0">
              <a:buNone/>
            </a:pPr>
            <a:r>
              <a:rPr lang="en-US" altLang="zh-TW" dirty="0"/>
              <a:t>• Nonlinear Programming</a:t>
            </a:r>
          </a:p>
          <a:p>
            <a:endParaRPr lang="zh-TW" altLang="en-US" dirty="0"/>
          </a:p>
        </p:txBody>
      </p:sp>
      <p:sp>
        <p:nvSpPr>
          <p:cNvPr id="4" name="投影片編號版面配置區 3">
            <a:extLst>
              <a:ext uri="{FF2B5EF4-FFF2-40B4-BE49-F238E27FC236}">
                <a16:creationId xmlns:a16="http://schemas.microsoft.com/office/drawing/2014/main" id="{C8E7061F-CF30-4A97-BCD1-6CFF2AF059E0}"/>
              </a:ext>
            </a:extLst>
          </p:cNvPr>
          <p:cNvSpPr>
            <a:spLocks noGrp="1"/>
          </p:cNvSpPr>
          <p:nvPr>
            <p:ph type="sldNum" sz="quarter" idx="10"/>
          </p:nvPr>
        </p:nvSpPr>
        <p:spPr/>
        <p:txBody>
          <a:bodyPr/>
          <a:lstStyle/>
          <a:p>
            <a:pPr>
              <a:defRPr/>
            </a:pPr>
            <a:fld id="{974A970F-C714-40BE-9C6C-EB0657C15CD9}" type="slidenum">
              <a:rPr lang="zh-TW" altLang="en-US" smtClean="0"/>
              <a:pPr>
                <a:defRPr/>
              </a:pPr>
              <a:t>12</a:t>
            </a:fld>
            <a:endParaRPr lang="en-US" altLang="zh-TW"/>
          </a:p>
        </p:txBody>
      </p:sp>
      <p:sp>
        <p:nvSpPr>
          <p:cNvPr id="5" name="文字方塊 4">
            <a:extLst>
              <a:ext uri="{FF2B5EF4-FFF2-40B4-BE49-F238E27FC236}">
                <a16:creationId xmlns:a16="http://schemas.microsoft.com/office/drawing/2014/main" id="{C90C6B7C-D0B8-4CBC-BF7C-6C282321A608}"/>
              </a:ext>
            </a:extLst>
          </p:cNvPr>
          <p:cNvSpPr txBox="1"/>
          <p:nvPr/>
        </p:nvSpPr>
        <p:spPr>
          <a:xfrm>
            <a:off x="4385142" y="990600"/>
            <a:ext cx="5635966" cy="3970318"/>
          </a:xfrm>
          <a:prstGeom prst="rect">
            <a:avLst/>
          </a:prstGeom>
          <a:noFill/>
        </p:spPr>
        <p:txBody>
          <a:bodyPr wrap="none" rtlCol="0">
            <a:spAutoFit/>
          </a:bodyPr>
          <a:lstStyle/>
          <a:p>
            <a:pPr marL="0" indent="0">
              <a:buNone/>
            </a:pPr>
            <a:r>
              <a:rPr lang="en-US" altLang="zh-TW" sz="2800" b="1" dirty="0">
                <a:solidFill>
                  <a:schemeClr val="tx2">
                    <a:lumMod val="95000"/>
                    <a:lumOff val="5000"/>
                  </a:schemeClr>
                </a:solidFill>
              </a:rPr>
              <a:t>       Stochastic Models</a:t>
            </a:r>
          </a:p>
          <a:p>
            <a:pPr marL="0" indent="0">
              <a:buNone/>
            </a:pPr>
            <a:r>
              <a:rPr lang="en-US" altLang="zh-TW" sz="2800" dirty="0">
                <a:solidFill>
                  <a:srgbClr val="00664D"/>
                </a:solidFill>
              </a:rPr>
              <a:t>• Discrete-Time Markov Chains</a:t>
            </a:r>
          </a:p>
          <a:p>
            <a:pPr marL="0" indent="0">
              <a:buNone/>
            </a:pPr>
            <a:r>
              <a:rPr lang="en-US" altLang="zh-TW" sz="2800" dirty="0">
                <a:solidFill>
                  <a:srgbClr val="00664D"/>
                </a:solidFill>
              </a:rPr>
              <a:t>• Continuous-Time Markov Chains</a:t>
            </a:r>
          </a:p>
          <a:p>
            <a:pPr marL="0" indent="0">
              <a:buNone/>
            </a:pPr>
            <a:r>
              <a:rPr lang="en-US" altLang="zh-TW" sz="2800" dirty="0">
                <a:solidFill>
                  <a:srgbClr val="00664D"/>
                </a:solidFill>
              </a:rPr>
              <a:t>• Queuing Theory (waiting lines)</a:t>
            </a:r>
          </a:p>
          <a:p>
            <a:pPr marL="0" indent="0">
              <a:buNone/>
            </a:pPr>
            <a:r>
              <a:rPr lang="en-US" altLang="zh-TW" sz="2800" dirty="0">
                <a:solidFill>
                  <a:srgbClr val="00664D"/>
                </a:solidFill>
              </a:rPr>
              <a:t>• Decision Analysis</a:t>
            </a:r>
          </a:p>
          <a:p>
            <a:pPr marL="0" indent="0">
              <a:buNone/>
            </a:pPr>
            <a:r>
              <a:rPr lang="en-US" altLang="zh-TW" sz="2800" dirty="0">
                <a:solidFill>
                  <a:srgbClr val="00664D"/>
                </a:solidFill>
              </a:rPr>
              <a:t>• Inventory Models               </a:t>
            </a:r>
          </a:p>
          <a:p>
            <a:r>
              <a:rPr lang="en-US" altLang="zh-TW" sz="2800" dirty="0">
                <a:solidFill>
                  <a:srgbClr val="00664D"/>
                </a:solidFill>
              </a:rPr>
              <a:t>• Game Theory</a:t>
            </a:r>
          </a:p>
          <a:p>
            <a:r>
              <a:rPr lang="en-US" altLang="zh-TW" sz="2800" dirty="0">
                <a:solidFill>
                  <a:srgbClr val="00664D"/>
                </a:solidFill>
              </a:rPr>
              <a:t>• Inventory models</a:t>
            </a:r>
          </a:p>
          <a:p>
            <a:r>
              <a:rPr lang="en-US" altLang="zh-TW" sz="2800" dirty="0">
                <a:solidFill>
                  <a:srgbClr val="00664D"/>
                </a:solidFill>
              </a:rPr>
              <a:t>• Simulation </a:t>
            </a:r>
            <a:endParaRPr lang="zh-TW" altLang="en-US" sz="2800" dirty="0">
              <a:solidFill>
                <a:srgbClr val="00664D"/>
              </a:solidFill>
            </a:endParaRPr>
          </a:p>
        </p:txBody>
      </p:sp>
    </p:spTree>
    <p:extLst>
      <p:ext uri="{BB962C8B-B14F-4D97-AF65-F5344CB8AC3E}">
        <p14:creationId xmlns:p14="http://schemas.microsoft.com/office/powerpoint/2010/main" val="72055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p:txBody>
          <a:bodyPr/>
          <a:lstStyle/>
          <a:p>
            <a:fld id="{2C560F00-B17E-4BC6-A88B-968F6497B8ED}" type="slidenum">
              <a:rPr lang="zh-TW" altLang="en-US"/>
              <a:pPr/>
              <a:t>13</a:t>
            </a:fld>
            <a:endParaRPr lang="en-US" altLang="zh-TW" dirty="0"/>
          </a:p>
        </p:txBody>
      </p:sp>
      <p:sp>
        <p:nvSpPr>
          <p:cNvPr id="380930" name="Rectangle 2"/>
          <p:cNvSpPr>
            <a:spLocks noGrp="1" noChangeArrowheads="1"/>
          </p:cNvSpPr>
          <p:nvPr>
            <p:ph type="title"/>
          </p:nvPr>
        </p:nvSpPr>
        <p:spPr/>
        <p:txBody>
          <a:bodyPr/>
          <a:lstStyle/>
          <a:p>
            <a:r>
              <a:rPr lang="en-US" altLang="zh-TW"/>
              <a:t>Overview of Optimization</a:t>
            </a:r>
            <a:endParaRPr lang="en-US" altLang="zh-TW" dirty="0"/>
          </a:p>
        </p:txBody>
      </p:sp>
      <p:sp>
        <p:nvSpPr>
          <p:cNvPr id="380931" name="Rectangle 3"/>
          <p:cNvSpPr>
            <a:spLocks noGrp="1" noChangeArrowheads="1"/>
          </p:cNvSpPr>
          <p:nvPr>
            <p:ph type="body" idx="1"/>
          </p:nvPr>
        </p:nvSpPr>
        <p:spPr/>
        <p:txBody>
          <a:bodyPr/>
          <a:lstStyle/>
          <a:p>
            <a:r>
              <a:rPr lang="en-US" altLang="zh-TW" dirty="0"/>
              <a:t>Categories of optimization problems </a:t>
            </a:r>
            <a:r>
              <a:rPr lang="en-US" altLang="zh-TW" sz="1400" dirty="0">
                <a:solidFill>
                  <a:srgbClr val="FF6600"/>
                </a:solidFill>
              </a:rPr>
              <a:t>14-15</a:t>
            </a:r>
          </a:p>
          <a:p>
            <a:pPr lvl="1"/>
            <a:r>
              <a:rPr lang="en-US" altLang="zh-TW" dirty="0"/>
              <a:t>Deterministic vs. stochastic</a:t>
            </a:r>
          </a:p>
          <a:p>
            <a:pPr lvl="1"/>
            <a:r>
              <a:rPr lang="en-US" altLang="zh-TW" dirty="0"/>
              <a:t>Linear vs. nonlinear</a:t>
            </a:r>
          </a:p>
          <a:p>
            <a:pPr lvl="1"/>
            <a:r>
              <a:rPr lang="en-US" altLang="zh-TW" dirty="0"/>
              <a:t>Continuous vs. Discrete</a:t>
            </a:r>
          </a:p>
          <a:p>
            <a:pPr lvl="1"/>
            <a:r>
              <a:rPr lang="en-US" altLang="zh-TW" dirty="0"/>
              <a:t>Fractional vs. integral</a:t>
            </a:r>
          </a:p>
          <a:p>
            <a:r>
              <a:rPr lang="en-US" altLang="zh-TW" dirty="0"/>
              <a:t>Difficulty of optimization problems &amp; solution methods </a:t>
            </a:r>
            <a:r>
              <a:rPr lang="en-US" altLang="zh-TW" sz="1200" dirty="0">
                <a:solidFill>
                  <a:srgbClr val="FF6600"/>
                </a:solidFill>
              </a:rPr>
              <a:t>16-17</a:t>
            </a:r>
          </a:p>
          <a:p>
            <a:pPr lvl="1"/>
            <a:r>
              <a:rPr lang="en-US" altLang="zh-TW" dirty="0"/>
              <a:t>Polynomial time, Exponential time, NP</a:t>
            </a:r>
          </a:p>
          <a:p>
            <a:r>
              <a:rPr lang="en-US" altLang="zh-TW" dirty="0"/>
              <a:t>Solution methods &amp; software packages </a:t>
            </a:r>
            <a:r>
              <a:rPr lang="en-US" altLang="zh-TW" sz="1200" dirty="0">
                <a:solidFill>
                  <a:srgbClr val="FF6600"/>
                </a:solidFill>
              </a:rPr>
              <a:t>18-19</a:t>
            </a:r>
          </a:p>
          <a:p>
            <a:pPr lvl="1"/>
            <a:r>
              <a:rPr lang="en-US" altLang="zh-TW" dirty="0"/>
              <a:t>Optimal solution vs. good solution (exact vs. approximate)</a:t>
            </a:r>
          </a:p>
        </p:txBody>
      </p:sp>
    </p:spTree>
    <p:extLst>
      <p:ext uri="{BB962C8B-B14F-4D97-AF65-F5344CB8AC3E}">
        <p14:creationId xmlns:p14="http://schemas.microsoft.com/office/powerpoint/2010/main" val="3738574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09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09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09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0931">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80931">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80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p:txBody>
          <a:bodyPr/>
          <a:lstStyle/>
          <a:p>
            <a:fld id="{B869ABC6-B0D0-465B-B6F6-D6FF60BC71FD}" type="slidenum">
              <a:rPr lang="zh-TW" altLang="en-US" smtClean="0"/>
              <a:pPr/>
              <a:t>14</a:t>
            </a:fld>
            <a:endParaRPr lang="en-US" altLang="zh-TW" dirty="0"/>
          </a:p>
        </p:txBody>
      </p:sp>
      <p:sp>
        <p:nvSpPr>
          <p:cNvPr id="385026" name="Rectangle 2"/>
          <p:cNvSpPr>
            <a:spLocks noGrp="1" noChangeArrowheads="1"/>
          </p:cNvSpPr>
          <p:nvPr>
            <p:ph type="title"/>
          </p:nvPr>
        </p:nvSpPr>
        <p:spPr/>
        <p:txBody>
          <a:bodyPr/>
          <a:lstStyle/>
          <a:p>
            <a:r>
              <a:rPr lang="en-US" altLang="zh-TW" sz="3800" dirty="0"/>
              <a:t>Categories of optimization problems (1/2)</a:t>
            </a:r>
          </a:p>
        </p:txBody>
      </p:sp>
      <p:sp>
        <p:nvSpPr>
          <p:cNvPr id="385027" name="Rectangle 3"/>
          <p:cNvSpPr>
            <a:spLocks noGrp="1" noChangeArrowheads="1"/>
          </p:cNvSpPr>
          <p:nvPr>
            <p:ph type="body" idx="1"/>
          </p:nvPr>
        </p:nvSpPr>
        <p:spPr/>
        <p:txBody>
          <a:bodyPr/>
          <a:lstStyle/>
          <a:p>
            <a:pPr>
              <a:lnSpc>
                <a:spcPct val="90000"/>
              </a:lnSpc>
            </a:pPr>
            <a:r>
              <a:rPr lang="en-US" altLang="zh-TW" dirty="0"/>
              <a:t>Mathematical programming problem</a:t>
            </a:r>
          </a:p>
          <a:p>
            <a:pPr lvl="1">
              <a:lnSpc>
                <a:spcPct val="90000"/>
              </a:lnSpc>
            </a:pPr>
            <a:r>
              <a:rPr lang="en-US" altLang="zh-TW" dirty="0"/>
              <a:t>Decision variables, Objective function, constraints</a:t>
            </a:r>
          </a:p>
          <a:p>
            <a:pPr>
              <a:lnSpc>
                <a:spcPct val="90000"/>
              </a:lnSpc>
            </a:pPr>
            <a:r>
              <a:rPr lang="en-US" altLang="zh-TW" dirty="0"/>
              <a:t>Deterministic vs. stochastic</a:t>
            </a:r>
          </a:p>
          <a:p>
            <a:pPr lvl="1">
              <a:lnSpc>
                <a:spcPct val="90000"/>
              </a:lnSpc>
            </a:pPr>
            <a:r>
              <a:rPr lang="en-US" altLang="zh-TW" dirty="0"/>
              <a:t>LP, NLP, IP, DP </a:t>
            </a:r>
            <a:r>
              <a:rPr lang="en-US" altLang="zh-TW" dirty="0">
                <a:sym typeface="Wingdings" pitchFamily="2" charset="2"/>
              </a:rPr>
              <a:t> deterministic</a:t>
            </a:r>
            <a:endParaRPr lang="en-US" altLang="zh-TW" dirty="0"/>
          </a:p>
          <a:p>
            <a:pPr lvl="1">
              <a:lnSpc>
                <a:spcPct val="90000"/>
              </a:lnSpc>
            </a:pPr>
            <a:r>
              <a:rPr lang="en-US" altLang="zh-TW" dirty="0"/>
              <a:t>Probability, expectation </a:t>
            </a:r>
            <a:r>
              <a:rPr lang="en-US" altLang="zh-TW" dirty="0">
                <a:sym typeface="Wingdings" pitchFamily="2" charset="2"/>
              </a:rPr>
              <a:t> stochastic</a:t>
            </a:r>
          </a:p>
          <a:p>
            <a:pPr lvl="1">
              <a:lnSpc>
                <a:spcPct val="90000"/>
              </a:lnSpc>
            </a:pPr>
            <a:r>
              <a:rPr lang="en-US" altLang="zh-TW" dirty="0">
                <a:sym typeface="Wingdings" pitchFamily="2" charset="2"/>
              </a:rPr>
              <a:t>Solving stochastic opt by deterministic opt </a:t>
            </a:r>
            <a:r>
              <a:rPr lang="en-US" altLang="zh-TW" dirty="0" err="1">
                <a:sym typeface="Wingdings" pitchFamily="2" charset="2"/>
              </a:rPr>
              <a:t>soln</a:t>
            </a:r>
            <a:r>
              <a:rPr lang="en-US" altLang="zh-TW" dirty="0">
                <a:sym typeface="Wingdings" pitchFamily="2" charset="2"/>
              </a:rPr>
              <a:t> methods</a:t>
            </a:r>
            <a:endParaRPr lang="en-US" altLang="zh-TW" dirty="0"/>
          </a:p>
          <a:p>
            <a:pPr>
              <a:lnSpc>
                <a:spcPct val="90000"/>
              </a:lnSpc>
            </a:pPr>
            <a:r>
              <a:rPr lang="en-US" altLang="zh-TW" dirty="0"/>
              <a:t>Linear vs. nonlinear</a:t>
            </a:r>
          </a:p>
          <a:p>
            <a:pPr lvl="1">
              <a:lnSpc>
                <a:spcPct val="90000"/>
              </a:lnSpc>
            </a:pPr>
            <a:r>
              <a:rPr lang="en-US" altLang="zh-TW" dirty="0"/>
              <a:t>Objective function, constraints</a:t>
            </a:r>
          </a:p>
          <a:p>
            <a:pPr lvl="1">
              <a:lnSpc>
                <a:spcPct val="90000"/>
              </a:lnSpc>
            </a:pPr>
            <a:r>
              <a:rPr lang="en-US" altLang="zh-TW" dirty="0"/>
              <a:t>KKT conditions (1</a:t>
            </a:r>
            <a:r>
              <a:rPr lang="en-US" altLang="zh-TW" baseline="30000" dirty="0"/>
              <a:t>st</a:t>
            </a:r>
            <a:r>
              <a:rPr lang="en-US" altLang="zh-TW" dirty="0"/>
              <a:t> 2</a:t>
            </a:r>
            <a:r>
              <a:rPr lang="en-US" altLang="zh-TW" baseline="30000" dirty="0"/>
              <a:t>nd</a:t>
            </a:r>
            <a:r>
              <a:rPr lang="en-US" altLang="zh-TW" dirty="0"/>
              <a:t> derivatives=0)</a:t>
            </a:r>
          </a:p>
          <a:p>
            <a:pPr lvl="1">
              <a:lnSpc>
                <a:spcPct val="90000"/>
              </a:lnSpc>
            </a:pPr>
            <a:r>
              <a:rPr lang="en-US" altLang="zh-TW" dirty="0"/>
              <a:t>Global optimum vs. local optimum</a:t>
            </a:r>
          </a:p>
          <a:p>
            <a:pPr lvl="1">
              <a:lnSpc>
                <a:spcPct val="90000"/>
              </a:lnSpc>
            </a:pPr>
            <a:r>
              <a:rPr lang="en-US" altLang="zh-TW" dirty="0"/>
              <a:t>Simplex method vs. newton’s method</a:t>
            </a:r>
          </a:p>
        </p:txBody>
      </p:sp>
    </p:spTree>
    <p:extLst>
      <p:ext uri="{BB962C8B-B14F-4D97-AF65-F5344CB8AC3E}">
        <p14:creationId xmlns:p14="http://schemas.microsoft.com/office/powerpoint/2010/main" val="255325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50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50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502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2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502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502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50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p:txBody>
          <a:bodyPr/>
          <a:lstStyle/>
          <a:p>
            <a:fld id="{34419165-9190-482C-92AE-399168983041}" type="slidenum">
              <a:rPr lang="zh-TW" altLang="en-US" smtClean="0"/>
              <a:pPr/>
              <a:t>15</a:t>
            </a:fld>
            <a:endParaRPr lang="en-US" altLang="zh-TW" dirty="0"/>
          </a:p>
        </p:txBody>
      </p:sp>
      <p:sp>
        <p:nvSpPr>
          <p:cNvPr id="387074" name="Rectangle 2"/>
          <p:cNvSpPr>
            <a:spLocks noGrp="1" noChangeArrowheads="1"/>
          </p:cNvSpPr>
          <p:nvPr>
            <p:ph type="title"/>
          </p:nvPr>
        </p:nvSpPr>
        <p:spPr/>
        <p:txBody>
          <a:bodyPr/>
          <a:lstStyle/>
          <a:p>
            <a:r>
              <a:rPr lang="en-US" altLang="zh-TW" sz="3800"/>
              <a:t>Categories of optimization problems (2/2)</a:t>
            </a:r>
          </a:p>
        </p:txBody>
      </p:sp>
      <p:sp>
        <p:nvSpPr>
          <p:cNvPr id="387075" name="Rectangle 3"/>
          <p:cNvSpPr>
            <a:spLocks noGrp="1" noChangeArrowheads="1"/>
          </p:cNvSpPr>
          <p:nvPr>
            <p:ph type="body" idx="1"/>
          </p:nvPr>
        </p:nvSpPr>
        <p:spPr/>
        <p:txBody>
          <a:bodyPr/>
          <a:lstStyle/>
          <a:p>
            <a:r>
              <a:rPr lang="en-US" altLang="zh-TW" dirty="0"/>
              <a:t>Continuous vs. Discrete</a:t>
            </a:r>
          </a:p>
          <a:p>
            <a:pPr lvl="1"/>
            <a:r>
              <a:rPr lang="en-US" altLang="zh-TW" dirty="0"/>
              <a:t>Continuous opt is usually easier (e.g., LP vs. IP)</a:t>
            </a:r>
          </a:p>
          <a:p>
            <a:pPr lvl="1"/>
            <a:r>
              <a:rPr lang="en-US" altLang="zh-TW" dirty="0"/>
              <a:t>Continuous opt : by Gradient oriented methods (e.g., NLP)</a:t>
            </a:r>
          </a:p>
          <a:p>
            <a:pPr lvl="1"/>
            <a:r>
              <a:rPr lang="en-US" altLang="zh-TW" dirty="0"/>
              <a:t>Discrete opt : by enumeration  (e.g., IP)</a:t>
            </a:r>
          </a:p>
          <a:p>
            <a:r>
              <a:rPr lang="en-US" altLang="zh-TW" dirty="0"/>
              <a:t>Fractional vs. integral</a:t>
            </a:r>
          </a:p>
          <a:p>
            <a:pPr lvl="1"/>
            <a:r>
              <a:rPr lang="en-US" altLang="zh-TW" dirty="0"/>
              <a:t>Fractional opt is usually easier</a:t>
            </a:r>
          </a:p>
          <a:p>
            <a:pPr lvl="1"/>
            <a:r>
              <a:rPr lang="en-US" altLang="zh-TW" dirty="0"/>
              <a:t>Special case : network structure (Total unimodularity, TUM)</a:t>
            </a:r>
          </a:p>
          <a:p>
            <a:r>
              <a:rPr lang="en-US" altLang="zh-TW" dirty="0"/>
              <a:t>Single objective vs. multiple objectives</a:t>
            </a:r>
          </a:p>
          <a:p>
            <a:pPr lvl="1"/>
            <a:r>
              <a:rPr lang="en-US" altLang="zh-TW" dirty="0"/>
              <a:t>Weighted sum of different objectives</a:t>
            </a:r>
          </a:p>
          <a:p>
            <a:r>
              <a:rPr lang="en-US" altLang="zh-TW" dirty="0"/>
              <a:t>Convexity in objective function (e.g., linear, quadratic)</a:t>
            </a:r>
          </a:p>
          <a:p>
            <a:r>
              <a:rPr lang="en-US" altLang="zh-TW" dirty="0"/>
              <a:t>Convexity in variable domain (i.e., convex set)</a:t>
            </a:r>
          </a:p>
        </p:txBody>
      </p:sp>
    </p:spTree>
    <p:extLst>
      <p:ext uri="{BB962C8B-B14F-4D97-AF65-F5344CB8AC3E}">
        <p14:creationId xmlns:p14="http://schemas.microsoft.com/office/powerpoint/2010/main" val="1314382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7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70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70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70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7075">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87075">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7075">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870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p:txBody>
          <a:bodyPr/>
          <a:lstStyle/>
          <a:p>
            <a:fld id="{C7122E26-03CF-42B8-AEE0-6E39771C1F5B}" type="slidenum">
              <a:rPr lang="zh-TW" altLang="en-US" smtClean="0"/>
              <a:pPr/>
              <a:t>16</a:t>
            </a:fld>
            <a:endParaRPr lang="en-US" altLang="zh-TW" dirty="0"/>
          </a:p>
        </p:txBody>
      </p:sp>
      <p:sp>
        <p:nvSpPr>
          <p:cNvPr id="389122" name="Rectangle 2"/>
          <p:cNvSpPr>
            <a:spLocks noGrp="1" noChangeArrowheads="1"/>
          </p:cNvSpPr>
          <p:nvPr>
            <p:ph type="title"/>
          </p:nvPr>
        </p:nvSpPr>
        <p:spPr/>
        <p:txBody>
          <a:bodyPr/>
          <a:lstStyle/>
          <a:p>
            <a:r>
              <a:rPr lang="en-US" altLang="zh-TW" dirty="0"/>
              <a:t>Difficulty of problems &amp; methods </a:t>
            </a:r>
            <a:r>
              <a:rPr lang="en-US" altLang="zh-TW" sz="2400" dirty="0"/>
              <a:t>(1/2)</a:t>
            </a:r>
          </a:p>
        </p:txBody>
      </p:sp>
      <p:sp>
        <p:nvSpPr>
          <p:cNvPr id="389123" name="Rectangle 3"/>
          <p:cNvSpPr>
            <a:spLocks noGrp="1" noChangeArrowheads="1"/>
          </p:cNvSpPr>
          <p:nvPr>
            <p:ph type="body" idx="1"/>
          </p:nvPr>
        </p:nvSpPr>
        <p:spPr>
          <a:xfrm>
            <a:off x="217714" y="904336"/>
            <a:ext cx="9688286" cy="5355771"/>
          </a:xfrm>
        </p:spPr>
        <p:txBody>
          <a:bodyPr/>
          <a:lstStyle/>
          <a:p>
            <a:r>
              <a:rPr lang="en-US" altLang="zh-TW" dirty="0"/>
              <a:t>Difficulty </a:t>
            </a:r>
            <a:r>
              <a:rPr lang="en-US" altLang="zh-TW" dirty="0">
                <a:sym typeface="Wingdings" pitchFamily="2" charset="2"/>
              </a:rPr>
              <a:t> complexity</a:t>
            </a:r>
          </a:p>
          <a:p>
            <a:pPr lvl="1"/>
            <a:r>
              <a:rPr lang="en-US" altLang="zh-TW" dirty="0"/>
              <a:t># basic operations executed by an algorithm</a:t>
            </a:r>
          </a:p>
          <a:p>
            <a:pPr lvl="1"/>
            <a:r>
              <a:rPr lang="en-US" altLang="zh-TW" dirty="0"/>
              <a:t>In terms of the problem input size (e.g., # var., constraints)</a:t>
            </a:r>
          </a:p>
          <a:p>
            <a:pPr lvl="1"/>
            <a:r>
              <a:rPr lang="en-US" altLang="zh-TW" dirty="0"/>
              <a:t>Worst case analysis, big-O notation</a:t>
            </a:r>
          </a:p>
          <a:p>
            <a:pPr lvl="1"/>
            <a:r>
              <a:rPr lang="en-US" altLang="zh-TW" dirty="0"/>
              <a:t>Poly-time solvable </a:t>
            </a:r>
            <a:r>
              <a:rPr lang="en-US" altLang="zh-TW" dirty="0">
                <a:sym typeface="Wingdings" pitchFamily="2" charset="2"/>
              </a:rPr>
              <a:t> easy problem, efficient algorithm</a:t>
            </a:r>
          </a:p>
          <a:p>
            <a:pPr lvl="1"/>
            <a:r>
              <a:rPr lang="en-US" altLang="zh-TW" dirty="0"/>
              <a:t>Difficulty for a problem is measured by its </a:t>
            </a:r>
            <a:r>
              <a:rPr lang="en-US" altLang="zh-TW" u="sng" dirty="0"/>
              <a:t>most efficient</a:t>
            </a:r>
            <a:r>
              <a:rPr lang="en-US" altLang="zh-TW" dirty="0"/>
              <a:t> algorithm</a:t>
            </a:r>
          </a:p>
          <a:p>
            <a:r>
              <a:rPr lang="en-US" altLang="zh-TW" dirty="0"/>
              <a:t>Problem difficulty ≠ difficulty of solution methods</a:t>
            </a:r>
          </a:p>
          <a:p>
            <a:pPr lvl="1"/>
            <a:r>
              <a:rPr lang="en-US" altLang="zh-TW" dirty="0"/>
              <a:t>Easy problem may be solved by stupid method </a:t>
            </a:r>
            <a:br>
              <a:rPr lang="en-US" altLang="zh-TW" dirty="0"/>
            </a:br>
            <a:r>
              <a:rPr lang="en-US" altLang="zh-TW" dirty="0"/>
              <a:t>(e.g., shortest path problem)</a:t>
            </a:r>
          </a:p>
          <a:p>
            <a:r>
              <a:rPr lang="en-US" altLang="zh-TW" dirty="0"/>
              <a:t>Problem difficulty is independent of its formulations</a:t>
            </a:r>
          </a:p>
          <a:p>
            <a:pPr lvl="1"/>
            <a:r>
              <a:rPr lang="en-US" altLang="zh-TW" dirty="0"/>
              <a:t>Neat / short formulation may be more difficult to solve</a:t>
            </a:r>
          </a:p>
        </p:txBody>
      </p:sp>
    </p:spTree>
    <p:extLst>
      <p:ext uri="{BB962C8B-B14F-4D97-AF65-F5344CB8AC3E}">
        <p14:creationId xmlns:p14="http://schemas.microsoft.com/office/powerpoint/2010/main" val="853020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2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2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9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p:txBody>
          <a:bodyPr/>
          <a:lstStyle/>
          <a:p>
            <a:fld id="{294477A4-FEEE-4F18-93DD-6A738CCE83C9}" type="slidenum">
              <a:rPr lang="zh-TW" altLang="en-US" smtClean="0"/>
              <a:pPr/>
              <a:t>17</a:t>
            </a:fld>
            <a:endParaRPr lang="en-US" altLang="zh-TW" dirty="0"/>
          </a:p>
        </p:txBody>
      </p:sp>
      <p:sp>
        <p:nvSpPr>
          <p:cNvPr id="391170" name="Rectangle 2"/>
          <p:cNvSpPr>
            <a:spLocks noGrp="1" noChangeArrowheads="1"/>
          </p:cNvSpPr>
          <p:nvPr>
            <p:ph type="title"/>
          </p:nvPr>
        </p:nvSpPr>
        <p:spPr/>
        <p:txBody>
          <a:bodyPr/>
          <a:lstStyle/>
          <a:p>
            <a:r>
              <a:rPr lang="en-US" altLang="zh-TW" dirty="0"/>
              <a:t>Difficulty of problems &amp; methods </a:t>
            </a:r>
            <a:r>
              <a:rPr lang="en-US" altLang="zh-TW" sz="2400" dirty="0"/>
              <a:t>(2/2)</a:t>
            </a:r>
          </a:p>
        </p:txBody>
      </p:sp>
      <p:sp>
        <p:nvSpPr>
          <p:cNvPr id="391171" name="Rectangle 3"/>
          <p:cNvSpPr>
            <a:spLocks noGrp="1" noChangeArrowheads="1"/>
          </p:cNvSpPr>
          <p:nvPr>
            <p:ph type="body" idx="1"/>
          </p:nvPr>
        </p:nvSpPr>
        <p:spPr>
          <a:xfrm>
            <a:off x="118562" y="865049"/>
            <a:ext cx="9787438" cy="5355771"/>
          </a:xfrm>
        </p:spPr>
        <p:txBody>
          <a:bodyPr/>
          <a:lstStyle/>
          <a:p>
            <a:r>
              <a:rPr lang="en-US" altLang="zh-TW" dirty="0"/>
              <a:t>Nondeterministic Polynomial (NP) class</a:t>
            </a:r>
          </a:p>
          <a:p>
            <a:pPr lvl="1"/>
            <a:r>
              <a:rPr lang="en-US" altLang="zh-TW" dirty="0"/>
              <a:t>Used to classify the difficulty for problems, not for algorithms</a:t>
            </a:r>
          </a:p>
          <a:p>
            <a:pPr lvl="1"/>
            <a:r>
              <a:rPr lang="en-US" altLang="zh-TW" dirty="0"/>
              <a:t>No  poly-time algorithm found, but no proofs</a:t>
            </a:r>
          </a:p>
          <a:p>
            <a:r>
              <a:rPr lang="en-US" altLang="zh-TW" dirty="0"/>
              <a:t>LP : in </a:t>
            </a:r>
            <a:r>
              <a:rPr lang="en-US" altLang="zh-TW" b="1" dirty="0"/>
              <a:t>P</a:t>
            </a:r>
            <a:r>
              <a:rPr lang="en-US" altLang="zh-TW" dirty="0"/>
              <a:t> class</a:t>
            </a:r>
          </a:p>
          <a:p>
            <a:pPr lvl="1"/>
            <a:r>
              <a:rPr lang="en-US" altLang="zh-TW" dirty="0"/>
              <a:t>Poly-time method : Interior point method, theoretically good</a:t>
            </a:r>
          </a:p>
          <a:p>
            <a:pPr lvl="1"/>
            <a:r>
              <a:rPr lang="en-US" altLang="zh-TW" dirty="0"/>
              <a:t>Simplex method : case dependent, practically efficient </a:t>
            </a:r>
          </a:p>
          <a:p>
            <a:r>
              <a:rPr lang="en-US" altLang="zh-TW" dirty="0"/>
              <a:t>NLP : </a:t>
            </a:r>
          </a:p>
          <a:p>
            <a:pPr lvl="1"/>
            <a:r>
              <a:rPr lang="en-US" altLang="zh-TW" dirty="0"/>
              <a:t>Case dependent (usually no one cares)</a:t>
            </a:r>
          </a:p>
          <a:p>
            <a:r>
              <a:rPr lang="en-US" altLang="zh-TW" dirty="0"/>
              <a:t>IP : case dependent, usually in </a:t>
            </a:r>
            <a:r>
              <a:rPr lang="en-US" altLang="zh-TW" b="1" dirty="0"/>
              <a:t>NP</a:t>
            </a:r>
            <a:r>
              <a:rPr lang="en-US" altLang="zh-TW" dirty="0"/>
              <a:t> class</a:t>
            </a:r>
          </a:p>
          <a:p>
            <a:pPr lvl="1"/>
            <a:r>
              <a:rPr lang="en-US" altLang="zh-TW" dirty="0"/>
              <a:t>Branch &amp; bound, branch &amp; cut</a:t>
            </a:r>
          </a:p>
          <a:p>
            <a:r>
              <a:rPr lang="en-US" altLang="zh-TW" dirty="0"/>
              <a:t>Network problem : </a:t>
            </a:r>
            <a:r>
              <a:rPr lang="en-US" altLang="zh-TW" b="1" dirty="0"/>
              <a:t>specialized LP/IP</a:t>
            </a:r>
            <a:r>
              <a:rPr lang="en-US" altLang="zh-TW" dirty="0"/>
              <a:t>, thus in </a:t>
            </a:r>
            <a:r>
              <a:rPr lang="en-US" altLang="zh-TW" b="1" dirty="0"/>
              <a:t>P</a:t>
            </a:r>
            <a:r>
              <a:rPr lang="en-US" altLang="zh-TW" dirty="0"/>
              <a:t> class</a:t>
            </a:r>
          </a:p>
          <a:p>
            <a:pPr lvl="1"/>
            <a:r>
              <a:rPr lang="en-US" altLang="zh-TW" dirty="0"/>
              <a:t>Shortest path, maximum flow, minimum cost, assignment,…</a:t>
            </a:r>
          </a:p>
        </p:txBody>
      </p:sp>
    </p:spTree>
    <p:extLst>
      <p:ext uri="{BB962C8B-B14F-4D97-AF65-F5344CB8AC3E}">
        <p14:creationId xmlns:p14="http://schemas.microsoft.com/office/powerpoint/2010/main" val="3380391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1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911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1171">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1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p:txBody>
          <a:bodyPr/>
          <a:lstStyle/>
          <a:p>
            <a:fld id="{6B0653A3-06BF-4A33-9C62-11093310778F}" type="slidenum">
              <a:rPr lang="zh-TW" altLang="en-US" smtClean="0"/>
              <a:pPr/>
              <a:t>18</a:t>
            </a:fld>
            <a:endParaRPr lang="en-US" altLang="zh-TW" dirty="0"/>
          </a:p>
        </p:txBody>
      </p:sp>
      <p:sp>
        <p:nvSpPr>
          <p:cNvPr id="505858" name="Rectangle 2"/>
          <p:cNvSpPr>
            <a:spLocks noGrp="1" noChangeArrowheads="1"/>
          </p:cNvSpPr>
          <p:nvPr>
            <p:ph type="title"/>
          </p:nvPr>
        </p:nvSpPr>
        <p:spPr/>
        <p:txBody>
          <a:bodyPr/>
          <a:lstStyle/>
          <a:p>
            <a:r>
              <a:rPr lang="en-US" altLang="zh-TW"/>
              <a:t>Opt solutions vs. Good solutions</a:t>
            </a:r>
          </a:p>
        </p:txBody>
      </p:sp>
      <p:sp>
        <p:nvSpPr>
          <p:cNvPr id="505859" name="Rectangle 3"/>
          <p:cNvSpPr>
            <a:spLocks noGrp="1" noChangeArrowheads="1"/>
          </p:cNvSpPr>
          <p:nvPr>
            <p:ph type="body" idx="1"/>
          </p:nvPr>
        </p:nvSpPr>
        <p:spPr/>
        <p:txBody>
          <a:bodyPr/>
          <a:lstStyle/>
          <a:p>
            <a:r>
              <a:rPr lang="en-US" altLang="zh-TW" b="1" dirty="0"/>
              <a:t>Opt </a:t>
            </a:r>
            <a:r>
              <a:rPr lang="en-US" altLang="zh-TW" dirty="0"/>
              <a:t>= </a:t>
            </a:r>
            <a:r>
              <a:rPr lang="en-US" altLang="zh-TW" b="1" dirty="0"/>
              <a:t>exact</a:t>
            </a:r>
            <a:r>
              <a:rPr lang="en-US" altLang="zh-TW" dirty="0"/>
              <a:t> opt (of course </a:t>
            </a:r>
            <a:r>
              <a:rPr lang="en-US" altLang="zh-TW" b="1" dirty="0"/>
              <a:t>Global</a:t>
            </a:r>
            <a:r>
              <a:rPr lang="en-US" altLang="zh-TW" dirty="0"/>
              <a:t> opt)</a:t>
            </a:r>
          </a:p>
          <a:p>
            <a:pPr lvl="1"/>
            <a:r>
              <a:rPr lang="en-US" altLang="zh-TW" dirty="0"/>
              <a:t>Time consuming</a:t>
            </a:r>
          </a:p>
          <a:p>
            <a:pPr lvl="1"/>
            <a:endParaRPr lang="en-US" altLang="zh-TW" dirty="0"/>
          </a:p>
          <a:p>
            <a:r>
              <a:rPr lang="en-US" altLang="zh-TW" dirty="0"/>
              <a:t>Good solution</a:t>
            </a:r>
          </a:p>
          <a:p>
            <a:pPr lvl="1"/>
            <a:r>
              <a:rPr lang="en-US" altLang="zh-TW" dirty="0"/>
              <a:t>With bounds : by approximation algorithms</a:t>
            </a:r>
          </a:p>
          <a:p>
            <a:pPr lvl="1"/>
            <a:r>
              <a:rPr lang="en-US" altLang="zh-TW" dirty="0"/>
              <a:t>Without bounds : heuristics (meta-heuristics, </a:t>
            </a:r>
            <a:r>
              <a:rPr lang="en-US" altLang="zh-TW" dirty="0" err="1"/>
              <a:t>matheuristic</a:t>
            </a:r>
            <a:r>
              <a:rPr lang="en-US" altLang="zh-TW" dirty="0"/>
              <a:t>)</a:t>
            </a:r>
          </a:p>
          <a:p>
            <a:pPr lvl="1"/>
            <a:r>
              <a:rPr lang="en-US" altLang="zh-TW" dirty="0"/>
              <a:t>Computational evaluation :</a:t>
            </a:r>
          </a:p>
          <a:p>
            <a:pPr lvl="2" eaLnBrk="1" hangingPunct="1"/>
            <a:r>
              <a:rPr lang="en-US" altLang="zh-TW" dirty="0"/>
              <a:t>Effectiveness: </a:t>
            </a:r>
          </a:p>
          <a:p>
            <a:pPr lvl="3" eaLnBrk="1" hangingPunct="1"/>
            <a:r>
              <a:rPr lang="en-US" altLang="zh-TW" dirty="0"/>
              <a:t>Optimality gap (100% * |z-z*|/z*)</a:t>
            </a:r>
          </a:p>
          <a:p>
            <a:pPr lvl="2" eaLnBrk="1" hangingPunct="1"/>
            <a:r>
              <a:rPr lang="en-US" altLang="zh-TW" dirty="0"/>
              <a:t>Efficiency: </a:t>
            </a:r>
          </a:p>
          <a:p>
            <a:pPr lvl="3" eaLnBrk="1" hangingPunct="1"/>
            <a:r>
              <a:rPr lang="en-US" altLang="zh-TW" dirty="0"/>
              <a:t>Running time (Worst case, </a:t>
            </a:r>
            <a:r>
              <a:rPr lang="en-US" altLang="zh-TW" dirty="0" err="1"/>
              <a:t>avg</a:t>
            </a:r>
            <a:r>
              <a:rPr lang="en-US" altLang="zh-TW" dirty="0"/>
              <a:t> case)</a:t>
            </a:r>
          </a:p>
        </p:txBody>
      </p:sp>
    </p:spTree>
    <p:extLst>
      <p:ext uri="{BB962C8B-B14F-4D97-AF65-F5344CB8AC3E}">
        <p14:creationId xmlns:p14="http://schemas.microsoft.com/office/powerpoint/2010/main" val="3676376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p:txBody>
          <a:bodyPr/>
          <a:lstStyle/>
          <a:p>
            <a:fld id="{33F6A624-1D2A-400A-B0BA-262C68534958}" type="slidenum">
              <a:rPr lang="zh-TW" altLang="en-US" smtClean="0"/>
              <a:pPr/>
              <a:t>19</a:t>
            </a:fld>
            <a:endParaRPr lang="en-US" altLang="zh-TW" dirty="0"/>
          </a:p>
        </p:txBody>
      </p:sp>
      <p:sp>
        <p:nvSpPr>
          <p:cNvPr id="506882" name="Rectangle 2"/>
          <p:cNvSpPr>
            <a:spLocks noGrp="1" noChangeArrowheads="1"/>
          </p:cNvSpPr>
          <p:nvPr>
            <p:ph type="title"/>
          </p:nvPr>
        </p:nvSpPr>
        <p:spPr/>
        <p:txBody>
          <a:bodyPr/>
          <a:lstStyle/>
          <a:p>
            <a:r>
              <a:rPr lang="en-US" altLang="zh-TW"/>
              <a:t>Software packages</a:t>
            </a:r>
          </a:p>
        </p:txBody>
      </p:sp>
      <p:sp>
        <p:nvSpPr>
          <p:cNvPr id="506883" name="Rectangle 3"/>
          <p:cNvSpPr>
            <a:spLocks noGrp="1" noChangeArrowheads="1"/>
          </p:cNvSpPr>
          <p:nvPr>
            <p:ph type="body" idx="1"/>
          </p:nvPr>
        </p:nvSpPr>
        <p:spPr/>
        <p:txBody>
          <a:bodyPr/>
          <a:lstStyle/>
          <a:p>
            <a:pPr>
              <a:lnSpc>
                <a:spcPct val="90000"/>
              </a:lnSpc>
            </a:pPr>
            <a:r>
              <a:rPr lang="en-US" altLang="zh-TW" sz="2400" dirty="0"/>
              <a:t>LP</a:t>
            </a:r>
          </a:p>
          <a:p>
            <a:pPr lvl="1">
              <a:lnSpc>
                <a:spcPct val="90000"/>
              </a:lnSpc>
            </a:pPr>
            <a:r>
              <a:rPr lang="en-US" altLang="zh-TW" sz="2100" dirty="0"/>
              <a:t>ILOG CPLEX ; </a:t>
            </a:r>
            <a:r>
              <a:rPr lang="en-US" altLang="zh-TW" sz="2100" dirty="0" err="1"/>
              <a:t>GuRoBi</a:t>
            </a:r>
            <a:endParaRPr lang="en-US" altLang="zh-TW" sz="2100" dirty="0"/>
          </a:p>
          <a:p>
            <a:pPr lvl="2">
              <a:lnSpc>
                <a:spcPct val="90000"/>
              </a:lnSpc>
            </a:pPr>
            <a:r>
              <a:rPr lang="en-US" altLang="zh-TW" sz="2000" dirty="0"/>
              <a:t>Interactive mode</a:t>
            </a:r>
          </a:p>
          <a:p>
            <a:pPr lvl="2">
              <a:lnSpc>
                <a:spcPct val="90000"/>
              </a:lnSpc>
            </a:pPr>
            <a:r>
              <a:rPr lang="en-US" altLang="zh-TW" sz="2000" dirty="0"/>
              <a:t>Callable library</a:t>
            </a:r>
          </a:p>
          <a:p>
            <a:pPr lvl="1">
              <a:lnSpc>
                <a:spcPct val="90000"/>
              </a:lnSpc>
            </a:pPr>
            <a:r>
              <a:rPr lang="en-US" altLang="zh-TW" sz="2100" dirty="0"/>
              <a:t>Dash XPRESS-MP</a:t>
            </a:r>
          </a:p>
          <a:p>
            <a:pPr lvl="1">
              <a:lnSpc>
                <a:spcPct val="90000"/>
              </a:lnSpc>
            </a:pPr>
            <a:r>
              <a:rPr lang="en-US" altLang="zh-TW" sz="2100" dirty="0"/>
              <a:t>ILOG AMPL</a:t>
            </a:r>
          </a:p>
          <a:p>
            <a:pPr lvl="1">
              <a:lnSpc>
                <a:spcPct val="90000"/>
              </a:lnSpc>
            </a:pPr>
            <a:r>
              <a:rPr lang="en-US" altLang="zh-TW" sz="2100" dirty="0"/>
              <a:t>LINDO, LINGO</a:t>
            </a:r>
          </a:p>
          <a:p>
            <a:pPr lvl="1">
              <a:lnSpc>
                <a:spcPct val="90000"/>
              </a:lnSpc>
            </a:pPr>
            <a:r>
              <a:rPr lang="en-US" altLang="zh-TW" sz="2100" dirty="0" err="1"/>
              <a:t>QSopt</a:t>
            </a:r>
            <a:endParaRPr lang="en-US" altLang="zh-TW" sz="2100" dirty="0"/>
          </a:p>
          <a:p>
            <a:pPr>
              <a:lnSpc>
                <a:spcPct val="90000"/>
              </a:lnSpc>
            </a:pPr>
            <a:r>
              <a:rPr lang="en-US" altLang="zh-TW" sz="2400" dirty="0"/>
              <a:t>NLP</a:t>
            </a:r>
          </a:p>
          <a:p>
            <a:pPr lvl="1">
              <a:lnSpc>
                <a:spcPct val="90000"/>
              </a:lnSpc>
            </a:pPr>
            <a:r>
              <a:rPr lang="en-US" altLang="zh-TW" sz="2100" dirty="0"/>
              <a:t>LINGO (reliable??)</a:t>
            </a:r>
          </a:p>
          <a:p>
            <a:pPr>
              <a:lnSpc>
                <a:spcPct val="90000"/>
              </a:lnSpc>
            </a:pPr>
            <a:r>
              <a:rPr lang="en-US" altLang="zh-TW" sz="2400" dirty="0"/>
              <a:t>IP</a:t>
            </a:r>
          </a:p>
          <a:p>
            <a:pPr lvl="1">
              <a:lnSpc>
                <a:spcPct val="90000"/>
              </a:lnSpc>
            </a:pPr>
            <a:r>
              <a:rPr lang="en-US" altLang="zh-TW" sz="2100" dirty="0"/>
              <a:t>ILOG CPLEX ; </a:t>
            </a:r>
            <a:r>
              <a:rPr lang="en-US" altLang="zh-TW" sz="2100" dirty="0" err="1"/>
              <a:t>GuRoBi</a:t>
            </a:r>
            <a:endParaRPr lang="en-US" altLang="zh-TW" sz="2100" dirty="0"/>
          </a:p>
          <a:p>
            <a:pPr lvl="1">
              <a:lnSpc>
                <a:spcPct val="90000"/>
              </a:lnSpc>
            </a:pPr>
            <a:r>
              <a:rPr lang="en-US" altLang="zh-TW" sz="2100" dirty="0"/>
              <a:t>Dash XPRESS-MP</a:t>
            </a:r>
          </a:p>
          <a:p>
            <a:pPr>
              <a:lnSpc>
                <a:spcPct val="90000"/>
              </a:lnSpc>
            </a:pPr>
            <a:r>
              <a:rPr lang="en-US" altLang="zh-TW" sz="2400" dirty="0"/>
              <a:t>NEOS Server (http://www.neos-server.org/neos/)</a:t>
            </a:r>
          </a:p>
          <a:p>
            <a:pPr lvl="1">
              <a:lnSpc>
                <a:spcPct val="90000"/>
              </a:lnSpc>
            </a:pPr>
            <a:endParaRPr lang="en-US" altLang="zh-TW" sz="2100" dirty="0"/>
          </a:p>
        </p:txBody>
      </p:sp>
    </p:spTree>
    <p:extLst>
      <p:ext uri="{BB962C8B-B14F-4D97-AF65-F5344CB8AC3E}">
        <p14:creationId xmlns:p14="http://schemas.microsoft.com/office/powerpoint/2010/main" val="361572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096F2981-3D32-4CD6-8449-D28BD039BCBB}"/>
              </a:ext>
            </a:extLst>
          </p:cNvPr>
          <p:cNvSpPr txBox="1"/>
          <p:nvPr/>
        </p:nvSpPr>
        <p:spPr>
          <a:xfrm>
            <a:off x="389443" y="35881"/>
            <a:ext cx="9127114" cy="707886"/>
          </a:xfrm>
          <a:prstGeom prst="rect">
            <a:avLst/>
          </a:prstGeom>
          <a:noFill/>
        </p:spPr>
        <p:txBody>
          <a:bodyPr wrap="none" rtlCol="0">
            <a:spAutoFit/>
          </a:bodyPr>
          <a:lstStyle/>
          <a:p>
            <a:r>
              <a:rPr lang="en-US" altLang="zh-TW" sz="4000">
                <a:solidFill>
                  <a:srgbClr val="000000"/>
                </a:solidFill>
                <a:ea typeface="標楷體" panose="03000509000000000000" pitchFamily="65" charset="-120"/>
              </a:rPr>
              <a:t>In Class APP – Quiz, Exam, Homework</a:t>
            </a:r>
            <a:endParaRPr lang="zh-TW" altLang="en-US" sz="4000" b="1" dirty="0">
              <a:solidFill>
                <a:srgbClr val="FF0000"/>
              </a:solidFill>
              <a:ea typeface="標楷體" panose="03000509000000000000" pitchFamily="65" charset="-120"/>
            </a:endParaRPr>
          </a:p>
        </p:txBody>
      </p:sp>
      <p:sp>
        <p:nvSpPr>
          <p:cNvPr id="9" name="文字方塊 8">
            <a:extLst>
              <a:ext uri="{FF2B5EF4-FFF2-40B4-BE49-F238E27FC236}">
                <a16:creationId xmlns:a16="http://schemas.microsoft.com/office/drawing/2014/main" id="{1ABEE566-88B2-48C1-9F27-E42567DA62E0}"/>
              </a:ext>
            </a:extLst>
          </p:cNvPr>
          <p:cNvSpPr txBox="1"/>
          <p:nvPr/>
        </p:nvSpPr>
        <p:spPr>
          <a:xfrm>
            <a:off x="1096686" y="4522472"/>
            <a:ext cx="184731" cy="523220"/>
          </a:xfrm>
          <a:prstGeom prst="rect">
            <a:avLst/>
          </a:prstGeom>
          <a:noFill/>
        </p:spPr>
        <p:txBody>
          <a:bodyPr wrap="none" rtlCol="0">
            <a:spAutoFit/>
          </a:bodyPr>
          <a:lstStyle/>
          <a:p>
            <a:endParaRPr lang="zh-TW" altLang="en-US" sz="2800" b="1" dirty="0">
              <a:solidFill>
                <a:srgbClr val="000000"/>
              </a:solidFill>
            </a:endParaRPr>
          </a:p>
        </p:txBody>
      </p:sp>
      <p:sp>
        <p:nvSpPr>
          <p:cNvPr id="10" name="文字方塊 9">
            <a:extLst>
              <a:ext uri="{FF2B5EF4-FFF2-40B4-BE49-F238E27FC236}">
                <a16:creationId xmlns:a16="http://schemas.microsoft.com/office/drawing/2014/main" id="{AFB63306-2699-4420-9843-B14D4D78076B}"/>
              </a:ext>
            </a:extLst>
          </p:cNvPr>
          <p:cNvSpPr txBox="1"/>
          <p:nvPr/>
        </p:nvSpPr>
        <p:spPr>
          <a:xfrm>
            <a:off x="151369" y="1033612"/>
            <a:ext cx="8747466" cy="2800767"/>
          </a:xfrm>
          <a:prstGeom prst="rect">
            <a:avLst/>
          </a:prstGeom>
          <a:noFill/>
        </p:spPr>
        <p:txBody>
          <a:bodyPr wrap="square" rtlCol="0">
            <a:spAutoFit/>
          </a:bodyPr>
          <a:lstStyle/>
          <a:p>
            <a:r>
              <a:rPr lang="en-US" altLang="zh-TW" sz="3600" b="1" dirty="0"/>
              <a:t>Moodle</a:t>
            </a:r>
            <a:r>
              <a:rPr lang="en-US" altLang="zh-TW" sz="2800" b="1" dirty="0"/>
              <a:t>:    </a:t>
            </a:r>
            <a:r>
              <a:rPr lang="en-US" altLang="zh-TW" sz="2800" dirty="0">
                <a:solidFill>
                  <a:srgbClr val="7030A0"/>
                </a:solidFill>
                <a:hlinkClick r:id="rId2">
                  <a:extLst>
                    <a:ext uri="{A12FA001-AC4F-418D-AE19-62706E023703}">
                      <ahyp:hlinkClr xmlns:ahyp="http://schemas.microsoft.com/office/drawing/2018/hyperlinkcolor" val="tx"/>
                    </a:ext>
                  </a:extLst>
                </a:hlinkClick>
              </a:rPr>
              <a:t>http://moodle.ncku.edu.tw/</a:t>
            </a:r>
            <a:endParaRPr lang="en-US" altLang="zh-TW" sz="2800" dirty="0">
              <a:solidFill>
                <a:srgbClr val="7030A0"/>
              </a:solidFill>
            </a:endParaRPr>
          </a:p>
          <a:p>
            <a:pPr marL="457200" indent="-457200">
              <a:buFont typeface="Arial" panose="020B0604020202020204" pitchFamily="34" charset="0"/>
              <a:buChar char="•"/>
            </a:pPr>
            <a:r>
              <a:rPr lang="en-US" altLang="zh-TW" sz="2800" dirty="0"/>
              <a:t>Install </a:t>
            </a:r>
            <a:r>
              <a:rPr lang="en-US" altLang="zh-TW" sz="2800" dirty="0">
                <a:solidFill>
                  <a:srgbClr val="006600"/>
                </a:solidFill>
              </a:rPr>
              <a:t>Moodle Mobile for NCKU </a:t>
            </a:r>
            <a:r>
              <a:rPr lang="en-US" altLang="zh-TW" sz="2800" dirty="0"/>
              <a:t>(Android)</a:t>
            </a:r>
          </a:p>
          <a:p>
            <a:pPr marL="457200" indent="-457200">
              <a:buFont typeface="Arial" panose="020B0604020202020204" pitchFamily="34" charset="0"/>
              <a:buChar char="•"/>
            </a:pPr>
            <a:r>
              <a:rPr lang="en-US" altLang="zh-TW" sz="2800" dirty="0"/>
              <a:t>Install </a:t>
            </a:r>
            <a:r>
              <a:rPr lang="en-US" altLang="zh-TW" sz="2800" dirty="0">
                <a:solidFill>
                  <a:srgbClr val="008000"/>
                </a:solidFill>
              </a:rPr>
              <a:t>Moodle Classic </a:t>
            </a:r>
            <a:r>
              <a:rPr lang="en-US" altLang="zh-TW" sz="2800" dirty="0"/>
              <a:t>(Android &amp; iOS)</a:t>
            </a:r>
            <a:br>
              <a:rPr lang="en-US" altLang="zh-TW" sz="2800" dirty="0"/>
            </a:br>
            <a:r>
              <a:rPr lang="en-US" altLang="zh-TW" sz="2800" dirty="0"/>
              <a:t> connect to site: </a:t>
            </a:r>
            <a:r>
              <a:rPr lang="en-US" altLang="zh-TW" sz="2800" dirty="0">
                <a:solidFill>
                  <a:srgbClr val="C00000"/>
                </a:solidFill>
              </a:rPr>
              <a:t>moodle.ncku.edu.tw</a:t>
            </a:r>
          </a:p>
          <a:p>
            <a:pPr marL="457200" indent="-457200">
              <a:buFont typeface="Arial" panose="020B0604020202020204" pitchFamily="34" charset="0"/>
              <a:buChar char="•"/>
            </a:pPr>
            <a:r>
              <a:rPr lang="en-US" altLang="zh-TW" sz="2800" dirty="0"/>
              <a:t>Online quiz &amp; exam </a:t>
            </a:r>
          </a:p>
          <a:p>
            <a:pPr marL="457200" indent="-457200">
              <a:buFont typeface="Arial" panose="020B0604020202020204" pitchFamily="34" charset="0"/>
              <a:buChar char="•"/>
            </a:pPr>
            <a:r>
              <a:rPr lang="en-US" altLang="zh-TW" sz="2800" dirty="0"/>
              <a:t>Homework submission</a:t>
            </a:r>
            <a:endParaRPr lang="zh-TW" altLang="en-US" sz="2800" dirty="0"/>
          </a:p>
        </p:txBody>
      </p:sp>
      <p:sp>
        <p:nvSpPr>
          <p:cNvPr id="3" name="文字方塊 2">
            <a:extLst>
              <a:ext uri="{FF2B5EF4-FFF2-40B4-BE49-F238E27FC236}">
                <a16:creationId xmlns:a16="http://schemas.microsoft.com/office/drawing/2014/main" id="{00A8F7CB-7D5F-4585-81D4-A5EB49F54F6D}"/>
              </a:ext>
            </a:extLst>
          </p:cNvPr>
          <p:cNvSpPr txBox="1"/>
          <p:nvPr/>
        </p:nvSpPr>
        <p:spPr>
          <a:xfrm>
            <a:off x="198951" y="3834379"/>
            <a:ext cx="8829669" cy="2062103"/>
          </a:xfrm>
          <a:prstGeom prst="rect">
            <a:avLst/>
          </a:prstGeom>
          <a:noFill/>
        </p:spPr>
        <p:txBody>
          <a:bodyPr wrap="square" rtlCol="0">
            <a:spAutoFit/>
          </a:bodyPr>
          <a:lstStyle/>
          <a:p>
            <a:r>
              <a:rPr lang="en-US" altLang="zh-TW" sz="3600" b="1" dirty="0">
                <a:solidFill>
                  <a:srgbClr val="000000"/>
                </a:solidFill>
                <a:ea typeface="標楷體" panose="03000509000000000000" pitchFamily="65" charset="-120"/>
              </a:rPr>
              <a:t>ZUVIO </a:t>
            </a:r>
            <a:r>
              <a:rPr lang="zh-TW" altLang="en-US" sz="3600" b="1" dirty="0">
                <a:solidFill>
                  <a:srgbClr val="000000"/>
                </a:solidFill>
                <a:ea typeface="標楷體" panose="03000509000000000000" pitchFamily="65" charset="-120"/>
              </a:rPr>
              <a:t>學生版課程代碼</a:t>
            </a:r>
            <a:r>
              <a:rPr lang="zh-TW" altLang="en-US" sz="3600" b="1" dirty="0">
                <a:solidFill>
                  <a:srgbClr val="FF0000"/>
                </a:solidFill>
                <a:ea typeface="標楷體" panose="03000509000000000000" pitchFamily="65" charset="-120"/>
              </a:rPr>
              <a:t> </a:t>
            </a:r>
            <a:r>
              <a:rPr lang="en-US" altLang="zh-TW" sz="3600" b="1" dirty="0">
                <a:solidFill>
                  <a:srgbClr val="FF0000"/>
                </a:solidFill>
                <a:ea typeface="標楷體" panose="03000509000000000000" pitchFamily="65" charset="-120"/>
              </a:rPr>
              <a:t>51355919</a:t>
            </a:r>
            <a:br>
              <a:rPr lang="en-US" altLang="zh-TW" sz="3600" b="1" dirty="0">
                <a:solidFill>
                  <a:srgbClr val="FF0000"/>
                </a:solidFill>
                <a:ea typeface="標楷體" panose="03000509000000000000" pitchFamily="65" charset="-120"/>
              </a:rPr>
            </a:br>
            <a:r>
              <a:rPr lang="en-US" altLang="zh-TW" sz="3600" b="1" dirty="0">
                <a:solidFill>
                  <a:srgbClr val="FF0000"/>
                </a:solidFill>
                <a:ea typeface="標楷體" panose="03000509000000000000" pitchFamily="65" charset="-120"/>
              </a:rPr>
              <a:t>             </a:t>
            </a:r>
            <a:r>
              <a:rPr lang="en-US" altLang="zh-TW" sz="2800" dirty="0">
                <a:solidFill>
                  <a:srgbClr val="7030A0"/>
                </a:solidFill>
                <a:hlinkClick r:id="rId3">
                  <a:extLst>
                    <a:ext uri="{A12FA001-AC4F-418D-AE19-62706E023703}">
                      <ahyp:hlinkClr xmlns:ahyp="http://schemas.microsoft.com/office/drawing/2018/hyperlinkcolor" val="tx"/>
                    </a:ext>
                  </a:extLst>
                </a:hlinkClick>
              </a:rPr>
              <a:t>http://zuv.io/51355919</a:t>
            </a:r>
            <a:endParaRPr lang="en-US" altLang="zh-TW" sz="2800" b="1" dirty="0">
              <a:solidFill>
                <a:srgbClr val="7030A0"/>
              </a:solidFill>
              <a:ea typeface="標楷體" panose="03000509000000000000" pitchFamily="65" charset="-120"/>
            </a:endParaRPr>
          </a:p>
          <a:p>
            <a:pPr marL="457200" indent="-457200">
              <a:buFont typeface="Arial" panose="020B0604020202020204" pitchFamily="34" charset="0"/>
              <a:buChar char="•"/>
            </a:pPr>
            <a:r>
              <a:rPr lang="en-US" altLang="zh-TW" sz="2800" dirty="0">
                <a:solidFill>
                  <a:srgbClr val="000000"/>
                </a:solidFill>
              </a:rPr>
              <a:t>Install </a:t>
            </a:r>
            <a:r>
              <a:rPr lang="en-US" altLang="zh-TW" sz="2800" dirty="0" err="1">
                <a:solidFill>
                  <a:srgbClr val="008000"/>
                </a:solidFill>
              </a:rPr>
              <a:t>zuvio</a:t>
            </a:r>
            <a:r>
              <a:rPr lang="en-US" altLang="zh-TW" sz="2800" dirty="0">
                <a:solidFill>
                  <a:srgbClr val="008000"/>
                </a:solidFill>
              </a:rPr>
              <a:t> APP (student) </a:t>
            </a:r>
            <a:r>
              <a:rPr lang="en-US" altLang="zh-TW" sz="2800" dirty="0"/>
              <a:t>(Android &amp; iOS)</a:t>
            </a:r>
            <a:endParaRPr lang="en-US" altLang="zh-TW" sz="2800" dirty="0">
              <a:solidFill>
                <a:srgbClr val="008000"/>
              </a:solidFill>
            </a:endParaRPr>
          </a:p>
          <a:p>
            <a:pPr marL="457200" indent="-457200">
              <a:buFont typeface="Arial" panose="020B0604020202020204" pitchFamily="34" charset="0"/>
              <a:buChar char="•"/>
            </a:pPr>
            <a:r>
              <a:rPr lang="en-US" altLang="zh-TW" sz="2800" dirty="0">
                <a:solidFill>
                  <a:srgbClr val="000000"/>
                </a:solidFill>
              </a:rPr>
              <a:t>Online in-class quiz</a:t>
            </a:r>
            <a:endParaRPr lang="zh-TW" altLang="en-US" sz="2800" dirty="0">
              <a:solidFill>
                <a:srgbClr val="000000"/>
              </a:solidFill>
            </a:endParaRPr>
          </a:p>
        </p:txBody>
      </p:sp>
      <p:pic>
        <p:nvPicPr>
          <p:cNvPr id="7" name="圖片 6">
            <a:extLst>
              <a:ext uri="{FF2B5EF4-FFF2-40B4-BE49-F238E27FC236}">
                <a16:creationId xmlns:a16="http://schemas.microsoft.com/office/drawing/2014/main" id="{B465EC1E-0EAE-4F76-BC16-02D4B5FF88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0655" y="1526333"/>
            <a:ext cx="539009" cy="539009"/>
          </a:xfrm>
          <a:prstGeom prst="rect">
            <a:avLst/>
          </a:prstGeom>
        </p:spPr>
      </p:pic>
      <p:pic>
        <p:nvPicPr>
          <p:cNvPr id="5" name="圖片 4">
            <a:extLst>
              <a:ext uri="{FF2B5EF4-FFF2-40B4-BE49-F238E27FC236}">
                <a16:creationId xmlns:a16="http://schemas.microsoft.com/office/drawing/2014/main" id="{54B4A759-33AC-42B6-9262-09AC23BC73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84926" y="2278700"/>
            <a:ext cx="570468" cy="570468"/>
          </a:xfrm>
          <a:prstGeom prst="rect">
            <a:avLst/>
          </a:prstGeom>
        </p:spPr>
      </p:pic>
      <p:pic>
        <p:nvPicPr>
          <p:cNvPr id="11" name="圖片 10">
            <a:extLst>
              <a:ext uri="{FF2B5EF4-FFF2-40B4-BE49-F238E27FC236}">
                <a16:creationId xmlns:a16="http://schemas.microsoft.com/office/drawing/2014/main" id="{DAADAE89-3EB5-4F33-9E74-62FF175216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80904" y="4925223"/>
            <a:ext cx="574490" cy="574490"/>
          </a:xfrm>
          <a:prstGeom prst="rect">
            <a:avLst/>
          </a:prstGeom>
        </p:spPr>
      </p:pic>
    </p:spTree>
    <p:extLst>
      <p:ext uri="{BB962C8B-B14F-4D97-AF65-F5344CB8AC3E}">
        <p14:creationId xmlns:p14="http://schemas.microsoft.com/office/powerpoint/2010/main" val="195871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689D3238-F2EE-4431-BFB9-18838ACBFB65}" type="slidenum">
              <a:rPr lang="zh-TW" altLang="en-US" smtClean="0">
                <a:latin typeface="Times New Roman" pitchFamily="18" charset="0"/>
              </a:rPr>
              <a:pPr eaLnBrk="1" hangingPunct="1"/>
              <a:t>20</a:t>
            </a:fld>
            <a:endParaRPr lang="en-US" altLang="zh-TW">
              <a:latin typeface="Times New Roman" pitchFamily="18" charset="0"/>
            </a:endParaRPr>
          </a:p>
        </p:txBody>
      </p:sp>
      <p:sp>
        <p:nvSpPr>
          <p:cNvPr id="5123" name="Rectangle 2"/>
          <p:cNvSpPr>
            <a:spLocks noGrp="1" noChangeArrowheads="1"/>
          </p:cNvSpPr>
          <p:nvPr>
            <p:ph type="title"/>
          </p:nvPr>
        </p:nvSpPr>
        <p:spPr>
          <a:xfrm>
            <a:off x="755650" y="0"/>
            <a:ext cx="8324850" cy="685800"/>
          </a:xfrm>
        </p:spPr>
        <p:txBody>
          <a:bodyPr/>
          <a:lstStyle/>
          <a:p>
            <a:pPr eaLnBrk="1" hangingPunct="1"/>
            <a:r>
              <a:rPr lang="en-US" altLang="zh-TW" sz="4000" dirty="0">
                <a:solidFill>
                  <a:srgbClr val="002060"/>
                </a:solidFill>
                <a:ea typeface="新細明體" pitchFamily="18" charset="-120"/>
              </a:rPr>
              <a:t>Optimization models…</a:t>
            </a:r>
          </a:p>
        </p:txBody>
      </p:sp>
      <p:sp>
        <p:nvSpPr>
          <p:cNvPr id="5124" name="Rectangle 3"/>
          <p:cNvSpPr>
            <a:spLocks noGrp="1" noChangeArrowheads="1"/>
          </p:cNvSpPr>
          <p:nvPr>
            <p:ph type="body" idx="1"/>
          </p:nvPr>
        </p:nvSpPr>
        <p:spPr/>
        <p:txBody>
          <a:bodyPr/>
          <a:lstStyle/>
          <a:p>
            <a:pPr>
              <a:lnSpc>
                <a:spcPts val="4000"/>
              </a:lnSpc>
            </a:pPr>
            <a:r>
              <a:rPr lang="en-US" altLang="zh-TW" sz="2400" dirty="0">
                <a:ea typeface="新細明體" pitchFamily="18" charset="-120"/>
              </a:rPr>
              <a:t>Optimization aims at finding the best configuration of processes, systems, products, etc.</a:t>
            </a:r>
            <a:endParaRPr lang="en-US" altLang="zh-TW" sz="2400" dirty="0">
              <a:solidFill>
                <a:schemeClr val="accent2"/>
              </a:solidFill>
              <a:ea typeface="新細明體" pitchFamily="18" charset="-120"/>
            </a:endParaRPr>
          </a:p>
          <a:p>
            <a:pPr>
              <a:lnSpc>
                <a:spcPts val="4000"/>
              </a:lnSpc>
            </a:pPr>
            <a:r>
              <a:rPr lang="en-US" altLang="zh-TW" sz="2400" dirty="0">
                <a:ea typeface="新細明體" pitchFamily="18" charset="-120"/>
              </a:rPr>
              <a:t>It relies on a theory developed mostly in the past 90 years</a:t>
            </a:r>
            <a:endParaRPr lang="en-US" altLang="zh-TW" sz="2400" dirty="0">
              <a:solidFill>
                <a:schemeClr val="accent2"/>
              </a:solidFill>
              <a:ea typeface="新細明體" pitchFamily="18" charset="-120"/>
            </a:endParaRPr>
          </a:p>
          <a:p>
            <a:pPr>
              <a:lnSpc>
                <a:spcPts val="4000"/>
              </a:lnSpc>
            </a:pPr>
            <a:r>
              <a:rPr lang="en-US" altLang="zh-TW" sz="2400" dirty="0">
                <a:ea typeface="新細明體" pitchFamily="18" charset="-120"/>
              </a:rPr>
              <a:t>Applying Optimization in an industrial, financial, logistic context yields a better use of budget / resources ($$$) or a higher revenue ($$$)</a:t>
            </a:r>
            <a:endParaRPr lang="en-US" altLang="zh-TW" sz="2400" dirty="0">
              <a:ea typeface="Arial Unicode MS" pitchFamily="34" charset="-120"/>
              <a:cs typeface="Arial Unicode MS" pitchFamily="34"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14662FEA-7329-4837-AEC8-37233D7EF77C}" type="slidenum">
              <a:rPr lang="zh-TW" altLang="en-US" smtClean="0">
                <a:latin typeface="Times New Roman" pitchFamily="18" charset="0"/>
              </a:rPr>
              <a:pPr eaLnBrk="1" hangingPunct="1"/>
              <a:t>21</a:t>
            </a:fld>
            <a:endParaRPr lang="en-US" altLang="zh-TW">
              <a:latin typeface="Times New Roman" pitchFamily="18" charset="0"/>
            </a:endParaRPr>
          </a:p>
        </p:txBody>
      </p:sp>
      <p:sp>
        <p:nvSpPr>
          <p:cNvPr id="6147" name="Rectangle 2"/>
          <p:cNvSpPr>
            <a:spLocks noGrp="1" noChangeArrowheads="1"/>
          </p:cNvSpPr>
          <p:nvPr>
            <p:ph type="title"/>
          </p:nvPr>
        </p:nvSpPr>
        <p:spPr>
          <a:xfrm>
            <a:off x="1327150" y="0"/>
            <a:ext cx="7759700" cy="685800"/>
          </a:xfrm>
        </p:spPr>
        <p:txBody>
          <a:bodyPr/>
          <a:lstStyle/>
          <a:p>
            <a:pPr eaLnBrk="1" hangingPunct="1"/>
            <a:r>
              <a:rPr lang="en-US" altLang="zh-TW" sz="4000" dirty="0">
                <a:solidFill>
                  <a:srgbClr val="002060"/>
                </a:solidFill>
                <a:ea typeface="新細明體" pitchFamily="18" charset="-120"/>
              </a:rPr>
              <a:t>…and applications</a:t>
            </a:r>
          </a:p>
        </p:txBody>
      </p:sp>
      <p:sp>
        <p:nvSpPr>
          <p:cNvPr id="6148" name="Rectangle 3"/>
          <p:cNvSpPr>
            <a:spLocks noGrp="1" noChangeArrowheads="1"/>
          </p:cNvSpPr>
          <p:nvPr>
            <p:ph type="body" idx="1"/>
          </p:nvPr>
        </p:nvSpPr>
        <p:spPr/>
        <p:txBody>
          <a:bodyPr/>
          <a:lstStyle/>
          <a:p>
            <a:r>
              <a:rPr lang="en-US" altLang="zh-TW" sz="2400" dirty="0">
                <a:ea typeface="新細明體" pitchFamily="18" charset="-120"/>
              </a:rPr>
              <a:t>Source: </a:t>
            </a:r>
            <a:r>
              <a:rPr lang="en-US" altLang="zh-TW" sz="2400" dirty="0">
                <a:ea typeface="新細明體" pitchFamily="18" charset="-120"/>
                <a:hlinkClick r:id="rId3"/>
              </a:rPr>
              <a:t>http://www.informs.com</a:t>
            </a:r>
            <a:endParaRPr lang="en-US" altLang="zh-TW" sz="2400" dirty="0">
              <a:ea typeface="新細明體" pitchFamily="18" charset="-120"/>
            </a:endParaRPr>
          </a:p>
          <a:p>
            <a:r>
              <a:rPr lang="en-US" altLang="zh-TW" sz="2400" dirty="0">
                <a:ea typeface="新細明體" pitchFamily="18" charset="-120"/>
              </a:rPr>
              <a:t>(see also </a:t>
            </a:r>
            <a:r>
              <a:rPr lang="en-US" altLang="zh-TW" sz="2400" dirty="0">
                <a:ea typeface="新細明體" pitchFamily="18" charset="-120"/>
                <a:hlinkClick r:id="rId4"/>
              </a:rPr>
              <a:t>http://www.scienceofbetter.org</a:t>
            </a:r>
            <a:r>
              <a:rPr lang="en-US" altLang="zh-TW" sz="2400" dirty="0">
                <a:ea typeface="新細明體" pitchFamily="18" charset="-120"/>
              </a:rPr>
              <a:t>)</a:t>
            </a:r>
          </a:p>
          <a:p>
            <a:endParaRPr lang="en-US" altLang="zh-TW" sz="2400" dirty="0">
              <a:ea typeface="新細明體" pitchFamily="18" charset="-120"/>
            </a:endParaRPr>
          </a:p>
          <a:p>
            <a:endParaRPr lang="en-US" altLang="zh-TW" sz="2400" dirty="0">
              <a:latin typeface="Times New Roman" pitchFamily="18" charset="0"/>
              <a:ea typeface="新細明體" pitchFamily="18" charset="-120"/>
            </a:endParaRPr>
          </a:p>
        </p:txBody>
      </p:sp>
      <p:sp>
        <p:nvSpPr>
          <p:cNvPr id="6149" name="Text Box 23"/>
          <p:cNvSpPr txBox="1">
            <a:spLocks noChangeArrowheads="1"/>
          </p:cNvSpPr>
          <p:nvPr/>
        </p:nvSpPr>
        <p:spPr bwMode="auto">
          <a:xfrm>
            <a:off x="4321175" y="5462588"/>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endParaRPr lang="zh-TW" altLang="en-US" sz="1600">
              <a:latin typeface="Times New Roman" pitchFamily="18" charset="0"/>
              <a:ea typeface="新細明體" pitchFamily="18" charset="-120"/>
            </a:endParaRPr>
          </a:p>
        </p:txBody>
      </p:sp>
      <p:graphicFrame>
        <p:nvGraphicFramePr>
          <p:cNvPr id="2" name="表格 1"/>
          <p:cNvGraphicFramePr>
            <a:graphicFrameLocks noGrp="1"/>
          </p:cNvGraphicFramePr>
          <p:nvPr/>
        </p:nvGraphicFramePr>
        <p:xfrm>
          <a:off x="822325" y="2678113"/>
          <a:ext cx="8089900" cy="2971800"/>
        </p:xfrm>
        <a:graphic>
          <a:graphicData uri="http://schemas.openxmlformats.org/drawingml/2006/table">
            <a:tbl>
              <a:tblPr/>
              <a:tblGrid>
                <a:gridCol w="842963">
                  <a:extLst>
                    <a:ext uri="{9D8B030D-6E8A-4147-A177-3AD203B41FA5}">
                      <a16:colId xmlns:a16="http://schemas.microsoft.com/office/drawing/2014/main" val="20000"/>
                    </a:ext>
                  </a:extLst>
                </a:gridCol>
                <a:gridCol w="3995737">
                  <a:extLst>
                    <a:ext uri="{9D8B030D-6E8A-4147-A177-3AD203B41FA5}">
                      <a16:colId xmlns:a16="http://schemas.microsoft.com/office/drawing/2014/main" val="20001"/>
                    </a:ext>
                  </a:extLst>
                </a:gridCol>
                <a:gridCol w="325120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a:ln>
                            <a:noFill/>
                          </a:ln>
                          <a:solidFill>
                            <a:schemeClr val="tx1"/>
                          </a:solidFill>
                          <a:effectLst/>
                          <a:latin typeface="Arial" charset="0"/>
                          <a:ea typeface="新細明體" pitchFamily="18" charset="-120"/>
                          <a:cs typeface="Arial" charset="0"/>
                        </a:rPr>
                        <a:t>yr</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a:ln>
                            <a:noFill/>
                          </a:ln>
                          <a:solidFill>
                            <a:schemeClr val="tx1"/>
                          </a:solidFill>
                          <a:effectLst/>
                          <a:latin typeface="Arial" charset="0"/>
                          <a:ea typeface="新細明體" pitchFamily="18" charset="-120"/>
                          <a:cs typeface="Arial" charset="0"/>
                        </a:rPr>
                        <a:t>Company</a:t>
                      </a:r>
                      <a:endParaRPr kumimoji="0" lang="zh-TW" altLang="en-US" sz="1800" b="1" i="0" u="none" strike="noStrike" cap="none" normalizeH="0" baseline="0">
                        <a:ln>
                          <a:noFill/>
                        </a:ln>
                        <a:solidFill>
                          <a:schemeClr val="tx1"/>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a:ln>
                            <a:noFill/>
                          </a:ln>
                          <a:solidFill>
                            <a:schemeClr val="tx1"/>
                          </a:solidFill>
                          <a:effectLst/>
                          <a:latin typeface="Arial" charset="0"/>
                          <a:ea typeface="新細明體" pitchFamily="18" charset="-120"/>
                          <a:cs typeface="Arial" charset="0"/>
                        </a:rPr>
                        <a:t>Result</a:t>
                      </a:r>
                      <a:endParaRPr kumimoji="0" lang="zh-TW" altLang="en-US" sz="1800" b="1" i="0" u="none" strike="noStrike" cap="none" normalizeH="0" baseline="0">
                        <a:ln>
                          <a:noFill/>
                        </a:ln>
                        <a:solidFill>
                          <a:schemeClr val="tx1"/>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86</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Eletrobras (hydroelectric energy)</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43M$ saved</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90</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Taco Bell (human resources)</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7.6M$ saved</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92</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Harris semicond. prod. planning</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50%</a:t>
                      </a:r>
                      <a:r>
                        <a:rPr kumimoji="0" lang="zh-TW" altLang="en-US" sz="1800" b="0" i="0" u="none" strike="noStrike" cap="none" normalizeH="0" baseline="0">
                          <a:ln>
                            <a:noFill/>
                          </a:ln>
                          <a:solidFill>
                            <a:srgbClr val="000000"/>
                          </a:solidFill>
                          <a:effectLst/>
                          <a:latin typeface="Arial" charset="0"/>
                          <a:ea typeface="新細明體" pitchFamily="18" charset="-120"/>
                          <a:cs typeface="Arial" charset="0"/>
                        </a:rPr>
                        <a:t>→</a:t>
                      </a: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95% orders “on time” </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95</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GM</a:t>
                      </a:r>
                      <a:r>
                        <a:rPr kumimoji="0" lang="zh-TW" altLang="en-US" sz="1800" b="0" i="0" u="none" strike="noStrike" cap="none" normalizeH="0" baseline="0">
                          <a:ln>
                            <a:noFill/>
                          </a:ln>
                          <a:solidFill>
                            <a:srgbClr val="000000"/>
                          </a:solidFill>
                          <a:effectLst/>
                          <a:latin typeface="Arial" charset="0"/>
                          <a:ea typeface="新細明體" pitchFamily="18" charset="-120"/>
                          <a:cs typeface="Arial" charset="0"/>
                        </a:rPr>
                        <a:t>－ </a:t>
                      </a: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Car Rental</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+50M$</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96</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HP printers</a:t>
                      </a:r>
                      <a:r>
                        <a:rPr kumimoji="0" lang="zh-TW" altLang="en-US" sz="1800" b="0" i="0" u="none" strike="noStrike" cap="none" normalizeH="0" baseline="0">
                          <a:ln>
                            <a:noFill/>
                          </a:ln>
                          <a:solidFill>
                            <a:srgbClr val="000000"/>
                          </a:solidFill>
                          <a:effectLst/>
                          <a:latin typeface="Arial" charset="0"/>
                          <a:ea typeface="新細明體" pitchFamily="18" charset="-120"/>
                          <a:cs typeface="Arial" charset="0"/>
                        </a:rPr>
                        <a:t>－</a:t>
                      </a: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re-designed prod. </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2x production</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5"/>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99</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IBM</a:t>
                      </a:r>
                      <a:r>
                        <a:rPr kumimoji="0" lang="zh-TW" altLang="en-US" sz="1800" b="0" i="0" u="none" strike="noStrike" cap="none" normalizeH="0" baseline="0">
                          <a:ln>
                            <a:noFill/>
                          </a:ln>
                          <a:solidFill>
                            <a:srgbClr val="000000"/>
                          </a:solidFill>
                          <a:effectLst/>
                          <a:latin typeface="Arial" charset="0"/>
                          <a:ea typeface="新細明體" pitchFamily="18" charset="-120"/>
                          <a:cs typeface="Arial" charset="0"/>
                        </a:rPr>
                        <a:t>－</a:t>
                      </a: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 supply chain</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750M$ saved</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00</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Syngenta</a:t>
                      </a:r>
                      <a:r>
                        <a:rPr kumimoji="0" lang="zh-TW" altLang="en-US" sz="1800" b="0" i="0" u="none" strike="noStrike" cap="none" normalizeH="0" baseline="0">
                          <a:ln>
                            <a:noFill/>
                          </a:ln>
                          <a:solidFill>
                            <a:srgbClr val="000000"/>
                          </a:solidFill>
                          <a:effectLst/>
                          <a:latin typeface="Arial" charset="0"/>
                          <a:ea typeface="新細明體" pitchFamily="18" charset="-120"/>
                          <a:cs typeface="Arial" charset="0"/>
                        </a:rPr>
                        <a:t>－ </a:t>
                      </a: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corn prodction</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charset="0"/>
                          <a:ea typeface="新細明體" pitchFamily="18" charset="-120"/>
                          <a:cs typeface="Arial" charset="0"/>
                        </a:rPr>
                        <a:t>5M$ saved</a:t>
                      </a:r>
                      <a:endParaRPr kumimoji="0" lang="zh-TW" altLang="en-US" sz="1800" b="0" i="0" u="none" strike="noStrike" cap="none" normalizeH="0" baseline="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422FF8CE-A2D3-4E6D-9EB7-D0D05ADAEE21}" type="slidenum">
              <a:rPr lang="zh-TW" altLang="en-US" smtClean="0">
                <a:latin typeface="Times New Roman" pitchFamily="18" charset="0"/>
              </a:rPr>
              <a:pPr eaLnBrk="1" hangingPunct="1"/>
              <a:t>22</a:t>
            </a:fld>
            <a:endParaRPr lang="en-US" altLang="zh-TW">
              <a:latin typeface="Times New Roman" pitchFamily="18" charset="0"/>
            </a:endParaRPr>
          </a:p>
        </p:txBody>
      </p:sp>
      <p:sp>
        <p:nvSpPr>
          <p:cNvPr id="7171" name="Rectangle 2"/>
          <p:cNvSpPr>
            <a:spLocks noGrp="1" noChangeArrowheads="1"/>
          </p:cNvSpPr>
          <p:nvPr>
            <p:ph type="title"/>
          </p:nvPr>
        </p:nvSpPr>
        <p:spPr>
          <a:xfrm>
            <a:off x="1349375" y="0"/>
            <a:ext cx="7759700" cy="685800"/>
          </a:xfrm>
        </p:spPr>
        <p:txBody>
          <a:bodyPr/>
          <a:lstStyle/>
          <a:p>
            <a:pPr eaLnBrk="1" hangingPunct="1"/>
            <a:r>
              <a:rPr lang="en-US" altLang="zh-TW">
                <a:solidFill>
                  <a:srgbClr val="002060"/>
                </a:solidFill>
                <a:ea typeface="新細明體" pitchFamily="18" charset="-120"/>
              </a:rPr>
              <a:t>An example</a:t>
            </a:r>
          </a:p>
        </p:txBody>
      </p:sp>
      <p:sp>
        <p:nvSpPr>
          <p:cNvPr id="543747" name="Rectangle 3"/>
          <p:cNvSpPr>
            <a:spLocks noGrp="1" noChangeArrowheads="1"/>
          </p:cNvSpPr>
          <p:nvPr>
            <p:ph type="body" idx="1"/>
          </p:nvPr>
        </p:nvSpPr>
        <p:spPr/>
        <p:txBody>
          <a:bodyPr/>
          <a:lstStyle/>
          <a:p>
            <a:pPr>
              <a:lnSpc>
                <a:spcPts val="4000"/>
              </a:lnSpc>
              <a:defRPr/>
            </a:pPr>
            <a:r>
              <a:rPr lang="en-US" altLang="zh-TW" sz="2400" dirty="0">
                <a:ea typeface="新細明體" pitchFamily="18" charset="-120"/>
              </a:rPr>
              <a:t>you work at a company that sells food in glass containers only. Today your boss has a bright idea! The </a:t>
            </a:r>
            <a:r>
              <a:rPr lang="en-US" altLang="zh-TW" sz="2400" dirty="0">
                <a:solidFill>
                  <a:srgbClr val="00B050"/>
                </a:solidFill>
                <a:ea typeface="新細明體" pitchFamily="18" charset="-120"/>
              </a:rPr>
              <a:t>tin </a:t>
            </a:r>
            <a:r>
              <a:rPr lang="en-US" altLang="zh-TW" sz="2400" dirty="0" err="1">
                <a:solidFill>
                  <a:srgbClr val="00B050"/>
                </a:solidFill>
                <a:ea typeface="新細明體" pitchFamily="18" charset="-120"/>
              </a:rPr>
              <a:t>can</a:t>
            </a:r>
            <a:r>
              <a:rPr lang="en-US" altLang="zh-TW" sz="2400" dirty="0" err="1">
                <a:solidFill>
                  <a:srgbClr val="00B050"/>
                </a:solidFill>
                <a:latin typeface="標楷體"/>
                <a:ea typeface="標楷體"/>
              </a:rPr>
              <a:t>®</a:t>
            </a:r>
            <a:r>
              <a:rPr lang="en-US" altLang="zh-TW" sz="2400" dirty="0" err="1">
                <a:latin typeface="標楷體"/>
                <a:ea typeface="標楷體"/>
              </a:rPr>
              <a:t>.</a:t>
            </a:r>
            <a:r>
              <a:rPr lang="en-US" altLang="zh-TW" sz="2400" dirty="0" err="1">
                <a:latin typeface="+mj-lt"/>
                <a:ea typeface="標楷體"/>
              </a:rPr>
              <a:t>It’s</a:t>
            </a:r>
            <a:r>
              <a:rPr lang="en-US" altLang="zh-TW" sz="2400" dirty="0">
                <a:latin typeface="+mj-lt"/>
                <a:ea typeface="標楷體"/>
              </a:rPr>
              <a:t> a cylinder made of tin.</a:t>
            </a:r>
            <a:endParaRPr lang="en-US" altLang="zh-TW" sz="2400" dirty="0">
              <a:solidFill>
                <a:srgbClr val="00B050"/>
              </a:solidFill>
              <a:ea typeface="新細明體" pitchFamily="18" charset="-120"/>
            </a:endParaRPr>
          </a:p>
          <a:p>
            <a:pPr>
              <a:lnSpc>
                <a:spcPts val="4000"/>
              </a:lnSpc>
              <a:defRPr/>
            </a:pPr>
            <a:r>
              <a:rPr lang="en-US" altLang="zh-TW" sz="2400" dirty="0">
                <a:ea typeface="新細明體" pitchFamily="18" charset="-120"/>
              </a:rPr>
              <a:t>The can must contain </a:t>
            </a:r>
            <a:r>
              <a:rPr lang="en-US" altLang="zh-TW" sz="2400" i="1" dirty="0">
                <a:solidFill>
                  <a:srgbClr val="33CC33"/>
                </a:solidFill>
                <a:ea typeface="新細明體" pitchFamily="18" charset="-120"/>
              </a:rPr>
              <a:t>V</a:t>
            </a:r>
            <a:r>
              <a:rPr lang="en-US" altLang="zh-TW" sz="2400" dirty="0">
                <a:solidFill>
                  <a:srgbClr val="33CC33"/>
                </a:solidFill>
                <a:ea typeface="新細明體" pitchFamily="18" charset="-120"/>
              </a:rPr>
              <a:t> = 20 cu. In</a:t>
            </a:r>
            <a:r>
              <a:rPr lang="en-US" altLang="zh-TW" sz="2400" dirty="0">
                <a:ea typeface="新細明體" pitchFamily="18" charset="-120"/>
              </a:rPr>
              <a:t>. (11 </a:t>
            </a:r>
            <a:r>
              <a:rPr lang="en-US" altLang="zh-TW" sz="2400" dirty="0" err="1">
                <a:ea typeface="新細明體" pitchFamily="18" charset="-120"/>
              </a:rPr>
              <a:t>fl.oz</a:t>
            </a:r>
            <a:r>
              <a:rPr lang="en-US" altLang="zh-TW" sz="2400" dirty="0">
                <a:ea typeface="新細明體" pitchFamily="18" charset="-120"/>
              </a:rPr>
              <a:t>., 33cl)</a:t>
            </a:r>
            <a:endParaRPr lang="en-US" altLang="zh-TW" sz="2400" dirty="0">
              <a:solidFill>
                <a:schemeClr val="accent2"/>
              </a:solidFill>
              <a:ea typeface="新細明體" pitchFamily="18" charset="-120"/>
            </a:endParaRPr>
          </a:p>
          <a:p>
            <a:pPr>
              <a:lnSpc>
                <a:spcPts val="4000"/>
              </a:lnSpc>
              <a:defRPr/>
            </a:pPr>
            <a:r>
              <a:rPr lang="en-US" altLang="zh-TW" sz="2400" dirty="0">
                <a:ea typeface="新細明體" pitchFamily="18" charset="-120"/>
              </a:rPr>
              <a:t>Cut and solder tin foil to produce cans</a:t>
            </a:r>
            <a:endParaRPr lang="en-US" altLang="zh-TW" sz="2400" dirty="0">
              <a:solidFill>
                <a:schemeClr val="accent2"/>
              </a:solidFill>
              <a:ea typeface="新細明體" pitchFamily="18" charset="-120"/>
            </a:endParaRPr>
          </a:p>
          <a:p>
            <a:pPr>
              <a:lnSpc>
                <a:spcPts val="4000"/>
              </a:lnSpc>
              <a:defRPr/>
            </a:pPr>
            <a:r>
              <a:rPr lang="en-US" altLang="zh-TW" sz="2400" dirty="0">
                <a:ea typeface="新細明體" pitchFamily="18" charset="-120"/>
              </a:rPr>
              <a:t>Tin (foil) is expensive, use as little as possible</a:t>
            </a:r>
            <a:endParaRPr lang="en-US" altLang="zh-TW" sz="2400" dirty="0">
              <a:solidFill>
                <a:schemeClr val="accent2"/>
              </a:solidFill>
              <a:ea typeface="新細明體" pitchFamily="18" charset="-120"/>
            </a:endParaRPr>
          </a:p>
          <a:p>
            <a:pPr>
              <a:lnSpc>
                <a:spcPts val="4000"/>
              </a:lnSpc>
              <a:defRPr/>
            </a:pPr>
            <a:r>
              <a:rPr lang="en-US" altLang="zh-TW" sz="2400" dirty="0">
                <a:solidFill>
                  <a:schemeClr val="accent2"/>
                </a:solidFill>
                <a:ea typeface="新細明體" pitchFamily="18" charset="-120"/>
              </a:rPr>
              <a:t>Boss: </a:t>
            </a:r>
            <a:r>
              <a:rPr lang="en-US" altLang="zh-TW" sz="2400" dirty="0">
                <a:ea typeface="新細明體" pitchFamily="18" charset="-120"/>
              </a:rPr>
              <a:t>“What is the ideal can? </a:t>
            </a:r>
            <a:r>
              <a:rPr lang="en-US" altLang="zh-TW" sz="2400" dirty="0">
                <a:solidFill>
                  <a:srgbClr val="C00000"/>
                </a:solidFill>
                <a:ea typeface="新細明體" pitchFamily="18" charset="-120"/>
              </a:rPr>
              <a:t>Tall and thin </a:t>
            </a:r>
            <a:r>
              <a:rPr lang="en-US" altLang="zh-TW" sz="2400" dirty="0">
                <a:ea typeface="新細明體" pitchFamily="18" charset="-120"/>
              </a:rPr>
              <a:t>or </a:t>
            </a:r>
            <a:r>
              <a:rPr lang="en-US" altLang="zh-TW" sz="2400" dirty="0">
                <a:solidFill>
                  <a:srgbClr val="C00000"/>
                </a:solidFill>
                <a:ea typeface="新細明體" pitchFamily="18" charset="-120"/>
              </a:rPr>
              <a:t>short and fat</a:t>
            </a:r>
            <a:r>
              <a:rPr lang="en-US" altLang="zh-TW" sz="2400" dirty="0">
                <a:ea typeface="新細明體" pitchFamily="18" charset="-120"/>
              </a:rPr>
              <a:t>?”</a:t>
            </a:r>
            <a:endParaRPr lang="en-US" altLang="zh-TW" sz="2400" dirty="0">
              <a:solidFill>
                <a:schemeClr val="accent2"/>
              </a:solidFill>
              <a:ea typeface="新細明體" pitchFamily="18" charset="-120"/>
            </a:endParaRPr>
          </a:p>
          <a:p>
            <a:pPr>
              <a:lnSpc>
                <a:spcPts val="4000"/>
              </a:lnSpc>
              <a:defRPr/>
            </a:pPr>
            <a:r>
              <a:rPr lang="en-US" altLang="zh-TW" sz="2400" dirty="0">
                <a:solidFill>
                  <a:schemeClr val="accent2"/>
                </a:solidFill>
                <a:ea typeface="新細明體" pitchFamily="18" charset="-120"/>
              </a:rPr>
              <a:t>You: </a:t>
            </a:r>
            <a:r>
              <a:rPr lang="en-US" altLang="zh-TW" sz="2400" dirty="0">
                <a:ea typeface="新細明體" pitchFamily="18" charset="-120"/>
              </a:rPr>
              <a:t>A cylinder with </a:t>
            </a:r>
            <a:r>
              <a:rPr lang="en-US" altLang="zh-TW" sz="2400" u="sng" dirty="0">
                <a:ea typeface="新細明體" pitchFamily="18" charset="-120"/>
              </a:rPr>
              <a:t>volume </a:t>
            </a:r>
            <a:r>
              <a:rPr lang="en-US" altLang="zh-TW" sz="2400" i="1" u="sng" dirty="0">
                <a:solidFill>
                  <a:srgbClr val="33CC33"/>
                </a:solidFill>
                <a:ea typeface="新細明體" pitchFamily="18" charset="-120"/>
              </a:rPr>
              <a:t>V</a:t>
            </a:r>
            <a:r>
              <a:rPr lang="en-US" altLang="zh-TW" sz="2400" i="1" dirty="0">
                <a:solidFill>
                  <a:srgbClr val="33CC33"/>
                </a:solidFill>
                <a:ea typeface="新細明體" pitchFamily="18" charset="-120"/>
              </a:rPr>
              <a:t> </a:t>
            </a:r>
            <a:r>
              <a:rPr lang="en-US" altLang="zh-TW" sz="2400" dirty="0">
                <a:solidFill>
                  <a:srgbClr val="33CC33"/>
                </a:solidFill>
                <a:ea typeface="新細明體" pitchFamily="18" charset="-120"/>
              </a:rPr>
              <a:t> </a:t>
            </a:r>
            <a:r>
              <a:rPr lang="en-US" altLang="zh-TW" sz="2400" dirty="0">
                <a:ea typeface="新細明體" pitchFamily="18" charset="-120"/>
              </a:rPr>
              <a:t>using </a:t>
            </a:r>
            <a:r>
              <a:rPr lang="en-US" altLang="zh-TW" sz="2400" dirty="0">
                <a:solidFill>
                  <a:srgbClr val="C00000"/>
                </a:solidFill>
                <a:ea typeface="新細明體" pitchFamily="18" charset="-120"/>
              </a:rPr>
              <a:t>as little tin as possible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6FB8873E-6F3F-43F5-9E1B-A1414A397FA8}" type="slidenum">
              <a:rPr lang="zh-TW" altLang="en-US" smtClean="0">
                <a:latin typeface="Times New Roman" pitchFamily="18" charset="0"/>
              </a:rPr>
              <a:pPr eaLnBrk="1" hangingPunct="1"/>
              <a:t>23</a:t>
            </a:fld>
            <a:endParaRPr lang="en-US" altLang="zh-TW">
              <a:latin typeface="Times New Roman" pitchFamily="18" charset="0"/>
            </a:endParaRPr>
          </a:p>
        </p:txBody>
      </p:sp>
      <p:sp>
        <p:nvSpPr>
          <p:cNvPr id="8195" name="Rectangle 2"/>
          <p:cNvSpPr>
            <a:spLocks noGrp="1" noChangeArrowheads="1"/>
          </p:cNvSpPr>
          <p:nvPr>
            <p:ph type="title"/>
          </p:nvPr>
        </p:nvSpPr>
        <p:spPr/>
        <p:txBody>
          <a:bodyPr/>
          <a:lstStyle/>
          <a:p>
            <a:pPr eaLnBrk="1" hangingPunct="1"/>
            <a:r>
              <a:rPr lang="en-US" altLang="zh-TW" sz="4000">
                <a:solidFill>
                  <a:srgbClr val="002060"/>
                </a:solidFill>
                <a:ea typeface="新細明體" pitchFamily="18" charset="-120"/>
              </a:rPr>
              <a:t>Example </a:t>
            </a:r>
          </a:p>
        </p:txBody>
      </p:sp>
      <p:sp>
        <p:nvSpPr>
          <p:cNvPr id="8196" name="Rectangle 3"/>
          <p:cNvSpPr>
            <a:spLocks noGrp="1" noChangeArrowheads="1"/>
          </p:cNvSpPr>
          <p:nvPr>
            <p:ph type="body" idx="1"/>
          </p:nvPr>
        </p:nvSpPr>
        <p:spPr>
          <a:xfrm>
            <a:off x="466725" y="947738"/>
            <a:ext cx="9080500" cy="5410200"/>
          </a:xfrm>
        </p:spPr>
        <p:txBody>
          <a:bodyPr/>
          <a:lstStyle/>
          <a:p>
            <a:pPr marL="0" indent="0" algn="r">
              <a:lnSpc>
                <a:spcPct val="80000"/>
              </a:lnSpc>
            </a:pPr>
            <a:endParaRPr lang="en-US" altLang="zh-TW" sz="2200" dirty="0">
              <a:ea typeface="新細明體" pitchFamily="18" charset="-120"/>
            </a:endParaRPr>
          </a:p>
        </p:txBody>
      </p:sp>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944563"/>
            <a:ext cx="2794000"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199" name="物件 1"/>
          <p:cNvGraphicFramePr>
            <a:graphicFrameLocks noChangeAspect="1"/>
          </p:cNvGraphicFramePr>
          <p:nvPr/>
        </p:nvGraphicFramePr>
        <p:xfrm>
          <a:off x="4224338" y="1554163"/>
          <a:ext cx="4432300" cy="2228850"/>
        </p:xfrm>
        <a:graphic>
          <a:graphicData uri="http://schemas.openxmlformats.org/presentationml/2006/ole">
            <mc:AlternateContent xmlns:mc="http://schemas.openxmlformats.org/markup-compatibility/2006">
              <mc:Choice xmlns:v="urn:schemas-microsoft-com:vml" Requires="v">
                <p:oleObj spid="_x0000_s33834" name="Equation" r:id="rId5" imgW="2222500" imgH="1117600" progId="Equation.DSMT4">
                  <p:embed/>
                </p:oleObj>
              </mc:Choice>
              <mc:Fallback>
                <p:oleObj name="Equation" r:id="rId5" imgW="2222500" imgH="1117600" progId="Equation.DSMT4">
                  <p:embed/>
                  <p:pic>
                    <p:nvPicPr>
                      <p:cNvPr id="8199" name="物件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338" y="1554163"/>
                        <a:ext cx="44323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0" name="物件 2"/>
          <p:cNvGraphicFramePr>
            <a:graphicFrameLocks noChangeAspect="1"/>
          </p:cNvGraphicFramePr>
          <p:nvPr>
            <p:extLst>
              <p:ext uri="{D42A27DB-BD31-4B8C-83A1-F6EECF244321}">
                <p14:modId xmlns:p14="http://schemas.microsoft.com/office/powerpoint/2010/main" val="3906497188"/>
              </p:ext>
            </p:extLst>
          </p:nvPr>
        </p:nvGraphicFramePr>
        <p:xfrm>
          <a:off x="850900" y="3949700"/>
          <a:ext cx="6780213" cy="1958975"/>
        </p:xfrm>
        <a:graphic>
          <a:graphicData uri="http://schemas.openxmlformats.org/presentationml/2006/ole">
            <mc:AlternateContent xmlns:mc="http://schemas.openxmlformats.org/markup-compatibility/2006">
              <mc:Choice xmlns:v="urn:schemas-microsoft-com:vml" Requires="v">
                <p:oleObj spid="_x0000_s33835" name="Equation" r:id="rId7" imgW="3606480" imgH="1041120" progId="Equation.DSMT4">
                  <p:embed/>
                </p:oleObj>
              </mc:Choice>
              <mc:Fallback>
                <p:oleObj name="Equation" r:id="rId7" imgW="3606480" imgH="1041120" progId="Equation.DSMT4">
                  <p:embed/>
                  <p:pic>
                    <p:nvPicPr>
                      <p:cNvPr id="8200" name="物件 2"/>
                      <p:cNvPicPr>
                        <a:picLocks noChangeAspect="1" noChangeArrowheads="1"/>
                      </p:cNvPicPr>
                      <p:nvPr/>
                    </p:nvPicPr>
                    <p:blipFill>
                      <a:blip r:embed="rId8"/>
                      <a:srcRect/>
                      <a:stretch>
                        <a:fillRect/>
                      </a:stretch>
                    </p:blipFill>
                    <p:spPr bwMode="auto">
                      <a:xfrm>
                        <a:off x="850900" y="3949700"/>
                        <a:ext cx="6780213"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8AA219EB-E003-4F48-A420-54B9E613D531}" type="slidenum">
              <a:rPr lang="zh-TW" altLang="en-US" smtClean="0">
                <a:latin typeface="Times New Roman" pitchFamily="18" charset="0"/>
              </a:rPr>
              <a:pPr eaLnBrk="1" hangingPunct="1"/>
              <a:t>24</a:t>
            </a:fld>
            <a:endParaRPr lang="en-US" altLang="zh-TW">
              <a:latin typeface="Times New Roman" pitchFamily="18" charset="0"/>
            </a:endParaRPr>
          </a:p>
        </p:txBody>
      </p:sp>
      <p:sp>
        <p:nvSpPr>
          <p:cNvPr id="9219" name="Rectangle 2"/>
          <p:cNvSpPr>
            <a:spLocks noGrp="1" noChangeArrowheads="1"/>
          </p:cNvSpPr>
          <p:nvPr>
            <p:ph type="title"/>
          </p:nvPr>
        </p:nvSpPr>
        <p:spPr/>
        <p:txBody>
          <a:bodyPr/>
          <a:lstStyle/>
          <a:p>
            <a:pPr eaLnBrk="1" hangingPunct="1"/>
            <a:r>
              <a:rPr lang="en-US" altLang="zh-TW" sz="4000">
                <a:solidFill>
                  <a:srgbClr val="002060"/>
                </a:solidFill>
                <a:ea typeface="新細明體" pitchFamily="18" charset="-120"/>
              </a:rPr>
              <a:t>Minimize the quantity of tin</a:t>
            </a:r>
          </a:p>
        </p:txBody>
      </p:sp>
      <p:sp>
        <p:nvSpPr>
          <p:cNvPr id="9220" name="Rectangle 3"/>
          <p:cNvSpPr>
            <a:spLocks noGrp="1" noChangeArrowheads="1"/>
          </p:cNvSpPr>
          <p:nvPr>
            <p:ph type="body" idx="1"/>
          </p:nvPr>
        </p:nvSpPr>
        <p:spPr>
          <a:xfrm>
            <a:off x="481013" y="962025"/>
            <a:ext cx="9080500" cy="5410200"/>
          </a:xfrm>
          <a:extLst>
            <a:ext uri="{91240B29-F687-4F45-9708-019B960494DF}">
              <a14:hiddenLine xmlns:a14="http://schemas.microsoft.com/office/drawing/2010/main" w="9525">
                <a:solidFill>
                  <a:srgbClr val="008000"/>
                </a:solidFill>
                <a:miter lim="800000"/>
                <a:headEnd/>
                <a:tailEnd/>
              </a14:hiddenLine>
            </a:ext>
          </a:extLst>
        </p:spPr>
        <p:txBody>
          <a:bodyPr/>
          <a:lstStyle/>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a:p>
            <a:pPr marL="0" indent="0"/>
            <a:endParaRPr lang="en-US" altLang="zh-TW" sz="2200">
              <a:ea typeface="新細明體" pitchFamily="18" charset="-120"/>
            </a:endParaRPr>
          </a:p>
        </p:txBody>
      </p:sp>
      <p:pic>
        <p:nvPicPr>
          <p:cNvPr id="9222"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5" y="981075"/>
            <a:ext cx="5694363"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223" name="物件 1"/>
          <p:cNvGraphicFramePr>
            <a:graphicFrameLocks noChangeAspect="1"/>
          </p:cNvGraphicFramePr>
          <p:nvPr/>
        </p:nvGraphicFramePr>
        <p:xfrm>
          <a:off x="650875" y="5175250"/>
          <a:ext cx="2171700" cy="644525"/>
        </p:xfrm>
        <a:graphic>
          <a:graphicData uri="http://schemas.openxmlformats.org/presentationml/2006/ole">
            <mc:AlternateContent xmlns:mc="http://schemas.openxmlformats.org/markup-compatibility/2006">
              <mc:Choice xmlns:v="urn:schemas-microsoft-com:vml" Requires="v">
                <p:oleObj spid="_x0000_s34854" name="Equation" r:id="rId5" imgW="812447" imgH="241195" progId="Equation.DSMT4">
                  <p:embed/>
                </p:oleObj>
              </mc:Choice>
              <mc:Fallback>
                <p:oleObj name="Equation" r:id="rId5" imgW="812447" imgH="241195" progId="Equation.DSMT4">
                  <p:embed/>
                  <p:pic>
                    <p:nvPicPr>
                      <p:cNvPr id="9223" name="物件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 y="5175250"/>
                        <a:ext cx="21717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4" name="物件 2"/>
          <p:cNvGraphicFramePr>
            <a:graphicFrameLocks noChangeAspect="1"/>
          </p:cNvGraphicFramePr>
          <p:nvPr/>
        </p:nvGraphicFramePr>
        <p:xfrm>
          <a:off x="3671888" y="4941888"/>
          <a:ext cx="3917950" cy="1168400"/>
        </p:xfrm>
        <a:graphic>
          <a:graphicData uri="http://schemas.openxmlformats.org/presentationml/2006/ole">
            <mc:AlternateContent xmlns:mc="http://schemas.openxmlformats.org/markup-compatibility/2006">
              <mc:Choice xmlns:v="urn:schemas-microsoft-com:vml" Requires="v">
                <p:oleObj spid="_x0000_s34855" name="Equation" r:id="rId7" imgW="1574800" imgH="469900" progId="Equation.DSMT4">
                  <p:embed/>
                </p:oleObj>
              </mc:Choice>
              <mc:Fallback>
                <p:oleObj name="Equation" r:id="rId7" imgW="1574800" imgH="469900" progId="Equation.DSMT4">
                  <p:embed/>
                  <p:pic>
                    <p:nvPicPr>
                      <p:cNvPr id="9224" name="物件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1888" y="4941888"/>
                        <a:ext cx="391795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A4052964-8588-4756-958E-C8BD7708B904}" type="slidenum">
              <a:rPr lang="zh-TW" altLang="en-US" smtClean="0">
                <a:latin typeface="Times New Roman" pitchFamily="18" charset="0"/>
              </a:rPr>
              <a:pPr eaLnBrk="1" hangingPunct="1"/>
              <a:t>25</a:t>
            </a:fld>
            <a:endParaRPr lang="en-US" altLang="zh-TW">
              <a:latin typeface="Times New Roman" pitchFamily="18" charset="0"/>
            </a:endParaRPr>
          </a:p>
        </p:txBody>
      </p:sp>
      <p:sp>
        <p:nvSpPr>
          <p:cNvPr id="10243" name="Rectangle 2"/>
          <p:cNvSpPr>
            <a:spLocks noGrp="1" noChangeArrowheads="1"/>
          </p:cNvSpPr>
          <p:nvPr>
            <p:ph type="title"/>
          </p:nvPr>
        </p:nvSpPr>
        <p:spPr/>
        <p:txBody>
          <a:bodyPr/>
          <a:lstStyle/>
          <a:p>
            <a:pPr eaLnBrk="1" hangingPunct="1"/>
            <a:r>
              <a:rPr lang="en-US" altLang="zh-TW" sz="4000">
                <a:solidFill>
                  <a:srgbClr val="002060"/>
                </a:solidFill>
                <a:ea typeface="新細明體" pitchFamily="18" charset="-120"/>
              </a:rPr>
              <a:t>Aims of this course</a:t>
            </a:r>
          </a:p>
        </p:txBody>
      </p:sp>
      <p:sp>
        <p:nvSpPr>
          <p:cNvPr id="10244" name="Rectangle 3"/>
          <p:cNvSpPr>
            <a:spLocks noGrp="1" noChangeArrowheads="1"/>
          </p:cNvSpPr>
          <p:nvPr>
            <p:ph type="body" idx="1"/>
          </p:nvPr>
        </p:nvSpPr>
        <p:spPr/>
        <p:txBody>
          <a:bodyPr/>
          <a:lstStyle/>
          <a:p>
            <a:pPr marL="533400" indent="-533400">
              <a:lnSpc>
                <a:spcPts val="4000"/>
              </a:lnSpc>
            </a:pPr>
            <a:r>
              <a:rPr lang="en-US" altLang="zh-TW" sz="2400" dirty="0">
                <a:ea typeface="新細明體" pitchFamily="18" charset="-120"/>
              </a:rPr>
              <a:t>Model optimization problems</a:t>
            </a:r>
          </a:p>
          <a:p>
            <a:pPr marL="533400" indent="-533400">
              <a:lnSpc>
                <a:spcPts val="4000"/>
              </a:lnSpc>
            </a:pPr>
            <a:r>
              <a:rPr lang="en-US" altLang="zh-TW" sz="2400" dirty="0">
                <a:ea typeface="新細明體" pitchFamily="18" charset="-120"/>
              </a:rPr>
              <a:t>So that they can be solved</a:t>
            </a:r>
          </a:p>
          <a:p>
            <a:pPr marL="533400" indent="-533400">
              <a:lnSpc>
                <a:spcPts val="4000"/>
              </a:lnSpc>
            </a:pPr>
            <a:r>
              <a:rPr lang="en-US" altLang="zh-TW" sz="2400" dirty="0">
                <a:ea typeface="新細明體" pitchFamily="18" charset="-120"/>
              </a:rPr>
              <a:t>Learn an optimization software (e.g., </a:t>
            </a:r>
            <a:r>
              <a:rPr lang="en-US" altLang="zh-TW" sz="2400" dirty="0" err="1">
                <a:ea typeface="新細明體" pitchFamily="18" charset="-120"/>
              </a:rPr>
              <a:t>GuRoBi</a:t>
            </a:r>
            <a:r>
              <a:rPr lang="en-US" altLang="zh-TW" sz="2400" dirty="0">
                <a:ea typeface="新細明體" pitchFamily="18" charset="-120"/>
              </a:rPr>
              <a:t>)</a:t>
            </a:r>
          </a:p>
          <a:p>
            <a:pPr marL="533400" indent="-533400">
              <a:lnSpc>
                <a:spcPts val="4000"/>
              </a:lnSpc>
            </a:pPr>
            <a:r>
              <a:rPr lang="en-US" altLang="zh-TW" sz="2400" dirty="0">
                <a:ea typeface="新細明體" pitchFamily="18" charset="-120"/>
              </a:rPr>
              <a:t>Apply </a:t>
            </a:r>
            <a:r>
              <a:rPr lang="en-US" altLang="zh-TW" sz="2400" dirty="0" err="1">
                <a:ea typeface="新細明體" pitchFamily="18" charset="-120"/>
              </a:rPr>
              <a:t>GuRoBi</a:t>
            </a:r>
            <a:r>
              <a:rPr lang="en-US" altLang="zh-TW" sz="2400" dirty="0">
                <a:ea typeface="新細明體" pitchFamily="18" charset="-120"/>
              </a:rPr>
              <a:t> to solve real-world problems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940577A1-20F9-46C1-9920-996E838B7B34}" type="slidenum">
              <a:rPr lang="zh-TW" altLang="en-US" smtClean="0">
                <a:latin typeface="Times New Roman" pitchFamily="18" charset="0"/>
              </a:rPr>
              <a:pPr eaLnBrk="1" hangingPunct="1"/>
              <a:t>26</a:t>
            </a:fld>
            <a:endParaRPr lang="en-US" altLang="zh-TW">
              <a:latin typeface="Times New Roman" pitchFamily="18" charset="0"/>
            </a:endParaRPr>
          </a:p>
        </p:txBody>
      </p:sp>
      <p:sp>
        <p:nvSpPr>
          <p:cNvPr id="11267" name="Rectangle 2"/>
          <p:cNvSpPr>
            <a:spLocks noGrp="1" noChangeArrowheads="1"/>
          </p:cNvSpPr>
          <p:nvPr>
            <p:ph type="title"/>
          </p:nvPr>
        </p:nvSpPr>
        <p:spPr/>
        <p:txBody>
          <a:bodyPr/>
          <a:lstStyle/>
          <a:p>
            <a:pPr eaLnBrk="1" hangingPunct="1"/>
            <a:r>
              <a:rPr lang="en-US" altLang="zh-TW">
                <a:solidFill>
                  <a:srgbClr val="002060"/>
                </a:solidFill>
                <a:ea typeface="新細明體" pitchFamily="18" charset="-120"/>
              </a:rPr>
              <a:t>Your first optimization model</a:t>
            </a:r>
          </a:p>
        </p:txBody>
      </p:sp>
      <p:sp>
        <p:nvSpPr>
          <p:cNvPr id="11268" name="Rectangle 3"/>
          <p:cNvSpPr>
            <a:spLocks noGrp="1" noChangeArrowheads="1"/>
          </p:cNvSpPr>
          <p:nvPr>
            <p:ph type="body" idx="1"/>
          </p:nvPr>
        </p:nvSpPr>
        <p:spPr>
          <a:xfrm>
            <a:off x="190500" y="919163"/>
            <a:ext cx="9715500" cy="5526087"/>
          </a:xfrm>
        </p:spPr>
        <p:txBody>
          <a:bodyPr/>
          <a:lstStyle/>
          <a:p>
            <a:pPr>
              <a:lnSpc>
                <a:spcPct val="80000"/>
              </a:lnSpc>
            </a:pPr>
            <a:endParaRPr lang="zh-TW" altLang="en-US" sz="1900" dirty="0">
              <a:ea typeface="新細明體" pitchFamily="18"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1423164613"/>
              </p:ext>
            </p:extLst>
          </p:nvPr>
        </p:nvGraphicFramePr>
        <p:xfrm>
          <a:off x="1244600" y="1822450"/>
          <a:ext cx="7696200" cy="3213101"/>
        </p:xfrm>
        <a:graphic>
          <a:graphicData uri="http://schemas.openxmlformats.org/drawingml/2006/table">
            <a:tbl>
              <a:tblPr/>
              <a:tblGrid>
                <a:gridCol w="3709988">
                  <a:extLst>
                    <a:ext uri="{9D8B030D-6E8A-4147-A177-3AD203B41FA5}">
                      <a16:colId xmlns:a16="http://schemas.microsoft.com/office/drawing/2014/main" val="20000"/>
                    </a:ext>
                  </a:extLst>
                </a:gridCol>
                <a:gridCol w="3986212">
                  <a:extLst>
                    <a:ext uri="{9D8B030D-6E8A-4147-A177-3AD203B41FA5}">
                      <a16:colId xmlns:a16="http://schemas.microsoft.com/office/drawing/2014/main" val="20001"/>
                    </a:ext>
                  </a:extLst>
                </a:gridCol>
              </a:tblGrid>
              <a:tr h="963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Arial" charset="0"/>
                          <a:ea typeface="新細明體" pitchFamily="18" charset="-120"/>
                          <a:cs typeface="Arial" charset="0"/>
                        </a:rPr>
                        <a:t>Variables</a:t>
                      </a:r>
                      <a:endParaRPr kumimoji="0" lang="zh-TW" altLang="en-US" sz="2400" b="0" i="0" u="none" strike="noStrike" cap="none" normalizeH="0" baseline="0" dirty="0">
                        <a:ln>
                          <a:noFill/>
                        </a:ln>
                        <a:solidFill>
                          <a:schemeClr val="tx1"/>
                        </a:solidFill>
                        <a:effectLst/>
                        <a:latin typeface="Arial" charset="0"/>
                        <a:ea typeface="新細明體" pitchFamily="18" charset="-12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1" i="1" u="none" strike="noStrike" cap="none" normalizeH="0" baseline="0" dirty="0">
                          <a:ln>
                            <a:noFill/>
                          </a:ln>
                          <a:solidFill>
                            <a:srgbClr val="FF0000"/>
                          </a:solidFill>
                          <a:effectLst/>
                          <a:latin typeface="Arial" charset="0"/>
                          <a:ea typeface="新細明體" pitchFamily="18" charset="-120"/>
                          <a:cs typeface="Arial" charset="0"/>
                        </a:rPr>
                        <a:t>r</a:t>
                      </a:r>
                      <a:r>
                        <a:rPr kumimoji="0" lang="en-US" altLang="zh-TW" sz="2400" b="0" i="0" u="none" strike="noStrike" cap="none" normalizeH="0" baseline="0" dirty="0">
                          <a:ln>
                            <a:noFill/>
                          </a:ln>
                          <a:solidFill>
                            <a:schemeClr val="tx1"/>
                          </a:solidFill>
                          <a:effectLst/>
                          <a:latin typeface="Arial" charset="0"/>
                          <a:ea typeface="新細明體" pitchFamily="18" charset="-120"/>
                          <a:cs typeface="Arial" charset="0"/>
                        </a:rPr>
                        <a:t>: radius of the can’s base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1" i="1" u="none" strike="noStrike" cap="none" normalizeH="0" baseline="0" dirty="0">
                          <a:ln>
                            <a:noFill/>
                          </a:ln>
                          <a:solidFill>
                            <a:srgbClr val="FF0000"/>
                          </a:solidFill>
                          <a:effectLst/>
                          <a:latin typeface="Arial" charset="0"/>
                          <a:ea typeface="新細明體" pitchFamily="18" charset="-120"/>
                          <a:cs typeface="Arial" charset="0"/>
                        </a:rPr>
                        <a:t>h</a:t>
                      </a:r>
                      <a:r>
                        <a:rPr kumimoji="0" lang="en-US" altLang="zh-TW" sz="2400" b="0" i="0" u="none" strike="noStrike" cap="none" normalizeH="0" baseline="0" dirty="0">
                          <a:ln>
                            <a:noFill/>
                          </a:ln>
                          <a:solidFill>
                            <a:schemeClr val="tx1"/>
                          </a:solidFill>
                          <a:effectLst/>
                          <a:latin typeface="Arial" charset="0"/>
                          <a:ea typeface="新細明體" pitchFamily="18" charset="-120"/>
                          <a:cs typeface="Arial" charset="0"/>
                        </a:rPr>
                        <a:t>:height of the can</a:t>
                      </a:r>
                      <a:endParaRPr kumimoji="0" lang="zh-TW" altLang="en-US" sz="2400" b="0" i="0" u="none" strike="noStrike" cap="none" normalizeH="0" baseline="0" dirty="0">
                        <a:ln>
                          <a:noFill/>
                        </a:ln>
                        <a:solidFill>
                          <a:schemeClr val="tx1"/>
                        </a:solidFill>
                        <a:effectLst/>
                        <a:latin typeface="Arial" charset="0"/>
                        <a:ea typeface="新細明體" pitchFamily="18" charset="-12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5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新細明體" pitchFamily="18" charset="-120"/>
                          <a:cs typeface="Arial" charset="0"/>
                        </a:rPr>
                        <a:t>Objective</a:t>
                      </a:r>
                      <a:endParaRPr kumimoji="0" lang="zh-TW" altLang="en-US" sz="2400" b="0" i="0" u="none" strike="noStrike" cap="none" normalizeH="0" baseline="0">
                        <a:ln>
                          <a:noFill/>
                        </a:ln>
                        <a:solidFill>
                          <a:schemeClr val="tx1"/>
                        </a:solidFill>
                        <a:effectLst/>
                        <a:latin typeface="Arial" charset="0"/>
                        <a:ea typeface="新細明體" pitchFamily="18" charset="-12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pitchFamily="18" charset="-12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3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新細明體" pitchFamily="18" charset="-120"/>
                          <a:cs typeface="Arial" charset="0"/>
                        </a:rPr>
                        <a:t>Constraints</a:t>
                      </a:r>
                      <a:endParaRPr kumimoji="0" lang="zh-TW" altLang="en-US" sz="2400" b="0" i="0" u="none" strike="noStrike" cap="none" normalizeH="0" baseline="0">
                        <a:ln>
                          <a:noFill/>
                        </a:ln>
                        <a:solidFill>
                          <a:schemeClr val="tx1"/>
                        </a:solidFill>
                        <a:effectLst/>
                        <a:latin typeface="Arial" charset="0"/>
                        <a:ea typeface="新細明體" pitchFamily="18" charset="-12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chemeClr val="tx1"/>
                        </a:solidFill>
                        <a:effectLst/>
                        <a:latin typeface="Arial" charset="0"/>
                        <a:ea typeface="新細明體" pitchFamily="18" charset="-12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284" name="物件 2"/>
          <p:cNvGraphicFramePr>
            <a:graphicFrameLocks noChangeAspect="1"/>
          </p:cNvGraphicFramePr>
          <p:nvPr>
            <p:extLst>
              <p:ext uri="{D42A27DB-BD31-4B8C-83A1-F6EECF244321}">
                <p14:modId xmlns:p14="http://schemas.microsoft.com/office/powerpoint/2010/main" val="3259575911"/>
              </p:ext>
            </p:extLst>
          </p:nvPr>
        </p:nvGraphicFramePr>
        <p:xfrm>
          <a:off x="5051425" y="2959100"/>
          <a:ext cx="3378200" cy="523875"/>
        </p:xfrm>
        <a:graphic>
          <a:graphicData uri="http://schemas.openxmlformats.org/presentationml/2006/ole">
            <mc:AlternateContent xmlns:mc="http://schemas.openxmlformats.org/markup-compatibility/2006">
              <mc:Choice xmlns:v="urn:schemas-microsoft-com:vml" Requires="v">
                <p:oleObj spid="_x0000_s35880" name="Equation" r:id="rId4" imgW="1473120" imgH="228600" progId="Equation.DSMT4">
                  <p:embed/>
                </p:oleObj>
              </mc:Choice>
              <mc:Fallback>
                <p:oleObj name="Equation" r:id="rId4" imgW="1473120" imgH="228600" progId="Equation.DSMT4">
                  <p:embed/>
                  <p:pic>
                    <p:nvPicPr>
                      <p:cNvPr id="11284" name="物件 2"/>
                      <p:cNvPicPr>
                        <a:picLocks noChangeAspect="1" noChangeArrowheads="1"/>
                      </p:cNvPicPr>
                      <p:nvPr/>
                    </p:nvPicPr>
                    <p:blipFill>
                      <a:blip r:embed="rId5"/>
                      <a:srcRect/>
                      <a:stretch>
                        <a:fillRect/>
                      </a:stretch>
                    </p:blipFill>
                    <p:spPr bwMode="auto">
                      <a:xfrm>
                        <a:off x="5051425" y="2959100"/>
                        <a:ext cx="337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5" name="物件 3"/>
          <p:cNvGraphicFramePr>
            <a:graphicFrameLocks noChangeAspect="1"/>
          </p:cNvGraphicFramePr>
          <p:nvPr>
            <p:extLst>
              <p:ext uri="{D42A27DB-BD31-4B8C-83A1-F6EECF244321}">
                <p14:modId xmlns:p14="http://schemas.microsoft.com/office/powerpoint/2010/main" val="927045146"/>
              </p:ext>
            </p:extLst>
          </p:nvPr>
        </p:nvGraphicFramePr>
        <p:xfrm>
          <a:off x="5065713" y="3716338"/>
          <a:ext cx="1611312" cy="1147762"/>
        </p:xfrm>
        <a:graphic>
          <a:graphicData uri="http://schemas.openxmlformats.org/presentationml/2006/ole">
            <mc:AlternateContent xmlns:mc="http://schemas.openxmlformats.org/markup-compatibility/2006">
              <mc:Choice xmlns:v="urn:schemas-microsoft-com:vml" Requires="v">
                <p:oleObj spid="_x0000_s35881" name="Equation" r:id="rId6" imgW="596880" imgH="660240" progId="Equation.DSMT4">
                  <p:embed/>
                </p:oleObj>
              </mc:Choice>
              <mc:Fallback>
                <p:oleObj name="Equation" r:id="rId6" imgW="596880" imgH="660240" progId="Equation.DSMT4">
                  <p:embed/>
                  <p:pic>
                    <p:nvPicPr>
                      <p:cNvPr id="11285" name="物件 3"/>
                      <p:cNvPicPr>
                        <a:picLocks noChangeAspect="1" noChangeArrowheads="1"/>
                      </p:cNvPicPr>
                      <p:nvPr/>
                    </p:nvPicPr>
                    <p:blipFill>
                      <a:blip r:embed="rId7"/>
                      <a:srcRect/>
                      <a:stretch>
                        <a:fillRect/>
                      </a:stretch>
                    </p:blipFill>
                    <p:spPr bwMode="auto">
                      <a:xfrm>
                        <a:off x="5065713" y="3716338"/>
                        <a:ext cx="1611312"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30E6DF8B-F379-42FF-9BC6-A7FAB9DBF07F}" type="slidenum">
              <a:rPr lang="zh-TW" altLang="en-US" smtClean="0">
                <a:latin typeface="Times New Roman" pitchFamily="18" charset="0"/>
              </a:rPr>
              <a:pPr eaLnBrk="1" hangingPunct="1"/>
              <a:t>27</a:t>
            </a:fld>
            <a:endParaRPr lang="en-US" altLang="zh-TW">
              <a:latin typeface="Times New Roman" pitchFamily="18" charset="0"/>
            </a:endParaRPr>
          </a:p>
        </p:txBody>
      </p:sp>
      <p:sp>
        <p:nvSpPr>
          <p:cNvPr id="12291" name="Rectangle 2"/>
          <p:cNvSpPr>
            <a:spLocks noGrp="1" noChangeArrowheads="1"/>
          </p:cNvSpPr>
          <p:nvPr>
            <p:ph type="title"/>
          </p:nvPr>
        </p:nvSpPr>
        <p:spPr>
          <a:xfrm>
            <a:off x="0" y="0"/>
            <a:ext cx="9906000" cy="685800"/>
          </a:xfrm>
        </p:spPr>
        <p:txBody>
          <a:bodyPr/>
          <a:lstStyle/>
          <a:p>
            <a:pPr eaLnBrk="1" hangingPunct="1"/>
            <a:r>
              <a:rPr lang="en-US" altLang="zh-TW" sz="4000">
                <a:solidFill>
                  <a:srgbClr val="002060"/>
                </a:solidFill>
                <a:ea typeface="新細明體" pitchFamily="18" charset="-120"/>
              </a:rPr>
              <a:t>Optimization Models, in general, have:</a:t>
            </a:r>
          </a:p>
        </p:txBody>
      </p:sp>
      <p:sp>
        <p:nvSpPr>
          <p:cNvPr id="12292" name="Rectangle 3"/>
          <p:cNvSpPr>
            <a:spLocks noGrp="1" noChangeArrowheads="1"/>
          </p:cNvSpPr>
          <p:nvPr>
            <p:ph type="body" idx="1"/>
          </p:nvPr>
        </p:nvSpPr>
        <p:spPr/>
        <p:txBody>
          <a:bodyPr/>
          <a:lstStyle/>
          <a:p>
            <a:pPr marL="533400" indent="-533400"/>
            <a:r>
              <a:rPr lang="en-US" altLang="zh-TW" b="1" i="1" dirty="0">
                <a:solidFill>
                  <a:srgbClr val="FF0000"/>
                </a:solidFill>
                <a:ea typeface="Arial Unicode MS" panose="020B0604020202020204" pitchFamily="34" charset="-120"/>
                <a:cs typeface="Arial Unicode MS" panose="020B0604020202020204" pitchFamily="34" charset="-120"/>
              </a:rPr>
              <a:t>Variables: </a:t>
            </a:r>
            <a:br>
              <a:rPr lang="en-US" altLang="zh-TW" dirty="0">
                <a:solidFill>
                  <a:srgbClr val="008000"/>
                </a:solidFill>
                <a:ea typeface="Arial Unicode MS" panose="020B0604020202020204" pitchFamily="34" charset="-120"/>
                <a:cs typeface="Arial Unicode MS" panose="020B0604020202020204" pitchFamily="34" charset="-120"/>
              </a:rPr>
            </a:br>
            <a:r>
              <a:rPr lang="en-US" altLang="zh-TW" u="sng" dirty="0">
                <a:ea typeface="Arial Unicode MS" panose="020B0604020202020204" pitchFamily="34" charset="-120"/>
                <a:cs typeface="Arial Unicode MS" panose="020B0604020202020204" pitchFamily="34" charset="-120"/>
              </a:rPr>
              <a:t>height</a:t>
            </a:r>
            <a:r>
              <a:rPr lang="en-US" altLang="zh-TW" dirty="0">
                <a:ea typeface="Arial Unicode MS" panose="020B0604020202020204" pitchFamily="34" charset="-120"/>
                <a:cs typeface="Arial Unicode MS" panose="020B0604020202020204" pitchFamily="34" charset="-120"/>
              </a:rPr>
              <a:t> and </a:t>
            </a:r>
            <a:r>
              <a:rPr lang="en-US" altLang="zh-TW" u="sng" dirty="0">
                <a:ea typeface="Arial Unicode MS" panose="020B0604020202020204" pitchFamily="34" charset="-120"/>
                <a:cs typeface="Arial Unicode MS" panose="020B0604020202020204" pitchFamily="34" charset="-120"/>
              </a:rPr>
              <a:t>radius</a:t>
            </a:r>
            <a:r>
              <a:rPr lang="en-US" altLang="zh-TW" dirty="0">
                <a:ea typeface="Arial Unicode MS" panose="020B0604020202020204" pitchFamily="34" charset="-120"/>
                <a:cs typeface="Arial Unicode MS" panose="020B0604020202020204" pitchFamily="34" charset="-120"/>
              </a:rPr>
              <a:t>, </a:t>
            </a:r>
            <a:r>
              <a:rPr lang="en-US" altLang="zh-TW" u="sng" dirty="0">
                <a:ea typeface="Arial Unicode MS" panose="020B0604020202020204" pitchFamily="34" charset="-120"/>
                <a:cs typeface="Arial Unicode MS" panose="020B0604020202020204" pitchFamily="34" charset="-120"/>
              </a:rPr>
              <a:t>number of trucks</a:t>
            </a:r>
            <a:r>
              <a:rPr lang="en-US" altLang="zh-TW" dirty="0">
                <a:ea typeface="Arial Unicode MS" panose="020B0604020202020204" pitchFamily="34" charset="-120"/>
                <a:cs typeface="Arial Unicode MS" panose="020B0604020202020204" pitchFamily="34" charset="-120"/>
              </a:rPr>
              <a:t>,… The </a:t>
            </a:r>
            <a:r>
              <a:rPr lang="en-US" altLang="zh-TW" i="1" dirty="0">
                <a:ea typeface="Arial Unicode MS" panose="020B0604020202020204" pitchFamily="34" charset="-120"/>
                <a:cs typeface="Arial Unicode MS" panose="020B0604020202020204" pitchFamily="34" charset="-120"/>
              </a:rPr>
              <a:t>unknown </a:t>
            </a:r>
            <a:r>
              <a:rPr lang="en-US" altLang="zh-TW" dirty="0">
                <a:ea typeface="Arial Unicode MS" panose="020B0604020202020204" pitchFamily="34" charset="-120"/>
                <a:cs typeface="Arial Unicode MS" panose="020B0604020202020204" pitchFamily="34" charset="-120"/>
              </a:rPr>
              <a:t>(and desired) part of the problem (one thing your boss cares about)</a:t>
            </a:r>
          </a:p>
          <a:p>
            <a:pPr marL="533400" indent="-533400"/>
            <a:r>
              <a:rPr lang="en-US" altLang="zh-TW" b="1" i="1" dirty="0">
                <a:solidFill>
                  <a:srgbClr val="FF0000"/>
                </a:solidFill>
                <a:ea typeface="Arial Unicode MS" panose="020B0604020202020204" pitchFamily="34" charset="-120"/>
                <a:cs typeface="Arial Unicode MS" panose="020B0604020202020204" pitchFamily="34" charset="-120"/>
              </a:rPr>
              <a:t>Constraints: </a:t>
            </a:r>
            <a:br>
              <a:rPr lang="en-US" altLang="zh-TW" i="1" dirty="0">
                <a:ea typeface="Arial Unicode MS" panose="020B0604020202020204" pitchFamily="34" charset="-120"/>
                <a:cs typeface="Arial Unicode MS" panose="020B0604020202020204" pitchFamily="34" charset="-120"/>
              </a:rPr>
            </a:br>
            <a:r>
              <a:rPr lang="en-US" altLang="zh-TW" dirty="0">
                <a:ea typeface="Arial Unicode MS" panose="020B0604020202020204" pitchFamily="34" charset="-120"/>
                <a:cs typeface="Arial Unicode MS" panose="020B0604020202020204" pitchFamily="34" charset="-120"/>
              </a:rPr>
              <a:t>physical, explicit (V=20      ), imposed by law, budget limits… They define </a:t>
            </a:r>
            <a:r>
              <a:rPr lang="en-US" altLang="zh-TW" u="sng" dirty="0">
                <a:solidFill>
                  <a:schemeClr val="accent2"/>
                </a:solidFill>
                <a:ea typeface="Arial Unicode MS" panose="020B0604020202020204" pitchFamily="34" charset="-120"/>
                <a:cs typeface="Arial Unicode MS" panose="020B0604020202020204" pitchFamily="34" charset="-120"/>
              </a:rPr>
              <a:t>all</a:t>
            </a:r>
            <a:r>
              <a:rPr lang="en-US" altLang="zh-TW" dirty="0">
                <a:ea typeface="Arial Unicode MS" panose="020B0604020202020204" pitchFamily="34" charset="-120"/>
                <a:cs typeface="Arial Unicode MS" panose="020B0604020202020204" pitchFamily="34" charset="-120"/>
              </a:rPr>
              <a:t> and </a:t>
            </a:r>
            <a:r>
              <a:rPr lang="en-US" altLang="zh-TW" u="sng" dirty="0">
                <a:solidFill>
                  <a:schemeClr val="accent2"/>
                </a:solidFill>
                <a:ea typeface="Arial Unicode MS" panose="020B0604020202020204" pitchFamily="34" charset="-120"/>
                <a:cs typeface="Arial Unicode MS" panose="020B0604020202020204" pitchFamily="34" charset="-120"/>
              </a:rPr>
              <a:t>only</a:t>
            </a:r>
            <a:r>
              <a:rPr lang="en-US" altLang="zh-TW" dirty="0">
                <a:ea typeface="Arial Unicode MS" panose="020B0604020202020204" pitchFamily="34" charset="-120"/>
                <a:cs typeface="Arial Unicode MS" panose="020B0604020202020204" pitchFamily="34" charset="-120"/>
              </a:rPr>
              <a:t> values of the variables that give possible solutions.</a:t>
            </a:r>
          </a:p>
          <a:p>
            <a:pPr marL="533400" indent="-533400"/>
            <a:r>
              <a:rPr lang="en-US" altLang="zh-TW" b="1" i="1" dirty="0">
                <a:solidFill>
                  <a:srgbClr val="FF0000"/>
                </a:solidFill>
                <a:ea typeface="Arial Unicode MS" panose="020B0604020202020204" pitchFamily="34" charset="-120"/>
                <a:cs typeface="Arial Unicode MS" panose="020B0604020202020204" pitchFamily="34" charset="-120"/>
              </a:rPr>
              <a:t>Objective function</a:t>
            </a:r>
            <a:r>
              <a:rPr lang="en-US" altLang="zh-TW" dirty="0">
                <a:solidFill>
                  <a:schemeClr val="accent2"/>
                </a:solidFill>
                <a:ea typeface="Arial Unicode MS" panose="020B0604020202020204" pitchFamily="34" charset="-120"/>
                <a:cs typeface="Arial Unicode MS" panose="020B0604020202020204" pitchFamily="34" charset="-120"/>
              </a:rPr>
              <a:t>: </a:t>
            </a:r>
            <a:r>
              <a:rPr lang="en-US" altLang="zh-TW" dirty="0">
                <a:ea typeface="Arial Unicode MS" panose="020B0604020202020204" pitchFamily="34" charset="-120"/>
                <a:cs typeface="Arial Unicode MS" panose="020B0604020202020204" pitchFamily="34" charset="-120"/>
              </a:rPr>
              <a:t>what the boss really cares about.</a:t>
            </a:r>
          </a:p>
          <a:p>
            <a:pPr marL="533400" indent="-533400"/>
            <a:r>
              <a:rPr lang="en-US" altLang="zh-TW" dirty="0">
                <a:ea typeface="Arial Unicode MS" panose="020B0604020202020204" pitchFamily="34" charset="-120"/>
                <a:cs typeface="Arial Unicode MS" panose="020B0604020202020204" pitchFamily="34" charset="-120"/>
              </a:rPr>
              <a:t>Quantity of tin, total cost of trucks, total estimated revenue,…a function of the </a:t>
            </a:r>
            <a:r>
              <a:rPr lang="en-US" altLang="zh-TW" dirty="0">
                <a:solidFill>
                  <a:srgbClr val="00B050"/>
                </a:solidFill>
                <a:ea typeface="Arial Unicode MS" panose="020B0604020202020204" pitchFamily="34" charset="-120"/>
                <a:cs typeface="Arial Unicode MS" panose="020B0604020202020204" pitchFamily="34" charset="-120"/>
              </a:rPr>
              <a:t>variables</a:t>
            </a:r>
          </a:p>
          <a:p>
            <a:pPr marL="533400" indent="-533400"/>
            <a:endParaRPr lang="en-US" altLang="zh-TW" i="1" u="sng" dirty="0">
              <a:solidFill>
                <a:schemeClr val="accent2"/>
              </a:solidFill>
              <a:latin typeface="Times New Roman" pitchFamily="18" charset="0"/>
              <a:ea typeface="新細明體" pitchFamily="18" charset="-120"/>
            </a:endParaRPr>
          </a:p>
        </p:txBody>
      </p:sp>
      <p:graphicFrame>
        <p:nvGraphicFramePr>
          <p:cNvPr id="12294" name="物件 1"/>
          <p:cNvGraphicFramePr>
            <a:graphicFrameLocks noChangeAspect="1"/>
          </p:cNvGraphicFramePr>
          <p:nvPr>
            <p:extLst/>
          </p:nvPr>
        </p:nvGraphicFramePr>
        <p:xfrm>
          <a:off x="4402154" y="3079070"/>
          <a:ext cx="579437" cy="581025"/>
        </p:xfrm>
        <a:graphic>
          <a:graphicData uri="http://schemas.openxmlformats.org/presentationml/2006/ole">
            <mc:AlternateContent xmlns:mc="http://schemas.openxmlformats.org/markup-compatibility/2006">
              <mc:Choice xmlns:v="urn:schemas-microsoft-com:vml" Requires="v">
                <p:oleObj spid="_x0000_s36885" name="Equation" r:id="rId4" imgW="203024" imgH="203024" progId="Equation.DSMT4">
                  <p:embed/>
                </p:oleObj>
              </mc:Choice>
              <mc:Fallback>
                <p:oleObj name="Equation" r:id="rId4" imgW="203024" imgH="203024" progId="Equation.DSMT4">
                  <p:embed/>
                  <p:pic>
                    <p:nvPicPr>
                      <p:cNvPr id="12294" name="物件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54" y="3079070"/>
                        <a:ext cx="579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p:txBody>
          <a:bodyPr/>
          <a:lstStyle/>
          <a:p>
            <a:fld id="{294477A4-FEEE-4F18-93DD-6A738CCE83C9}" type="slidenum">
              <a:rPr lang="zh-TW" altLang="en-US" smtClean="0"/>
              <a:pPr/>
              <a:t>28</a:t>
            </a:fld>
            <a:endParaRPr lang="en-US" altLang="zh-TW" dirty="0"/>
          </a:p>
        </p:txBody>
      </p:sp>
      <p:sp>
        <p:nvSpPr>
          <p:cNvPr id="391170" name="Rectangle 2"/>
          <p:cNvSpPr>
            <a:spLocks noGrp="1" noChangeArrowheads="1"/>
          </p:cNvSpPr>
          <p:nvPr>
            <p:ph type="title"/>
          </p:nvPr>
        </p:nvSpPr>
        <p:spPr/>
        <p:txBody>
          <a:bodyPr/>
          <a:lstStyle/>
          <a:p>
            <a:r>
              <a:rPr lang="en-US" altLang="zh-TW" dirty="0"/>
              <a:t>The general optimization problem</a:t>
            </a:r>
            <a:endParaRPr lang="en-US" altLang="zh-TW" sz="2400" dirty="0"/>
          </a:p>
        </p:txBody>
      </p:sp>
      <p:sp>
        <p:nvSpPr>
          <p:cNvPr id="391171" name="Rectangle 3"/>
          <p:cNvSpPr>
            <a:spLocks noGrp="1" noChangeArrowheads="1"/>
          </p:cNvSpPr>
          <p:nvPr>
            <p:ph type="body" idx="1"/>
          </p:nvPr>
        </p:nvSpPr>
        <p:spPr/>
        <p:txBody>
          <a:bodyPr/>
          <a:lstStyle/>
          <a:p>
            <a:pPr marL="0" indent="0">
              <a:lnSpc>
                <a:spcPct val="90000"/>
              </a:lnSpc>
              <a:buNone/>
            </a:pPr>
            <a:r>
              <a:rPr lang="en-US" altLang="zh-TW" dirty="0"/>
              <a:t>     Consider a vector </a:t>
            </a:r>
            <a:r>
              <a:rPr lang="en-US" altLang="zh-TW" dirty="0">
                <a:solidFill>
                  <a:srgbClr val="C00000"/>
                </a:solidFill>
              </a:rPr>
              <a:t>x</a:t>
            </a:r>
            <a:r>
              <a:rPr lang="en-US" altLang="zh-TW" dirty="0"/>
              <a:t> in      of </a:t>
            </a:r>
            <a:r>
              <a:rPr lang="en-US" altLang="zh-TW" dirty="0">
                <a:solidFill>
                  <a:srgbClr val="C00000"/>
                </a:solidFill>
              </a:rPr>
              <a:t>variables</a:t>
            </a:r>
          </a:p>
          <a:p>
            <a:pPr marL="0" indent="0">
              <a:lnSpc>
                <a:spcPct val="90000"/>
              </a:lnSpc>
              <a:buNone/>
            </a:pPr>
            <a:r>
              <a:rPr lang="en-US" altLang="zh-TW" dirty="0"/>
              <a:t>     An optimization problem can be expressed as</a:t>
            </a:r>
          </a:p>
          <a:p>
            <a:pPr marL="0" indent="0">
              <a:lnSpc>
                <a:spcPct val="90000"/>
              </a:lnSpc>
              <a:buNone/>
            </a:pPr>
            <a:endParaRPr lang="en-US" altLang="zh-TW" dirty="0"/>
          </a:p>
          <a:p>
            <a:pPr marL="0" indent="0">
              <a:lnSpc>
                <a:spcPct val="90000"/>
              </a:lnSpc>
              <a:buNone/>
            </a:pPr>
            <a:r>
              <a:rPr lang="en-US" altLang="zh-TW" dirty="0"/>
              <a:t>       P: minimize</a:t>
            </a:r>
          </a:p>
          <a:p>
            <a:pPr marL="0" indent="0">
              <a:lnSpc>
                <a:spcPct val="90000"/>
              </a:lnSpc>
              <a:buNone/>
            </a:pPr>
            <a:r>
              <a:rPr lang="en-US" altLang="zh-TW" dirty="0"/>
              <a:t>                     </a:t>
            </a:r>
            <a:r>
              <a:rPr lang="en-US" altLang="zh-TW" dirty="0" err="1"/>
              <a:t>s.t.</a:t>
            </a:r>
            <a:endParaRPr lang="en-US" altLang="zh-TW" dirty="0"/>
          </a:p>
        </p:txBody>
      </p:sp>
      <p:graphicFrame>
        <p:nvGraphicFramePr>
          <p:cNvPr id="2" name="物件 1"/>
          <p:cNvGraphicFramePr>
            <a:graphicFrameLocks noChangeAspect="1"/>
          </p:cNvGraphicFramePr>
          <p:nvPr>
            <p:extLst>
              <p:ext uri="{D42A27DB-BD31-4B8C-83A1-F6EECF244321}">
                <p14:modId xmlns:p14="http://schemas.microsoft.com/office/powerpoint/2010/main" val="2076906992"/>
              </p:ext>
            </p:extLst>
          </p:nvPr>
        </p:nvGraphicFramePr>
        <p:xfrm>
          <a:off x="2874510" y="2256519"/>
          <a:ext cx="1798637" cy="2652713"/>
        </p:xfrm>
        <a:graphic>
          <a:graphicData uri="http://schemas.openxmlformats.org/presentationml/2006/ole">
            <mc:AlternateContent xmlns:mc="http://schemas.openxmlformats.org/markup-compatibility/2006">
              <mc:Choice xmlns:v="urn:schemas-microsoft-com:vml" Requires="v">
                <p:oleObj spid="_x0000_s37928" name="Equation" r:id="rId4" imgW="672840" imgH="1612800" progId="Equation.DSMT4">
                  <p:embed/>
                </p:oleObj>
              </mc:Choice>
              <mc:Fallback>
                <p:oleObj name="Equation" r:id="rId4" imgW="672840" imgH="1612800" progId="Equation.DSMT4">
                  <p:embed/>
                  <p:pic>
                    <p:nvPicPr>
                      <p:cNvPr id="2" name="物件 1"/>
                      <p:cNvPicPr>
                        <a:picLocks noChangeAspect="1" noChangeArrowheads="1"/>
                      </p:cNvPicPr>
                      <p:nvPr/>
                    </p:nvPicPr>
                    <p:blipFill>
                      <a:blip r:embed="rId5"/>
                      <a:srcRect/>
                      <a:stretch>
                        <a:fillRect/>
                      </a:stretch>
                    </p:blipFill>
                    <p:spPr bwMode="auto">
                      <a:xfrm>
                        <a:off x="2874510" y="2256519"/>
                        <a:ext cx="1798637"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物件 2"/>
          <p:cNvGraphicFramePr>
            <a:graphicFrameLocks noChangeAspect="1"/>
          </p:cNvGraphicFramePr>
          <p:nvPr>
            <p:extLst/>
          </p:nvPr>
        </p:nvGraphicFramePr>
        <p:xfrm>
          <a:off x="4313691" y="992641"/>
          <a:ext cx="444500" cy="392112"/>
        </p:xfrm>
        <a:graphic>
          <a:graphicData uri="http://schemas.openxmlformats.org/presentationml/2006/ole">
            <mc:AlternateContent xmlns:mc="http://schemas.openxmlformats.org/markup-compatibility/2006">
              <mc:Choice xmlns:v="urn:schemas-microsoft-com:vml" Requires="v">
                <p:oleObj spid="_x0000_s37929" name="Equation" r:id="rId6" imgW="215713" imgH="190335" progId="Equation.DSMT4">
                  <p:embed/>
                </p:oleObj>
              </mc:Choice>
              <mc:Fallback>
                <p:oleObj name="Equation" r:id="rId6" imgW="215713" imgH="190335" progId="Equation.DSMT4">
                  <p:embed/>
                  <p:pic>
                    <p:nvPicPr>
                      <p:cNvPr id="3" name="物件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3691" y="992641"/>
                        <a:ext cx="4445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69259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14CCCA4B-5E44-446E-AA6A-28DC89A2CD87}" type="slidenum">
              <a:rPr lang="zh-TW" altLang="en-US" smtClean="0">
                <a:latin typeface="Times New Roman" pitchFamily="18" charset="0"/>
              </a:rPr>
              <a:pPr eaLnBrk="1" hangingPunct="1"/>
              <a:t>29</a:t>
            </a:fld>
            <a:endParaRPr lang="en-US" altLang="zh-TW">
              <a:latin typeface="Times New Roman" pitchFamily="18" charset="0"/>
            </a:endParaRPr>
          </a:p>
        </p:txBody>
      </p:sp>
      <p:sp>
        <p:nvSpPr>
          <p:cNvPr id="14339" name="Rectangle 2"/>
          <p:cNvSpPr>
            <a:spLocks noGrp="1" noChangeArrowheads="1"/>
          </p:cNvSpPr>
          <p:nvPr>
            <p:ph type="title"/>
          </p:nvPr>
        </p:nvSpPr>
        <p:spPr/>
        <p:txBody>
          <a:bodyPr/>
          <a:lstStyle/>
          <a:p>
            <a:pPr eaLnBrk="1" hangingPunct="1"/>
            <a:r>
              <a:rPr lang="en-US" altLang="zh-TW">
                <a:solidFill>
                  <a:srgbClr val="002060"/>
                </a:solidFill>
                <a:ea typeface="新細明體" pitchFamily="18" charset="-120"/>
              </a:rPr>
              <a:t>Convex sets</a:t>
            </a:r>
          </a:p>
        </p:txBody>
      </p:sp>
      <p:sp>
        <p:nvSpPr>
          <p:cNvPr id="14340" name="Rectangle 3"/>
          <p:cNvSpPr>
            <a:spLocks noGrp="1" noChangeArrowheads="1"/>
          </p:cNvSpPr>
          <p:nvPr>
            <p:ph type="body" idx="1"/>
          </p:nvPr>
        </p:nvSpPr>
        <p:spPr>
          <a:xfrm>
            <a:off x="233363" y="998538"/>
            <a:ext cx="9672637" cy="5410200"/>
          </a:xfrm>
        </p:spPr>
        <p:txBody>
          <a:bodyPr/>
          <a:lstStyle/>
          <a:p>
            <a:endParaRPr lang="en-US" altLang="zh-TW" sz="2400" dirty="0">
              <a:solidFill>
                <a:srgbClr val="008000"/>
              </a:solidFill>
              <a:ea typeface="新細明體" pitchFamily="18" charset="-120"/>
            </a:endParaRPr>
          </a:p>
          <a:p>
            <a:endParaRPr lang="en-US" altLang="zh-TW" sz="2400" dirty="0">
              <a:solidFill>
                <a:srgbClr val="008000"/>
              </a:solidFill>
              <a:ea typeface="新細明體" pitchFamily="18" charset="-120"/>
            </a:endParaRPr>
          </a:p>
          <a:p>
            <a:endParaRPr lang="en-US" altLang="zh-TW" sz="2400" dirty="0">
              <a:solidFill>
                <a:srgbClr val="008000"/>
              </a:solidFill>
              <a:ea typeface="新細明體" pitchFamily="18" charset="-120"/>
            </a:endParaRPr>
          </a:p>
          <a:p>
            <a:endParaRPr lang="en-US" altLang="zh-TW" sz="2400" dirty="0">
              <a:solidFill>
                <a:srgbClr val="008000"/>
              </a:solidFill>
              <a:ea typeface="新細明體" pitchFamily="18" charset="-120"/>
            </a:endParaRPr>
          </a:p>
          <a:p>
            <a:endParaRPr lang="en-US" altLang="zh-TW" sz="2400" dirty="0">
              <a:solidFill>
                <a:srgbClr val="008000"/>
              </a:solidFill>
              <a:ea typeface="新細明體" pitchFamily="18" charset="-120"/>
            </a:endParaRPr>
          </a:p>
          <a:p>
            <a:endParaRPr lang="en-US" altLang="zh-TW" sz="2400" dirty="0">
              <a:solidFill>
                <a:srgbClr val="008000"/>
              </a:solidFill>
              <a:ea typeface="新細明體" pitchFamily="18" charset="-120"/>
            </a:endParaRPr>
          </a:p>
          <a:p>
            <a:endParaRPr lang="en-US" altLang="zh-TW" sz="2400" dirty="0">
              <a:solidFill>
                <a:srgbClr val="0070C0"/>
              </a:solidFill>
              <a:ea typeface="新細明體" pitchFamily="18" charset="-120"/>
            </a:endParaRPr>
          </a:p>
          <a:p>
            <a:r>
              <a:rPr lang="en-US" altLang="zh-TW" sz="2400" dirty="0" err="1">
                <a:solidFill>
                  <a:srgbClr val="0070C0"/>
                </a:solidFill>
                <a:ea typeface="新細明體" pitchFamily="18" charset="-120"/>
              </a:rPr>
              <a:t>Def</a:t>
            </a:r>
            <a:r>
              <a:rPr lang="en-US" altLang="zh-TW" sz="2400" dirty="0">
                <a:solidFill>
                  <a:srgbClr val="0070C0"/>
                </a:solidFill>
                <a:ea typeface="新細明體" pitchFamily="18" charset="-120"/>
              </a:rPr>
              <a:t>:</a:t>
            </a:r>
          </a:p>
          <a:p>
            <a:endParaRPr lang="en-US" altLang="zh-TW" sz="2400" dirty="0">
              <a:solidFill>
                <a:srgbClr val="0070C0"/>
              </a:solidFill>
              <a:ea typeface="新細明體" pitchFamily="18" charset="-120"/>
            </a:endParaRPr>
          </a:p>
          <a:p>
            <a:endParaRPr lang="en-US" altLang="zh-TW" sz="2400" dirty="0">
              <a:solidFill>
                <a:srgbClr val="0070C0"/>
              </a:solidFill>
              <a:ea typeface="新細明體" pitchFamily="18" charset="-120"/>
            </a:endParaRPr>
          </a:p>
          <a:p>
            <a:endParaRPr lang="en-US" altLang="zh-TW" sz="2400" dirty="0">
              <a:solidFill>
                <a:srgbClr val="0070C0"/>
              </a:solidFill>
              <a:ea typeface="新細明體" pitchFamily="18" charset="-120"/>
            </a:endParaRPr>
          </a:p>
          <a:p>
            <a:endParaRPr lang="en-US" altLang="zh-TW" sz="2400" dirty="0">
              <a:solidFill>
                <a:srgbClr val="0070C0"/>
              </a:solidFill>
              <a:ea typeface="新細明體" pitchFamily="18" charset="-120"/>
            </a:endParaRPr>
          </a:p>
          <a:p>
            <a:r>
              <a:rPr lang="en-US" altLang="zh-TW" sz="2400" dirty="0">
                <a:ea typeface="新細明體" pitchFamily="18" charset="-120"/>
              </a:rPr>
              <a:t> The </a:t>
            </a:r>
            <a:r>
              <a:rPr lang="en-US" altLang="zh-TW" sz="2400" dirty="0">
                <a:solidFill>
                  <a:srgbClr val="C00000"/>
                </a:solidFill>
                <a:ea typeface="新細明體" pitchFamily="18" charset="-120"/>
              </a:rPr>
              <a:t>intersection</a:t>
            </a:r>
            <a:r>
              <a:rPr lang="en-US" altLang="zh-TW" sz="2400" dirty="0">
                <a:ea typeface="新細明體" pitchFamily="18" charset="-120"/>
              </a:rPr>
              <a:t> of two </a:t>
            </a:r>
            <a:r>
              <a:rPr lang="en-US" altLang="zh-TW" sz="2400" dirty="0">
                <a:solidFill>
                  <a:srgbClr val="008000"/>
                </a:solidFill>
                <a:ea typeface="新細明體" pitchFamily="18" charset="-120"/>
              </a:rPr>
              <a:t>convex sets </a:t>
            </a:r>
            <a:r>
              <a:rPr lang="en-US" altLang="zh-TW" sz="2400" dirty="0">
                <a:ea typeface="新細明體" pitchFamily="18" charset="-120"/>
              </a:rPr>
              <a:t>is </a:t>
            </a:r>
            <a:r>
              <a:rPr lang="en-US" altLang="zh-TW" sz="2400" b="1" dirty="0">
                <a:solidFill>
                  <a:srgbClr val="008000"/>
                </a:solidFill>
                <a:ea typeface="新細明體" pitchFamily="18" charset="-120"/>
              </a:rPr>
              <a:t>convex</a:t>
            </a:r>
            <a:r>
              <a:rPr lang="en-US" altLang="zh-TW" sz="2400" dirty="0">
                <a:ea typeface="新細明體" pitchFamily="18" charset="-120"/>
              </a:rPr>
              <a:t>. </a:t>
            </a:r>
          </a:p>
        </p:txBody>
      </p:sp>
      <p:graphicFrame>
        <p:nvGraphicFramePr>
          <p:cNvPr id="14342" name="物件 1"/>
          <p:cNvGraphicFramePr>
            <a:graphicFrameLocks noChangeAspect="1"/>
          </p:cNvGraphicFramePr>
          <p:nvPr>
            <p:extLst>
              <p:ext uri="{D42A27DB-BD31-4B8C-83A1-F6EECF244321}">
                <p14:modId xmlns:p14="http://schemas.microsoft.com/office/powerpoint/2010/main" val="3891568488"/>
              </p:ext>
            </p:extLst>
          </p:nvPr>
        </p:nvGraphicFramePr>
        <p:xfrm>
          <a:off x="1452084" y="3562315"/>
          <a:ext cx="7807325" cy="973137"/>
        </p:xfrm>
        <a:graphic>
          <a:graphicData uri="http://schemas.openxmlformats.org/presentationml/2006/ole">
            <mc:AlternateContent xmlns:mc="http://schemas.openxmlformats.org/markup-compatibility/2006">
              <mc:Choice xmlns:v="urn:schemas-microsoft-com:vml" Requires="v">
                <p:oleObj spid="_x0000_s38952" name="Equation" r:id="rId4" imgW="3670200" imgH="457200" progId="Equation.DSMT4">
                  <p:embed/>
                </p:oleObj>
              </mc:Choice>
              <mc:Fallback>
                <p:oleObj name="Equation" r:id="rId4" imgW="3670200" imgH="457200" progId="Equation.DSMT4">
                  <p:embed/>
                  <p:pic>
                    <p:nvPicPr>
                      <p:cNvPr id="14342" name="物件 1"/>
                      <p:cNvPicPr>
                        <a:picLocks noChangeAspect="1" noChangeArrowheads="1"/>
                      </p:cNvPicPr>
                      <p:nvPr/>
                    </p:nvPicPr>
                    <p:blipFill>
                      <a:blip r:embed="rId5"/>
                      <a:srcRect/>
                      <a:stretch>
                        <a:fillRect/>
                      </a:stretch>
                    </p:blipFill>
                    <p:spPr bwMode="auto">
                      <a:xfrm>
                        <a:off x="1452084" y="3562315"/>
                        <a:ext cx="7807325"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3" name="物件 2"/>
          <p:cNvGraphicFramePr>
            <a:graphicFrameLocks noChangeAspect="1"/>
          </p:cNvGraphicFramePr>
          <p:nvPr>
            <p:extLst>
              <p:ext uri="{D42A27DB-BD31-4B8C-83A1-F6EECF244321}">
                <p14:modId xmlns:p14="http://schemas.microsoft.com/office/powerpoint/2010/main" val="1740887594"/>
              </p:ext>
            </p:extLst>
          </p:nvPr>
        </p:nvGraphicFramePr>
        <p:xfrm>
          <a:off x="1775628" y="4683054"/>
          <a:ext cx="6583369" cy="487004"/>
        </p:xfrm>
        <a:graphic>
          <a:graphicData uri="http://schemas.openxmlformats.org/presentationml/2006/ole">
            <mc:AlternateContent xmlns:mc="http://schemas.openxmlformats.org/markup-compatibility/2006">
              <mc:Choice xmlns:v="urn:schemas-microsoft-com:vml" Requires="v">
                <p:oleObj spid="_x0000_s38953" name="Equation" r:id="rId6" imgW="2743200" imgH="203040" progId="Equation.DSMT4">
                  <p:embed/>
                </p:oleObj>
              </mc:Choice>
              <mc:Fallback>
                <p:oleObj name="Equation" r:id="rId6" imgW="2743200" imgH="203040" progId="Equation.DSMT4">
                  <p:embed/>
                  <p:pic>
                    <p:nvPicPr>
                      <p:cNvPr id="14343" name="物件 2"/>
                      <p:cNvPicPr>
                        <a:picLocks noChangeAspect="1" noChangeArrowheads="1"/>
                      </p:cNvPicPr>
                      <p:nvPr/>
                    </p:nvPicPr>
                    <p:blipFill>
                      <a:blip r:embed="rId7"/>
                      <a:srcRect/>
                      <a:stretch>
                        <a:fillRect/>
                      </a:stretch>
                    </p:blipFill>
                    <p:spPr bwMode="auto">
                      <a:xfrm>
                        <a:off x="1775628" y="4683054"/>
                        <a:ext cx="6583369" cy="487004"/>
                      </a:xfrm>
                      <a:prstGeom prst="rect">
                        <a:avLst/>
                      </a:prstGeom>
                      <a:noFill/>
                      <a:ln>
                        <a:noFill/>
                      </a:ln>
                      <a:extLst/>
                    </p:spPr>
                  </p:pic>
                </p:oleObj>
              </mc:Fallback>
            </mc:AlternateContent>
          </a:graphicData>
        </a:graphic>
      </p:graphicFrame>
      <p:pic>
        <p:nvPicPr>
          <p:cNvPr id="14344"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7713" y="1016000"/>
            <a:ext cx="5583237"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5F762C-FB1B-427B-A84D-2609593065FB}"/>
              </a:ext>
            </a:extLst>
          </p:cNvPr>
          <p:cNvSpPr>
            <a:spLocks noGrp="1"/>
          </p:cNvSpPr>
          <p:nvPr>
            <p:ph type="title"/>
          </p:nvPr>
        </p:nvSpPr>
        <p:spPr/>
        <p:txBody>
          <a:bodyPr/>
          <a:lstStyle/>
          <a:p>
            <a:r>
              <a:rPr lang="en-US" altLang="zh-TW"/>
              <a:t>Course Plans</a:t>
            </a:r>
            <a:endParaRPr lang="zh-TW" altLang="en-US"/>
          </a:p>
        </p:txBody>
      </p:sp>
      <p:sp>
        <p:nvSpPr>
          <p:cNvPr id="3" name="內容版面配置區 2">
            <a:extLst>
              <a:ext uri="{FF2B5EF4-FFF2-40B4-BE49-F238E27FC236}">
                <a16:creationId xmlns:a16="http://schemas.microsoft.com/office/drawing/2014/main" id="{FA78B012-B4B7-4DFE-B090-58192442835A}"/>
              </a:ext>
            </a:extLst>
          </p:cNvPr>
          <p:cNvSpPr>
            <a:spLocks noGrp="1"/>
          </p:cNvSpPr>
          <p:nvPr>
            <p:ph idx="1"/>
          </p:nvPr>
        </p:nvSpPr>
        <p:spPr>
          <a:xfrm>
            <a:off x="108857" y="892277"/>
            <a:ext cx="9688286" cy="5355771"/>
          </a:xfrm>
        </p:spPr>
        <p:txBody>
          <a:bodyPr/>
          <a:lstStyle/>
          <a:p>
            <a:r>
              <a:rPr lang="en-US" altLang="zh-TW" sz="2400" dirty="0"/>
              <a:t>Day 1: 2020/08/24 Quiz 1 [</a:t>
            </a:r>
            <a:r>
              <a:rPr lang="en-US" altLang="zh-TW" sz="2400" dirty="0">
                <a:solidFill>
                  <a:srgbClr val="FF0000"/>
                </a:solidFill>
              </a:rPr>
              <a:t>8%</a:t>
            </a:r>
            <a:r>
              <a:rPr lang="en-US" altLang="zh-TW" sz="2400" dirty="0"/>
              <a:t>] </a:t>
            </a:r>
            <a:r>
              <a:rPr lang="en-US" altLang="zh-TW" sz="2000" dirty="0"/>
              <a:t>(</a:t>
            </a:r>
            <a:r>
              <a:rPr lang="en-US" altLang="zh-TW" sz="2000" dirty="0" err="1"/>
              <a:t>moodle</a:t>
            </a:r>
            <a:r>
              <a:rPr lang="en-US" altLang="zh-TW" sz="2000" dirty="0"/>
              <a:t> or </a:t>
            </a:r>
            <a:r>
              <a:rPr lang="en-US" altLang="zh-TW" sz="2000" dirty="0" err="1"/>
              <a:t>Zuvio</a:t>
            </a:r>
            <a:r>
              <a:rPr lang="en-US" altLang="zh-TW" sz="2000" dirty="0"/>
              <a:t>)</a:t>
            </a:r>
          </a:p>
          <a:p>
            <a:pPr lvl="1"/>
            <a:r>
              <a:rPr lang="en-US" altLang="zh-TW" sz="2000" dirty="0"/>
              <a:t>Introduction</a:t>
            </a:r>
            <a:r>
              <a:rPr lang="zh-TW" altLang="en-US" sz="2000" dirty="0"/>
              <a:t> </a:t>
            </a:r>
            <a:r>
              <a:rPr lang="en-US" altLang="zh-TW" sz="2000" dirty="0"/>
              <a:t>(OR, applications, model/algorithm, complexity), Project Intro.</a:t>
            </a:r>
          </a:p>
          <a:p>
            <a:pPr lvl="1"/>
            <a:r>
              <a:rPr lang="en-US" altLang="zh-TW" sz="2000" dirty="0"/>
              <a:t>Software Installation &amp; Demo (by TAs)</a:t>
            </a:r>
          </a:p>
          <a:p>
            <a:r>
              <a:rPr lang="en-US" altLang="zh-TW" sz="2400" dirty="0"/>
              <a:t>Day 2: 2020/08/25 Quiz 2 [</a:t>
            </a:r>
            <a:r>
              <a:rPr lang="en-US" altLang="zh-TW" sz="2400" dirty="0">
                <a:solidFill>
                  <a:srgbClr val="FF0000"/>
                </a:solidFill>
              </a:rPr>
              <a:t>8%</a:t>
            </a:r>
            <a:r>
              <a:rPr lang="en-US" altLang="zh-TW" sz="2400" dirty="0"/>
              <a:t>], Project 1 due 08/29 11pm [</a:t>
            </a:r>
            <a:r>
              <a:rPr lang="en-US" altLang="zh-TW" sz="2400" dirty="0">
                <a:solidFill>
                  <a:srgbClr val="FF0000"/>
                </a:solidFill>
              </a:rPr>
              <a:t>15%</a:t>
            </a:r>
            <a:r>
              <a:rPr lang="en-US" altLang="zh-TW" sz="2400" dirty="0"/>
              <a:t>] </a:t>
            </a:r>
          </a:p>
          <a:p>
            <a:pPr lvl="1"/>
            <a:r>
              <a:rPr lang="en-US" altLang="zh-TW" sz="2000" dirty="0"/>
              <a:t>Basics of Linear Programming &amp; Integer Programming; LP modeling</a:t>
            </a:r>
          </a:p>
          <a:p>
            <a:r>
              <a:rPr lang="en-US" altLang="zh-TW" sz="2400" dirty="0"/>
              <a:t>Day 3: 2020/08/26 Quiz 3 [</a:t>
            </a:r>
            <a:r>
              <a:rPr lang="en-US" altLang="zh-TW" sz="2400" dirty="0">
                <a:solidFill>
                  <a:srgbClr val="FF0000"/>
                </a:solidFill>
              </a:rPr>
              <a:t>8%</a:t>
            </a:r>
            <a:r>
              <a:rPr lang="en-US" altLang="zh-TW" sz="2400" dirty="0"/>
              <a:t>], Project 2 due 08/30 11pm [</a:t>
            </a:r>
            <a:r>
              <a:rPr lang="en-US" altLang="zh-TW" sz="2400" dirty="0">
                <a:solidFill>
                  <a:srgbClr val="FF0000"/>
                </a:solidFill>
              </a:rPr>
              <a:t>15%</a:t>
            </a:r>
            <a:r>
              <a:rPr lang="en-US" altLang="zh-TW" sz="2400" dirty="0"/>
              <a:t>] </a:t>
            </a:r>
          </a:p>
          <a:p>
            <a:pPr lvl="1"/>
            <a:r>
              <a:rPr lang="en-US" altLang="zh-TW" sz="2000" dirty="0"/>
              <a:t>IP modeling techniques </a:t>
            </a:r>
            <a:endParaRPr lang="en-US" altLang="zh-TW" sz="2400" dirty="0"/>
          </a:p>
          <a:p>
            <a:r>
              <a:rPr lang="en-US" altLang="zh-TW" sz="2400" dirty="0"/>
              <a:t>Day 4: 2020/08/27 Quiz 4 [</a:t>
            </a:r>
            <a:r>
              <a:rPr lang="en-US" altLang="zh-TW" sz="2400" dirty="0">
                <a:solidFill>
                  <a:srgbClr val="FF0000"/>
                </a:solidFill>
              </a:rPr>
              <a:t>8%</a:t>
            </a:r>
            <a:r>
              <a:rPr lang="en-US" altLang="zh-TW" sz="2400" dirty="0"/>
              <a:t>]</a:t>
            </a:r>
          </a:p>
          <a:p>
            <a:pPr lvl="1"/>
            <a:r>
              <a:rPr lang="en-US" altLang="zh-TW" sz="2000" dirty="0"/>
              <a:t>Applications: Facility Locations, Logistics Management, Routings (TSP)</a:t>
            </a:r>
          </a:p>
          <a:p>
            <a:pPr lvl="1"/>
            <a:r>
              <a:rPr lang="en-US" altLang="zh-TW" sz="2000" dirty="0"/>
              <a:t>Project Implementation help (by TAs)</a:t>
            </a:r>
            <a:endParaRPr lang="en-US" altLang="zh-TW" sz="2400" dirty="0"/>
          </a:p>
          <a:p>
            <a:r>
              <a:rPr lang="en-US" altLang="zh-TW" sz="2400" dirty="0"/>
              <a:t>Day 5: 2020/08/28 Quiz 5 [</a:t>
            </a:r>
            <a:r>
              <a:rPr lang="en-US" altLang="zh-TW" sz="2400" dirty="0">
                <a:solidFill>
                  <a:srgbClr val="FF0000"/>
                </a:solidFill>
              </a:rPr>
              <a:t>8%</a:t>
            </a:r>
            <a:r>
              <a:rPr lang="en-US" altLang="zh-TW" sz="2400" dirty="0"/>
              <a:t>]</a:t>
            </a:r>
          </a:p>
          <a:p>
            <a:pPr lvl="1"/>
            <a:r>
              <a:rPr lang="en-US" altLang="zh-TW" sz="2000" dirty="0"/>
              <a:t>Applications: Routings (RPP), Scheduling (RCPSP)</a:t>
            </a:r>
          </a:p>
          <a:p>
            <a:pPr lvl="1"/>
            <a:r>
              <a:rPr lang="en-US" altLang="zh-TW" sz="2000" dirty="0"/>
              <a:t>Project Implementation help (by TAs)</a:t>
            </a:r>
            <a:r>
              <a:rPr lang="en-US" altLang="zh-TW" sz="2400" dirty="0"/>
              <a:t> </a:t>
            </a:r>
          </a:p>
          <a:p>
            <a:r>
              <a:rPr lang="en-US" altLang="zh-TW" sz="2400" dirty="0"/>
              <a:t>Day 6: 2020/08/29 1-hr on-line Exam (</a:t>
            </a:r>
            <a:r>
              <a:rPr lang="en-US" altLang="zh-TW" sz="2400" dirty="0" err="1"/>
              <a:t>moodle</a:t>
            </a:r>
            <a:r>
              <a:rPr lang="en-US" altLang="zh-TW" sz="2400" dirty="0"/>
              <a:t>) [</a:t>
            </a:r>
            <a:r>
              <a:rPr lang="en-US" altLang="zh-TW" sz="2400" dirty="0">
                <a:solidFill>
                  <a:srgbClr val="FF0000"/>
                </a:solidFill>
              </a:rPr>
              <a:t>20%</a:t>
            </a:r>
            <a:r>
              <a:rPr lang="en-US" altLang="zh-TW" sz="2400" dirty="0"/>
              <a:t>]</a:t>
            </a:r>
            <a:endParaRPr lang="zh-TW" altLang="en-US" sz="2400" dirty="0"/>
          </a:p>
        </p:txBody>
      </p:sp>
      <p:sp>
        <p:nvSpPr>
          <p:cNvPr id="4" name="投影片編號版面配置區 3">
            <a:extLst>
              <a:ext uri="{FF2B5EF4-FFF2-40B4-BE49-F238E27FC236}">
                <a16:creationId xmlns:a16="http://schemas.microsoft.com/office/drawing/2014/main" id="{CC6A4D1C-A6D0-4383-8A9D-38643451855E}"/>
              </a:ext>
            </a:extLst>
          </p:cNvPr>
          <p:cNvSpPr>
            <a:spLocks noGrp="1"/>
          </p:cNvSpPr>
          <p:nvPr>
            <p:ph type="sldNum" sz="quarter" idx="10"/>
          </p:nvPr>
        </p:nvSpPr>
        <p:spPr/>
        <p:txBody>
          <a:bodyPr/>
          <a:lstStyle/>
          <a:p>
            <a:pPr>
              <a:defRPr/>
            </a:pPr>
            <a:fld id="{974A970F-C714-40BE-9C6C-EB0657C15CD9}" type="slidenum">
              <a:rPr lang="zh-TW" altLang="en-US" smtClean="0"/>
              <a:pPr>
                <a:defRPr/>
              </a:pPr>
              <a:t>3</a:t>
            </a:fld>
            <a:endParaRPr lang="en-US" altLang="zh-TW"/>
          </a:p>
        </p:txBody>
      </p:sp>
    </p:spTree>
    <p:extLst>
      <p:ext uri="{BB962C8B-B14F-4D97-AF65-F5344CB8AC3E}">
        <p14:creationId xmlns:p14="http://schemas.microsoft.com/office/powerpoint/2010/main" val="3684925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F13C225A-9AF8-4F4B-A988-5BAA76235DA0}" type="slidenum">
              <a:rPr lang="zh-TW" altLang="en-US" smtClean="0">
                <a:latin typeface="Times New Roman" pitchFamily="18" charset="0"/>
              </a:rPr>
              <a:pPr eaLnBrk="1" hangingPunct="1"/>
              <a:t>30</a:t>
            </a:fld>
            <a:endParaRPr lang="en-US" altLang="zh-TW">
              <a:latin typeface="Times New Roman" pitchFamily="18" charset="0"/>
            </a:endParaRPr>
          </a:p>
        </p:txBody>
      </p:sp>
      <p:sp>
        <p:nvSpPr>
          <p:cNvPr id="15363" name="Rectangle 2"/>
          <p:cNvSpPr>
            <a:spLocks noGrp="1" noChangeArrowheads="1"/>
          </p:cNvSpPr>
          <p:nvPr>
            <p:ph type="title"/>
          </p:nvPr>
        </p:nvSpPr>
        <p:spPr>
          <a:xfrm>
            <a:off x="1044575" y="0"/>
            <a:ext cx="8035925" cy="685800"/>
          </a:xfrm>
        </p:spPr>
        <p:txBody>
          <a:bodyPr/>
          <a:lstStyle/>
          <a:p>
            <a:pPr eaLnBrk="1" hangingPunct="1"/>
            <a:r>
              <a:rPr lang="en-US" altLang="zh-TW" sz="4000">
                <a:solidFill>
                  <a:srgbClr val="002060"/>
                </a:solidFill>
                <a:ea typeface="新細明體" pitchFamily="18" charset="-120"/>
              </a:rPr>
              <a:t>Examples: Convex sets</a:t>
            </a:r>
          </a:p>
        </p:txBody>
      </p:sp>
      <p:sp>
        <p:nvSpPr>
          <p:cNvPr id="15364" name="Rectangle 3"/>
          <p:cNvSpPr>
            <a:spLocks noGrp="1" noChangeArrowheads="1"/>
          </p:cNvSpPr>
          <p:nvPr>
            <p:ph type="body" idx="1"/>
          </p:nvPr>
        </p:nvSpPr>
        <p:spPr>
          <a:xfrm>
            <a:off x="509588" y="990600"/>
            <a:ext cx="9080500" cy="5410200"/>
          </a:xfrm>
        </p:spPr>
        <p:txBody>
          <a:bodyPr/>
          <a:lstStyle/>
          <a:p>
            <a:endParaRPr lang="en-US" altLang="zh-TW" sz="2400" dirty="0">
              <a:solidFill>
                <a:schemeClr val="accent2"/>
              </a:solidFill>
              <a:ea typeface="新細明體" pitchFamily="18" charset="-120"/>
            </a:endParaRPr>
          </a:p>
          <a:p>
            <a:endParaRPr lang="en-US" altLang="zh-TW" sz="2400" dirty="0">
              <a:solidFill>
                <a:schemeClr val="accent2"/>
              </a:solidFill>
              <a:ea typeface="新細明體" pitchFamily="18" charset="-120"/>
            </a:endParaRPr>
          </a:p>
          <a:p>
            <a:endParaRPr lang="en-US" altLang="zh-TW" sz="2400" dirty="0">
              <a:solidFill>
                <a:schemeClr val="accent2"/>
              </a:solidFill>
              <a:ea typeface="新細明體" pitchFamily="18" charset="-120"/>
            </a:endParaRPr>
          </a:p>
          <a:p>
            <a:endParaRPr lang="en-US" altLang="zh-TW" sz="2400" dirty="0">
              <a:solidFill>
                <a:schemeClr val="accent2"/>
              </a:solidFill>
              <a:ea typeface="新細明體" pitchFamily="18" charset="-120"/>
            </a:endParaRPr>
          </a:p>
          <a:p>
            <a:endParaRPr lang="en-US" altLang="zh-TW" sz="2400" dirty="0">
              <a:solidFill>
                <a:schemeClr val="accent2"/>
              </a:solidFill>
              <a:ea typeface="新細明體" pitchFamily="18" charset="-120"/>
            </a:endParaRPr>
          </a:p>
          <a:p>
            <a:endParaRPr lang="en-US" altLang="zh-TW" sz="2400" dirty="0">
              <a:solidFill>
                <a:schemeClr val="accent2"/>
              </a:solidFill>
              <a:ea typeface="新細明體" pitchFamily="18" charset="-120"/>
            </a:endParaRPr>
          </a:p>
          <a:p>
            <a:endParaRPr lang="en-US" altLang="zh-TW" sz="2400" dirty="0">
              <a:solidFill>
                <a:schemeClr val="accent2"/>
              </a:solidFill>
              <a:ea typeface="新細明體" pitchFamily="18" charset="-120"/>
            </a:endParaRPr>
          </a:p>
          <a:p>
            <a:endParaRPr lang="en-US" altLang="zh-TW" sz="2400" dirty="0">
              <a:solidFill>
                <a:schemeClr val="accent2"/>
              </a:solidFill>
              <a:ea typeface="新細明體" pitchFamily="18" charset="-120"/>
            </a:endParaRPr>
          </a:p>
          <a:p>
            <a:r>
              <a:rPr lang="en-US" altLang="zh-TW" sz="2400" dirty="0">
                <a:ea typeface="新細明體" pitchFamily="18" charset="-120"/>
              </a:rPr>
              <a:t> </a:t>
            </a:r>
          </a:p>
          <a:p>
            <a:r>
              <a:rPr lang="en-US" altLang="zh-TW" sz="2400" dirty="0">
                <a:ea typeface="新細明體" pitchFamily="18" charset="-120"/>
              </a:rPr>
              <a:t> </a:t>
            </a:r>
          </a:p>
          <a:p>
            <a:r>
              <a:rPr lang="en-US" altLang="zh-TW" sz="2400" dirty="0">
                <a:solidFill>
                  <a:schemeClr val="accent2"/>
                </a:solidFill>
                <a:ea typeface="新細明體" pitchFamily="18" charset="-120"/>
              </a:rPr>
              <a:t> </a:t>
            </a:r>
            <a:endParaRPr lang="en-US" altLang="zh-TW" sz="2400" dirty="0">
              <a:ea typeface="新細明體" pitchFamily="18" charset="-120"/>
            </a:endParaRPr>
          </a:p>
          <a:p>
            <a:endParaRPr lang="en-US" altLang="zh-TW" sz="2000" dirty="0">
              <a:ea typeface="新細明體" pitchFamily="18" charset="-120"/>
            </a:endParaRPr>
          </a:p>
        </p:txBody>
      </p:sp>
      <p:graphicFrame>
        <p:nvGraphicFramePr>
          <p:cNvPr id="15366" name="物件 1"/>
          <p:cNvGraphicFramePr>
            <a:graphicFrameLocks noChangeAspect="1"/>
          </p:cNvGraphicFramePr>
          <p:nvPr>
            <p:extLst>
              <p:ext uri="{D42A27DB-BD31-4B8C-83A1-F6EECF244321}">
                <p14:modId xmlns:p14="http://schemas.microsoft.com/office/powerpoint/2010/main" val="696472800"/>
              </p:ext>
            </p:extLst>
          </p:nvPr>
        </p:nvGraphicFramePr>
        <p:xfrm>
          <a:off x="969969" y="3934507"/>
          <a:ext cx="3619500" cy="520700"/>
        </p:xfrm>
        <a:graphic>
          <a:graphicData uri="http://schemas.openxmlformats.org/presentationml/2006/ole">
            <mc:AlternateContent xmlns:mc="http://schemas.openxmlformats.org/markup-compatibility/2006">
              <mc:Choice xmlns:v="urn:schemas-microsoft-com:vml" Requires="v">
                <p:oleObj spid="_x0000_s39995" name="Equation" r:id="rId4" imgW="1587240" imgH="228600" progId="Equation.DSMT4">
                  <p:embed/>
                </p:oleObj>
              </mc:Choice>
              <mc:Fallback>
                <p:oleObj name="Equation" r:id="rId4" imgW="1587240" imgH="228600" progId="Equation.DSMT4">
                  <p:embed/>
                  <p:pic>
                    <p:nvPicPr>
                      <p:cNvPr id="15366" name="物件 1"/>
                      <p:cNvPicPr>
                        <a:picLocks noChangeAspect="1" noChangeArrowheads="1"/>
                      </p:cNvPicPr>
                      <p:nvPr/>
                    </p:nvPicPr>
                    <p:blipFill>
                      <a:blip r:embed="rId5"/>
                      <a:srcRect/>
                      <a:stretch>
                        <a:fillRect/>
                      </a:stretch>
                    </p:blipFill>
                    <p:spPr bwMode="auto">
                      <a:xfrm>
                        <a:off x="969969" y="3934507"/>
                        <a:ext cx="36195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7" name="物件 2"/>
          <p:cNvGraphicFramePr>
            <a:graphicFrameLocks noChangeAspect="1"/>
          </p:cNvGraphicFramePr>
          <p:nvPr>
            <p:extLst>
              <p:ext uri="{D42A27DB-BD31-4B8C-83A1-F6EECF244321}">
                <p14:modId xmlns:p14="http://schemas.microsoft.com/office/powerpoint/2010/main" val="3000440701"/>
              </p:ext>
            </p:extLst>
          </p:nvPr>
        </p:nvGraphicFramePr>
        <p:xfrm>
          <a:off x="1027119" y="4369482"/>
          <a:ext cx="2263775" cy="477837"/>
        </p:xfrm>
        <a:graphic>
          <a:graphicData uri="http://schemas.openxmlformats.org/presentationml/2006/ole">
            <mc:AlternateContent xmlns:mc="http://schemas.openxmlformats.org/markup-compatibility/2006">
              <mc:Choice xmlns:v="urn:schemas-microsoft-com:vml" Requires="v">
                <p:oleObj spid="_x0000_s39996" name="Equation" r:id="rId6" imgW="965160" imgH="203040" progId="Equation.DSMT4">
                  <p:embed/>
                </p:oleObj>
              </mc:Choice>
              <mc:Fallback>
                <p:oleObj name="Equation" r:id="rId6" imgW="965160" imgH="203040" progId="Equation.DSMT4">
                  <p:embed/>
                  <p:pic>
                    <p:nvPicPr>
                      <p:cNvPr id="15367" name="物件 2"/>
                      <p:cNvPicPr>
                        <a:picLocks noChangeAspect="1" noChangeArrowheads="1"/>
                      </p:cNvPicPr>
                      <p:nvPr/>
                    </p:nvPicPr>
                    <p:blipFill>
                      <a:blip r:embed="rId7"/>
                      <a:srcRect/>
                      <a:stretch>
                        <a:fillRect/>
                      </a:stretch>
                    </p:blipFill>
                    <p:spPr bwMode="auto">
                      <a:xfrm>
                        <a:off x="1027119" y="4369482"/>
                        <a:ext cx="22637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物件 3"/>
          <p:cNvGraphicFramePr>
            <a:graphicFrameLocks noChangeAspect="1"/>
          </p:cNvGraphicFramePr>
          <p:nvPr>
            <p:extLst>
              <p:ext uri="{D42A27DB-BD31-4B8C-83A1-F6EECF244321}">
                <p14:modId xmlns:p14="http://schemas.microsoft.com/office/powerpoint/2010/main" val="3935375415"/>
              </p:ext>
            </p:extLst>
          </p:nvPr>
        </p:nvGraphicFramePr>
        <p:xfrm>
          <a:off x="998544" y="4760007"/>
          <a:ext cx="1978025" cy="465137"/>
        </p:xfrm>
        <a:graphic>
          <a:graphicData uri="http://schemas.openxmlformats.org/presentationml/2006/ole">
            <mc:AlternateContent xmlns:mc="http://schemas.openxmlformats.org/markup-compatibility/2006">
              <mc:Choice xmlns:v="urn:schemas-microsoft-com:vml" Requires="v">
                <p:oleObj spid="_x0000_s39997" name="Equation" r:id="rId8" imgW="863280" imgH="203040" progId="Equation.DSMT4">
                  <p:embed/>
                </p:oleObj>
              </mc:Choice>
              <mc:Fallback>
                <p:oleObj name="Equation" r:id="rId8" imgW="863280" imgH="203040" progId="Equation.DSMT4">
                  <p:embed/>
                  <p:pic>
                    <p:nvPicPr>
                      <p:cNvPr id="15368" name="物件 3"/>
                      <p:cNvPicPr>
                        <a:picLocks noChangeAspect="1" noChangeArrowheads="1"/>
                      </p:cNvPicPr>
                      <p:nvPr/>
                    </p:nvPicPr>
                    <p:blipFill>
                      <a:blip r:embed="rId9"/>
                      <a:srcRect/>
                      <a:stretch>
                        <a:fillRect/>
                      </a:stretch>
                    </p:blipFill>
                    <p:spPr bwMode="auto">
                      <a:xfrm>
                        <a:off x="998544" y="4760007"/>
                        <a:ext cx="19780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9"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1103313"/>
            <a:ext cx="8774113" cy="245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46D25D52-5F3C-4686-AE76-2C778F738565}" type="slidenum">
              <a:rPr lang="zh-TW" altLang="en-US" smtClean="0">
                <a:latin typeface="Times New Roman" pitchFamily="18" charset="0"/>
              </a:rPr>
              <a:pPr eaLnBrk="1" hangingPunct="1"/>
              <a:t>31</a:t>
            </a:fld>
            <a:endParaRPr lang="en-US" altLang="zh-TW">
              <a:latin typeface="Times New Roman" pitchFamily="18" charset="0"/>
            </a:endParaRPr>
          </a:p>
        </p:txBody>
      </p:sp>
      <p:sp>
        <p:nvSpPr>
          <p:cNvPr id="16387" name="Rectangle 2"/>
          <p:cNvSpPr>
            <a:spLocks noGrp="1" noChangeArrowheads="1"/>
          </p:cNvSpPr>
          <p:nvPr>
            <p:ph type="title"/>
          </p:nvPr>
        </p:nvSpPr>
        <p:spPr/>
        <p:txBody>
          <a:bodyPr/>
          <a:lstStyle/>
          <a:p>
            <a:pPr eaLnBrk="1" hangingPunct="1"/>
            <a:r>
              <a:rPr lang="en-US" altLang="zh-TW">
                <a:solidFill>
                  <a:srgbClr val="002060"/>
                </a:solidFill>
                <a:ea typeface="新細明體" pitchFamily="18" charset="-120"/>
              </a:rPr>
              <a:t>Examples: Nonconvex sets</a:t>
            </a:r>
          </a:p>
        </p:txBody>
      </p:sp>
      <p:sp>
        <p:nvSpPr>
          <p:cNvPr id="16388" name="Rectangle 3"/>
          <p:cNvSpPr>
            <a:spLocks noGrp="1" noChangeArrowheads="1"/>
          </p:cNvSpPr>
          <p:nvPr>
            <p:ph type="body" idx="1"/>
          </p:nvPr>
        </p:nvSpPr>
        <p:spPr>
          <a:xfrm>
            <a:off x="457200" y="998538"/>
            <a:ext cx="9080500" cy="5410200"/>
          </a:xfrm>
        </p:spPr>
        <p:txBody>
          <a:bodyPr/>
          <a:lstStyle/>
          <a:p>
            <a:endParaRPr lang="en-US" altLang="zh-TW" sz="2000" dirty="0">
              <a:ea typeface="新細明體" pitchFamily="18" charset="-120"/>
            </a:endParaRPr>
          </a:p>
          <a:p>
            <a:endParaRPr lang="en-US" altLang="zh-TW" sz="2000" dirty="0">
              <a:ea typeface="新細明體" pitchFamily="18" charset="-120"/>
            </a:endParaRPr>
          </a:p>
          <a:p>
            <a:endParaRPr lang="en-US" altLang="zh-TW" sz="2000" dirty="0">
              <a:ea typeface="新細明體" pitchFamily="18" charset="-120"/>
            </a:endParaRPr>
          </a:p>
          <a:p>
            <a:endParaRPr lang="en-US" altLang="zh-TW" sz="2000" dirty="0">
              <a:ea typeface="新細明體" pitchFamily="18" charset="-120"/>
            </a:endParaRPr>
          </a:p>
          <a:p>
            <a:endParaRPr lang="en-US" altLang="zh-TW" sz="2000" dirty="0">
              <a:ea typeface="新細明體" pitchFamily="18" charset="-120"/>
            </a:endParaRPr>
          </a:p>
          <a:p>
            <a:endParaRPr lang="en-US" altLang="zh-TW" sz="2000" dirty="0">
              <a:ea typeface="新細明體" pitchFamily="18" charset="-120"/>
            </a:endParaRPr>
          </a:p>
          <a:p>
            <a:endParaRPr lang="en-US" altLang="zh-TW" sz="2000" dirty="0">
              <a:ea typeface="新細明體" pitchFamily="18" charset="-120"/>
            </a:endParaRPr>
          </a:p>
          <a:p>
            <a:endParaRPr lang="en-US" altLang="zh-TW" sz="2000" dirty="0">
              <a:ea typeface="新細明體" pitchFamily="18" charset="-120"/>
            </a:endParaRPr>
          </a:p>
          <a:p>
            <a:endParaRPr lang="en-US" altLang="zh-TW" sz="2000" dirty="0">
              <a:ea typeface="新細明體" pitchFamily="18" charset="-120"/>
            </a:endParaRPr>
          </a:p>
          <a:p>
            <a:r>
              <a:rPr lang="en-US" altLang="zh-TW" sz="2400" dirty="0">
                <a:ea typeface="新細明體" pitchFamily="18" charset="-120"/>
              </a:rPr>
              <a:t> </a:t>
            </a:r>
          </a:p>
          <a:p>
            <a:r>
              <a:rPr lang="en-US" altLang="zh-TW" sz="2400" dirty="0">
                <a:solidFill>
                  <a:schemeClr val="accent2"/>
                </a:solidFill>
                <a:ea typeface="新細明體" pitchFamily="18" charset="-120"/>
              </a:rPr>
              <a:t>  </a:t>
            </a:r>
          </a:p>
          <a:p>
            <a:r>
              <a:rPr lang="en-US" altLang="zh-TW" sz="2400" dirty="0">
                <a:ea typeface="新細明體" pitchFamily="18" charset="-120"/>
              </a:rPr>
              <a:t> </a:t>
            </a:r>
          </a:p>
        </p:txBody>
      </p:sp>
      <p:graphicFrame>
        <p:nvGraphicFramePr>
          <p:cNvPr id="16390" name="物件 1"/>
          <p:cNvGraphicFramePr>
            <a:graphicFrameLocks noChangeAspect="1"/>
          </p:cNvGraphicFramePr>
          <p:nvPr>
            <p:extLst>
              <p:ext uri="{D42A27DB-BD31-4B8C-83A1-F6EECF244321}">
                <p14:modId xmlns:p14="http://schemas.microsoft.com/office/powerpoint/2010/main" val="189250341"/>
              </p:ext>
            </p:extLst>
          </p:nvPr>
        </p:nvGraphicFramePr>
        <p:xfrm>
          <a:off x="830787" y="4223427"/>
          <a:ext cx="4430713" cy="412750"/>
        </p:xfrm>
        <a:graphic>
          <a:graphicData uri="http://schemas.openxmlformats.org/presentationml/2006/ole">
            <mc:AlternateContent xmlns:mc="http://schemas.openxmlformats.org/markup-compatibility/2006">
              <mc:Choice xmlns:v="urn:schemas-microsoft-com:vml" Requires="v">
                <p:oleObj spid="_x0000_s41019" name="Equation" r:id="rId4" imgW="2184120" imgH="203040" progId="Equation.DSMT4">
                  <p:embed/>
                </p:oleObj>
              </mc:Choice>
              <mc:Fallback>
                <p:oleObj name="Equation" r:id="rId4" imgW="2184120" imgH="203040" progId="Equation.DSMT4">
                  <p:embed/>
                  <p:pic>
                    <p:nvPicPr>
                      <p:cNvPr id="16390" name="物件 1"/>
                      <p:cNvPicPr>
                        <a:picLocks noChangeAspect="1" noChangeArrowheads="1"/>
                      </p:cNvPicPr>
                      <p:nvPr/>
                    </p:nvPicPr>
                    <p:blipFill>
                      <a:blip r:embed="rId5"/>
                      <a:srcRect/>
                      <a:stretch>
                        <a:fillRect/>
                      </a:stretch>
                    </p:blipFill>
                    <p:spPr bwMode="auto">
                      <a:xfrm>
                        <a:off x="830787" y="4223427"/>
                        <a:ext cx="44307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1" name="物件 2"/>
          <p:cNvGraphicFramePr>
            <a:graphicFrameLocks noChangeAspect="1"/>
          </p:cNvGraphicFramePr>
          <p:nvPr>
            <p:extLst>
              <p:ext uri="{D42A27DB-BD31-4B8C-83A1-F6EECF244321}">
                <p14:modId xmlns:p14="http://schemas.microsoft.com/office/powerpoint/2010/main" val="1229051503"/>
              </p:ext>
            </p:extLst>
          </p:nvPr>
        </p:nvGraphicFramePr>
        <p:xfrm>
          <a:off x="800625" y="3837664"/>
          <a:ext cx="2438400" cy="414338"/>
        </p:xfrm>
        <a:graphic>
          <a:graphicData uri="http://schemas.openxmlformats.org/presentationml/2006/ole">
            <mc:AlternateContent xmlns:mc="http://schemas.openxmlformats.org/markup-compatibility/2006">
              <mc:Choice xmlns:v="urn:schemas-microsoft-com:vml" Requires="v">
                <p:oleObj spid="_x0000_s41020" name="Equation" r:id="rId6" imgW="1193760" imgH="203040" progId="Equation.DSMT4">
                  <p:embed/>
                </p:oleObj>
              </mc:Choice>
              <mc:Fallback>
                <p:oleObj name="Equation" r:id="rId6" imgW="1193760" imgH="203040" progId="Equation.DSMT4">
                  <p:embed/>
                  <p:pic>
                    <p:nvPicPr>
                      <p:cNvPr id="16391" name="物件 2"/>
                      <p:cNvPicPr>
                        <a:picLocks noChangeAspect="1" noChangeArrowheads="1"/>
                      </p:cNvPicPr>
                      <p:nvPr/>
                    </p:nvPicPr>
                    <p:blipFill>
                      <a:blip r:embed="rId7"/>
                      <a:srcRect/>
                      <a:stretch>
                        <a:fillRect/>
                      </a:stretch>
                    </p:blipFill>
                    <p:spPr bwMode="auto">
                      <a:xfrm>
                        <a:off x="800625" y="3837664"/>
                        <a:ext cx="24384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 name="物件 3"/>
          <p:cNvGraphicFramePr>
            <a:graphicFrameLocks noChangeAspect="1"/>
          </p:cNvGraphicFramePr>
          <p:nvPr>
            <p:extLst>
              <p:ext uri="{D42A27DB-BD31-4B8C-83A1-F6EECF244321}">
                <p14:modId xmlns:p14="http://schemas.microsoft.com/office/powerpoint/2010/main" val="2483858605"/>
              </p:ext>
            </p:extLst>
          </p:nvPr>
        </p:nvGraphicFramePr>
        <p:xfrm>
          <a:off x="813325" y="4552039"/>
          <a:ext cx="2403475" cy="427038"/>
        </p:xfrm>
        <a:graphic>
          <a:graphicData uri="http://schemas.openxmlformats.org/presentationml/2006/ole">
            <mc:AlternateContent xmlns:mc="http://schemas.openxmlformats.org/markup-compatibility/2006">
              <mc:Choice xmlns:v="urn:schemas-microsoft-com:vml" Requires="v">
                <p:oleObj spid="_x0000_s41021" name="Equation" r:id="rId8" imgW="1002960" imgH="177480" progId="Equation.DSMT4">
                  <p:embed/>
                </p:oleObj>
              </mc:Choice>
              <mc:Fallback>
                <p:oleObj name="Equation" r:id="rId8" imgW="1002960" imgH="177480" progId="Equation.DSMT4">
                  <p:embed/>
                  <p:pic>
                    <p:nvPicPr>
                      <p:cNvPr id="16392" name="物件 3"/>
                      <p:cNvPicPr>
                        <a:picLocks noChangeAspect="1" noChangeArrowheads="1"/>
                      </p:cNvPicPr>
                      <p:nvPr/>
                    </p:nvPicPr>
                    <p:blipFill>
                      <a:blip r:embed="rId9"/>
                      <a:srcRect/>
                      <a:stretch>
                        <a:fillRect/>
                      </a:stretch>
                    </p:blipFill>
                    <p:spPr bwMode="auto">
                      <a:xfrm>
                        <a:off x="813325" y="4552039"/>
                        <a:ext cx="2403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39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775" y="1103313"/>
            <a:ext cx="8431213"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FDABD8-08EF-4271-9C14-B9775E9B1D97}"/>
              </a:ext>
            </a:extLst>
          </p:cNvPr>
          <p:cNvSpPr>
            <a:spLocks noGrp="1"/>
          </p:cNvSpPr>
          <p:nvPr>
            <p:ph type="title"/>
          </p:nvPr>
        </p:nvSpPr>
        <p:spPr/>
        <p:txBody>
          <a:bodyPr/>
          <a:lstStyle/>
          <a:p>
            <a:r>
              <a:rPr lang="en-US" altLang="zh-TW" dirty="0"/>
              <a:t>Convex function</a:t>
            </a:r>
            <a:endParaRPr lang="zh-TW" altLang="en-US" dirty="0"/>
          </a:p>
        </p:txBody>
      </p:sp>
      <p:sp>
        <p:nvSpPr>
          <p:cNvPr id="3" name="內容版面配置區 2">
            <a:extLst>
              <a:ext uri="{FF2B5EF4-FFF2-40B4-BE49-F238E27FC236}">
                <a16:creationId xmlns:a16="http://schemas.microsoft.com/office/drawing/2014/main" id="{1CAFE779-D4EC-4424-B1C4-8ABA54D316F9}"/>
              </a:ext>
            </a:extLst>
          </p:cNvPr>
          <p:cNvSpPr>
            <a:spLocks noGrp="1"/>
          </p:cNvSpPr>
          <p:nvPr>
            <p:ph idx="1"/>
          </p:nvPr>
        </p:nvSpPr>
        <p:spPr/>
        <p:txBody>
          <a:bodyPr/>
          <a:lstStyle/>
          <a:p>
            <a:r>
              <a:rPr lang="en-US" altLang="zh-TW" dirty="0"/>
              <a:t>Def:</a:t>
            </a:r>
          </a:p>
          <a:p>
            <a:endParaRPr lang="en-US" altLang="zh-TW" dirty="0"/>
          </a:p>
          <a:p>
            <a:endParaRPr lang="en-US" altLang="zh-TW" dirty="0"/>
          </a:p>
          <a:p>
            <a:endParaRPr lang="en-US" altLang="zh-TW" dirty="0"/>
          </a:p>
          <a:p>
            <a:endParaRPr lang="en-US" altLang="zh-TW" dirty="0"/>
          </a:p>
          <a:p>
            <a:r>
              <a:rPr lang="en-US" altLang="zh-TW" dirty="0"/>
              <a:t>The </a:t>
            </a:r>
            <a:r>
              <a:rPr lang="en-US" altLang="zh-TW" i="1" u="sng" dirty="0"/>
              <a:t>sum</a:t>
            </a:r>
            <a:r>
              <a:rPr lang="en-US" altLang="zh-TW" dirty="0"/>
              <a:t> of </a:t>
            </a:r>
            <a:r>
              <a:rPr lang="en-US" altLang="zh-TW" b="1" dirty="0">
                <a:solidFill>
                  <a:srgbClr val="006600"/>
                </a:solidFill>
              </a:rPr>
              <a:t>convex functions </a:t>
            </a:r>
            <a:r>
              <a:rPr lang="en-US" altLang="zh-TW" dirty="0"/>
              <a:t>are still </a:t>
            </a:r>
            <a:r>
              <a:rPr lang="en-US" altLang="zh-TW" b="1" dirty="0">
                <a:solidFill>
                  <a:srgbClr val="006600"/>
                </a:solidFill>
              </a:rPr>
              <a:t>convex</a:t>
            </a:r>
            <a:r>
              <a:rPr lang="en-US" altLang="zh-TW" dirty="0"/>
              <a:t> </a:t>
            </a:r>
          </a:p>
          <a:p>
            <a:endParaRPr lang="en-US" altLang="zh-TW" dirty="0"/>
          </a:p>
          <a:p>
            <a:r>
              <a:rPr lang="en-US" altLang="zh-TW" i="1" u="sng" dirty="0"/>
              <a:t>Multiply</a:t>
            </a:r>
            <a:r>
              <a:rPr lang="en-US" altLang="zh-TW" dirty="0"/>
              <a:t> a </a:t>
            </a:r>
            <a:r>
              <a:rPr lang="en-US" altLang="zh-TW" b="1" dirty="0">
                <a:solidFill>
                  <a:srgbClr val="006600"/>
                </a:solidFill>
              </a:rPr>
              <a:t>convex function </a:t>
            </a:r>
            <a:r>
              <a:rPr lang="en-US" altLang="zh-TW" dirty="0"/>
              <a:t>by a </a:t>
            </a:r>
            <a:r>
              <a:rPr lang="en-US" altLang="zh-TW" i="1" u="sng" dirty="0"/>
              <a:t>positive scalar </a:t>
            </a:r>
            <a:r>
              <a:rPr lang="en-US" altLang="zh-TW" dirty="0"/>
              <a:t>will give a </a:t>
            </a:r>
            <a:r>
              <a:rPr lang="en-US" altLang="zh-TW" b="1" dirty="0">
                <a:solidFill>
                  <a:srgbClr val="006600"/>
                </a:solidFill>
              </a:rPr>
              <a:t>convex function </a:t>
            </a:r>
            <a:endParaRPr lang="en-US" altLang="zh-TW" dirty="0"/>
          </a:p>
          <a:p>
            <a:endParaRPr lang="en-US" altLang="zh-TW" dirty="0"/>
          </a:p>
          <a:p>
            <a:r>
              <a:rPr lang="en-US" altLang="zh-TW" i="1" u="sng" dirty="0"/>
              <a:t>Linear functions </a:t>
            </a:r>
            <a:r>
              <a:rPr lang="en-US" altLang="zh-TW" dirty="0"/>
              <a:t>are always </a:t>
            </a:r>
            <a:r>
              <a:rPr lang="en-US" altLang="zh-TW" b="1" dirty="0">
                <a:solidFill>
                  <a:srgbClr val="006600"/>
                </a:solidFill>
              </a:rPr>
              <a:t>convex</a:t>
            </a:r>
            <a:r>
              <a:rPr lang="en-US" altLang="zh-TW" dirty="0"/>
              <a:t> </a:t>
            </a:r>
            <a:endParaRPr lang="zh-TW" altLang="en-US" dirty="0"/>
          </a:p>
        </p:txBody>
      </p:sp>
      <p:sp>
        <p:nvSpPr>
          <p:cNvPr id="4" name="投影片編號版面配置區 3">
            <a:extLst>
              <a:ext uri="{FF2B5EF4-FFF2-40B4-BE49-F238E27FC236}">
                <a16:creationId xmlns:a16="http://schemas.microsoft.com/office/drawing/2014/main" id="{DD6A5D45-B9A9-462B-BAA6-5E89C5F9E773}"/>
              </a:ext>
            </a:extLst>
          </p:cNvPr>
          <p:cNvSpPr>
            <a:spLocks noGrp="1"/>
          </p:cNvSpPr>
          <p:nvPr>
            <p:ph type="sldNum" sz="quarter" idx="10"/>
          </p:nvPr>
        </p:nvSpPr>
        <p:spPr/>
        <p:txBody>
          <a:bodyPr/>
          <a:lstStyle/>
          <a:p>
            <a:pPr>
              <a:defRPr/>
            </a:pPr>
            <a:fld id="{974A970F-C714-40BE-9C6C-EB0657C15CD9}" type="slidenum">
              <a:rPr lang="zh-TW" altLang="en-US" smtClean="0"/>
              <a:pPr>
                <a:defRPr/>
              </a:pPr>
              <a:t>32</a:t>
            </a:fld>
            <a:endParaRPr lang="en-US" altLang="zh-TW"/>
          </a:p>
        </p:txBody>
      </p:sp>
      <p:graphicFrame>
        <p:nvGraphicFramePr>
          <p:cNvPr id="5" name="物件 4">
            <a:extLst>
              <a:ext uri="{FF2B5EF4-FFF2-40B4-BE49-F238E27FC236}">
                <a16:creationId xmlns:a16="http://schemas.microsoft.com/office/drawing/2014/main" id="{82E0EF08-3611-435F-B1C2-B58D6F203AF7}"/>
              </a:ext>
            </a:extLst>
          </p:cNvPr>
          <p:cNvGraphicFramePr>
            <a:graphicFrameLocks noChangeAspect="1"/>
          </p:cNvGraphicFramePr>
          <p:nvPr>
            <p:extLst>
              <p:ext uri="{D42A27DB-BD31-4B8C-83A1-F6EECF244321}">
                <p14:modId xmlns:p14="http://schemas.microsoft.com/office/powerpoint/2010/main" val="1230422190"/>
              </p:ext>
            </p:extLst>
          </p:nvPr>
        </p:nvGraphicFramePr>
        <p:xfrm>
          <a:off x="361950" y="1505693"/>
          <a:ext cx="9544050" cy="1512887"/>
        </p:xfrm>
        <a:graphic>
          <a:graphicData uri="http://schemas.openxmlformats.org/presentationml/2006/ole">
            <mc:AlternateContent xmlns:mc="http://schemas.openxmlformats.org/markup-compatibility/2006">
              <mc:Choice xmlns:v="urn:schemas-microsoft-com:vml" Requires="v">
                <p:oleObj spid="_x0000_s49157" name="Equation" r:id="rId3" imgW="9543592" imgH="1513494" progId="Equation.DSMT4">
                  <p:embed/>
                </p:oleObj>
              </mc:Choice>
              <mc:Fallback>
                <p:oleObj name="Equation" r:id="rId3" imgW="9543592" imgH="1513494" progId="Equation.DSMT4">
                  <p:embed/>
                  <p:pic>
                    <p:nvPicPr>
                      <p:cNvPr id="0" name=""/>
                      <p:cNvPicPr/>
                      <p:nvPr/>
                    </p:nvPicPr>
                    <p:blipFill>
                      <a:blip r:embed="rId4"/>
                      <a:stretch>
                        <a:fillRect/>
                      </a:stretch>
                    </p:blipFill>
                    <p:spPr>
                      <a:xfrm>
                        <a:off x="361950" y="1505693"/>
                        <a:ext cx="9544050" cy="1512887"/>
                      </a:xfrm>
                      <a:prstGeom prst="rect">
                        <a:avLst/>
                      </a:prstGeom>
                    </p:spPr>
                  </p:pic>
                </p:oleObj>
              </mc:Fallback>
            </mc:AlternateContent>
          </a:graphicData>
        </a:graphic>
      </p:graphicFrame>
    </p:spTree>
    <p:extLst>
      <p:ext uri="{BB962C8B-B14F-4D97-AF65-F5344CB8AC3E}">
        <p14:creationId xmlns:p14="http://schemas.microsoft.com/office/powerpoint/2010/main" val="4045314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4"/>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FDD2E187-2576-40BB-8C39-1667E4C93122}" type="slidenum">
              <a:rPr lang="zh-TW" altLang="en-US" smtClean="0">
                <a:latin typeface="Times New Roman" pitchFamily="18" charset="0"/>
              </a:rPr>
              <a:pPr eaLnBrk="1" hangingPunct="1"/>
              <a:t>33</a:t>
            </a:fld>
            <a:endParaRPr lang="en-US" altLang="zh-TW">
              <a:latin typeface="Times New Roman" pitchFamily="18" charset="0"/>
            </a:endParaRPr>
          </a:p>
        </p:txBody>
      </p:sp>
      <p:sp>
        <p:nvSpPr>
          <p:cNvPr id="18435" name="Rectangle 2"/>
          <p:cNvSpPr>
            <a:spLocks noGrp="1" noChangeArrowheads="1"/>
          </p:cNvSpPr>
          <p:nvPr>
            <p:ph type="title"/>
          </p:nvPr>
        </p:nvSpPr>
        <p:spPr/>
        <p:txBody>
          <a:bodyPr/>
          <a:lstStyle/>
          <a:p>
            <a:pPr eaLnBrk="1" hangingPunct="1"/>
            <a:r>
              <a:rPr lang="en-US" altLang="zh-TW" sz="4000">
                <a:solidFill>
                  <a:srgbClr val="002060"/>
                </a:solidFill>
                <a:ea typeface="新細明體" pitchFamily="18" charset="-120"/>
              </a:rPr>
              <a:t>Definition</a:t>
            </a:r>
          </a:p>
        </p:txBody>
      </p:sp>
      <p:sp>
        <p:nvSpPr>
          <p:cNvPr id="18436" name="Rectangle 3"/>
          <p:cNvSpPr>
            <a:spLocks noGrp="1" noChangeArrowheads="1"/>
          </p:cNvSpPr>
          <p:nvPr>
            <p:ph type="body" sz="half" idx="1"/>
          </p:nvPr>
        </p:nvSpPr>
        <p:spPr>
          <a:xfrm>
            <a:off x="495300" y="889000"/>
            <a:ext cx="9109075" cy="5410200"/>
          </a:xfrm>
        </p:spPr>
        <p:txBody>
          <a:bodyPr/>
          <a:lstStyle/>
          <a:p>
            <a:pPr marL="0" indent="0"/>
            <a:endParaRPr lang="en-US" altLang="zh-TW" sz="1800">
              <a:ea typeface="新細明體" pitchFamily="18" charset="-120"/>
            </a:endParaRPr>
          </a:p>
        </p:txBody>
      </p:sp>
      <p:pic>
        <p:nvPicPr>
          <p:cNvPr id="1843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694" y="1050131"/>
            <a:ext cx="7440612" cy="508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285" y="1339151"/>
            <a:ext cx="7605713"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8" name="投影片編號版面配置區 4"/>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29D7979B-51FF-43A5-8B17-EEDF484DC626}" type="slidenum">
              <a:rPr lang="zh-TW" altLang="en-US" smtClean="0">
                <a:latin typeface="Times New Roman" pitchFamily="18" charset="0"/>
              </a:rPr>
              <a:pPr eaLnBrk="1" hangingPunct="1"/>
              <a:t>34</a:t>
            </a:fld>
            <a:endParaRPr lang="en-US" altLang="zh-TW">
              <a:latin typeface="Times New Roman" pitchFamily="18" charset="0"/>
            </a:endParaRPr>
          </a:p>
        </p:txBody>
      </p:sp>
      <p:sp>
        <p:nvSpPr>
          <p:cNvPr id="19459" name="Rectangle 2"/>
          <p:cNvSpPr>
            <a:spLocks noGrp="1" noChangeArrowheads="1"/>
          </p:cNvSpPr>
          <p:nvPr>
            <p:ph type="title"/>
          </p:nvPr>
        </p:nvSpPr>
        <p:spPr>
          <a:xfrm>
            <a:off x="1001713" y="0"/>
            <a:ext cx="8078787" cy="685800"/>
          </a:xfrm>
        </p:spPr>
        <p:txBody>
          <a:bodyPr/>
          <a:lstStyle/>
          <a:p>
            <a:pPr eaLnBrk="1" hangingPunct="1"/>
            <a:r>
              <a:rPr lang="en-US" altLang="zh-TW" sz="3800">
                <a:solidFill>
                  <a:srgbClr val="002060"/>
                </a:solidFill>
                <a:ea typeface="新細明體" pitchFamily="18" charset="-120"/>
              </a:rPr>
              <a:t>Definition</a:t>
            </a:r>
          </a:p>
        </p:txBody>
      </p:sp>
      <p:sp>
        <p:nvSpPr>
          <p:cNvPr id="19460" name="Rectangle 3"/>
          <p:cNvSpPr>
            <a:spLocks noGrp="1" noChangeArrowheads="1"/>
          </p:cNvSpPr>
          <p:nvPr>
            <p:ph type="body" sz="half" idx="1"/>
          </p:nvPr>
        </p:nvSpPr>
        <p:spPr>
          <a:xfrm>
            <a:off x="495300" y="889000"/>
            <a:ext cx="9109075" cy="5410200"/>
          </a:xfrm>
        </p:spPr>
        <p:txBody>
          <a:bodyPr/>
          <a:lstStyle/>
          <a:p>
            <a:pPr>
              <a:buFont typeface="Arial" panose="020B0604020202020204" pitchFamily="34" charset="0"/>
              <a:buChar char="•"/>
            </a:pPr>
            <a:r>
              <a:rPr lang="en-US" altLang="zh-TW" sz="3200" dirty="0">
                <a:ea typeface="新細明體" pitchFamily="18" charset="-120"/>
              </a:rPr>
              <a:t>ALL these functions are </a:t>
            </a:r>
            <a:r>
              <a:rPr lang="en-US" altLang="zh-TW" sz="3200" dirty="0">
                <a:solidFill>
                  <a:srgbClr val="FF0000"/>
                </a:solidFill>
                <a:ea typeface="新細明體" pitchFamily="18" charset="-120"/>
              </a:rPr>
              <a:t>nonconvex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4"/>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6733E72B-B8F3-44CE-A396-D0B09A207DC0}" type="slidenum">
              <a:rPr lang="zh-TW" altLang="en-US" smtClean="0">
                <a:latin typeface="Times New Roman" pitchFamily="18" charset="0"/>
              </a:rPr>
              <a:pPr eaLnBrk="1" hangingPunct="1"/>
              <a:t>35</a:t>
            </a:fld>
            <a:endParaRPr lang="en-US" altLang="zh-TW">
              <a:latin typeface="Times New Roman" pitchFamily="18" charset="0"/>
            </a:endParaRPr>
          </a:p>
        </p:txBody>
      </p:sp>
      <p:sp>
        <p:nvSpPr>
          <p:cNvPr id="20483" name="Rectangle 2"/>
          <p:cNvSpPr>
            <a:spLocks noGrp="1" noChangeArrowheads="1"/>
          </p:cNvSpPr>
          <p:nvPr>
            <p:ph type="title"/>
          </p:nvPr>
        </p:nvSpPr>
        <p:spPr/>
        <p:txBody>
          <a:bodyPr/>
          <a:lstStyle/>
          <a:p>
            <a:pPr eaLnBrk="1" hangingPunct="1"/>
            <a:r>
              <a:rPr lang="en-US" altLang="zh-TW" sz="4000">
                <a:solidFill>
                  <a:srgbClr val="002060"/>
                </a:solidFill>
                <a:ea typeface="新細明體" pitchFamily="18" charset="-120"/>
              </a:rPr>
              <a:t>Examples</a:t>
            </a:r>
          </a:p>
        </p:txBody>
      </p:sp>
      <p:sp>
        <p:nvSpPr>
          <p:cNvPr id="20484" name="Rectangle 3"/>
          <p:cNvSpPr>
            <a:spLocks noGrp="1" noChangeArrowheads="1"/>
          </p:cNvSpPr>
          <p:nvPr>
            <p:ph type="body" sz="half" idx="1"/>
          </p:nvPr>
        </p:nvSpPr>
        <p:spPr>
          <a:xfrm>
            <a:off x="457200" y="998538"/>
            <a:ext cx="9109075" cy="5410200"/>
          </a:xfrm>
        </p:spPr>
        <p:txBody>
          <a:bodyPr/>
          <a:lstStyle/>
          <a:p>
            <a:pPr marL="0" indent="0"/>
            <a:r>
              <a:rPr lang="en-US" altLang="zh-TW" dirty="0">
                <a:solidFill>
                  <a:schemeClr val="accent2"/>
                </a:solidFill>
                <a:ea typeface="新細明體" pitchFamily="18" charset="-120"/>
              </a:rPr>
              <a:t>►</a:t>
            </a:r>
          </a:p>
          <a:p>
            <a:pPr marL="0" indent="0"/>
            <a:r>
              <a:rPr lang="en-US" altLang="zh-TW" dirty="0">
                <a:solidFill>
                  <a:schemeClr val="accent2"/>
                </a:solidFill>
                <a:ea typeface="新細明體" pitchFamily="18" charset="-120"/>
              </a:rPr>
              <a:t>►</a:t>
            </a:r>
          </a:p>
          <a:p>
            <a:pPr marL="0" indent="0"/>
            <a:r>
              <a:rPr lang="en-US" altLang="zh-TW" dirty="0">
                <a:solidFill>
                  <a:schemeClr val="accent2"/>
                </a:solidFill>
                <a:ea typeface="新細明體" pitchFamily="18" charset="-120"/>
              </a:rPr>
              <a:t>►</a:t>
            </a:r>
          </a:p>
          <a:p>
            <a:pPr marL="0" indent="0"/>
            <a:r>
              <a:rPr lang="en-US" altLang="zh-TW" dirty="0">
                <a:solidFill>
                  <a:schemeClr val="accent2"/>
                </a:solidFill>
                <a:ea typeface="新細明體" pitchFamily="18" charset="-120"/>
              </a:rPr>
              <a:t>►</a:t>
            </a:r>
          </a:p>
          <a:p>
            <a:pPr marL="0" indent="0"/>
            <a:r>
              <a:rPr lang="en-US" altLang="zh-TW" dirty="0">
                <a:solidFill>
                  <a:schemeClr val="accent2"/>
                </a:solidFill>
                <a:ea typeface="新細明體" pitchFamily="18" charset="-120"/>
              </a:rPr>
              <a:t>►</a:t>
            </a:r>
          </a:p>
          <a:p>
            <a:pPr marL="0" indent="0"/>
            <a:endParaRPr lang="en-US" altLang="zh-TW" dirty="0">
              <a:solidFill>
                <a:schemeClr val="accent2"/>
              </a:solidFill>
              <a:ea typeface="新細明體" pitchFamily="18" charset="-120"/>
            </a:endParaRPr>
          </a:p>
          <a:p>
            <a:pPr marL="0" indent="0"/>
            <a:r>
              <a:rPr lang="en-US" altLang="zh-TW" dirty="0">
                <a:solidFill>
                  <a:schemeClr val="accent2"/>
                </a:solidFill>
                <a:ea typeface="新細明體" pitchFamily="18" charset="-120"/>
              </a:rPr>
              <a:t>►</a:t>
            </a:r>
          </a:p>
          <a:p>
            <a:pPr marL="0" indent="0"/>
            <a:r>
              <a:rPr lang="en-US" altLang="zh-TW" dirty="0">
                <a:solidFill>
                  <a:schemeClr val="accent2"/>
                </a:solidFill>
                <a:ea typeface="新細明體" pitchFamily="18" charset="-120"/>
              </a:rPr>
              <a:t>►</a:t>
            </a:r>
          </a:p>
          <a:p>
            <a:pPr marL="0" indent="0"/>
            <a:r>
              <a:rPr lang="en-US" altLang="zh-TW" dirty="0">
                <a:solidFill>
                  <a:schemeClr val="accent2"/>
                </a:solidFill>
                <a:ea typeface="新細明體" pitchFamily="18" charset="-120"/>
              </a:rPr>
              <a:t>►</a:t>
            </a:r>
          </a:p>
          <a:p>
            <a:pPr marL="0" indent="0"/>
            <a:r>
              <a:rPr lang="en-US" altLang="zh-TW" dirty="0">
                <a:solidFill>
                  <a:schemeClr val="accent2"/>
                </a:solidFill>
                <a:ea typeface="新細明體" pitchFamily="18" charset="-120"/>
              </a:rPr>
              <a:t>►</a:t>
            </a:r>
          </a:p>
          <a:p>
            <a:pPr marL="0" indent="0"/>
            <a:r>
              <a:rPr lang="en-US" altLang="zh-TW" dirty="0">
                <a:solidFill>
                  <a:schemeClr val="accent2"/>
                </a:solidFill>
                <a:ea typeface="新細明體" pitchFamily="18" charset="-120"/>
              </a:rPr>
              <a:t>►</a:t>
            </a:r>
          </a:p>
        </p:txBody>
      </p:sp>
      <p:graphicFrame>
        <p:nvGraphicFramePr>
          <p:cNvPr id="20486" name="物件 1"/>
          <p:cNvGraphicFramePr>
            <a:graphicFrameLocks noChangeAspect="1"/>
          </p:cNvGraphicFramePr>
          <p:nvPr>
            <p:extLst>
              <p:ext uri="{D42A27DB-BD31-4B8C-83A1-F6EECF244321}">
                <p14:modId xmlns:p14="http://schemas.microsoft.com/office/powerpoint/2010/main" val="1623578980"/>
              </p:ext>
            </p:extLst>
          </p:nvPr>
        </p:nvGraphicFramePr>
        <p:xfrm>
          <a:off x="701675" y="1062038"/>
          <a:ext cx="5391150" cy="2138362"/>
        </p:xfrm>
        <a:graphic>
          <a:graphicData uri="http://schemas.openxmlformats.org/presentationml/2006/ole">
            <mc:AlternateContent xmlns:mc="http://schemas.openxmlformats.org/markup-compatibility/2006">
              <mc:Choice xmlns:v="urn:schemas-microsoft-com:vml" Requires="v">
                <p:oleObj spid="_x0000_s43058" name="Equation" r:id="rId4" imgW="3009600" imgH="1193760" progId="Equation.DSMT4">
                  <p:embed/>
                </p:oleObj>
              </mc:Choice>
              <mc:Fallback>
                <p:oleObj name="Equation" r:id="rId4" imgW="3009600" imgH="1193760" progId="Equation.DSMT4">
                  <p:embed/>
                  <p:pic>
                    <p:nvPicPr>
                      <p:cNvPr id="20486" name="物件 1"/>
                      <p:cNvPicPr>
                        <a:picLocks noChangeAspect="1" noChangeArrowheads="1"/>
                      </p:cNvPicPr>
                      <p:nvPr/>
                    </p:nvPicPr>
                    <p:blipFill>
                      <a:blip r:embed="rId5"/>
                      <a:srcRect/>
                      <a:stretch>
                        <a:fillRect/>
                      </a:stretch>
                    </p:blipFill>
                    <p:spPr bwMode="auto">
                      <a:xfrm>
                        <a:off x="701675" y="1062038"/>
                        <a:ext cx="5391150"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7" name="物件 2"/>
          <p:cNvGraphicFramePr>
            <a:graphicFrameLocks noChangeAspect="1"/>
          </p:cNvGraphicFramePr>
          <p:nvPr/>
        </p:nvGraphicFramePr>
        <p:xfrm>
          <a:off x="682625" y="3598863"/>
          <a:ext cx="6702425" cy="2149475"/>
        </p:xfrm>
        <a:graphic>
          <a:graphicData uri="http://schemas.openxmlformats.org/presentationml/2006/ole">
            <mc:AlternateContent xmlns:mc="http://schemas.openxmlformats.org/markup-compatibility/2006">
              <mc:Choice xmlns:v="urn:schemas-microsoft-com:vml" Requires="v">
                <p:oleObj spid="_x0000_s43059" name="Equation" r:id="rId6" imgW="3568680" imgH="1206360" progId="Equation.DSMT4">
                  <p:embed/>
                </p:oleObj>
              </mc:Choice>
              <mc:Fallback>
                <p:oleObj name="Equation" r:id="rId6" imgW="3568680" imgH="1206360" progId="Equation.DSMT4">
                  <p:embed/>
                  <p:pic>
                    <p:nvPicPr>
                      <p:cNvPr id="20487" name="物件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625" y="3598863"/>
                        <a:ext cx="670242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字方塊 1">
            <a:extLst>
              <a:ext uri="{FF2B5EF4-FFF2-40B4-BE49-F238E27FC236}">
                <a16:creationId xmlns:a16="http://schemas.microsoft.com/office/drawing/2014/main" id="{8D93B494-E948-4D1E-864C-E9093EA24568}"/>
              </a:ext>
            </a:extLst>
          </p:cNvPr>
          <p:cNvSpPr txBox="1"/>
          <p:nvPr/>
        </p:nvSpPr>
        <p:spPr>
          <a:xfrm>
            <a:off x="7385050" y="1109662"/>
            <a:ext cx="1726755" cy="461665"/>
          </a:xfrm>
          <a:prstGeom prst="rect">
            <a:avLst/>
          </a:prstGeom>
          <a:solidFill>
            <a:srgbClr val="FFFF00"/>
          </a:solidFill>
          <a:ln>
            <a:solidFill>
              <a:srgbClr val="C00000"/>
            </a:solidFill>
          </a:ln>
        </p:spPr>
        <p:txBody>
          <a:bodyPr wrap="none" rtlCol="0">
            <a:spAutoFit/>
          </a:bodyPr>
          <a:lstStyle/>
          <a:p>
            <a:r>
              <a:rPr lang="en-US" altLang="zh-TW" sz="2400" dirty="0">
                <a:hlinkClick r:id="rId8"/>
              </a:rPr>
              <a:t>CalcPlot3D</a:t>
            </a:r>
            <a:endParaRPr lang="zh-TW"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4"/>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D2F1A128-2670-497F-A453-E2194009D15A}" type="slidenum">
              <a:rPr lang="zh-TW" altLang="en-US" smtClean="0">
                <a:latin typeface="Times New Roman" pitchFamily="18" charset="0"/>
              </a:rPr>
              <a:pPr eaLnBrk="1" hangingPunct="1"/>
              <a:t>36</a:t>
            </a:fld>
            <a:endParaRPr lang="en-US" altLang="zh-TW">
              <a:latin typeface="Times New Roman" pitchFamily="18" charset="0"/>
            </a:endParaRPr>
          </a:p>
        </p:txBody>
      </p:sp>
      <p:sp>
        <p:nvSpPr>
          <p:cNvPr id="21507" name="Rectangle 2"/>
          <p:cNvSpPr>
            <a:spLocks noGrp="1" noChangeArrowheads="1"/>
          </p:cNvSpPr>
          <p:nvPr>
            <p:ph type="title"/>
          </p:nvPr>
        </p:nvSpPr>
        <p:spPr/>
        <p:txBody>
          <a:bodyPr/>
          <a:lstStyle/>
          <a:p>
            <a:pPr eaLnBrk="1" hangingPunct="1"/>
            <a:r>
              <a:rPr lang="en-US" altLang="zh-TW" sz="3800" dirty="0">
                <a:solidFill>
                  <a:srgbClr val="002060"/>
                </a:solidFill>
                <a:ea typeface="新細明體" pitchFamily="18" charset="-120"/>
              </a:rPr>
              <a:t>Convex Constraints</a:t>
            </a:r>
          </a:p>
        </p:txBody>
      </p:sp>
      <p:sp>
        <p:nvSpPr>
          <p:cNvPr id="21508" name="Rectangle 3"/>
          <p:cNvSpPr>
            <a:spLocks noGrp="1" noChangeArrowheads="1"/>
          </p:cNvSpPr>
          <p:nvPr>
            <p:ph type="body" sz="half" idx="1"/>
          </p:nvPr>
        </p:nvSpPr>
        <p:spPr>
          <a:xfrm>
            <a:off x="272256" y="1096169"/>
            <a:ext cx="9361488" cy="5410200"/>
          </a:xfrm>
        </p:spPr>
        <p:txBody>
          <a:bodyPr/>
          <a:lstStyle/>
          <a:p>
            <a:pPr marL="0" indent="0">
              <a:lnSpc>
                <a:spcPct val="90000"/>
              </a:lnSpc>
            </a:pPr>
            <a:r>
              <a:rPr lang="en-US" altLang="zh-TW" sz="2400" dirty="0">
                <a:solidFill>
                  <a:schemeClr val="accent2"/>
                </a:solidFill>
                <a:ea typeface="新細明體" pitchFamily="18" charset="-120"/>
              </a:rPr>
              <a:t>►</a:t>
            </a:r>
          </a:p>
          <a:p>
            <a:pPr marL="0" indent="0">
              <a:lnSpc>
                <a:spcPct val="90000"/>
              </a:lnSpc>
            </a:pPr>
            <a:endParaRPr lang="en-US" altLang="zh-TW" sz="2400" dirty="0">
              <a:ea typeface="新細明體" pitchFamily="18" charset="-120"/>
            </a:endParaRPr>
          </a:p>
          <a:p>
            <a:pPr marL="0" indent="0">
              <a:lnSpc>
                <a:spcPct val="90000"/>
              </a:lnSpc>
            </a:pPr>
            <a:endParaRPr lang="en-US" altLang="zh-TW" sz="2400" dirty="0">
              <a:ea typeface="新細明體" pitchFamily="18" charset="-120"/>
            </a:endParaRPr>
          </a:p>
          <a:p>
            <a:pPr marL="0" indent="0">
              <a:lnSpc>
                <a:spcPct val="90000"/>
              </a:lnSpc>
            </a:pPr>
            <a:endParaRPr lang="en-US" altLang="zh-TW" sz="2400" dirty="0">
              <a:ea typeface="新細明體" pitchFamily="18" charset="-120"/>
            </a:endParaRPr>
          </a:p>
          <a:p>
            <a:pPr marL="0" indent="0">
              <a:lnSpc>
                <a:spcPct val="90000"/>
              </a:lnSpc>
            </a:pPr>
            <a:r>
              <a:rPr lang="en-US" altLang="zh-TW" sz="2400" dirty="0">
                <a:solidFill>
                  <a:schemeClr val="accent2"/>
                </a:solidFill>
                <a:ea typeface="新細明體" pitchFamily="18" charset="-120"/>
              </a:rPr>
              <a:t>►</a:t>
            </a:r>
          </a:p>
          <a:p>
            <a:pPr marL="0" indent="0">
              <a:lnSpc>
                <a:spcPct val="90000"/>
              </a:lnSpc>
            </a:pPr>
            <a:endParaRPr lang="en-US" altLang="zh-TW" sz="2400" dirty="0">
              <a:ea typeface="新細明體" pitchFamily="18" charset="-120"/>
            </a:endParaRPr>
          </a:p>
          <a:p>
            <a:pPr marL="0" indent="0">
              <a:lnSpc>
                <a:spcPct val="90000"/>
              </a:lnSpc>
            </a:pPr>
            <a:r>
              <a:rPr lang="en-US" altLang="zh-TW" sz="2400" dirty="0">
                <a:solidFill>
                  <a:schemeClr val="accent2"/>
                </a:solidFill>
                <a:ea typeface="新細明體" pitchFamily="18" charset="-120"/>
              </a:rPr>
              <a:t>►</a:t>
            </a:r>
          </a:p>
          <a:p>
            <a:pPr marL="0" indent="0">
              <a:lnSpc>
                <a:spcPct val="90000"/>
              </a:lnSpc>
            </a:pPr>
            <a:endParaRPr lang="en-US" altLang="zh-TW" sz="2400" dirty="0">
              <a:ea typeface="新細明體" pitchFamily="18" charset="-120"/>
            </a:endParaRPr>
          </a:p>
          <a:p>
            <a:pPr marL="0" indent="0">
              <a:lnSpc>
                <a:spcPct val="90000"/>
              </a:lnSpc>
            </a:pPr>
            <a:endParaRPr lang="en-US" altLang="zh-TW" sz="2400" dirty="0">
              <a:ea typeface="新細明體" pitchFamily="18" charset="-120"/>
            </a:endParaRPr>
          </a:p>
          <a:p>
            <a:pPr marL="0" indent="0">
              <a:lnSpc>
                <a:spcPct val="90000"/>
              </a:lnSpc>
            </a:pPr>
            <a:endParaRPr lang="en-US" altLang="zh-TW" sz="2400" dirty="0">
              <a:ea typeface="新細明體" pitchFamily="18" charset="-120"/>
            </a:endParaRPr>
          </a:p>
          <a:p>
            <a:pPr marL="0" indent="0">
              <a:lnSpc>
                <a:spcPct val="90000"/>
              </a:lnSpc>
            </a:pPr>
            <a:r>
              <a:rPr lang="en-US" altLang="zh-TW" sz="2400" dirty="0">
                <a:solidFill>
                  <a:schemeClr val="accent2"/>
                </a:solidFill>
                <a:ea typeface="新細明體" pitchFamily="18" charset="-120"/>
              </a:rPr>
              <a:t>►</a:t>
            </a:r>
          </a:p>
          <a:p>
            <a:pPr marL="0" indent="0">
              <a:lnSpc>
                <a:spcPct val="90000"/>
              </a:lnSpc>
            </a:pPr>
            <a:endParaRPr lang="en-US" altLang="zh-TW" sz="2400" dirty="0">
              <a:ea typeface="新細明體" pitchFamily="18" charset="-120"/>
            </a:endParaRPr>
          </a:p>
        </p:txBody>
      </p:sp>
      <p:graphicFrame>
        <p:nvGraphicFramePr>
          <p:cNvPr id="21510" name="物件 1"/>
          <p:cNvGraphicFramePr>
            <a:graphicFrameLocks noChangeAspect="1"/>
          </p:cNvGraphicFramePr>
          <p:nvPr>
            <p:extLst>
              <p:ext uri="{D42A27DB-BD31-4B8C-83A1-F6EECF244321}">
                <p14:modId xmlns:p14="http://schemas.microsoft.com/office/powerpoint/2010/main" val="1161256167"/>
              </p:ext>
            </p:extLst>
          </p:nvPr>
        </p:nvGraphicFramePr>
        <p:xfrm>
          <a:off x="500306" y="1003696"/>
          <a:ext cx="9242425" cy="1131888"/>
        </p:xfrm>
        <a:graphic>
          <a:graphicData uri="http://schemas.openxmlformats.org/presentationml/2006/ole">
            <mc:AlternateContent xmlns:mc="http://schemas.openxmlformats.org/markup-compatibility/2006">
              <mc:Choice xmlns:v="urn:schemas-microsoft-com:vml" Requires="v">
                <p:oleObj spid="_x0000_s44122" name="Equation" r:id="rId4" imgW="3936960" imgH="482400" progId="Equation.DSMT4">
                  <p:embed/>
                </p:oleObj>
              </mc:Choice>
              <mc:Fallback>
                <p:oleObj name="Equation" r:id="rId4" imgW="3936960" imgH="482400" progId="Equation.DSMT4">
                  <p:embed/>
                  <p:pic>
                    <p:nvPicPr>
                      <p:cNvPr id="21510" name="物件 1"/>
                      <p:cNvPicPr>
                        <a:picLocks noChangeAspect="1" noChangeArrowheads="1"/>
                      </p:cNvPicPr>
                      <p:nvPr/>
                    </p:nvPicPr>
                    <p:blipFill>
                      <a:blip r:embed="rId5"/>
                      <a:srcRect/>
                      <a:stretch>
                        <a:fillRect/>
                      </a:stretch>
                    </p:blipFill>
                    <p:spPr bwMode="auto">
                      <a:xfrm>
                        <a:off x="500306" y="1003696"/>
                        <a:ext cx="9242425"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物件 2"/>
          <p:cNvGraphicFramePr>
            <a:graphicFrameLocks noChangeAspect="1"/>
          </p:cNvGraphicFramePr>
          <p:nvPr>
            <p:extLst>
              <p:ext uri="{D42A27DB-BD31-4B8C-83A1-F6EECF244321}">
                <p14:modId xmlns:p14="http://schemas.microsoft.com/office/powerpoint/2010/main" val="3720580322"/>
              </p:ext>
            </p:extLst>
          </p:nvPr>
        </p:nvGraphicFramePr>
        <p:xfrm>
          <a:off x="579927" y="2409824"/>
          <a:ext cx="7637462" cy="544512"/>
        </p:xfrm>
        <a:graphic>
          <a:graphicData uri="http://schemas.openxmlformats.org/presentationml/2006/ole">
            <mc:AlternateContent xmlns:mc="http://schemas.openxmlformats.org/markup-compatibility/2006">
              <mc:Choice xmlns:v="urn:schemas-microsoft-com:vml" Requires="v">
                <p:oleObj spid="_x0000_s44123" name="Equation" r:id="rId6" imgW="2997000" imgH="203040" progId="Equation.DSMT4">
                  <p:embed/>
                </p:oleObj>
              </mc:Choice>
              <mc:Fallback>
                <p:oleObj name="Equation" r:id="rId6" imgW="2997000" imgH="203040" progId="Equation.DSMT4">
                  <p:embed/>
                  <p:pic>
                    <p:nvPicPr>
                      <p:cNvPr id="21511" name="物件 2"/>
                      <p:cNvPicPr>
                        <a:picLocks noChangeAspect="1" noChangeArrowheads="1"/>
                      </p:cNvPicPr>
                      <p:nvPr/>
                    </p:nvPicPr>
                    <p:blipFill>
                      <a:blip r:embed="rId7"/>
                      <a:srcRect/>
                      <a:stretch>
                        <a:fillRect/>
                      </a:stretch>
                    </p:blipFill>
                    <p:spPr bwMode="auto">
                      <a:xfrm>
                        <a:off x="579927" y="2409824"/>
                        <a:ext cx="763746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2" name="物件 3"/>
          <p:cNvGraphicFramePr>
            <a:graphicFrameLocks noChangeAspect="1"/>
          </p:cNvGraphicFramePr>
          <p:nvPr>
            <p:extLst>
              <p:ext uri="{D42A27DB-BD31-4B8C-83A1-F6EECF244321}">
                <p14:modId xmlns:p14="http://schemas.microsoft.com/office/powerpoint/2010/main" val="2589950075"/>
              </p:ext>
            </p:extLst>
          </p:nvPr>
        </p:nvGraphicFramePr>
        <p:xfrm>
          <a:off x="559594" y="3129361"/>
          <a:ext cx="9074150" cy="568325"/>
        </p:xfrm>
        <a:graphic>
          <a:graphicData uri="http://schemas.openxmlformats.org/presentationml/2006/ole">
            <mc:AlternateContent xmlns:mc="http://schemas.openxmlformats.org/markup-compatibility/2006">
              <mc:Choice xmlns:v="urn:schemas-microsoft-com:vml" Requires="v">
                <p:oleObj spid="_x0000_s44124" name="Equation" r:id="rId8" imgW="3466800" imgH="203040" progId="Equation.DSMT4">
                  <p:embed/>
                </p:oleObj>
              </mc:Choice>
              <mc:Fallback>
                <p:oleObj name="Equation" r:id="rId8" imgW="3466800" imgH="203040" progId="Equation.DSMT4">
                  <p:embed/>
                  <p:pic>
                    <p:nvPicPr>
                      <p:cNvPr id="21512" name="物件 3"/>
                      <p:cNvPicPr>
                        <a:picLocks noChangeAspect="1" noChangeArrowheads="1"/>
                      </p:cNvPicPr>
                      <p:nvPr/>
                    </p:nvPicPr>
                    <p:blipFill>
                      <a:blip r:embed="rId9"/>
                      <a:srcRect/>
                      <a:stretch>
                        <a:fillRect/>
                      </a:stretch>
                    </p:blipFill>
                    <p:spPr bwMode="auto">
                      <a:xfrm>
                        <a:off x="559594" y="3129361"/>
                        <a:ext cx="90741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物件 4"/>
          <p:cNvGraphicFramePr>
            <a:graphicFrameLocks noChangeAspect="1"/>
          </p:cNvGraphicFramePr>
          <p:nvPr>
            <p:extLst>
              <p:ext uri="{D42A27DB-BD31-4B8C-83A1-F6EECF244321}">
                <p14:modId xmlns:p14="http://schemas.microsoft.com/office/powerpoint/2010/main" val="136761092"/>
              </p:ext>
            </p:extLst>
          </p:nvPr>
        </p:nvGraphicFramePr>
        <p:xfrm>
          <a:off x="660644" y="3697686"/>
          <a:ext cx="7054850" cy="1803400"/>
        </p:xfrm>
        <a:graphic>
          <a:graphicData uri="http://schemas.openxmlformats.org/presentationml/2006/ole">
            <mc:AlternateContent xmlns:mc="http://schemas.openxmlformats.org/markup-compatibility/2006">
              <mc:Choice xmlns:v="urn:schemas-microsoft-com:vml" Requires="v">
                <p:oleObj spid="_x0000_s44125" name="Equation" r:id="rId10" imgW="2781000" imgH="711000" progId="Equation.DSMT4">
                  <p:embed/>
                </p:oleObj>
              </mc:Choice>
              <mc:Fallback>
                <p:oleObj name="Equation" r:id="rId10" imgW="2781000" imgH="711000" progId="Equation.DSMT4">
                  <p:embed/>
                  <p:pic>
                    <p:nvPicPr>
                      <p:cNvPr id="21513" name="物件 4"/>
                      <p:cNvPicPr>
                        <a:picLocks noChangeAspect="1" noChangeArrowheads="1"/>
                      </p:cNvPicPr>
                      <p:nvPr/>
                    </p:nvPicPr>
                    <p:blipFill>
                      <a:blip r:embed="rId11"/>
                      <a:srcRect/>
                      <a:stretch>
                        <a:fillRect/>
                      </a:stretch>
                    </p:blipFill>
                    <p:spPr bwMode="auto">
                      <a:xfrm>
                        <a:off x="660644" y="3697686"/>
                        <a:ext cx="705485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4"/>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5FADB42A-ED9C-45DE-A2A1-5233F53F2500}" type="slidenum">
              <a:rPr lang="zh-TW" altLang="en-US" smtClean="0">
                <a:latin typeface="Times New Roman" pitchFamily="18" charset="0"/>
              </a:rPr>
              <a:pPr eaLnBrk="1" hangingPunct="1"/>
              <a:t>37</a:t>
            </a:fld>
            <a:endParaRPr lang="en-US" altLang="zh-TW">
              <a:latin typeface="Times New Roman" pitchFamily="18" charset="0"/>
            </a:endParaRPr>
          </a:p>
        </p:txBody>
      </p:sp>
      <p:sp>
        <p:nvSpPr>
          <p:cNvPr id="22531" name="Rectangle 2"/>
          <p:cNvSpPr>
            <a:spLocks noGrp="1" noChangeArrowheads="1"/>
          </p:cNvSpPr>
          <p:nvPr>
            <p:ph type="title"/>
          </p:nvPr>
        </p:nvSpPr>
        <p:spPr/>
        <p:txBody>
          <a:bodyPr/>
          <a:lstStyle/>
          <a:p>
            <a:pPr eaLnBrk="1" hangingPunct="1"/>
            <a:r>
              <a:rPr lang="en-US" altLang="zh-TW" sz="4000" dirty="0">
                <a:solidFill>
                  <a:srgbClr val="002060"/>
                </a:solidFill>
                <a:ea typeface="新細明體" pitchFamily="18" charset="-120"/>
              </a:rPr>
              <a:t>Convex Constraints</a:t>
            </a:r>
          </a:p>
        </p:txBody>
      </p:sp>
      <p:sp>
        <p:nvSpPr>
          <p:cNvPr id="22532" name="Rectangle 3"/>
          <p:cNvSpPr>
            <a:spLocks noGrp="1" noChangeArrowheads="1"/>
          </p:cNvSpPr>
          <p:nvPr>
            <p:ph type="body" sz="half" idx="1"/>
          </p:nvPr>
        </p:nvSpPr>
        <p:spPr>
          <a:xfrm>
            <a:off x="379413" y="1019175"/>
            <a:ext cx="9452484" cy="5410200"/>
          </a:xfrm>
        </p:spPr>
        <p:txBody>
          <a:bodyPr/>
          <a:lstStyle/>
          <a:p>
            <a:pPr marL="0" indent="0"/>
            <a:endParaRPr lang="en-US" altLang="zh-TW" sz="2400" dirty="0">
              <a:latin typeface="Times New Roman" pitchFamily="18" charset="0"/>
              <a:ea typeface="新細明體" pitchFamily="18" charset="-120"/>
            </a:endParaRPr>
          </a:p>
          <a:p>
            <a:pPr marL="0" indent="0"/>
            <a:endParaRPr lang="en-US" altLang="zh-TW" sz="2400" dirty="0">
              <a:latin typeface="Times New Roman" pitchFamily="18" charset="0"/>
              <a:ea typeface="新細明體" pitchFamily="18" charset="-120"/>
            </a:endParaRPr>
          </a:p>
          <a:p>
            <a:pPr marL="0" indent="0"/>
            <a:endParaRPr lang="en-US" altLang="zh-TW" sz="2400" dirty="0">
              <a:latin typeface="Times New Roman" pitchFamily="18" charset="0"/>
              <a:ea typeface="新細明體" pitchFamily="18" charset="-120"/>
            </a:endParaRPr>
          </a:p>
          <a:p>
            <a:pPr marL="0" indent="0"/>
            <a:endParaRPr lang="en-US" altLang="zh-TW" sz="2400" dirty="0">
              <a:latin typeface="Times New Roman" pitchFamily="18" charset="0"/>
              <a:ea typeface="新細明體" pitchFamily="18" charset="-120"/>
            </a:endParaRPr>
          </a:p>
          <a:p>
            <a:pPr marL="0" indent="0"/>
            <a:endParaRPr lang="en-US" altLang="zh-TW" sz="2400" dirty="0">
              <a:latin typeface="Times New Roman" pitchFamily="18" charset="0"/>
              <a:ea typeface="新細明體" pitchFamily="18" charset="-120"/>
            </a:endParaRPr>
          </a:p>
          <a:p>
            <a:pPr marL="0" indent="0"/>
            <a:endParaRPr lang="en-US" altLang="zh-TW" sz="2400" dirty="0">
              <a:latin typeface="Times New Roman" pitchFamily="18" charset="0"/>
              <a:ea typeface="新細明體" pitchFamily="18" charset="-120"/>
            </a:endParaRPr>
          </a:p>
          <a:p>
            <a:pPr marL="0" indent="0"/>
            <a:endParaRPr lang="en-US" altLang="zh-TW" sz="2400" dirty="0">
              <a:latin typeface="Times New Roman" pitchFamily="18" charset="0"/>
              <a:ea typeface="新細明體" pitchFamily="18" charset="-120"/>
            </a:endParaRPr>
          </a:p>
          <a:p>
            <a:pPr marL="0" indent="0"/>
            <a:endParaRPr lang="en-US" altLang="zh-TW" sz="2400" dirty="0">
              <a:latin typeface="Times New Roman" pitchFamily="18" charset="0"/>
              <a:ea typeface="新細明體" pitchFamily="18" charset="-120"/>
            </a:endParaRPr>
          </a:p>
          <a:p>
            <a:pPr marL="0" indent="0"/>
            <a:endParaRPr lang="en-US" altLang="zh-TW" sz="2400" dirty="0">
              <a:latin typeface="Times New Roman" pitchFamily="18" charset="0"/>
              <a:ea typeface="新細明體" pitchFamily="18" charset="-120"/>
            </a:endParaRPr>
          </a:p>
          <a:p>
            <a:pPr marL="0" indent="0"/>
            <a:endParaRPr lang="en-US" altLang="zh-TW" sz="2400" dirty="0">
              <a:latin typeface="Times New Roman" pitchFamily="18" charset="0"/>
              <a:ea typeface="新細明體" pitchFamily="18" charset="-120"/>
            </a:endParaRPr>
          </a:p>
          <a:p>
            <a:pPr marL="0" indent="0"/>
            <a:endParaRPr lang="en-US" altLang="zh-TW" sz="2400" dirty="0">
              <a:latin typeface="Times New Roman" pitchFamily="18" charset="0"/>
              <a:ea typeface="新細明體" pitchFamily="18" charset="-120"/>
            </a:endParaRPr>
          </a:p>
          <a:p>
            <a:pPr marL="0" indent="0"/>
            <a:endParaRPr lang="en-US" altLang="zh-TW" sz="2400" dirty="0">
              <a:latin typeface="Times New Roman" pitchFamily="18" charset="0"/>
              <a:ea typeface="新細明體" pitchFamily="18" charset="-120"/>
            </a:endParaRPr>
          </a:p>
          <a:p>
            <a:pPr marL="0" indent="0"/>
            <a:r>
              <a:rPr lang="en-US" altLang="zh-TW" sz="2400" dirty="0">
                <a:latin typeface="Times New Roman" pitchFamily="18" charset="0"/>
                <a:ea typeface="新細明體" pitchFamily="18" charset="-120"/>
              </a:rPr>
              <a:t>if the function         is </a:t>
            </a:r>
            <a:r>
              <a:rPr lang="en-US" altLang="zh-TW" sz="2400" dirty="0">
                <a:solidFill>
                  <a:srgbClr val="006600"/>
                </a:solidFill>
                <a:latin typeface="Times New Roman" pitchFamily="18" charset="0"/>
                <a:ea typeface="新細明體" pitchFamily="18" charset="-120"/>
              </a:rPr>
              <a:t>convex</a:t>
            </a:r>
            <a:r>
              <a:rPr lang="en-US" altLang="zh-TW" sz="2400" dirty="0">
                <a:latin typeface="Times New Roman" pitchFamily="18" charset="0"/>
                <a:ea typeface="新細明體" pitchFamily="18" charset="-120"/>
              </a:rPr>
              <a:t>, the constraint                may be </a:t>
            </a:r>
            <a:r>
              <a:rPr lang="en-US" altLang="zh-TW" sz="2400" dirty="0">
                <a:solidFill>
                  <a:srgbClr val="FF0000"/>
                </a:solidFill>
                <a:latin typeface="Times New Roman" pitchFamily="18" charset="0"/>
                <a:ea typeface="新細明體" pitchFamily="18" charset="-120"/>
              </a:rPr>
              <a:t>nonconvex</a:t>
            </a:r>
            <a:r>
              <a:rPr lang="en-US" altLang="zh-TW" sz="2400" dirty="0">
                <a:latin typeface="Times New Roman" pitchFamily="18" charset="0"/>
                <a:ea typeface="新細明體" pitchFamily="18" charset="-120"/>
              </a:rPr>
              <a:t>!!</a:t>
            </a:r>
          </a:p>
        </p:txBody>
      </p:sp>
      <p:graphicFrame>
        <p:nvGraphicFramePr>
          <p:cNvPr id="22534" name="物件 1"/>
          <p:cNvGraphicFramePr>
            <a:graphicFrameLocks noChangeAspect="1"/>
          </p:cNvGraphicFramePr>
          <p:nvPr>
            <p:extLst>
              <p:ext uri="{D42A27DB-BD31-4B8C-83A1-F6EECF244321}">
                <p14:modId xmlns:p14="http://schemas.microsoft.com/office/powerpoint/2010/main" val="4127712977"/>
              </p:ext>
            </p:extLst>
          </p:nvPr>
        </p:nvGraphicFramePr>
        <p:xfrm>
          <a:off x="2274611" y="5472112"/>
          <a:ext cx="595313" cy="366713"/>
        </p:xfrm>
        <a:graphic>
          <a:graphicData uri="http://schemas.openxmlformats.org/presentationml/2006/ole">
            <mc:AlternateContent xmlns:mc="http://schemas.openxmlformats.org/markup-compatibility/2006">
              <mc:Choice xmlns:v="urn:schemas-microsoft-com:vml" Requires="v">
                <p:oleObj spid="_x0000_s45104" name="Equation" r:id="rId4" imgW="330120" imgH="203040" progId="Equation.DSMT4">
                  <p:embed/>
                </p:oleObj>
              </mc:Choice>
              <mc:Fallback>
                <p:oleObj name="Equation" r:id="rId4" imgW="330120" imgH="203040" progId="Equation.DSMT4">
                  <p:embed/>
                  <p:pic>
                    <p:nvPicPr>
                      <p:cNvPr id="22534" name="物件 1"/>
                      <p:cNvPicPr>
                        <a:picLocks noChangeAspect="1" noChangeArrowheads="1"/>
                      </p:cNvPicPr>
                      <p:nvPr/>
                    </p:nvPicPr>
                    <p:blipFill>
                      <a:blip r:embed="rId5"/>
                      <a:srcRect/>
                      <a:stretch>
                        <a:fillRect/>
                      </a:stretch>
                    </p:blipFill>
                    <p:spPr bwMode="auto">
                      <a:xfrm>
                        <a:off x="2274611" y="5472112"/>
                        <a:ext cx="595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5" name="物件 2"/>
          <p:cNvGraphicFramePr>
            <a:graphicFrameLocks noChangeAspect="1"/>
          </p:cNvGraphicFramePr>
          <p:nvPr>
            <p:extLst>
              <p:ext uri="{D42A27DB-BD31-4B8C-83A1-F6EECF244321}">
                <p14:modId xmlns:p14="http://schemas.microsoft.com/office/powerpoint/2010/main" val="2540618947"/>
              </p:ext>
            </p:extLst>
          </p:nvPr>
        </p:nvGraphicFramePr>
        <p:xfrm>
          <a:off x="5811045" y="5483225"/>
          <a:ext cx="1023937" cy="381000"/>
        </p:xfrm>
        <a:graphic>
          <a:graphicData uri="http://schemas.openxmlformats.org/presentationml/2006/ole">
            <mc:AlternateContent xmlns:mc="http://schemas.openxmlformats.org/markup-compatibility/2006">
              <mc:Choice xmlns:v="urn:schemas-microsoft-com:vml" Requires="v">
                <p:oleObj spid="_x0000_s45105" name="Equation" r:id="rId6" imgW="545760" imgH="203040" progId="Equation.DSMT4">
                  <p:embed/>
                </p:oleObj>
              </mc:Choice>
              <mc:Fallback>
                <p:oleObj name="Equation" r:id="rId6" imgW="545760" imgH="203040" progId="Equation.DSMT4">
                  <p:embed/>
                  <p:pic>
                    <p:nvPicPr>
                      <p:cNvPr id="22535" name="物件 2"/>
                      <p:cNvPicPr>
                        <a:picLocks noChangeAspect="1" noChangeArrowheads="1"/>
                      </p:cNvPicPr>
                      <p:nvPr/>
                    </p:nvPicPr>
                    <p:blipFill>
                      <a:blip r:embed="rId7"/>
                      <a:srcRect/>
                      <a:stretch>
                        <a:fillRect/>
                      </a:stretch>
                    </p:blipFill>
                    <p:spPr bwMode="auto">
                      <a:xfrm>
                        <a:off x="5811045" y="5483225"/>
                        <a:ext cx="10239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6" name="Picture 1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5025" y="1019175"/>
            <a:ext cx="5326063"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字方塊 1">
            <a:extLst>
              <a:ext uri="{FF2B5EF4-FFF2-40B4-BE49-F238E27FC236}">
                <a16:creationId xmlns:a16="http://schemas.microsoft.com/office/drawing/2014/main" id="{FFC1E6BF-D883-42C3-8D25-2A9DDBDD0BE4}"/>
              </a:ext>
            </a:extLst>
          </p:cNvPr>
          <p:cNvSpPr txBox="1"/>
          <p:nvPr/>
        </p:nvSpPr>
        <p:spPr>
          <a:xfrm>
            <a:off x="3713718" y="1333850"/>
            <a:ext cx="2494594" cy="461665"/>
          </a:xfrm>
          <a:prstGeom prst="rect">
            <a:avLst/>
          </a:prstGeom>
          <a:noFill/>
        </p:spPr>
        <p:txBody>
          <a:bodyPr wrap="none" rtlCol="0">
            <a:spAutoFit/>
          </a:bodyPr>
          <a:lstStyle/>
          <a:p>
            <a:r>
              <a:rPr lang="en-US" altLang="zh-TW" sz="2400" dirty="0">
                <a:solidFill>
                  <a:srgbClr val="006600"/>
                </a:solidFill>
              </a:rPr>
              <a:t>: convex function</a:t>
            </a:r>
            <a:endParaRPr lang="zh-TW" altLang="en-US" sz="2400" i="1" dirty="0">
              <a:solidFill>
                <a:srgbClr val="006600"/>
              </a:solidFill>
            </a:endParaRPr>
          </a:p>
        </p:txBody>
      </p:sp>
      <p:sp>
        <p:nvSpPr>
          <p:cNvPr id="9" name="文字方塊 8">
            <a:extLst>
              <a:ext uri="{FF2B5EF4-FFF2-40B4-BE49-F238E27FC236}">
                <a16:creationId xmlns:a16="http://schemas.microsoft.com/office/drawing/2014/main" id="{B6A907F2-F828-4049-8FE1-82EFE6D51EC3}"/>
              </a:ext>
            </a:extLst>
          </p:cNvPr>
          <p:cNvSpPr txBox="1"/>
          <p:nvPr/>
        </p:nvSpPr>
        <p:spPr>
          <a:xfrm>
            <a:off x="6887904" y="4921548"/>
            <a:ext cx="1826141" cy="461665"/>
          </a:xfrm>
          <a:prstGeom prst="rect">
            <a:avLst/>
          </a:prstGeom>
          <a:noFill/>
        </p:spPr>
        <p:txBody>
          <a:bodyPr wrap="none" rtlCol="0">
            <a:spAutoFit/>
          </a:bodyPr>
          <a:lstStyle/>
          <a:p>
            <a:r>
              <a:rPr lang="en-US" altLang="zh-TW" sz="2400" dirty="0">
                <a:solidFill>
                  <a:srgbClr val="006600"/>
                </a:solidFill>
              </a:rPr>
              <a:t>: convex set</a:t>
            </a:r>
            <a:endParaRPr lang="zh-TW" altLang="en-US" sz="2400" i="1" dirty="0">
              <a:solidFill>
                <a:srgbClr val="006600"/>
              </a:solidFill>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50132C0D-9208-4650-A706-CDF68B769F0A}" type="slidenum">
              <a:rPr lang="zh-TW" altLang="en-US" smtClean="0">
                <a:latin typeface="Times New Roman" pitchFamily="18" charset="0"/>
              </a:rPr>
              <a:pPr eaLnBrk="1" hangingPunct="1"/>
              <a:t>38</a:t>
            </a:fld>
            <a:endParaRPr lang="en-US" altLang="zh-TW">
              <a:latin typeface="Times New Roman" pitchFamily="18" charset="0"/>
            </a:endParaRPr>
          </a:p>
        </p:txBody>
      </p:sp>
      <p:sp>
        <p:nvSpPr>
          <p:cNvPr id="540674" name="Rectangle 2"/>
          <p:cNvSpPr>
            <a:spLocks noGrp="1" noChangeArrowheads="1"/>
          </p:cNvSpPr>
          <p:nvPr>
            <p:ph type="title"/>
          </p:nvPr>
        </p:nvSpPr>
        <p:spPr/>
        <p:txBody>
          <a:bodyPr/>
          <a:lstStyle/>
          <a:p>
            <a:pPr eaLnBrk="1" hangingPunct="1">
              <a:defRPr/>
            </a:pPr>
            <a:r>
              <a:rPr lang="en-US" altLang="zh-TW" sz="4000" dirty="0">
                <a:solidFill>
                  <a:schemeClr val="accent2">
                    <a:lumMod val="75000"/>
                  </a:schemeClr>
                </a:solidFill>
                <a:ea typeface="新細明體" pitchFamily="18" charset="-120"/>
              </a:rPr>
              <a:t>Local optima, global optima</a:t>
            </a:r>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771" y="1149418"/>
            <a:ext cx="6501047" cy="46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D7B30970-7DE8-49D0-8EFB-B4C612B1CA9F}" type="slidenum">
              <a:rPr lang="zh-TW" altLang="en-US" smtClean="0">
                <a:latin typeface="Times New Roman" pitchFamily="18" charset="0"/>
              </a:rPr>
              <a:pPr eaLnBrk="1" hangingPunct="1"/>
              <a:t>39</a:t>
            </a:fld>
            <a:endParaRPr lang="en-US" altLang="zh-TW">
              <a:latin typeface="Times New Roman" pitchFamily="18" charset="0"/>
            </a:endParaRPr>
          </a:p>
        </p:txBody>
      </p:sp>
      <p:sp>
        <p:nvSpPr>
          <p:cNvPr id="5123" name="Rectangle 2"/>
          <p:cNvSpPr>
            <a:spLocks noGrp="1" noChangeArrowheads="1"/>
          </p:cNvSpPr>
          <p:nvPr>
            <p:ph type="title"/>
          </p:nvPr>
        </p:nvSpPr>
        <p:spPr>
          <a:xfrm>
            <a:off x="755650" y="0"/>
            <a:ext cx="8324850" cy="685800"/>
          </a:xfrm>
        </p:spPr>
        <p:txBody>
          <a:bodyPr/>
          <a:lstStyle/>
          <a:p>
            <a:pPr eaLnBrk="1" hangingPunct="1"/>
            <a:r>
              <a:rPr lang="en-US" altLang="zh-TW" sz="4000" dirty="0">
                <a:solidFill>
                  <a:srgbClr val="002060"/>
                </a:solidFill>
                <a:ea typeface="新細明體" pitchFamily="18" charset="-120"/>
              </a:rPr>
              <a:t>Convex problems</a:t>
            </a:r>
          </a:p>
        </p:txBody>
      </p:sp>
      <p:sp>
        <p:nvSpPr>
          <p:cNvPr id="5124" name="Rectangle 3"/>
          <p:cNvSpPr>
            <a:spLocks noGrp="1" noChangeArrowheads="1"/>
          </p:cNvSpPr>
          <p:nvPr>
            <p:ph type="body" idx="1"/>
          </p:nvPr>
        </p:nvSpPr>
        <p:spPr>
          <a:xfrm>
            <a:off x="217714" y="1078149"/>
            <a:ext cx="9688286" cy="5355771"/>
          </a:xfrm>
        </p:spPr>
        <p:txBody>
          <a:bodyPr/>
          <a:lstStyle/>
          <a:p>
            <a:pPr marL="0" indent="0">
              <a:lnSpc>
                <a:spcPts val="4000"/>
              </a:lnSpc>
              <a:buNone/>
            </a:pPr>
            <a:r>
              <a:rPr lang="en-US" altLang="zh-TW" sz="2400" dirty="0">
                <a:solidFill>
                  <a:schemeClr val="accent2"/>
                </a:solidFill>
                <a:ea typeface="新細明體" pitchFamily="18" charset="-120"/>
              </a:rPr>
              <a:t>Def.: </a:t>
            </a:r>
            <a:r>
              <a:rPr lang="en-US" altLang="zh-TW" sz="2400" dirty="0">
                <a:ea typeface="新細明體" pitchFamily="18" charset="-120"/>
              </a:rPr>
              <a:t>An optimization problem is </a:t>
            </a:r>
            <a:r>
              <a:rPr lang="en-US" altLang="zh-TW" sz="2400" b="1" dirty="0">
                <a:solidFill>
                  <a:srgbClr val="008000"/>
                </a:solidFill>
                <a:ea typeface="新細明體" pitchFamily="18" charset="-120"/>
              </a:rPr>
              <a:t>convex</a:t>
            </a:r>
            <a:r>
              <a:rPr lang="en-US" altLang="zh-TW" sz="2400" dirty="0">
                <a:ea typeface="新細明體" pitchFamily="18" charset="-120"/>
              </a:rPr>
              <a:t> if</a:t>
            </a:r>
            <a:endParaRPr lang="en-US" altLang="zh-TW" sz="2400" dirty="0">
              <a:solidFill>
                <a:schemeClr val="accent2"/>
              </a:solidFill>
              <a:ea typeface="新細明體" pitchFamily="18" charset="-120"/>
            </a:endParaRPr>
          </a:p>
          <a:p>
            <a:pPr marL="0" indent="0">
              <a:lnSpc>
                <a:spcPts val="4000"/>
              </a:lnSpc>
              <a:buNone/>
            </a:pPr>
            <a:r>
              <a:rPr lang="en-US" altLang="zh-TW" sz="2400" dirty="0">
                <a:solidFill>
                  <a:schemeClr val="accent2"/>
                </a:solidFill>
                <a:ea typeface="新細明體" pitchFamily="18" charset="-120"/>
              </a:rPr>
              <a:t>► </a:t>
            </a:r>
            <a:r>
              <a:rPr lang="en-US" altLang="zh-TW" sz="2400" dirty="0">
                <a:ea typeface="新細明體" pitchFamily="18" charset="-120"/>
              </a:rPr>
              <a:t>the </a:t>
            </a:r>
            <a:r>
              <a:rPr lang="en-US" altLang="zh-TW" sz="2400" i="1" u="sng" dirty="0">
                <a:ea typeface="新細明體" pitchFamily="18" charset="-120"/>
              </a:rPr>
              <a:t>objective function </a:t>
            </a:r>
            <a:r>
              <a:rPr lang="en-US" altLang="zh-TW" sz="2400" dirty="0">
                <a:ea typeface="新細明體" pitchFamily="18" charset="-120"/>
              </a:rPr>
              <a:t>is </a:t>
            </a:r>
            <a:r>
              <a:rPr lang="en-US" altLang="zh-TW" sz="2400" b="1" dirty="0">
                <a:solidFill>
                  <a:srgbClr val="008000"/>
                </a:solidFill>
                <a:ea typeface="新細明體" pitchFamily="18" charset="-120"/>
              </a:rPr>
              <a:t>convex</a:t>
            </a:r>
          </a:p>
          <a:p>
            <a:pPr marL="0" indent="0">
              <a:lnSpc>
                <a:spcPts val="4000"/>
              </a:lnSpc>
              <a:buNone/>
            </a:pPr>
            <a:r>
              <a:rPr lang="en-US" altLang="zh-TW" sz="2400" dirty="0">
                <a:solidFill>
                  <a:schemeClr val="accent2"/>
                </a:solidFill>
                <a:ea typeface="新細明體" pitchFamily="18" charset="-120"/>
              </a:rPr>
              <a:t>► </a:t>
            </a:r>
            <a:r>
              <a:rPr lang="en-US" altLang="zh-TW" sz="2400" b="1" i="1" u="sng" dirty="0">
                <a:ea typeface="新細明體" pitchFamily="18" charset="-120"/>
              </a:rPr>
              <a:t>all</a:t>
            </a:r>
            <a:r>
              <a:rPr lang="en-US" altLang="zh-TW" sz="2400" i="1" u="sng" dirty="0">
                <a:ea typeface="新細明體" pitchFamily="18" charset="-120"/>
              </a:rPr>
              <a:t> constraints </a:t>
            </a:r>
            <a:r>
              <a:rPr lang="en-US" altLang="zh-TW" sz="2400" dirty="0">
                <a:ea typeface="新細明體" pitchFamily="18" charset="-120"/>
              </a:rPr>
              <a:t>are </a:t>
            </a:r>
            <a:r>
              <a:rPr lang="en-US" altLang="zh-TW" sz="2400" b="1" dirty="0">
                <a:solidFill>
                  <a:srgbClr val="008000"/>
                </a:solidFill>
                <a:ea typeface="新細明體" pitchFamily="18" charset="-120"/>
              </a:rPr>
              <a:t>convex</a:t>
            </a:r>
          </a:p>
          <a:p>
            <a:pPr marL="0" indent="0">
              <a:lnSpc>
                <a:spcPts val="4000"/>
              </a:lnSpc>
              <a:buNone/>
            </a:pPr>
            <a:r>
              <a:rPr lang="en-US" altLang="zh-TW" sz="2400" dirty="0">
                <a:ea typeface="新細明體" pitchFamily="18" charset="-120"/>
                <a:cs typeface="Arial Unicode MS" pitchFamily="34" charset="-120"/>
              </a:rPr>
              <a:t>Convex optimization problems are </a:t>
            </a:r>
            <a:r>
              <a:rPr lang="en-US" altLang="zh-TW" sz="2400" b="1" i="1" u="sng" dirty="0">
                <a:ea typeface="新細明體" pitchFamily="18" charset="-120"/>
                <a:cs typeface="Arial Unicode MS" pitchFamily="34" charset="-120"/>
              </a:rPr>
              <a:t>easy</a:t>
            </a:r>
            <a:r>
              <a:rPr lang="en-US" altLang="zh-TW" sz="2400" i="1" dirty="0">
                <a:ea typeface="新細明體" pitchFamily="18" charset="-120"/>
                <a:cs typeface="Arial Unicode MS" pitchFamily="34" charset="-120"/>
              </a:rPr>
              <a:t> : </a:t>
            </a:r>
          </a:p>
          <a:p>
            <a:pPr marL="0" indent="0">
              <a:lnSpc>
                <a:spcPts val="4000"/>
              </a:lnSpc>
              <a:buNone/>
            </a:pPr>
            <a:r>
              <a:rPr lang="en-US" altLang="zh-TW" sz="2400" i="1" dirty="0">
                <a:ea typeface="新細明體" pitchFamily="18" charset="-120"/>
                <a:cs typeface="Arial Unicode MS" pitchFamily="34" charset="-120"/>
              </a:rPr>
              <a:t>  </a:t>
            </a:r>
            <a:r>
              <a:rPr lang="en-US" altLang="zh-TW" sz="2400" i="1" dirty="0">
                <a:ea typeface="新細明體" pitchFamily="18" charset="-120"/>
                <a:cs typeface="Arial Unicode MS" pitchFamily="34" charset="-120"/>
                <a:sym typeface="Wingdings" panose="05000000000000000000" pitchFamily="2" charset="2"/>
              </a:rPr>
              <a:t></a:t>
            </a:r>
            <a:r>
              <a:rPr lang="en-US" altLang="zh-TW" sz="2400" i="1" dirty="0">
                <a:ea typeface="新細明體" pitchFamily="18" charset="-120"/>
                <a:cs typeface="Arial Unicode MS" pitchFamily="34" charset="-120"/>
              </a:rPr>
              <a:t> </a:t>
            </a:r>
            <a:r>
              <a:rPr lang="en-US" altLang="zh-TW" sz="2400" dirty="0">
                <a:ea typeface="新細明體" pitchFamily="18" charset="-120"/>
                <a:cs typeface="Arial Unicode MS" pitchFamily="34" charset="-120"/>
              </a:rPr>
              <a:t>any </a:t>
            </a:r>
            <a:r>
              <a:rPr lang="en-US" altLang="zh-TW" sz="2400" dirty="0">
                <a:solidFill>
                  <a:srgbClr val="FF0000"/>
                </a:solidFill>
                <a:ea typeface="新細明體" pitchFamily="18" charset="-120"/>
                <a:cs typeface="Arial Unicode MS" pitchFamily="34" charset="-120"/>
              </a:rPr>
              <a:t>local optimum </a:t>
            </a:r>
            <a:r>
              <a:rPr lang="en-US" altLang="zh-TW" sz="2400" dirty="0">
                <a:ea typeface="新細明體" pitchFamily="18" charset="-120"/>
                <a:cs typeface="Arial Unicode MS" pitchFamily="34" charset="-120"/>
              </a:rPr>
              <a:t>is also a </a:t>
            </a:r>
            <a:r>
              <a:rPr lang="en-US" altLang="zh-TW" sz="2400" dirty="0">
                <a:solidFill>
                  <a:srgbClr val="FF0000"/>
                </a:solidFill>
                <a:ea typeface="新細明體" pitchFamily="18" charset="-120"/>
                <a:cs typeface="Arial Unicode MS" pitchFamily="34" charset="-120"/>
              </a:rPr>
              <a:t>global optimum</a:t>
            </a:r>
            <a:r>
              <a:rPr lang="en-US" altLang="zh-TW" sz="2400" dirty="0">
                <a:ea typeface="新細明體" pitchFamily="18" charset="-120"/>
                <a:cs typeface="Arial Unicode MS" pitchFamily="34" charset="-120"/>
              </a:rPr>
              <a:t>.</a:t>
            </a:r>
          </a:p>
          <a:p>
            <a:pPr marL="0" indent="0">
              <a:lnSpc>
                <a:spcPts val="4000"/>
              </a:lnSpc>
              <a:buNone/>
            </a:pPr>
            <a:r>
              <a:rPr lang="en-US" altLang="zh-TW" sz="2400" dirty="0">
                <a:ea typeface="新細明體" pitchFamily="18" charset="-120"/>
                <a:cs typeface="Arial Unicode MS" pitchFamily="34" charset="-120"/>
              </a:rPr>
              <a:t>  </a:t>
            </a:r>
            <a:r>
              <a:rPr lang="en-US" altLang="zh-TW" sz="2400" dirty="0">
                <a:ea typeface="新細明體" pitchFamily="18" charset="-120"/>
                <a:cs typeface="Arial Unicode MS" pitchFamily="34" charset="-120"/>
                <a:sym typeface="Wingdings" panose="05000000000000000000" pitchFamily="2" charset="2"/>
              </a:rPr>
              <a:t> </a:t>
            </a:r>
            <a:r>
              <a:rPr lang="en-US" altLang="zh-TW" sz="2400" dirty="0">
                <a:ea typeface="新細明體" pitchFamily="18" charset="-120"/>
                <a:cs typeface="Arial Unicode MS" pitchFamily="34" charset="-120"/>
              </a:rPr>
              <a:t>When modeling an optimization problem, it would be good </a:t>
            </a:r>
            <a:br>
              <a:rPr lang="en-US" altLang="zh-TW" sz="2400" dirty="0">
                <a:ea typeface="新細明體" pitchFamily="18" charset="-120"/>
                <a:cs typeface="Arial Unicode MS" pitchFamily="34" charset="-120"/>
              </a:rPr>
            </a:br>
            <a:r>
              <a:rPr lang="en-US" altLang="zh-TW" sz="2400" dirty="0">
                <a:ea typeface="新細明體" pitchFamily="18" charset="-120"/>
                <a:cs typeface="Arial Unicode MS" pitchFamily="34" charset="-120"/>
              </a:rPr>
              <a:t>       if we found a </a:t>
            </a:r>
            <a:r>
              <a:rPr lang="en-US" altLang="zh-TW" sz="2400" b="1" u="sng" dirty="0">
                <a:ea typeface="新細明體" pitchFamily="18" charset="-120"/>
                <a:cs typeface="Arial Unicode MS" pitchFamily="34" charset="-120"/>
              </a:rPr>
              <a:t>convex problem</a:t>
            </a:r>
            <a:r>
              <a:rPr lang="en-US" altLang="zh-TW" sz="2400" b="1" dirty="0">
                <a:ea typeface="新細明體" pitchFamily="18" charset="-120"/>
                <a:cs typeface="Arial Unicode MS" pitchFamily="34" charset="-120"/>
              </a:rPr>
              <a:t>.</a:t>
            </a:r>
            <a:endParaRPr lang="en-US" altLang="zh-TW" sz="2400" b="1" dirty="0">
              <a:ea typeface="Arial Unicode MS" pitchFamily="34" charset="-120"/>
              <a:cs typeface="Arial Unicode MS"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dirty="0"/>
              <a:t>Background of the Lecturer</a:t>
            </a:r>
          </a:p>
        </p:txBody>
      </p:sp>
      <p:sp>
        <p:nvSpPr>
          <p:cNvPr id="10243" name="Rectangle 3"/>
          <p:cNvSpPr>
            <a:spLocks noGrp="1" noChangeArrowheads="1"/>
          </p:cNvSpPr>
          <p:nvPr>
            <p:ph type="body" idx="1"/>
          </p:nvPr>
        </p:nvSpPr>
        <p:spPr>
          <a:xfrm>
            <a:off x="261258" y="984417"/>
            <a:ext cx="9263744" cy="5324308"/>
          </a:xfrm>
        </p:spPr>
        <p:txBody>
          <a:bodyPr/>
          <a:lstStyle/>
          <a:p>
            <a:pPr eaLnBrk="1" hangingPunct="1"/>
            <a:r>
              <a:rPr lang="en-US" altLang="zh-TW" sz="2400" dirty="0"/>
              <a:t>Undergraduate (87~91) : Aerospace engineering, NCKU</a:t>
            </a:r>
          </a:p>
          <a:p>
            <a:pPr lvl="1" eaLnBrk="1" hangingPunct="1"/>
            <a:r>
              <a:rPr lang="en-US" altLang="zh-TW" sz="2200" dirty="0"/>
              <a:t>Orbital mechanics</a:t>
            </a:r>
          </a:p>
          <a:p>
            <a:pPr eaLnBrk="1" hangingPunct="1"/>
            <a:r>
              <a:rPr lang="en-US" altLang="zh-TW" sz="2400" dirty="0"/>
              <a:t>Master (94~96) : Operations Research Center, MIT</a:t>
            </a:r>
          </a:p>
          <a:p>
            <a:pPr lvl="1" eaLnBrk="1" hangingPunct="1"/>
            <a:r>
              <a:rPr lang="en-US" altLang="zh-TW" sz="2200" dirty="0" err="1"/>
              <a:t>Premultiplier</a:t>
            </a:r>
            <a:r>
              <a:rPr lang="en-US" altLang="zh-TW" sz="2200" dirty="0"/>
              <a:t> network simplex algorithm under Prof. Orlin</a:t>
            </a:r>
          </a:p>
          <a:p>
            <a:pPr eaLnBrk="1" hangingPunct="1"/>
            <a:r>
              <a:rPr lang="en-US" altLang="zh-TW" sz="2400" dirty="0"/>
              <a:t>Researcher (96~97) : Network system lab, Fujitsu, JP</a:t>
            </a:r>
          </a:p>
          <a:p>
            <a:pPr lvl="1" eaLnBrk="1" hangingPunct="1"/>
            <a:r>
              <a:rPr lang="en-US" altLang="zh-TW" sz="2200" dirty="0"/>
              <a:t>Optical network wavelength routing &amp; assignment algorithm</a:t>
            </a:r>
          </a:p>
          <a:p>
            <a:pPr eaLnBrk="1" hangingPunct="1"/>
            <a:r>
              <a:rPr lang="en-US" altLang="zh-TW" sz="2400" dirty="0"/>
              <a:t>Ph.D. (98~03) : </a:t>
            </a:r>
            <a:r>
              <a:rPr lang="en-US" altLang="zh-TW" sz="2400" dirty="0" err="1"/>
              <a:t>ISyE</a:t>
            </a:r>
            <a:r>
              <a:rPr lang="en-US" altLang="zh-TW" sz="2400" dirty="0"/>
              <a:t>, GA Tech</a:t>
            </a:r>
          </a:p>
          <a:p>
            <a:pPr lvl="1" eaLnBrk="1" hangingPunct="1"/>
            <a:r>
              <a:rPr lang="en-US" altLang="zh-TW" sz="2200" dirty="0"/>
              <a:t>Shortest paths and multicommodity flows under Prof. Johnson</a:t>
            </a:r>
          </a:p>
          <a:p>
            <a:pPr lvl="1" eaLnBrk="1" hangingPunct="1"/>
            <a:r>
              <a:rPr lang="en-US" altLang="zh-TW" sz="2200" dirty="0"/>
              <a:t>The Logistics Institute at Asia Pacific</a:t>
            </a:r>
          </a:p>
          <a:p>
            <a:pPr eaLnBrk="1" hangingPunct="1"/>
            <a:r>
              <a:rPr lang="en-US" altLang="zh-TW" sz="2400" dirty="0"/>
              <a:t>Assistant professor (03~07) : IIM, NCKU</a:t>
            </a:r>
          </a:p>
          <a:p>
            <a:pPr lvl="1" eaLnBrk="1" hangingPunct="1"/>
            <a:r>
              <a:rPr lang="en-US" altLang="zh-TW" sz="2200" dirty="0"/>
              <a:t>Network optimization, Reverse logistics, Bioinformatics</a:t>
            </a:r>
          </a:p>
          <a:p>
            <a:pPr eaLnBrk="1" hangingPunct="1"/>
            <a:r>
              <a:rPr lang="en-US" altLang="zh-TW" sz="2400" dirty="0"/>
              <a:t>Associate professor (07~14) : IIM, NCKU</a:t>
            </a:r>
          </a:p>
          <a:p>
            <a:pPr lvl="1" eaLnBrk="1" hangingPunct="1"/>
            <a:r>
              <a:rPr lang="en-US" altLang="zh-TW" sz="2200" dirty="0"/>
              <a:t>Network optimization with applications in Transportation</a:t>
            </a:r>
          </a:p>
        </p:txBody>
      </p:sp>
      <p:pic>
        <p:nvPicPr>
          <p:cNvPr id="2" name="圖片 1">
            <a:extLst>
              <a:ext uri="{FF2B5EF4-FFF2-40B4-BE49-F238E27FC236}">
                <a16:creationId xmlns:a16="http://schemas.microsoft.com/office/drawing/2014/main" id="{CD4EF5C5-57AF-4797-B36D-FA9368D2B72A}"/>
              </a:ext>
            </a:extLst>
          </p:cNvPr>
          <p:cNvPicPr>
            <a:picLocks noChangeAspect="1"/>
          </p:cNvPicPr>
          <p:nvPr/>
        </p:nvPicPr>
        <p:blipFill>
          <a:blip r:embed="rId3"/>
          <a:stretch>
            <a:fillRect/>
          </a:stretch>
        </p:blipFill>
        <p:spPr>
          <a:xfrm>
            <a:off x="8853784" y="1960960"/>
            <a:ext cx="923925" cy="542925"/>
          </a:xfrm>
          <a:prstGeom prst="rect">
            <a:avLst/>
          </a:prstGeom>
        </p:spPr>
      </p:pic>
      <p:pic>
        <p:nvPicPr>
          <p:cNvPr id="31746" name="Picture 2" descr="http://www.comm.gatech.edu/sites/default/files/images/brand-graphics/gt-logo-gold.png">
            <a:extLst>
              <a:ext uri="{FF2B5EF4-FFF2-40B4-BE49-F238E27FC236}">
                <a16:creationId xmlns:a16="http://schemas.microsoft.com/office/drawing/2014/main" id="{7295775A-B4F0-459A-8C6F-4C2A76148C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5422" y="3319063"/>
            <a:ext cx="1236024" cy="522632"/>
          </a:xfrm>
          <a:prstGeom prst="rect">
            <a:avLst/>
          </a:prstGeom>
          <a:noFill/>
          <a:extLst>
            <a:ext uri="{909E8E84-426E-40DD-AFC4-6F175D3DCCD1}">
              <a14:hiddenFill xmlns:a14="http://schemas.microsoft.com/office/drawing/2010/main">
                <a:solidFill>
                  <a:srgbClr val="FFFFFF"/>
                </a:solidFill>
              </a14:hiddenFill>
            </a:ext>
          </a:extLst>
        </p:spPr>
      </p:pic>
      <p:pic>
        <p:nvPicPr>
          <p:cNvPr id="3" name="圖片 2">
            <a:extLst>
              <a:ext uri="{FF2B5EF4-FFF2-40B4-BE49-F238E27FC236}">
                <a16:creationId xmlns:a16="http://schemas.microsoft.com/office/drawing/2014/main" id="{89017558-2422-450D-94C7-C97CFC8CE402}"/>
              </a:ext>
            </a:extLst>
          </p:cNvPr>
          <p:cNvPicPr>
            <a:picLocks noChangeAspect="1"/>
          </p:cNvPicPr>
          <p:nvPr/>
        </p:nvPicPr>
        <p:blipFill>
          <a:blip r:embed="rId5"/>
          <a:stretch>
            <a:fillRect/>
          </a:stretch>
        </p:blipFill>
        <p:spPr>
          <a:xfrm>
            <a:off x="8909431" y="942305"/>
            <a:ext cx="790476" cy="885714"/>
          </a:xfrm>
          <a:prstGeom prst="rect">
            <a:avLst/>
          </a:prstGeom>
        </p:spPr>
      </p:pic>
      <p:pic>
        <p:nvPicPr>
          <p:cNvPr id="31748" name="Picture 4" descr="http://cutecenter.nus.edu.sg/images/opportunities/academic-partner/cheng-kung-u.png">
            <a:extLst>
              <a:ext uri="{FF2B5EF4-FFF2-40B4-BE49-F238E27FC236}">
                <a16:creationId xmlns:a16="http://schemas.microsoft.com/office/drawing/2014/main" id="{E45635EE-6CF3-407E-BC49-9271E05AD0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9888" y="5284542"/>
            <a:ext cx="760020" cy="779384"/>
          </a:xfrm>
          <a:prstGeom prst="rect">
            <a:avLst/>
          </a:prstGeom>
          <a:noFill/>
          <a:extLst>
            <a:ext uri="{909E8E84-426E-40DD-AFC4-6F175D3DCCD1}">
              <a14:hiddenFill xmlns:a14="http://schemas.microsoft.com/office/drawing/2010/main">
                <a:solidFill>
                  <a:srgbClr val="FFFFFF"/>
                </a:solidFill>
              </a14:hiddenFill>
            </a:ext>
          </a:extLst>
        </p:spPr>
      </p:pic>
      <p:pic>
        <p:nvPicPr>
          <p:cNvPr id="31750" name="Picture 6" descr="ãncku iim logoãçåçæå°çµæ">
            <a:extLst>
              <a:ext uri="{FF2B5EF4-FFF2-40B4-BE49-F238E27FC236}">
                <a16:creationId xmlns:a16="http://schemas.microsoft.com/office/drawing/2014/main" id="{F6BC17EE-4D58-4F14-A121-2C8A025A77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39888" y="4524522"/>
            <a:ext cx="760020" cy="760020"/>
          </a:xfrm>
          <a:prstGeom prst="rect">
            <a:avLst/>
          </a:prstGeom>
          <a:noFill/>
          <a:extLst>
            <a:ext uri="{909E8E84-426E-40DD-AFC4-6F175D3DCCD1}">
              <a14:hiddenFill xmlns:a14="http://schemas.microsoft.com/office/drawing/2010/main">
                <a:solidFill>
                  <a:srgbClr val="FFFFFF"/>
                </a:solidFill>
              </a14:hiddenFill>
            </a:ext>
          </a:extLst>
        </p:spPr>
      </p:pic>
      <p:pic>
        <p:nvPicPr>
          <p:cNvPr id="31752" name="Picture 8" descr="ãfujitsu research logoãçåçæå°çµæ">
            <a:extLst>
              <a:ext uri="{FF2B5EF4-FFF2-40B4-BE49-F238E27FC236}">
                <a16:creationId xmlns:a16="http://schemas.microsoft.com/office/drawing/2014/main" id="{5A6B434E-5406-454E-A0D1-ED481A00779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35322" y="2551552"/>
            <a:ext cx="1138694" cy="544745"/>
          </a:xfrm>
          <a:prstGeom prst="rect">
            <a:avLst/>
          </a:prstGeom>
          <a:noFill/>
          <a:extLst>
            <a:ext uri="{909E8E84-426E-40DD-AFC4-6F175D3DCCD1}">
              <a14:hiddenFill xmlns:a14="http://schemas.microsoft.com/office/drawing/2010/main">
                <a:solidFill>
                  <a:srgbClr val="FFFFFF"/>
                </a:solidFill>
              </a14:hiddenFill>
            </a:ext>
          </a:extLst>
        </p:spPr>
      </p:pic>
      <p:pic>
        <p:nvPicPr>
          <p:cNvPr id="31754" name="Picture 10" descr="ãtliap logoãçåçæå°çµæ">
            <a:extLst>
              <a:ext uri="{FF2B5EF4-FFF2-40B4-BE49-F238E27FC236}">
                <a16:creationId xmlns:a16="http://schemas.microsoft.com/office/drawing/2014/main" id="{34BBED79-B75D-4D7D-8017-2D037325A05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874859" y="4016250"/>
            <a:ext cx="902850" cy="4123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4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7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24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DA54B591-1D2E-49CC-8B41-5F8D974BBA62}" type="slidenum">
              <a:rPr lang="zh-TW" altLang="en-US" smtClean="0">
                <a:latin typeface="Times New Roman" pitchFamily="18" charset="0"/>
              </a:rPr>
              <a:pPr eaLnBrk="1" hangingPunct="1"/>
              <a:t>40</a:t>
            </a:fld>
            <a:endParaRPr lang="en-US" altLang="zh-TW">
              <a:latin typeface="Times New Roman" pitchFamily="18" charset="0"/>
            </a:endParaRPr>
          </a:p>
        </p:txBody>
      </p:sp>
      <p:sp>
        <p:nvSpPr>
          <p:cNvPr id="6147" name="Rectangle 2"/>
          <p:cNvSpPr>
            <a:spLocks noGrp="1" noChangeArrowheads="1"/>
          </p:cNvSpPr>
          <p:nvPr>
            <p:ph type="title"/>
          </p:nvPr>
        </p:nvSpPr>
        <p:spPr>
          <a:xfrm>
            <a:off x="769257" y="0"/>
            <a:ext cx="8926286" cy="685800"/>
          </a:xfrm>
        </p:spPr>
        <p:txBody>
          <a:bodyPr/>
          <a:lstStyle/>
          <a:p>
            <a:pPr eaLnBrk="1" hangingPunct="1"/>
            <a:r>
              <a:rPr lang="en-US" altLang="zh-TW" sz="4000" dirty="0">
                <a:solidFill>
                  <a:srgbClr val="002060"/>
                </a:solidFill>
                <a:ea typeface="新細明體" pitchFamily="18" charset="-120"/>
              </a:rPr>
              <a:t>Relaxation of an Optimization problem</a:t>
            </a:r>
          </a:p>
        </p:txBody>
      </p:sp>
      <mc:AlternateContent xmlns:mc="http://schemas.openxmlformats.org/markup-compatibility/2006">
        <mc:Choice xmlns:a14="http://schemas.microsoft.com/office/drawing/2010/main" Requires="a14">
          <p:sp>
            <p:nvSpPr>
              <p:cNvPr id="6148" name="Rectangle 3"/>
              <p:cNvSpPr>
                <a:spLocks noGrp="1" noChangeArrowheads="1"/>
              </p:cNvSpPr>
              <p:nvPr>
                <p:ph type="body" idx="1"/>
              </p:nvPr>
            </p:nvSpPr>
            <p:spPr>
              <a:xfrm>
                <a:off x="412750" y="948204"/>
                <a:ext cx="9080500" cy="5410200"/>
              </a:xfrm>
            </p:spPr>
            <p:txBody>
              <a:bodyPr/>
              <a:lstStyle/>
              <a:p>
                <a:pPr marL="0" indent="0">
                  <a:buNone/>
                </a:pPr>
                <a:r>
                  <a:rPr lang="en-US" altLang="zh-TW" sz="2400" dirty="0">
                    <a:ea typeface="新細明體" pitchFamily="18" charset="-120"/>
                  </a:rPr>
                  <a:t>Consider again a problem</a:t>
                </a: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r>
                  <a:rPr lang="en-US" altLang="zh-TW" sz="2400" dirty="0">
                    <a:solidFill>
                      <a:schemeClr val="accent2"/>
                    </a:solidFill>
                    <a:ea typeface="新細明體" pitchFamily="18" charset="-120"/>
                  </a:rPr>
                  <a:t>► </a:t>
                </a:r>
                <a:r>
                  <a:rPr lang="en-US" altLang="zh-TW" sz="2400" dirty="0">
                    <a:solidFill>
                      <a:srgbClr val="33CC33"/>
                    </a:solidFill>
                    <a:ea typeface="新細明體" pitchFamily="18" charset="-120"/>
                  </a:rPr>
                  <a:t>deleting</a:t>
                </a:r>
                <a:r>
                  <a:rPr lang="en-US" altLang="zh-TW" sz="2400" dirty="0">
                    <a:ea typeface="新細明體" pitchFamily="18" charset="-120"/>
                  </a:rPr>
                  <a:t> a constraint from </a:t>
                </a:r>
                <a:r>
                  <a:rPr lang="en-US" altLang="zh-TW" sz="2400" b="1" dirty="0">
                    <a:ea typeface="新細明體" pitchFamily="18" charset="-120"/>
                  </a:rPr>
                  <a:t>P</a:t>
                </a:r>
                <a:r>
                  <a:rPr lang="en-US" altLang="zh-TW" sz="2400" dirty="0">
                    <a:ea typeface="新細明體" pitchFamily="18" charset="-120"/>
                  </a:rPr>
                  <a:t> provides a </a:t>
                </a:r>
                <a:r>
                  <a:rPr lang="en-US" altLang="zh-TW" sz="2400" b="1" u="sng" dirty="0">
                    <a:ea typeface="新細明體" pitchFamily="18" charset="-120"/>
                  </a:rPr>
                  <a:t>relaxation</a:t>
                </a:r>
                <a:r>
                  <a:rPr lang="en-US" altLang="zh-TW" sz="2400" dirty="0">
                    <a:ea typeface="新細明體" pitchFamily="18" charset="-120"/>
                  </a:rPr>
                  <a:t> of </a:t>
                </a:r>
                <a:r>
                  <a:rPr lang="en-US" altLang="zh-TW" sz="2400" b="1" dirty="0">
                    <a:ea typeface="新細明體" pitchFamily="18" charset="-120"/>
                  </a:rPr>
                  <a:t>P</a:t>
                </a:r>
              </a:p>
              <a:p>
                <a:pPr marL="0" indent="0">
                  <a:buNone/>
                </a:pPr>
                <a:r>
                  <a:rPr lang="en-US" altLang="zh-TW" sz="2400" dirty="0">
                    <a:solidFill>
                      <a:schemeClr val="accent2"/>
                    </a:solidFill>
                    <a:ea typeface="新細明體" pitchFamily="18" charset="-120"/>
                  </a:rPr>
                  <a:t>► </a:t>
                </a:r>
                <a:r>
                  <a:rPr lang="en-US" altLang="zh-TW" sz="2400" dirty="0">
                    <a:solidFill>
                      <a:srgbClr val="C00000"/>
                    </a:solidFill>
                    <a:ea typeface="新細明體" pitchFamily="18" charset="-120"/>
                  </a:rPr>
                  <a:t>adding </a:t>
                </a:r>
                <a:r>
                  <a:rPr lang="en-US" altLang="zh-TW" sz="2400" dirty="0">
                    <a:solidFill>
                      <a:schemeClr val="tx1"/>
                    </a:solidFill>
                    <a:ea typeface="新細明體" pitchFamily="18" charset="-120"/>
                  </a:rPr>
                  <a:t>a constraint </a:t>
                </a:r>
                <a14:m>
                  <m:oMath xmlns:m="http://schemas.openxmlformats.org/officeDocument/2006/math">
                    <m:sSub>
                      <m:sSubPr>
                        <m:ctrlPr>
                          <a:rPr lang="en-US" altLang="zh-TW" sz="2400" i="1" smtClean="0">
                            <a:solidFill>
                              <a:srgbClr val="FF33CC"/>
                            </a:solidFill>
                            <a:latin typeface="Cambria Math" panose="02040503050406030204" pitchFamily="18" charset="0"/>
                            <a:ea typeface="新細明體" pitchFamily="18" charset="-120"/>
                          </a:rPr>
                        </m:ctrlPr>
                      </m:sSubPr>
                      <m:e>
                        <m:r>
                          <a:rPr lang="en-US" altLang="zh-TW" sz="2400" b="0" i="1" smtClean="0">
                            <a:solidFill>
                              <a:srgbClr val="FF33CC"/>
                            </a:solidFill>
                            <a:latin typeface="Cambria Math"/>
                            <a:ea typeface="新細明體" pitchFamily="18" charset="-120"/>
                          </a:rPr>
                          <m:t>𝑓</m:t>
                        </m:r>
                      </m:e>
                      <m:sub>
                        <m:r>
                          <a:rPr lang="en-US" altLang="zh-TW" sz="2400" b="0" i="1" smtClean="0">
                            <a:solidFill>
                              <a:srgbClr val="FF33CC"/>
                            </a:solidFill>
                            <a:latin typeface="Cambria Math"/>
                            <a:ea typeface="新細明體" pitchFamily="18" charset="-120"/>
                          </a:rPr>
                          <m:t>𝑚</m:t>
                        </m:r>
                        <m:r>
                          <a:rPr lang="en-US" altLang="zh-TW" sz="2400" b="0" i="1" smtClean="0">
                            <a:solidFill>
                              <a:srgbClr val="FF33CC"/>
                            </a:solidFill>
                            <a:latin typeface="Cambria Math"/>
                            <a:ea typeface="新細明體" pitchFamily="18" charset="-120"/>
                          </a:rPr>
                          <m:t>+1</m:t>
                        </m:r>
                      </m:sub>
                    </m:sSub>
                    <m:r>
                      <a:rPr lang="en-US" altLang="zh-TW" sz="2400" b="0" i="1" smtClean="0">
                        <a:solidFill>
                          <a:srgbClr val="FF33CC"/>
                        </a:solidFill>
                        <a:latin typeface="Cambria Math"/>
                        <a:ea typeface="新細明體" pitchFamily="18" charset="-120"/>
                      </a:rPr>
                      <m:t>(</m:t>
                    </m:r>
                    <m:r>
                      <a:rPr lang="en-US" altLang="zh-TW" sz="2400" b="0" i="1" smtClean="0">
                        <a:solidFill>
                          <a:srgbClr val="FF33CC"/>
                        </a:solidFill>
                        <a:latin typeface="Cambria Math"/>
                        <a:ea typeface="新細明體" pitchFamily="18" charset="-120"/>
                      </a:rPr>
                      <m:t>𝑥</m:t>
                    </m:r>
                    <m:r>
                      <a:rPr lang="en-US" altLang="zh-TW" sz="2400" b="0" i="1" smtClean="0">
                        <a:solidFill>
                          <a:srgbClr val="FF33CC"/>
                        </a:solidFill>
                        <a:latin typeface="Cambria Math"/>
                        <a:ea typeface="新細明體" pitchFamily="18" charset="-120"/>
                      </a:rPr>
                      <m:t>)≤</m:t>
                    </m:r>
                    <m:sSub>
                      <m:sSubPr>
                        <m:ctrlPr>
                          <a:rPr lang="en-US" altLang="zh-TW" sz="2400" b="0" i="1" smtClean="0">
                            <a:solidFill>
                              <a:srgbClr val="FF33CC"/>
                            </a:solidFill>
                            <a:latin typeface="Cambria Math" panose="02040503050406030204" pitchFamily="18" charset="0"/>
                            <a:ea typeface="Cambria Math"/>
                          </a:rPr>
                        </m:ctrlPr>
                      </m:sSubPr>
                      <m:e>
                        <m:r>
                          <a:rPr lang="en-US" altLang="zh-TW" sz="2400" b="0" i="1" smtClean="0">
                            <a:solidFill>
                              <a:srgbClr val="FF33CC"/>
                            </a:solidFill>
                            <a:latin typeface="Cambria Math"/>
                            <a:ea typeface="Cambria Math"/>
                          </a:rPr>
                          <m:t>𝑏</m:t>
                        </m:r>
                      </m:e>
                      <m:sub>
                        <m:r>
                          <a:rPr lang="en-US" altLang="zh-TW" sz="2400" b="0" i="1" smtClean="0">
                            <a:solidFill>
                              <a:srgbClr val="FF33CC"/>
                            </a:solidFill>
                            <a:latin typeface="Cambria Math"/>
                            <a:ea typeface="Cambria Math"/>
                          </a:rPr>
                          <m:t>𝑚</m:t>
                        </m:r>
                        <m:r>
                          <a:rPr lang="en-US" altLang="zh-TW" sz="2400" b="0" i="1" smtClean="0">
                            <a:solidFill>
                              <a:srgbClr val="FF33CC"/>
                            </a:solidFill>
                            <a:latin typeface="Cambria Math"/>
                            <a:ea typeface="Cambria Math"/>
                          </a:rPr>
                          <m:t>+1</m:t>
                        </m:r>
                      </m:sub>
                    </m:sSub>
                  </m:oMath>
                </a14:m>
                <a:endParaRPr lang="en-US" altLang="zh-TW" sz="2400" dirty="0">
                  <a:solidFill>
                    <a:srgbClr val="C00000"/>
                  </a:solidFill>
                  <a:ea typeface="新細明體" pitchFamily="18" charset="-120"/>
                </a:endParaRPr>
              </a:p>
              <a:p>
                <a:pPr marL="0" indent="0">
                  <a:buNone/>
                </a:pPr>
                <a:r>
                  <a:rPr lang="en-US" altLang="zh-TW" sz="2400" dirty="0">
                    <a:ea typeface="新細明體" pitchFamily="18" charset="-120"/>
                  </a:rPr>
                  <a:t>   provides a </a:t>
                </a:r>
                <a:r>
                  <a:rPr lang="en-US" altLang="zh-TW" sz="2400" u="sng" dirty="0">
                    <a:solidFill>
                      <a:srgbClr val="00B0F0"/>
                    </a:solidFill>
                    <a:ea typeface="新細明體" pitchFamily="18" charset="-120"/>
                  </a:rPr>
                  <a:t>restriction</a:t>
                </a:r>
                <a:r>
                  <a:rPr lang="en-US" altLang="zh-TW" sz="2400" dirty="0">
                    <a:ea typeface="新細明體" pitchFamily="18" charset="-120"/>
                  </a:rPr>
                  <a:t> of P ,i.e., the opposite:</a:t>
                </a:r>
              </a:p>
              <a:p>
                <a:endParaRPr lang="en-US" altLang="zh-TW" sz="2400" dirty="0">
                  <a:ea typeface="新細明體" pitchFamily="18" charset="-120"/>
                </a:endParaRPr>
              </a:p>
            </p:txBody>
          </p:sp>
        </mc:Choice>
        <mc:Fallback>
          <p:sp>
            <p:nvSpPr>
              <p:cNvPr id="6148" name="Rectangle 3"/>
              <p:cNvSpPr>
                <a:spLocks noGrp="1" noRot="1" noChangeAspect="1" noMove="1" noResize="1" noEditPoints="1" noAdjustHandles="1" noChangeArrowheads="1" noChangeShapeType="1" noTextEdit="1"/>
              </p:cNvSpPr>
              <p:nvPr>
                <p:ph type="body" idx="1"/>
              </p:nvPr>
            </p:nvSpPr>
            <p:spPr>
              <a:xfrm>
                <a:off x="412750" y="948204"/>
                <a:ext cx="9080500" cy="5410200"/>
              </a:xfrm>
              <a:blipFill>
                <a:blip r:embed="rId4"/>
                <a:stretch>
                  <a:fillRect l="-1075" t="-789"/>
                </a:stretch>
              </a:blipFill>
            </p:spPr>
            <p:txBody>
              <a:bodyPr/>
              <a:lstStyle/>
              <a:p>
                <a:r>
                  <a:rPr lang="zh-TW" altLang="en-US">
                    <a:noFill/>
                  </a:rPr>
                  <a:t> </a:t>
                </a:r>
              </a:p>
            </p:txBody>
          </p:sp>
        </mc:Fallback>
      </mc:AlternateContent>
      <p:sp>
        <p:nvSpPr>
          <p:cNvPr id="6149" name="Text Box 23"/>
          <p:cNvSpPr txBox="1">
            <a:spLocks noChangeArrowheads="1"/>
          </p:cNvSpPr>
          <p:nvPr/>
        </p:nvSpPr>
        <p:spPr bwMode="auto">
          <a:xfrm>
            <a:off x="4321175" y="5462588"/>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endParaRPr lang="zh-TW" altLang="en-US" sz="1600">
              <a:latin typeface="Times New Roman" pitchFamily="18" charset="0"/>
              <a:ea typeface="新細明體" pitchFamily="18" charset="-12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3753837695"/>
              </p:ext>
            </p:extLst>
          </p:nvPr>
        </p:nvGraphicFramePr>
        <p:xfrm>
          <a:off x="890588" y="1350963"/>
          <a:ext cx="6542087" cy="815975"/>
        </p:xfrm>
        <a:graphic>
          <a:graphicData uri="http://schemas.openxmlformats.org/presentationml/2006/ole">
            <mc:AlternateContent xmlns:mc="http://schemas.openxmlformats.org/markup-compatibility/2006">
              <mc:Choice xmlns:v="urn:schemas-microsoft-com:vml" Requires="v">
                <p:oleObj spid="_x0000_s46124" name="Equation" r:id="rId5" imgW="3263760" imgH="457200" progId="Equation.DSMT4">
                  <p:embed/>
                </p:oleObj>
              </mc:Choice>
              <mc:Fallback>
                <p:oleObj name="Equation" r:id="rId5" imgW="3263760" imgH="457200" progId="Equation.DSMT4">
                  <p:embed/>
                  <p:pic>
                    <p:nvPicPr>
                      <p:cNvPr id="3" name="物件 2"/>
                      <p:cNvPicPr/>
                      <p:nvPr/>
                    </p:nvPicPr>
                    <p:blipFill>
                      <a:blip r:embed="rId6"/>
                      <a:stretch>
                        <a:fillRect/>
                      </a:stretch>
                    </p:blipFill>
                    <p:spPr>
                      <a:xfrm>
                        <a:off x="890588" y="1350963"/>
                        <a:ext cx="6542087" cy="815975"/>
                      </a:xfrm>
                      <a:prstGeom prst="rect">
                        <a:avLst/>
                      </a:prstGeom>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750852293"/>
              </p:ext>
            </p:extLst>
          </p:nvPr>
        </p:nvGraphicFramePr>
        <p:xfrm>
          <a:off x="2708729" y="3193142"/>
          <a:ext cx="5496709" cy="3019652"/>
        </p:xfrm>
        <a:graphic>
          <a:graphicData uri="http://schemas.openxmlformats.org/presentationml/2006/ole">
            <mc:AlternateContent xmlns:mc="http://schemas.openxmlformats.org/markup-compatibility/2006">
              <mc:Choice xmlns:v="urn:schemas-microsoft-com:vml" Requires="v">
                <p:oleObj spid="_x0000_s46125" name="Equation" r:id="rId7" imgW="2958840" imgH="1625400" progId="Equation.DSMT4">
                  <p:embed/>
                </p:oleObj>
              </mc:Choice>
              <mc:Fallback>
                <p:oleObj name="Equation" r:id="rId7" imgW="2958840" imgH="1625400" progId="Equation.DSMT4">
                  <p:embed/>
                  <p:pic>
                    <p:nvPicPr>
                      <p:cNvPr id="4" name="物件 3"/>
                      <p:cNvPicPr/>
                      <p:nvPr/>
                    </p:nvPicPr>
                    <p:blipFill>
                      <a:blip r:embed="rId8"/>
                      <a:stretch>
                        <a:fillRect/>
                      </a:stretch>
                    </p:blipFill>
                    <p:spPr>
                      <a:xfrm>
                        <a:off x="2708729" y="3193142"/>
                        <a:ext cx="5496709" cy="3019652"/>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21456715-FA24-4518-8373-085C46EE2588}" type="slidenum">
              <a:rPr lang="zh-TW" altLang="en-US" smtClean="0">
                <a:latin typeface="Times New Roman" pitchFamily="18" charset="0"/>
              </a:rPr>
              <a:pPr eaLnBrk="1" hangingPunct="1"/>
              <a:t>41</a:t>
            </a:fld>
            <a:endParaRPr lang="en-US" altLang="zh-TW">
              <a:latin typeface="Times New Roman" pitchFamily="18" charset="0"/>
            </a:endParaRPr>
          </a:p>
        </p:txBody>
      </p:sp>
      <p:sp>
        <p:nvSpPr>
          <p:cNvPr id="7171" name="Rectangle 2"/>
          <p:cNvSpPr>
            <a:spLocks noGrp="1" noChangeArrowheads="1"/>
          </p:cNvSpPr>
          <p:nvPr>
            <p:ph type="title"/>
          </p:nvPr>
        </p:nvSpPr>
        <p:spPr>
          <a:xfrm>
            <a:off x="1349375" y="0"/>
            <a:ext cx="7759700" cy="685800"/>
          </a:xfrm>
        </p:spPr>
        <p:txBody>
          <a:bodyPr/>
          <a:lstStyle/>
          <a:p>
            <a:pPr eaLnBrk="1" hangingPunct="1"/>
            <a:r>
              <a:rPr lang="en-US" altLang="zh-TW" dirty="0">
                <a:solidFill>
                  <a:srgbClr val="002060"/>
                </a:solidFill>
                <a:ea typeface="新細明體" pitchFamily="18" charset="-120"/>
              </a:rPr>
              <a:t>Lower and upper bounds</a:t>
            </a:r>
          </a:p>
        </p:txBody>
      </p:sp>
      <mc:AlternateContent xmlns:mc="http://schemas.openxmlformats.org/markup-compatibility/2006">
        <mc:Choice xmlns:a14="http://schemas.microsoft.com/office/drawing/2010/main" Requires="a14">
          <p:sp>
            <p:nvSpPr>
              <p:cNvPr id="543747" name="Rectangle 3"/>
              <p:cNvSpPr>
                <a:spLocks noGrp="1" noChangeArrowheads="1"/>
              </p:cNvSpPr>
              <p:nvPr>
                <p:ph type="body" idx="1"/>
              </p:nvPr>
            </p:nvSpPr>
            <p:spPr/>
            <p:txBody>
              <a:bodyPr/>
              <a:lstStyle/>
              <a:p>
                <a:pPr marL="0" indent="0">
                  <a:lnSpc>
                    <a:spcPts val="4000"/>
                  </a:lnSpc>
                  <a:buNone/>
                  <a:defRPr/>
                </a:pPr>
                <a:r>
                  <a:rPr lang="en-US" altLang="zh-TW" sz="2400" dirty="0">
                    <a:solidFill>
                      <a:schemeClr val="tx1"/>
                    </a:solidFill>
                    <a:ea typeface="新細明體" pitchFamily="18" charset="-120"/>
                  </a:rPr>
                  <a:t>Consider an optimization problem P:</a:t>
                </a:r>
                <a:r>
                  <a:rPr lang="en-US" altLang="zh-TW" sz="2400" b="1" dirty="0">
                    <a:solidFill>
                      <a:srgbClr val="FF33CC"/>
                    </a:solidFill>
                    <a:ea typeface="新細明體" pitchFamily="18" charset="-120"/>
                  </a:rPr>
                  <a:t>min</a:t>
                </a:r>
                <a:r>
                  <a:rPr lang="en-US" altLang="zh-TW" sz="2400" dirty="0">
                    <a:solidFill>
                      <a:schemeClr val="tx1"/>
                    </a:solidFill>
                    <a:ea typeface="新細明體" pitchFamily="18" charset="-120"/>
                  </a:rPr>
                  <a:t>{</a:t>
                </a:r>
                <a14:m>
                  <m:oMath xmlns:m="http://schemas.openxmlformats.org/officeDocument/2006/math">
                    <m:sSub>
                      <m:sSubPr>
                        <m:ctrlPr>
                          <a:rPr lang="en-US" altLang="zh-TW" sz="2400" i="1" smtClean="0">
                            <a:solidFill>
                              <a:schemeClr val="tx1"/>
                            </a:solidFill>
                            <a:latin typeface="Cambria Math" panose="02040503050406030204" pitchFamily="18" charset="0"/>
                            <a:ea typeface="新細明體" pitchFamily="18" charset="-120"/>
                          </a:rPr>
                        </m:ctrlPr>
                      </m:sSubPr>
                      <m:e>
                        <m:r>
                          <a:rPr lang="en-US" altLang="zh-TW" sz="2400" b="0" i="1" smtClean="0">
                            <a:solidFill>
                              <a:schemeClr val="tx1"/>
                            </a:solidFill>
                            <a:latin typeface="Cambria Math"/>
                            <a:ea typeface="新細明體" pitchFamily="18" charset="-120"/>
                          </a:rPr>
                          <m:t>𝑓</m:t>
                        </m:r>
                      </m:e>
                      <m:sub>
                        <m:r>
                          <a:rPr lang="en-US" altLang="zh-TW" sz="2400" b="0" i="1" smtClean="0">
                            <a:solidFill>
                              <a:schemeClr val="tx1"/>
                            </a:solidFill>
                            <a:latin typeface="Cambria Math"/>
                            <a:ea typeface="新細明體" pitchFamily="18" charset="-120"/>
                          </a:rPr>
                          <m:t>0</m:t>
                        </m:r>
                      </m:sub>
                    </m:sSub>
                    <m:d>
                      <m:dPr>
                        <m:ctrlPr>
                          <a:rPr lang="en-US" altLang="zh-TW" sz="2400" b="0" i="1" smtClean="0">
                            <a:solidFill>
                              <a:schemeClr val="tx1"/>
                            </a:solidFill>
                            <a:latin typeface="Cambria Math" panose="02040503050406030204" pitchFamily="18" charset="0"/>
                            <a:ea typeface="新細明體" pitchFamily="18" charset="-120"/>
                          </a:rPr>
                        </m:ctrlPr>
                      </m:dPr>
                      <m:e>
                        <m:r>
                          <a:rPr lang="en-US" altLang="zh-TW" sz="2400" b="0" i="1" smtClean="0">
                            <a:solidFill>
                              <a:schemeClr val="tx1"/>
                            </a:solidFill>
                            <a:latin typeface="Cambria Math"/>
                            <a:ea typeface="新細明體" pitchFamily="18" charset="-120"/>
                          </a:rPr>
                          <m:t>𝑥</m:t>
                        </m:r>
                      </m:e>
                    </m:d>
                    <m:r>
                      <a:rPr lang="en-US" altLang="zh-TW" sz="2400" b="0" i="1" smtClean="0">
                        <a:solidFill>
                          <a:schemeClr val="tx1"/>
                        </a:solidFill>
                        <a:latin typeface="Cambria Math"/>
                        <a:ea typeface="新細明體" pitchFamily="18" charset="-120"/>
                      </a:rPr>
                      <m:t>:</m:t>
                    </m:r>
                    <m:r>
                      <a:rPr lang="en-US" altLang="zh-TW" sz="2400" b="0" i="1" smtClean="0">
                        <a:solidFill>
                          <a:schemeClr val="tx1"/>
                        </a:solidFill>
                        <a:latin typeface="Cambria Math"/>
                        <a:ea typeface="新細明體" pitchFamily="18" charset="-120"/>
                      </a:rPr>
                      <m:t>𝑥</m:t>
                    </m:r>
                    <m:r>
                      <a:rPr lang="en-US" altLang="zh-TW" sz="2400" b="0" i="1" smtClean="0">
                        <a:solidFill>
                          <a:schemeClr val="tx1"/>
                        </a:solidFill>
                        <a:latin typeface="Cambria Math"/>
                        <a:ea typeface="Cambria Math"/>
                      </a:rPr>
                      <m:t>∈</m:t>
                    </m:r>
                    <m:r>
                      <a:rPr lang="en-US" altLang="zh-TW" sz="2400" b="0" i="1" smtClean="0">
                        <a:solidFill>
                          <a:schemeClr val="tx1"/>
                        </a:solidFill>
                        <a:latin typeface="Cambria Math"/>
                        <a:ea typeface="Cambria Math"/>
                      </a:rPr>
                      <m:t>𝐹</m:t>
                    </m:r>
                  </m:oMath>
                </a14:m>
                <a:r>
                  <a:rPr lang="en-US" altLang="zh-TW" sz="2400" dirty="0">
                    <a:solidFill>
                      <a:schemeClr val="tx1"/>
                    </a:solidFill>
                    <a:ea typeface="新細明體" pitchFamily="18" charset="-120"/>
                  </a:rPr>
                  <a:t>}:</a:t>
                </a:r>
              </a:p>
              <a:p>
                <a:pPr marL="0" indent="0">
                  <a:lnSpc>
                    <a:spcPts val="4000"/>
                  </a:lnSpc>
                  <a:buNone/>
                  <a:defRPr/>
                </a:pPr>
                <a:r>
                  <a:rPr lang="en-US" altLang="zh-TW" sz="2400" dirty="0">
                    <a:solidFill>
                      <a:schemeClr val="accent2"/>
                    </a:solidFill>
                    <a:ea typeface="新細明體" pitchFamily="18" charset="-120"/>
                  </a:rPr>
                  <a:t>► </a:t>
                </a:r>
                <a:r>
                  <a:rPr lang="en-US" altLang="zh-TW" sz="2400" dirty="0">
                    <a:ea typeface="新細明體" pitchFamily="18" charset="-120"/>
                  </a:rPr>
                  <a:t> for any feasible solution </a:t>
                </a:r>
                <a14:m>
                  <m:oMath xmlns:m="http://schemas.openxmlformats.org/officeDocument/2006/math">
                    <m:r>
                      <a:rPr lang="en-US" altLang="zh-TW" sz="2400" i="1">
                        <a:latin typeface="Cambria Math"/>
                        <a:ea typeface="新細明體" pitchFamily="18" charset="-120"/>
                      </a:rPr>
                      <m:t>𝑥</m:t>
                    </m:r>
                    <m:r>
                      <a:rPr lang="en-US" altLang="zh-TW" sz="2400" i="1">
                        <a:latin typeface="Cambria Math"/>
                        <a:ea typeface="Cambria Math"/>
                      </a:rPr>
                      <m:t>∈</m:t>
                    </m:r>
                    <m:r>
                      <a:rPr lang="en-US" altLang="zh-TW" sz="2400" i="1">
                        <a:latin typeface="Cambria Math"/>
                        <a:ea typeface="Cambria Math"/>
                      </a:rPr>
                      <m:t>𝐹</m:t>
                    </m:r>
                  </m:oMath>
                </a14:m>
                <a:r>
                  <a:rPr lang="en-US" altLang="zh-TW" sz="2400" dirty="0">
                    <a:solidFill>
                      <a:schemeClr val="tx1"/>
                    </a:solidFill>
                    <a:ea typeface="新細明體" pitchFamily="18" charset="-120"/>
                  </a:rPr>
                  <a:t>, the corresponding objective </a:t>
                </a:r>
              </a:p>
              <a:p>
                <a:pPr marL="0" indent="0">
                  <a:lnSpc>
                    <a:spcPts val="4000"/>
                  </a:lnSpc>
                  <a:buNone/>
                  <a:defRPr/>
                </a:pPr>
                <a:r>
                  <a:rPr lang="en-US" altLang="zh-TW" sz="2400" dirty="0">
                    <a:solidFill>
                      <a:schemeClr val="tx1"/>
                    </a:solidFill>
                    <a:ea typeface="新細明體" pitchFamily="18" charset="-120"/>
                  </a:rPr>
                  <a:t>Any function value </a:t>
                </a:r>
                <a14:m>
                  <m:oMath xmlns:m="http://schemas.openxmlformats.org/officeDocument/2006/math">
                    <m:sSub>
                      <m:sSubPr>
                        <m:ctrlPr>
                          <a:rPr lang="en-US" altLang="zh-TW" sz="2400" i="1">
                            <a:solidFill>
                              <a:schemeClr val="tx1"/>
                            </a:solidFill>
                            <a:latin typeface="Cambria Math" panose="02040503050406030204" pitchFamily="18" charset="0"/>
                            <a:ea typeface="新細明體" pitchFamily="18" charset="-120"/>
                          </a:rPr>
                        </m:ctrlPr>
                      </m:sSubPr>
                      <m:e>
                        <m:r>
                          <a:rPr lang="en-US" altLang="zh-TW" sz="2400" i="1">
                            <a:solidFill>
                              <a:schemeClr val="tx1"/>
                            </a:solidFill>
                            <a:latin typeface="Cambria Math"/>
                            <a:ea typeface="新細明體" pitchFamily="18" charset="-120"/>
                          </a:rPr>
                          <m:t>𝑓</m:t>
                        </m:r>
                      </m:e>
                      <m:sub>
                        <m:r>
                          <a:rPr lang="en-US" altLang="zh-TW" sz="2400" i="1">
                            <a:solidFill>
                              <a:schemeClr val="tx1"/>
                            </a:solidFill>
                            <a:latin typeface="Cambria Math"/>
                            <a:ea typeface="新細明體" pitchFamily="18" charset="-120"/>
                          </a:rPr>
                          <m:t>0</m:t>
                        </m:r>
                      </m:sub>
                    </m:sSub>
                    <m:d>
                      <m:dPr>
                        <m:ctrlPr>
                          <a:rPr lang="en-US" altLang="zh-TW" sz="2400" i="1">
                            <a:solidFill>
                              <a:schemeClr val="tx1"/>
                            </a:solidFill>
                            <a:latin typeface="Cambria Math" panose="02040503050406030204" pitchFamily="18" charset="0"/>
                            <a:ea typeface="新細明體" pitchFamily="18" charset="-120"/>
                          </a:rPr>
                        </m:ctrlPr>
                      </m:dPr>
                      <m:e>
                        <m:r>
                          <a:rPr lang="en-US" altLang="zh-TW" sz="2400" i="1">
                            <a:solidFill>
                              <a:schemeClr val="tx1"/>
                            </a:solidFill>
                            <a:latin typeface="Cambria Math"/>
                            <a:ea typeface="新細明體" pitchFamily="18" charset="-120"/>
                          </a:rPr>
                          <m:t>𝑥</m:t>
                        </m:r>
                      </m:e>
                    </m:d>
                  </m:oMath>
                </a14:m>
                <a:r>
                  <a:rPr lang="en-US" altLang="zh-TW" sz="2400" dirty="0">
                    <a:solidFill>
                      <a:srgbClr val="008000"/>
                    </a:solidFill>
                    <a:ea typeface="新細明體" pitchFamily="18" charset="-120"/>
                  </a:rPr>
                  <a:t> is an </a:t>
                </a:r>
                <a:r>
                  <a:rPr lang="en-US" altLang="zh-TW" sz="2400" dirty="0">
                    <a:solidFill>
                      <a:srgbClr val="FF0000"/>
                    </a:solidFill>
                    <a:ea typeface="新細明體" pitchFamily="18" charset="-120"/>
                  </a:rPr>
                  <a:t>upper bound </a:t>
                </a:r>
                <a:r>
                  <a:rPr lang="en-US" altLang="zh-TW" sz="2400" dirty="0">
                    <a:solidFill>
                      <a:schemeClr val="tx1"/>
                    </a:solidFill>
                    <a:ea typeface="新細明體" pitchFamily="18" charset="-120"/>
                  </a:rPr>
                  <a:t>for</a:t>
                </a:r>
                <a:r>
                  <a:rPr lang="en-US" altLang="zh-TW" sz="2400" dirty="0">
                    <a:solidFill>
                      <a:srgbClr val="008000"/>
                    </a:solidFill>
                    <a:ea typeface="新細明體" pitchFamily="18" charset="-120"/>
                  </a:rPr>
                  <a:t> P</a:t>
                </a:r>
              </a:p>
              <a:p>
                <a:pPr marL="0" indent="0">
                  <a:lnSpc>
                    <a:spcPts val="4000"/>
                  </a:lnSpc>
                  <a:buNone/>
                  <a:defRPr/>
                </a:pPr>
                <a:r>
                  <a:rPr lang="en-US" altLang="zh-TW" sz="2400" dirty="0">
                    <a:solidFill>
                      <a:schemeClr val="accent2"/>
                    </a:solidFill>
                    <a:ea typeface="新細明體" pitchFamily="18" charset="-120"/>
                  </a:rPr>
                  <a:t>►  </a:t>
                </a:r>
                <a:r>
                  <a:rPr lang="en-US" altLang="zh-TW" sz="2400" dirty="0">
                    <a:ea typeface="新細明體" pitchFamily="18" charset="-120"/>
                  </a:rPr>
                  <a:t>the most interesting upper bounds are </a:t>
                </a:r>
                <a:r>
                  <a:rPr lang="en-US" altLang="zh-TW" sz="2400" b="1" u="sng" dirty="0">
                    <a:ea typeface="新細明體" pitchFamily="18" charset="-120"/>
                  </a:rPr>
                  <a:t>local optima</a:t>
                </a:r>
                <a:r>
                  <a:rPr lang="en-US" altLang="zh-TW" sz="2400" dirty="0">
                    <a:ea typeface="新細明體" pitchFamily="18" charset="-120"/>
                  </a:rPr>
                  <a:t>.</a:t>
                </a:r>
              </a:p>
              <a:p>
                <a:pPr marL="0" indent="0">
                  <a:lnSpc>
                    <a:spcPts val="4000"/>
                  </a:lnSpc>
                  <a:buNone/>
                  <a:defRPr/>
                </a:pPr>
                <a:r>
                  <a:rPr lang="en-US" altLang="zh-TW" sz="2400" dirty="0">
                    <a:solidFill>
                      <a:schemeClr val="accent2"/>
                    </a:solidFill>
                    <a:ea typeface="新細明體" pitchFamily="18" charset="-120"/>
                  </a:rPr>
                  <a:t>►  a lower bound </a:t>
                </a:r>
                <a:r>
                  <a:rPr lang="en-US" altLang="zh-TW" sz="2400" dirty="0">
                    <a:ea typeface="新細明體" pitchFamily="18" charset="-120"/>
                  </a:rPr>
                  <a:t>of </a:t>
                </a:r>
                <a:r>
                  <a:rPr lang="en-US" altLang="zh-TW" sz="2400" b="1" dirty="0">
                    <a:ea typeface="新細明體" pitchFamily="18" charset="-120"/>
                  </a:rPr>
                  <a:t>P</a:t>
                </a:r>
                <a:r>
                  <a:rPr lang="en-US" altLang="zh-TW" sz="2400" dirty="0">
                    <a:ea typeface="新細明體" pitchFamily="18" charset="-120"/>
                  </a:rPr>
                  <a:t> is instead a value z such that</a:t>
                </a:r>
              </a:p>
              <a:p>
                <a:pPr marL="0" indent="0">
                  <a:lnSpc>
                    <a:spcPts val="4000"/>
                  </a:lnSpc>
                  <a:buNone/>
                  <a:defRPr/>
                </a:pPr>
                <a14:m>
                  <m:oMathPara xmlns:m="http://schemas.openxmlformats.org/officeDocument/2006/math">
                    <m:oMathParaPr>
                      <m:jc m:val="centerGroup"/>
                    </m:oMathParaPr>
                    <m:oMath xmlns:m="http://schemas.openxmlformats.org/officeDocument/2006/math">
                      <m:r>
                        <a:rPr lang="en-US" altLang="zh-TW" sz="2400" b="0" i="1" smtClean="0">
                          <a:latin typeface="Cambria Math"/>
                          <a:ea typeface="新細明體" pitchFamily="18" charset="-120"/>
                        </a:rPr>
                        <m:t>𝑧</m:t>
                      </m:r>
                      <m:r>
                        <a:rPr lang="en-US" altLang="zh-TW" sz="2400" b="0" i="1" smtClean="0">
                          <a:latin typeface="Cambria Math"/>
                          <a:ea typeface="Cambria Math"/>
                        </a:rPr>
                        <m:t>≤</m:t>
                      </m:r>
                      <m:r>
                        <m:rPr>
                          <m:sty m:val="p"/>
                        </m:rPr>
                        <a:rPr lang="en-US" altLang="zh-TW" sz="2400" b="0" i="0" smtClean="0">
                          <a:latin typeface="Cambria Math"/>
                          <a:ea typeface="Cambria Math"/>
                        </a:rPr>
                        <m:t>min</m:t>
                      </m:r>
                      <m:r>
                        <a:rPr lang="en-US" altLang="zh-TW" sz="2400" b="0" i="1" smtClean="0">
                          <a:latin typeface="Cambria Math"/>
                          <a:ea typeface="Cambria Math"/>
                        </a:rPr>
                        <m:t>⁡{</m:t>
                      </m:r>
                      <m:sSub>
                        <m:sSubPr>
                          <m:ctrlPr>
                            <a:rPr lang="en-US" altLang="zh-TW" sz="2400" b="0" i="1" smtClean="0">
                              <a:latin typeface="Cambria Math" panose="02040503050406030204" pitchFamily="18" charset="0"/>
                              <a:ea typeface="Cambria Math"/>
                            </a:rPr>
                          </m:ctrlPr>
                        </m:sSubPr>
                        <m:e>
                          <m:r>
                            <a:rPr lang="en-US" altLang="zh-TW" sz="2400" b="0" i="1" smtClean="0">
                              <a:latin typeface="Cambria Math"/>
                              <a:ea typeface="Cambria Math"/>
                            </a:rPr>
                            <m:t>𝑓</m:t>
                          </m:r>
                        </m:e>
                        <m:sub>
                          <m:r>
                            <a:rPr lang="en-US" altLang="zh-TW" sz="2400" b="0" i="1" smtClean="0">
                              <a:latin typeface="Cambria Math"/>
                              <a:ea typeface="Cambria Math"/>
                            </a:rPr>
                            <m:t>0</m:t>
                          </m:r>
                        </m:sub>
                      </m:sSub>
                      <m:d>
                        <m:dPr>
                          <m:ctrlPr>
                            <a:rPr lang="en-US" altLang="zh-TW" sz="2400" b="0" i="1" smtClean="0">
                              <a:latin typeface="Cambria Math" panose="02040503050406030204" pitchFamily="18" charset="0"/>
                              <a:ea typeface="Cambria Math"/>
                            </a:rPr>
                          </m:ctrlPr>
                        </m:dPr>
                        <m:e>
                          <m:r>
                            <a:rPr lang="en-US" altLang="zh-TW" sz="2400" b="0" i="1" smtClean="0">
                              <a:latin typeface="Cambria Math"/>
                              <a:ea typeface="Cambria Math"/>
                            </a:rPr>
                            <m:t>𝑥</m:t>
                          </m:r>
                        </m:e>
                      </m:d>
                      <m:r>
                        <a:rPr lang="en-US" altLang="zh-TW" sz="2400" b="0" i="1" smtClean="0">
                          <a:latin typeface="Cambria Math"/>
                          <a:ea typeface="Cambria Math"/>
                        </a:rPr>
                        <m:t>:</m:t>
                      </m:r>
                      <m:r>
                        <a:rPr lang="en-US" altLang="zh-TW" sz="2400" b="0" i="1" smtClean="0">
                          <a:latin typeface="Cambria Math"/>
                          <a:ea typeface="Cambria Math"/>
                        </a:rPr>
                        <m:t>𝑥</m:t>
                      </m:r>
                      <m:r>
                        <a:rPr lang="en-US" altLang="zh-TW" sz="2400" b="0" i="1" smtClean="0">
                          <a:latin typeface="Cambria Math"/>
                          <a:ea typeface="Cambria Math"/>
                        </a:rPr>
                        <m:t>∈</m:t>
                      </m:r>
                      <m:r>
                        <a:rPr lang="en-US" altLang="zh-TW" sz="2400" b="0" i="1" smtClean="0">
                          <a:latin typeface="Cambria Math"/>
                          <a:ea typeface="Cambria Math"/>
                        </a:rPr>
                        <m:t>𝐹</m:t>
                      </m:r>
                      <m:r>
                        <a:rPr lang="en-US" altLang="zh-TW" sz="2400" b="0" i="1" smtClean="0">
                          <a:latin typeface="Cambria Math"/>
                          <a:ea typeface="Cambria Math"/>
                        </a:rPr>
                        <m:t>}</m:t>
                      </m:r>
                    </m:oMath>
                  </m:oMathPara>
                </a14:m>
                <a:endParaRPr lang="en-US" altLang="zh-TW" sz="2400" dirty="0">
                  <a:ea typeface="新細明體" pitchFamily="18" charset="-120"/>
                </a:endParaRPr>
              </a:p>
            </p:txBody>
          </p:sp>
        </mc:Choice>
        <mc:Fallback>
          <p:sp>
            <p:nvSpPr>
              <p:cNvPr id="543747" name="Rectangle 3"/>
              <p:cNvSpPr>
                <a:spLocks noGrp="1" noRot="1" noChangeAspect="1" noMove="1" noResize="1" noEditPoints="1" noAdjustHandles="1" noChangeArrowheads="1" noChangeShapeType="1" noTextEdit="1"/>
              </p:cNvSpPr>
              <p:nvPr>
                <p:ph type="body" idx="1"/>
              </p:nvPr>
            </p:nvSpPr>
            <p:spPr>
              <a:blipFill>
                <a:blip r:embed="rId3"/>
                <a:stretch>
                  <a:fillRect l="-1007"/>
                </a:stretch>
              </a:blipFill>
            </p:spPr>
            <p:txBody>
              <a:bodyPr/>
              <a:lstStyle/>
              <a:p>
                <a:r>
                  <a:rPr lang="zh-TW"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117B5212-EC21-472D-BA8D-8540296811D9}" type="slidenum">
              <a:rPr lang="zh-TW" altLang="en-US" smtClean="0">
                <a:latin typeface="Times New Roman" pitchFamily="18" charset="0"/>
              </a:rPr>
              <a:pPr eaLnBrk="1" hangingPunct="1"/>
              <a:t>42</a:t>
            </a:fld>
            <a:endParaRPr lang="en-US" altLang="zh-TW">
              <a:latin typeface="Times New Roman" pitchFamily="18" charset="0"/>
            </a:endParaRPr>
          </a:p>
        </p:txBody>
      </p:sp>
      <p:sp>
        <p:nvSpPr>
          <p:cNvPr id="8195" name="Rectangle 2"/>
          <p:cNvSpPr>
            <a:spLocks noGrp="1" noChangeArrowheads="1"/>
          </p:cNvSpPr>
          <p:nvPr>
            <p:ph type="title"/>
          </p:nvPr>
        </p:nvSpPr>
        <p:spPr/>
        <p:txBody>
          <a:bodyPr/>
          <a:lstStyle/>
          <a:p>
            <a:pPr eaLnBrk="1" hangingPunct="1"/>
            <a:r>
              <a:rPr lang="en-US" altLang="zh-TW" sz="4000" dirty="0">
                <a:solidFill>
                  <a:srgbClr val="002060"/>
                </a:solidFill>
                <a:ea typeface="新細明體" pitchFamily="18" charset="-120"/>
              </a:rPr>
              <a:t>Upper vs. Lower bounds </a:t>
            </a:r>
          </a:p>
        </p:txBody>
      </p:sp>
      <p:sp>
        <p:nvSpPr>
          <p:cNvPr id="8196" name="Rectangle 3"/>
          <p:cNvSpPr>
            <a:spLocks noGrp="1" noChangeArrowheads="1"/>
          </p:cNvSpPr>
          <p:nvPr>
            <p:ph type="body" idx="1"/>
          </p:nvPr>
        </p:nvSpPr>
        <p:spPr>
          <a:xfrm>
            <a:off x="305615" y="872703"/>
            <a:ext cx="8774885" cy="5410200"/>
          </a:xfrm>
        </p:spPr>
        <p:txBody>
          <a:bodyPr/>
          <a:lstStyle/>
          <a:p>
            <a:pPr marL="0" indent="0">
              <a:buNone/>
            </a:pPr>
            <a:r>
              <a:rPr lang="en-US" altLang="zh-TW" sz="2400" b="1" dirty="0">
                <a:ea typeface="新細明體" pitchFamily="18" charset="-120"/>
              </a:rPr>
              <a:t>Situation #1:</a:t>
            </a:r>
          </a:p>
          <a:p>
            <a:pPr marL="0" indent="0">
              <a:buNone/>
            </a:pPr>
            <a:r>
              <a:rPr lang="en-US" altLang="zh-TW" sz="2400" dirty="0">
                <a:ea typeface="新細明體" pitchFamily="18" charset="-120"/>
              </a:rPr>
              <a:t>  You:  “We found a solution that will only cost </a:t>
            </a:r>
            <a:r>
              <a:rPr lang="en-US" altLang="zh-TW" sz="2400" i="1" dirty="0">
                <a:solidFill>
                  <a:srgbClr val="33CC33"/>
                </a:solidFill>
                <a:ea typeface="新細明體" pitchFamily="18" charset="-120"/>
              </a:rPr>
              <a:t>372,000</a:t>
            </a:r>
            <a:r>
              <a:rPr lang="en-US" altLang="zh-TW" sz="2400" dirty="0">
                <a:ea typeface="新細明體" pitchFamily="18" charset="-120"/>
              </a:rPr>
              <a:t>$.”</a:t>
            </a:r>
          </a:p>
          <a:p>
            <a:pPr marL="0" indent="0">
              <a:buNone/>
            </a:pPr>
            <a:r>
              <a:rPr lang="en-US" altLang="zh-TW" sz="2400" dirty="0">
                <a:ea typeface="新細明體" pitchFamily="18" charset="-120"/>
              </a:rPr>
              <a:t>  Boss: ”Ok, that sounds good.”</a:t>
            </a:r>
          </a:p>
          <a:p>
            <a:pPr marL="0" indent="0">
              <a:buNone/>
            </a:pPr>
            <a:endParaRPr lang="en-US" altLang="zh-TW" sz="2400" dirty="0">
              <a:ea typeface="新細明體" pitchFamily="18" charset="-120"/>
            </a:endParaRPr>
          </a:p>
          <a:p>
            <a:pPr marL="0" indent="0">
              <a:buNone/>
            </a:pPr>
            <a:r>
              <a:rPr lang="en-US" altLang="zh-TW" sz="2400" b="1" dirty="0">
                <a:ea typeface="新細明體" pitchFamily="18" charset="-120"/>
              </a:rPr>
              <a:t>Situation #2:</a:t>
            </a:r>
          </a:p>
          <a:p>
            <a:pPr marL="0" indent="0">
              <a:buNone/>
            </a:pPr>
            <a:r>
              <a:rPr lang="en-US" altLang="zh-TW" sz="2400" dirty="0">
                <a:ea typeface="新細明體" pitchFamily="18" charset="-120"/>
              </a:rPr>
              <a:t>  You:  “We found a solution that will only cost </a:t>
            </a:r>
            <a:r>
              <a:rPr lang="en-US" altLang="zh-TW" sz="2400" i="1" dirty="0">
                <a:solidFill>
                  <a:srgbClr val="33CC33"/>
                </a:solidFill>
                <a:ea typeface="新細明體" pitchFamily="18" charset="-120"/>
              </a:rPr>
              <a:t>372,000</a:t>
            </a:r>
            <a:r>
              <a:rPr lang="en-US" altLang="zh-TW" sz="2400" dirty="0">
                <a:ea typeface="新細明體" pitchFamily="18" charset="-120"/>
              </a:rPr>
              <a:t>$.”</a:t>
            </a:r>
          </a:p>
          <a:p>
            <a:pPr marL="0" indent="0">
              <a:buNone/>
            </a:pPr>
            <a:r>
              <a:rPr lang="en-US" altLang="zh-TW" sz="2400" dirty="0">
                <a:ea typeface="新細明體" pitchFamily="18" charset="-120"/>
              </a:rPr>
              <a:t>  Boss: ”That’s too much, find something better.”</a:t>
            </a:r>
          </a:p>
          <a:p>
            <a:pPr marL="0" indent="0">
              <a:buNone/>
            </a:pPr>
            <a:r>
              <a:rPr lang="en-US" altLang="zh-TW" sz="2400" dirty="0">
                <a:ea typeface="新細明體" pitchFamily="18" charset="-120"/>
              </a:rPr>
              <a:t>   …..</a:t>
            </a:r>
          </a:p>
          <a:p>
            <a:pPr marL="0" indent="0">
              <a:buNone/>
            </a:pPr>
            <a:r>
              <a:rPr lang="en-US" altLang="zh-TW" sz="2400" dirty="0">
                <a:ea typeface="新細明體" pitchFamily="18" charset="-120"/>
              </a:rPr>
              <a:t>  You:  “We found a solution that will only cost </a:t>
            </a:r>
            <a:r>
              <a:rPr lang="en-US" altLang="zh-TW" sz="2400" i="1" dirty="0">
                <a:solidFill>
                  <a:srgbClr val="33CC33"/>
                </a:solidFill>
                <a:ea typeface="新細明體" pitchFamily="18" charset="-120"/>
              </a:rPr>
              <a:t>354,000</a:t>
            </a:r>
            <a:r>
              <a:rPr lang="en-US" altLang="zh-TW" sz="2400" dirty="0">
                <a:ea typeface="新細明體" pitchFamily="18" charset="-120"/>
              </a:rPr>
              <a:t>$.”</a:t>
            </a:r>
          </a:p>
          <a:p>
            <a:pPr marL="0" indent="0">
              <a:buNone/>
            </a:pPr>
            <a:r>
              <a:rPr lang="en-US" altLang="zh-TW" sz="2400" dirty="0">
                <a:ea typeface="新細明體" pitchFamily="18" charset="-120"/>
              </a:rPr>
              <a:t>  Boss: ”Can’t you do better than that?”</a:t>
            </a:r>
          </a:p>
          <a:p>
            <a:pPr marL="0" indent="0">
              <a:buNone/>
            </a:pPr>
            <a:r>
              <a:rPr lang="en-US" altLang="zh-TW" sz="2400" dirty="0">
                <a:ea typeface="新細明體" pitchFamily="18" charset="-120"/>
              </a:rPr>
              <a:t>  You:  “I can try again, but here’s the proof that </a:t>
            </a:r>
          </a:p>
          <a:p>
            <a:pPr marL="0" indent="0">
              <a:buNone/>
            </a:pPr>
            <a:r>
              <a:rPr lang="en-US" altLang="zh-TW" sz="2400" dirty="0">
                <a:ea typeface="新細明體" pitchFamily="18" charset="-120"/>
              </a:rPr>
              <a:t>            we can’t go below </a:t>
            </a:r>
            <a:r>
              <a:rPr lang="en-US" altLang="zh-TW" sz="2400" i="1" dirty="0">
                <a:solidFill>
                  <a:srgbClr val="0070C0"/>
                </a:solidFill>
                <a:ea typeface="新細明體" pitchFamily="18" charset="-120"/>
              </a:rPr>
              <a:t>351,500</a:t>
            </a:r>
            <a:r>
              <a:rPr lang="en-US" altLang="zh-TW" sz="2400" dirty="0">
                <a:ea typeface="新細明體" pitchFamily="18" charset="-120"/>
              </a:rPr>
              <a:t>$.”</a:t>
            </a:r>
          </a:p>
          <a:p>
            <a:pPr marL="0" indent="0">
              <a:buNone/>
            </a:pPr>
            <a:r>
              <a:rPr lang="en-US" altLang="zh-TW" sz="2400" dirty="0">
                <a:ea typeface="新細明體" pitchFamily="18" charset="-120"/>
              </a:rPr>
              <a:t>  Boss: ”Ok then, that’s a good solution.”</a:t>
            </a:r>
          </a:p>
          <a:p>
            <a:pPr marL="0" indent="0">
              <a:buNone/>
            </a:pPr>
            <a:r>
              <a:rPr lang="en-US" altLang="zh-TW" sz="2400" dirty="0">
                <a:ea typeface="新細明體" pitchFamily="18" charset="-120"/>
                <a:sym typeface="Wingdings" panose="05000000000000000000" pitchFamily="2" charset="2"/>
              </a:rPr>
              <a:t></a:t>
            </a:r>
            <a:r>
              <a:rPr lang="en-US" altLang="zh-TW" sz="2400" dirty="0">
                <a:ea typeface="新細明體" pitchFamily="18" charset="-120"/>
              </a:rPr>
              <a:t> 	Upper bd: </a:t>
            </a:r>
            <a:r>
              <a:rPr lang="en-US" altLang="zh-TW" sz="2400" i="1" dirty="0">
                <a:solidFill>
                  <a:srgbClr val="00CC66"/>
                </a:solidFill>
                <a:ea typeface="新細明體" pitchFamily="18" charset="-120"/>
              </a:rPr>
              <a:t>372,000</a:t>
            </a:r>
          </a:p>
          <a:p>
            <a:pPr marL="0" indent="0">
              <a:buNone/>
            </a:pPr>
            <a:r>
              <a:rPr lang="en-US" altLang="zh-TW" sz="2400" dirty="0">
                <a:ea typeface="新細明體" pitchFamily="18" charset="-120"/>
              </a:rPr>
              <a:t>	Lower bd: </a:t>
            </a:r>
            <a:r>
              <a:rPr lang="en-US" altLang="zh-TW" sz="2400" i="1" dirty="0">
                <a:solidFill>
                  <a:srgbClr val="0070C0"/>
                </a:solidFill>
                <a:ea typeface="新細明體" pitchFamily="18" charset="-120"/>
              </a:rPr>
              <a:t>351,500</a:t>
            </a:r>
          </a:p>
          <a:p>
            <a:pPr marL="0" indent="0">
              <a:lnSpc>
                <a:spcPct val="80000"/>
              </a:lnSpc>
            </a:pPr>
            <a:endParaRPr lang="en-US" altLang="zh-TW" sz="2200" dirty="0">
              <a:ea typeface="新細明體" pitchFamily="18" charset="-120"/>
            </a:endParaRPr>
          </a:p>
          <a:p>
            <a:pPr marL="0" indent="0">
              <a:lnSpc>
                <a:spcPct val="80000"/>
              </a:lnSpc>
            </a:pPr>
            <a:endParaRPr lang="en-US" altLang="zh-TW" sz="2200" dirty="0">
              <a:ea typeface="新細明體" pitchFamily="18" charset="-120"/>
            </a:endParaRPr>
          </a:p>
          <a:p>
            <a:pPr marL="0" indent="0">
              <a:lnSpc>
                <a:spcPct val="80000"/>
              </a:lnSpc>
            </a:pPr>
            <a:endParaRPr lang="en-US" altLang="zh-TW" sz="2200" dirty="0">
              <a:ea typeface="新細明體" pitchFamily="18" charset="-12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87C94B8F-075A-4DE4-B478-A32DC54EE987}" type="slidenum">
              <a:rPr lang="zh-TW" altLang="en-US" smtClean="0">
                <a:latin typeface="Times New Roman" pitchFamily="18" charset="0"/>
              </a:rPr>
              <a:pPr eaLnBrk="1" hangingPunct="1"/>
              <a:t>43</a:t>
            </a:fld>
            <a:endParaRPr lang="en-US" altLang="zh-TW">
              <a:latin typeface="Times New Roman" pitchFamily="18" charset="0"/>
            </a:endParaRPr>
          </a:p>
        </p:txBody>
      </p:sp>
      <p:sp>
        <p:nvSpPr>
          <p:cNvPr id="9219" name="Rectangle 2"/>
          <p:cNvSpPr>
            <a:spLocks noGrp="1" noChangeArrowheads="1"/>
          </p:cNvSpPr>
          <p:nvPr>
            <p:ph type="title"/>
          </p:nvPr>
        </p:nvSpPr>
        <p:spPr/>
        <p:txBody>
          <a:bodyPr/>
          <a:lstStyle/>
          <a:p>
            <a:pPr eaLnBrk="1" hangingPunct="1"/>
            <a:r>
              <a:rPr lang="en-US" altLang="zh-TW" sz="4000" dirty="0">
                <a:solidFill>
                  <a:srgbClr val="002060"/>
                </a:solidFill>
                <a:ea typeface="新細明體" pitchFamily="18" charset="-120"/>
              </a:rPr>
              <a:t>What relaxations are for</a:t>
            </a:r>
          </a:p>
        </p:txBody>
      </p:sp>
      <mc:AlternateContent xmlns:mc="http://schemas.openxmlformats.org/markup-compatibility/2006">
        <mc:Choice xmlns:a14="http://schemas.microsoft.com/office/drawing/2010/main" Requires="a14">
          <p:sp>
            <p:nvSpPr>
              <p:cNvPr id="9220" name="Rectangle 3"/>
              <p:cNvSpPr>
                <a:spLocks noGrp="1" noChangeArrowheads="1"/>
              </p:cNvSpPr>
              <p:nvPr>
                <p:ph type="body" idx="1"/>
              </p:nvPr>
            </p:nvSpPr>
            <p:spPr>
              <a:xfrm>
                <a:off x="457200" y="998538"/>
                <a:ext cx="9080500" cy="5410200"/>
              </a:xfrm>
              <a:extLst>
                <a:ext uri="{91240B29-F687-4F45-9708-019B960494DF}">
                  <a14:hiddenLine w="9525">
                    <a:solidFill>
                      <a:srgbClr val="008000"/>
                    </a:solidFill>
                    <a:miter lim="800000"/>
                    <a:headEnd/>
                    <a:tailEnd/>
                  </a14:hiddenLine>
                </a:ext>
              </a:extLst>
            </p:spPr>
            <p:txBody>
              <a:bodyPr/>
              <a:lstStyle/>
              <a:p>
                <a:pPr marL="0" indent="0">
                  <a:buNone/>
                </a:pPr>
                <a:r>
                  <a:rPr lang="en-US" altLang="zh-TW" sz="2400" dirty="0">
                    <a:solidFill>
                      <a:schemeClr val="accent2"/>
                    </a:solidFill>
                    <a:ea typeface="新細明體" pitchFamily="18" charset="-120"/>
                  </a:rPr>
                  <a:t>For a </a:t>
                </a:r>
                <a:r>
                  <a:rPr lang="en-US" altLang="zh-TW" sz="2400" b="1" dirty="0">
                    <a:solidFill>
                      <a:schemeClr val="accent2"/>
                    </a:solidFill>
                    <a:ea typeface="新細明體" pitchFamily="18" charset="-120"/>
                  </a:rPr>
                  <a:t>minimization</a:t>
                </a:r>
                <a:r>
                  <a:rPr lang="en-US" altLang="zh-TW" sz="2400" dirty="0">
                    <a:solidFill>
                      <a:schemeClr val="accent2"/>
                    </a:solidFill>
                    <a:ea typeface="新細明體" pitchFamily="18" charset="-120"/>
                  </a:rPr>
                  <a:t> problem </a:t>
                </a:r>
                <a:r>
                  <a:rPr lang="en-US" altLang="zh-TW" sz="2400" b="1" dirty="0">
                    <a:solidFill>
                      <a:schemeClr val="accent2"/>
                    </a:solidFill>
                    <a:ea typeface="新細明體" pitchFamily="18" charset="-120"/>
                  </a:rPr>
                  <a:t>P</a:t>
                </a:r>
              </a:p>
              <a:p>
                <a:pPr marL="0" indent="0">
                  <a:buNone/>
                </a:pPr>
                <a:endParaRPr lang="en-US" altLang="zh-TW" sz="2400" dirty="0">
                  <a:solidFill>
                    <a:schemeClr val="accent2"/>
                  </a:solidFill>
                  <a:ea typeface="新細明體" pitchFamily="18" charset="-120"/>
                </a:endParaRPr>
              </a:p>
              <a:p>
                <a:pPr marL="0" indent="0">
                  <a:buNone/>
                </a:pPr>
                <a:r>
                  <a:rPr lang="en-US" altLang="zh-TW" sz="2400" dirty="0">
                    <a:solidFill>
                      <a:schemeClr val="accent2"/>
                    </a:solidFill>
                    <a:ea typeface="新細明體" pitchFamily="18" charset="-120"/>
                  </a:rPr>
                  <a:t>► </a:t>
                </a:r>
                <a:r>
                  <a:rPr lang="en-US" altLang="zh-TW" sz="2400" dirty="0">
                    <a:ea typeface="新細明體" pitchFamily="18" charset="-120"/>
                  </a:rPr>
                  <a:t>If </a:t>
                </a:r>
                <a:r>
                  <a:rPr lang="en-US" altLang="zh-TW" sz="2400" b="1" dirty="0">
                    <a:ea typeface="新細明體" pitchFamily="18" charset="-120"/>
                  </a:rPr>
                  <a:t>P</a:t>
                </a:r>
                <a:r>
                  <a:rPr lang="en-US" altLang="zh-TW" sz="2400" dirty="0">
                    <a:ea typeface="新細明體" pitchFamily="18" charset="-120"/>
                  </a:rPr>
                  <a:t>’ is a </a:t>
                </a:r>
                <a:r>
                  <a:rPr lang="en-US" altLang="zh-TW" sz="2400" u="sng" dirty="0">
                    <a:solidFill>
                      <a:srgbClr val="C00000"/>
                    </a:solidFill>
                    <a:ea typeface="新細明體" pitchFamily="18" charset="-120"/>
                  </a:rPr>
                  <a:t>relaxation</a:t>
                </a:r>
                <a:r>
                  <a:rPr lang="en-US" altLang="zh-TW" sz="2400" dirty="0">
                    <a:ea typeface="新細明體" pitchFamily="18" charset="-120"/>
                  </a:rPr>
                  <a:t> of a problem </a:t>
                </a:r>
                <a:r>
                  <a:rPr lang="en-US" altLang="zh-TW" sz="2400" b="1" dirty="0">
                    <a:ea typeface="新細明體" pitchFamily="18" charset="-120"/>
                  </a:rPr>
                  <a:t>P</a:t>
                </a:r>
                <a:r>
                  <a:rPr lang="en-US" altLang="zh-TW" sz="2400" dirty="0">
                    <a:ea typeface="新細明體" pitchFamily="18" charset="-120"/>
                  </a:rPr>
                  <a:t>, </a:t>
                </a:r>
                <a:br>
                  <a:rPr lang="en-US" altLang="zh-TW" sz="2400" dirty="0">
                    <a:ea typeface="新細明體" pitchFamily="18" charset="-120"/>
                  </a:rPr>
                </a:br>
                <a:r>
                  <a:rPr lang="en-US" altLang="zh-TW" sz="2400" dirty="0">
                    <a:ea typeface="新細明體" pitchFamily="18" charset="-120"/>
                  </a:rPr>
                  <a:t>  then the global optimum of </a:t>
                </a:r>
                <a:r>
                  <a:rPr lang="en-US" altLang="zh-TW" sz="2400" b="1" dirty="0">
                    <a:ea typeface="新細明體" pitchFamily="18" charset="-120"/>
                  </a:rPr>
                  <a:t>P</a:t>
                </a:r>
                <a:r>
                  <a:rPr lang="en-US" altLang="zh-TW" sz="2400" dirty="0">
                    <a:ea typeface="新細明體" pitchFamily="18" charset="-120"/>
                  </a:rPr>
                  <a:t>’ is </a:t>
                </a:r>
                <a14:m>
                  <m:oMath xmlns:m="http://schemas.openxmlformats.org/officeDocument/2006/math">
                    <m:r>
                      <a:rPr lang="en-US" altLang="zh-TW" sz="2400" b="1" i="1" smtClean="0">
                        <a:solidFill>
                          <a:srgbClr val="C00000"/>
                        </a:solidFill>
                        <a:latin typeface="Cambria Math"/>
                        <a:ea typeface="Cambria Math"/>
                      </a:rPr>
                      <m:t>≤</m:t>
                    </m:r>
                  </m:oMath>
                </a14:m>
                <a:r>
                  <a:rPr lang="en-US" altLang="zh-TW" sz="2400" dirty="0">
                    <a:ea typeface="新細明體" pitchFamily="18" charset="-120"/>
                  </a:rPr>
                  <a:t> the global optimum of </a:t>
                </a:r>
                <a:r>
                  <a:rPr lang="en-US" altLang="zh-TW" sz="2400" b="1" dirty="0">
                    <a:ea typeface="新細明體" pitchFamily="18" charset="-120"/>
                  </a:rPr>
                  <a:t>P.</a:t>
                </a:r>
              </a:p>
              <a:p>
                <a:pPr marL="0" indent="0">
                  <a:buNone/>
                </a:pPr>
                <a:endParaRPr lang="en-US" altLang="zh-TW" sz="2400" dirty="0">
                  <a:solidFill>
                    <a:schemeClr val="accent2"/>
                  </a:solidFill>
                  <a:ea typeface="新細明體" pitchFamily="18" charset="-120"/>
                </a:endParaRPr>
              </a:p>
              <a:p>
                <a:pPr marL="0" indent="0">
                  <a:buNone/>
                </a:pPr>
                <a:r>
                  <a:rPr lang="en-US" altLang="zh-TW" sz="2400" dirty="0">
                    <a:solidFill>
                      <a:schemeClr val="accent2"/>
                    </a:solidFill>
                    <a:ea typeface="新細明體" pitchFamily="18" charset="-120"/>
                  </a:rPr>
                  <a:t>► </a:t>
                </a:r>
                <a:r>
                  <a:rPr lang="en-US" altLang="zh-TW" sz="2400" dirty="0">
                    <a:ea typeface="新細明體" pitchFamily="18" charset="-120"/>
                  </a:rPr>
                  <a:t>Hence, any relaxation </a:t>
                </a:r>
                <a:r>
                  <a:rPr lang="en-US" altLang="zh-TW" sz="2400" b="1" dirty="0">
                    <a:ea typeface="新細明體" pitchFamily="18" charset="-120"/>
                  </a:rPr>
                  <a:t>P</a:t>
                </a:r>
                <a:r>
                  <a:rPr lang="en-US" altLang="zh-TW" sz="2400" dirty="0">
                    <a:ea typeface="新細明體" pitchFamily="18" charset="-120"/>
                  </a:rPr>
                  <a:t>’ of </a:t>
                </a:r>
                <a:r>
                  <a:rPr lang="en-US" altLang="zh-TW" sz="2400" b="1" dirty="0">
                    <a:ea typeface="新細明體" pitchFamily="18" charset="-120"/>
                  </a:rPr>
                  <a:t>P</a:t>
                </a:r>
                <a:r>
                  <a:rPr lang="en-US" altLang="zh-TW" sz="2400" dirty="0">
                    <a:ea typeface="新細明體" pitchFamily="18" charset="-120"/>
                  </a:rPr>
                  <a:t> provides a </a:t>
                </a:r>
                <a:r>
                  <a:rPr lang="en-US" altLang="zh-TW" sz="2400" b="1" u="sng" dirty="0">
                    <a:solidFill>
                      <a:srgbClr val="006600"/>
                    </a:solidFill>
                    <a:ea typeface="新細明體" pitchFamily="18" charset="-120"/>
                  </a:rPr>
                  <a:t>lower bound </a:t>
                </a:r>
                <a:r>
                  <a:rPr lang="en-US" altLang="zh-TW" sz="2400" dirty="0">
                    <a:ea typeface="新細明體" pitchFamily="18" charset="-120"/>
                  </a:rPr>
                  <a:t>on </a:t>
                </a:r>
                <a:r>
                  <a:rPr lang="en-US" altLang="zh-TW" sz="2400" b="1" dirty="0">
                    <a:ea typeface="新細明體" pitchFamily="18" charset="-120"/>
                  </a:rPr>
                  <a:t>P</a:t>
                </a:r>
                <a:r>
                  <a:rPr lang="en-US" altLang="zh-TW" sz="2400" dirty="0">
                    <a:ea typeface="新細明體" pitchFamily="18" charset="-120"/>
                  </a:rPr>
                  <a:t>.</a:t>
                </a:r>
              </a:p>
              <a:p>
                <a:pPr marL="0" indent="0">
                  <a:buNone/>
                </a:pPr>
                <a:endParaRPr lang="en-US" altLang="zh-TW" sz="2400" dirty="0">
                  <a:ea typeface="新細明體" pitchFamily="18" charset="-120"/>
                </a:endParaRPr>
              </a:p>
              <a:p>
                <a:pPr marL="0" indent="0">
                  <a:buNone/>
                </a:pPr>
                <a:r>
                  <a:rPr lang="zh-TW" altLang="en-US" sz="2400" dirty="0">
                    <a:ea typeface="新細明體" pitchFamily="18" charset="-120"/>
                  </a:rPr>
                  <a:t>→</a:t>
                </a:r>
                <a:r>
                  <a:rPr lang="en-US" altLang="zh-TW" sz="2400" dirty="0">
                    <a:ea typeface="新細明體" pitchFamily="18" charset="-120"/>
                  </a:rPr>
                  <a:t>If a problem P is difficult but a relation </a:t>
                </a:r>
                <a:r>
                  <a:rPr lang="en-US" altLang="zh-TW" sz="2400" b="1" dirty="0">
                    <a:ea typeface="新細明體" pitchFamily="18" charset="-120"/>
                  </a:rPr>
                  <a:t>P</a:t>
                </a:r>
                <a:r>
                  <a:rPr lang="en-US" altLang="zh-TW" sz="2400" dirty="0">
                    <a:ea typeface="新細明體" pitchFamily="18" charset="-120"/>
                  </a:rPr>
                  <a:t>’ of </a:t>
                </a:r>
                <a:r>
                  <a:rPr lang="en-US" altLang="zh-TW" sz="2400" b="1" dirty="0">
                    <a:ea typeface="新細明體" pitchFamily="18" charset="-120"/>
                  </a:rPr>
                  <a:t>P</a:t>
                </a:r>
                <a:r>
                  <a:rPr lang="en-US" altLang="zh-TW" sz="2400" dirty="0">
                    <a:ea typeface="新細明體" pitchFamily="18" charset="-120"/>
                  </a:rPr>
                  <a:t> is easier to</a:t>
                </a:r>
              </a:p>
              <a:p>
                <a:pPr marL="0" indent="0">
                  <a:buNone/>
                </a:pPr>
                <a:r>
                  <a:rPr lang="en-US" altLang="zh-TW" sz="2400" dirty="0">
                    <a:ea typeface="新細明體" pitchFamily="18" charset="-120"/>
                  </a:rPr>
                  <a:t>    solve than </a:t>
                </a:r>
                <a:r>
                  <a:rPr lang="en-US" altLang="zh-TW" sz="2400" b="1" dirty="0">
                    <a:ea typeface="新細明體" pitchFamily="18" charset="-120"/>
                  </a:rPr>
                  <a:t>P</a:t>
                </a:r>
                <a:r>
                  <a:rPr lang="en-US" altLang="zh-TW" sz="2400" dirty="0">
                    <a:ea typeface="新細明體" pitchFamily="18" charset="-120"/>
                  </a:rPr>
                  <a:t> itself, we can still try and solve </a:t>
                </a:r>
                <a:r>
                  <a:rPr lang="en-US" altLang="zh-TW" sz="2400" b="1" dirty="0">
                    <a:ea typeface="新細明體" pitchFamily="18" charset="-120"/>
                  </a:rPr>
                  <a:t>P</a:t>
                </a:r>
                <a:r>
                  <a:rPr lang="en-US" altLang="zh-TW" sz="2400" dirty="0">
                    <a:ea typeface="新細明體" pitchFamily="18" charset="-120"/>
                  </a:rPr>
                  <a:t>’: </a:t>
                </a:r>
              </a:p>
              <a:p>
                <a:pPr marL="0" indent="0">
                  <a:buNone/>
                </a:pPr>
                <a:endParaRPr lang="en-US" altLang="zh-TW" sz="2400" dirty="0">
                  <a:ea typeface="新細明體" pitchFamily="18" charset="-120"/>
                </a:endParaRPr>
              </a:p>
              <a:p>
                <a:pPr marL="0" indent="0">
                  <a:buNone/>
                </a:pPr>
                <a:r>
                  <a:rPr lang="en-US" altLang="zh-TW" sz="2400" dirty="0">
                    <a:ea typeface="新細明體" pitchFamily="18" charset="-120"/>
                    <a:sym typeface="Wingdings" pitchFamily="2" charset="2"/>
                  </a:rPr>
                  <a:t>we get a lower bound (obj of </a:t>
                </a:r>
                <a:r>
                  <a:rPr lang="en-US" altLang="zh-TW" sz="2400" b="1" dirty="0">
                    <a:ea typeface="新細明體" pitchFamily="18" charset="-120"/>
                  </a:rPr>
                  <a:t>P</a:t>
                </a:r>
                <a:r>
                  <a:rPr lang="en-US" altLang="zh-TW" sz="2400" dirty="0">
                    <a:ea typeface="新細明體" pitchFamily="18" charset="-120"/>
                  </a:rPr>
                  <a:t>’=relaxed P </a:t>
                </a:r>
                <a:r>
                  <a:rPr lang="en-US" altLang="zh-TW" sz="2400" dirty="0">
                    <a:ea typeface="新細明體" pitchFamily="18" charset="-120"/>
                    <a:sym typeface="Wingdings" pitchFamily="2" charset="2"/>
                  </a:rPr>
                  <a:t>) and t</a:t>
                </a:r>
                <a:r>
                  <a:rPr lang="en-US" altLang="zh-TW" sz="2400" dirty="0">
                    <a:ea typeface="新細明體" pitchFamily="18" charset="-120"/>
                  </a:rPr>
                  <a:t>he solution of </a:t>
                </a:r>
                <a:r>
                  <a:rPr lang="en-US" altLang="zh-TW" sz="2400" b="1" dirty="0">
                    <a:ea typeface="新細明體" pitchFamily="18" charset="-120"/>
                  </a:rPr>
                  <a:t>P</a:t>
                </a:r>
                <a:r>
                  <a:rPr lang="en-US" altLang="zh-TW" sz="2400" dirty="0">
                    <a:ea typeface="新細明體" pitchFamily="18" charset="-120"/>
                  </a:rPr>
                  <a:t>’ may help solve </a:t>
                </a:r>
                <a:r>
                  <a:rPr lang="en-US" altLang="zh-TW" sz="2400" b="1" dirty="0">
                    <a:ea typeface="新細明體" pitchFamily="18" charset="-120"/>
                  </a:rPr>
                  <a:t>P</a:t>
                </a:r>
                <a:r>
                  <a:rPr lang="en-US" altLang="zh-TW" sz="2400" dirty="0">
                    <a:ea typeface="新細明體" pitchFamily="18" charset="-120"/>
                  </a:rPr>
                  <a:t>.</a:t>
                </a:r>
              </a:p>
            </p:txBody>
          </p:sp>
        </mc:Choice>
        <mc:Fallback>
          <p:sp>
            <p:nvSpPr>
              <p:cNvPr id="9220" name="Rectangle 3"/>
              <p:cNvSpPr>
                <a:spLocks noGrp="1" noRot="1" noChangeAspect="1" noMove="1" noResize="1" noEditPoints="1" noAdjustHandles="1" noChangeArrowheads="1" noChangeShapeType="1" noTextEdit="1"/>
              </p:cNvSpPr>
              <p:nvPr>
                <p:ph type="body" idx="1"/>
              </p:nvPr>
            </p:nvSpPr>
            <p:spPr>
              <a:xfrm>
                <a:off x="457200" y="998538"/>
                <a:ext cx="9080500" cy="5410200"/>
              </a:xfrm>
              <a:blipFill>
                <a:blip r:embed="rId3"/>
                <a:stretch>
                  <a:fillRect l="-1007" t="-789" r="-537"/>
                </a:stretch>
              </a:blipFill>
              <a:extLst>
                <a:ext uri="{91240B29-F687-4F45-9708-019B960494DF}">
                  <a14:hiddenLine xmlns:a14="http://schemas.microsoft.com/office/drawing/2010/main" w="9525">
                    <a:solidFill>
                      <a:srgbClr val="008000"/>
                    </a:solidFill>
                    <a:miter lim="800000"/>
                    <a:headEnd/>
                    <a:tailEnd/>
                  </a14:hiddenLine>
                </a:ext>
              </a:extLst>
            </p:spPr>
            <p:txBody>
              <a:bodyPr/>
              <a:lstStyle/>
              <a:p>
                <a:r>
                  <a:rPr lang="zh-TW"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744A9847-94BA-47D4-B088-5C7ED560C980}" type="slidenum">
              <a:rPr lang="zh-TW" altLang="en-US" smtClean="0">
                <a:latin typeface="Times New Roman" pitchFamily="18" charset="0"/>
              </a:rPr>
              <a:pPr eaLnBrk="1" hangingPunct="1"/>
              <a:t>44</a:t>
            </a:fld>
            <a:endParaRPr lang="en-US" altLang="zh-TW">
              <a:latin typeface="Times New Roman" pitchFamily="18" charset="0"/>
            </a:endParaRPr>
          </a:p>
        </p:txBody>
      </p:sp>
      <p:sp>
        <p:nvSpPr>
          <p:cNvPr id="10243" name="Rectangle 2"/>
          <p:cNvSpPr>
            <a:spLocks noGrp="1" noChangeArrowheads="1"/>
          </p:cNvSpPr>
          <p:nvPr>
            <p:ph type="title"/>
          </p:nvPr>
        </p:nvSpPr>
        <p:spPr>
          <a:xfrm>
            <a:off x="1" y="0"/>
            <a:ext cx="9906000" cy="685800"/>
          </a:xfrm>
        </p:spPr>
        <p:txBody>
          <a:bodyPr/>
          <a:lstStyle/>
          <a:p>
            <a:pPr eaLnBrk="1" hangingPunct="1"/>
            <a:r>
              <a:rPr lang="en-US" altLang="zh-TW" sz="4000" dirty="0">
                <a:solidFill>
                  <a:srgbClr val="002060"/>
                </a:solidFill>
                <a:ea typeface="新細明體" pitchFamily="18" charset="-120"/>
              </a:rPr>
              <a:t>Relaxation of an Optimization problem</a:t>
            </a:r>
          </a:p>
        </p:txBody>
      </p:sp>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814" y="1139909"/>
            <a:ext cx="6526667" cy="506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4ECF0C51-7C26-4A68-8328-0B72D54B21DB}" type="slidenum">
              <a:rPr lang="zh-TW" altLang="en-US" smtClean="0">
                <a:latin typeface="Times New Roman" pitchFamily="18" charset="0"/>
              </a:rPr>
              <a:pPr eaLnBrk="1" hangingPunct="1"/>
              <a:t>45</a:t>
            </a:fld>
            <a:endParaRPr lang="en-US" altLang="zh-TW">
              <a:latin typeface="Times New Roman" pitchFamily="18" charset="0"/>
            </a:endParaRPr>
          </a:p>
        </p:txBody>
      </p:sp>
      <p:sp>
        <p:nvSpPr>
          <p:cNvPr id="11267" name="Rectangle 2"/>
          <p:cNvSpPr>
            <a:spLocks noGrp="1" noChangeArrowheads="1"/>
          </p:cNvSpPr>
          <p:nvPr>
            <p:ph type="title"/>
          </p:nvPr>
        </p:nvSpPr>
        <p:spPr/>
        <p:txBody>
          <a:bodyPr/>
          <a:lstStyle/>
          <a:p>
            <a:pPr eaLnBrk="1" hangingPunct="1"/>
            <a:r>
              <a:rPr lang="en-US" altLang="zh-TW" dirty="0">
                <a:solidFill>
                  <a:srgbClr val="002060"/>
                </a:solidFill>
                <a:ea typeface="新細明體" pitchFamily="18" charset="-120"/>
              </a:rPr>
              <a:t>The knapsack problem</a:t>
            </a:r>
          </a:p>
        </p:txBody>
      </p:sp>
      <p:sp>
        <p:nvSpPr>
          <p:cNvPr id="11268" name="Rectangle 3"/>
          <p:cNvSpPr>
            <a:spLocks noGrp="1" noChangeArrowheads="1"/>
          </p:cNvSpPr>
          <p:nvPr>
            <p:ph type="body" idx="1"/>
          </p:nvPr>
        </p:nvSpPr>
        <p:spPr>
          <a:xfrm>
            <a:off x="190500" y="919163"/>
            <a:ext cx="9715500" cy="5526087"/>
          </a:xfrm>
        </p:spPr>
        <p:txBody>
          <a:bodyPr/>
          <a:lstStyle/>
          <a:p>
            <a:pPr marL="0" indent="0">
              <a:buNone/>
            </a:pPr>
            <a:r>
              <a:rPr lang="en-US" altLang="zh-TW" sz="2400" dirty="0">
                <a:ea typeface="新細明體" pitchFamily="18" charset="-120"/>
              </a:rPr>
              <a:t>At a flea market in Rome, you spot </a:t>
            </a:r>
            <a:r>
              <a:rPr lang="en-US" altLang="zh-TW" sz="2400" b="1" i="1" dirty="0">
                <a:ea typeface="新細明體" pitchFamily="18" charset="-120"/>
              </a:rPr>
              <a:t>n</a:t>
            </a:r>
            <a:r>
              <a:rPr lang="en-US" altLang="zh-TW" sz="2400" dirty="0">
                <a:ea typeface="新細明體" pitchFamily="18" charset="-120"/>
              </a:rPr>
              <a:t> objects (old pictures, a vessel,</a:t>
            </a:r>
          </a:p>
          <a:p>
            <a:pPr marL="0" indent="0">
              <a:buNone/>
            </a:pPr>
            <a:r>
              <a:rPr lang="en-US" altLang="zh-TW" sz="2400" dirty="0">
                <a:ea typeface="新細明體" pitchFamily="18" charset="-120"/>
              </a:rPr>
              <a:t>Rusty medals…) that you could re-sell in your antique shop for about </a:t>
            </a:r>
          </a:p>
          <a:p>
            <a:pPr marL="0" indent="0">
              <a:buNone/>
            </a:pPr>
            <a:r>
              <a:rPr lang="en-US" altLang="zh-TW" sz="2400" dirty="0">
                <a:solidFill>
                  <a:srgbClr val="33CC33"/>
                </a:solidFill>
                <a:ea typeface="新細明體" pitchFamily="18" charset="-120"/>
              </a:rPr>
              <a:t>double</a:t>
            </a:r>
            <a:r>
              <a:rPr lang="en-US" altLang="zh-TW" sz="2400" dirty="0">
                <a:ea typeface="新細明體" pitchFamily="18" charset="-120"/>
              </a:rPr>
              <a:t> the price.</a:t>
            </a:r>
          </a:p>
          <a:p>
            <a:pPr marL="0" indent="0">
              <a:buNone/>
            </a:pPr>
            <a:endParaRPr lang="en-US" altLang="zh-TW" sz="2400" dirty="0">
              <a:ea typeface="新細明體" pitchFamily="18" charset="-120"/>
            </a:endParaRPr>
          </a:p>
          <a:p>
            <a:pPr marL="0" indent="0">
              <a:buNone/>
            </a:pPr>
            <a:r>
              <a:rPr lang="en-US" altLang="zh-TW" sz="2400" dirty="0">
                <a:solidFill>
                  <a:schemeClr val="accent2"/>
                </a:solidFill>
                <a:ea typeface="新細明體" pitchFamily="18" charset="-120"/>
              </a:rPr>
              <a:t> ►</a:t>
            </a:r>
            <a:r>
              <a:rPr lang="en-US" altLang="zh-TW" sz="2400" dirty="0">
                <a:ea typeface="新細明體" pitchFamily="18" charset="-120"/>
              </a:rPr>
              <a:t>You want these objects to pay for your flight ticket to</a:t>
            </a:r>
          </a:p>
          <a:p>
            <a:pPr marL="0" indent="0">
              <a:buNone/>
            </a:pPr>
            <a:r>
              <a:rPr lang="en-US" altLang="zh-TW" sz="2400" dirty="0">
                <a:solidFill>
                  <a:schemeClr val="accent2"/>
                </a:solidFill>
                <a:ea typeface="新細明體" pitchFamily="18" charset="-120"/>
              </a:rPr>
              <a:t>   </a:t>
            </a:r>
            <a:r>
              <a:rPr lang="en-US" altLang="zh-TW" sz="2400" dirty="0">
                <a:ea typeface="新細明體" pitchFamily="18" charset="-120"/>
              </a:rPr>
              <a:t>Rome, which cost </a:t>
            </a:r>
            <a:r>
              <a:rPr lang="en-US" altLang="zh-TW" sz="2400" i="1" dirty="0">
                <a:ea typeface="新細明體" pitchFamily="18" charset="-120"/>
              </a:rPr>
              <a:t>C</a:t>
            </a:r>
            <a:r>
              <a:rPr lang="en-US" altLang="zh-TW" sz="2400" dirty="0">
                <a:ea typeface="新細明體" pitchFamily="18" charset="-120"/>
              </a:rPr>
              <a:t>.</a:t>
            </a:r>
          </a:p>
          <a:p>
            <a:pPr marL="0" indent="0">
              <a:buNone/>
            </a:pPr>
            <a:endParaRPr lang="en-US" altLang="zh-TW" sz="2400" dirty="0">
              <a:solidFill>
                <a:schemeClr val="accent2"/>
              </a:solidFill>
              <a:ea typeface="新細明體" pitchFamily="18" charset="-120"/>
            </a:endParaRPr>
          </a:p>
          <a:p>
            <a:pPr marL="0" indent="0">
              <a:buNone/>
            </a:pPr>
            <a:r>
              <a:rPr lang="en-US" altLang="zh-TW" sz="2400" dirty="0">
                <a:solidFill>
                  <a:schemeClr val="accent2"/>
                </a:solidFill>
                <a:ea typeface="新細明體" pitchFamily="18" charset="-120"/>
              </a:rPr>
              <a:t> ►</a:t>
            </a:r>
            <a:r>
              <a:rPr lang="en-US" altLang="zh-TW" sz="2400" dirty="0">
                <a:ea typeface="新細明體" pitchFamily="18" charset="-120"/>
              </a:rPr>
              <a:t>Also, your backpack CAN carry all of them, but you don’t want it</a:t>
            </a:r>
          </a:p>
          <a:p>
            <a:pPr marL="0" indent="0">
              <a:buNone/>
            </a:pPr>
            <a:r>
              <a:rPr lang="en-US" altLang="zh-TW" sz="2400" dirty="0">
                <a:ea typeface="新細明體" pitchFamily="18" charset="-120"/>
              </a:rPr>
              <a:t>   heavy, so you want to buy the objects that will </a:t>
            </a:r>
            <a:r>
              <a:rPr lang="en-US" altLang="zh-TW" sz="2400" i="1" dirty="0">
                <a:effectLst>
                  <a:outerShdw blurRad="38100" dist="38100" dir="2700000" algn="tl">
                    <a:srgbClr val="000000">
                      <a:alpha val="43137"/>
                    </a:srgbClr>
                  </a:outerShdw>
                </a:effectLst>
                <a:ea typeface="新細明體" pitchFamily="18" charset="-120"/>
              </a:rPr>
              <a:t>load</a:t>
            </a:r>
            <a:r>
              <a:rPr lang="en-US" altLang="zh-TW" sz="2400" dirty="0">
                <a:ea typeface="新細明體" pitchFamily="18" charset="-120"/>
              </a:rPr>
              <a:t> your backpack</a:t>
            </a:r>
          </a:p>
          <a:p>
            <a:pPr marL="0" indent="0">
              <a:buNone/>
            </a:pPr>
            <a:r>
              <a:rPr lang="en-US" altLang="zh-TW" sz="2400" dirty="0">
                <a:ea typeface="新細明體" pitchFamily="18" charset="-120"/>
              </a:rPr>
              <a:t>   </a:t>
            </a:r>
            <a:r>
              <a:rPr lang="en-US" altLang="zh-TW" sz="2400" i="1" u="sng" dirty="0">
                <a:ea typeface="新細明體" pitchFamily="18" charset="-120"/>
              </a:rPr>
              <a:t>as </a:t>
            </a:r>
            <a:r>
              <a:rPr lang="en-US" altLang="zh-TW" sz="2400" b="1" i="1" u="sng" dirty="0">
                <a:ea typeface="新細明體" pitchFamily="18" charset="-120"/>
              </a:rPr>
              <a:t>little</a:t>
            </a:r>
            <a:r>
              <a:rPr lang="en-US" altLang="zh-TW" sz="2400" i="1" u="sng" dirty="0">
                <a:ea typeface="新細明體" pitchFamily="18" charset="-120"/>
              </a:rPr>
              <a:t> as possible</a:t>
            </a:r>
            <a:r>
              <a:rPr lang="en-US" altLang="zh-TW" sz="2400" dirty="0">
                <a:ea typeface="新細明體" pitchFamily="18" charset="-120"/>
              </a:rPr>
              <a:t>.</a:t>
            </a:r>
          </a:p>
          <a:p>
            <a:pPr marL="0" indent="0">
              <a:buNone/>
            </a:pPr>
            <a:endParaRPr lang="en-US" altLang="zh-TW" sz="2400" dirty="0">
              <a:ea typeface="新細明體" pitchFamily="18" charset="-120"/>
            </a:endParaRPr>
          </a:p>
          <a:p>
            <a:pPr marL="0" indent="0">
              <a:buNone/>
            </a:pPr>
            <a:r>
              <a:rPr lang="en-US" altLang="zh-TW" sz="2400" dirty="0">
                <a:ea typeface="新細明體" pitchFamily="18" charset="-120"/>
              </a:rPr>
              <a:t>How do you solve this problem?</a:t>
            </a:r>
            <a:endParaRPr lang="zh-TW" altLang="en-US" sz="2400" dirty="0">
              <a:ea typeface="新細明體" pitchFamily="18" charset="-12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641C2668-BE25-4EF1-85CF-2F8EBA1A2980}" type="slidenum">
              <a:rPr lang="zh-TW" altLang="en-US" smtClean="0">
                <a:latin typeface="Times New Roman" pitchFamily="18" charset="0"/>
              </a:rPr>
              <a:pPr eaLnBrk="1" hangingPunct="1"/>
              <a:t>46</a:t>
            </a:fld>
            <a:endParaRPr lang="en-US" altLang="zh-TW">
              <a:latin typeface="Times New Roman" pitchFamily="18" charset="0"/>
            </a:endParaRPr>
          </a:p>
        </p:txBody>
      </p:sp>
      <p:sp>
        <p:nvSpPr>
          <p:cNvPr id="12291" name="Rectangle 2"/>
          <p:cNvSpPr>
            <a:spLocks noGrp="1" noChangeArrowheads="1"/>
          </p:cNvSpPr>
          <p:nvPr>
            <p:ph type="title"/>
          </p:nvPr>
        </p:nvSpPr>
        <p:spPr>
          <a:xfrm>
            <a:off x="0" y="0"/>
            <a:ext cx="9906000" cy="685800"/>
          </a:xfrm>
        </p:spPr>
        <p:txBody>
          <a:bodyPr/>
          <a:lstStyle/>
          <a:p>
            <a:pPr eaLnBrk="1" hangingPunct="1"/>
            <a:r>
              <a:rPr lang="en-US" altLang="zh-TW" sz="4000" dirty="0">
                <a:solidFill>
                  <a:srgbClr val="002060"/>
                </a:solidFill>
                <a:ea typeface="新細明體" pitchFamily="18" charset="-120"/>
              </a:rPr>
              <a:t>The knapsack problem</a:t>
            </a:r>
          </a:p>
        </p:txBody>
      </p:sp>
      <mc:AlternateContent xmlns:mc="http://schemas.openxmlformats.org/markup-compatibility/2006">
        <mc:Choice xmlns:a14="http://schemas.microsoft.com/office/drawing/2010/main" Requires="a14">
          <p:sp>
            <p:nvSpPr>
              <p:cNvPr id="12292" name="Rectangle 3"/>
              <p:cNvSpPr>
                <a:spLocks noGrp="1" noChangeArrowheads="1"/>
              </p:cNvSpPr>
              <p:nvPr>
                <p:ph type="body" idx="1"/>
              </p:nvPr>
            </p:nvSpPr>
            <p:spPr/>
            <p:txBody>
              <a:bodyPr/>
              <a:lstStyle/>
              <a:p>
                <a:pPr marL="0" indent="0">
                  <a:buNone/>
                </a:pPr>
                <a:r>
                  <a:rPr lang="en-US" altLang="zh-TW" sz="2400" dirty="0">
                    <a:latin typeface="+mj-lt"/>
                    <a:ea typeface="新細明體" pitchFamily="18" charset="-120"/>
                  </a:rPr>
                  <a:t>Each object </a:t>
                </a:r>
                <a:r>
                  <a:rPr lang="en-US" altLang="zh-TW" sz="2400" i="1" dirty="0" err="1">
                    <a:latin typeface="+mj-lt"/>
                    <a:ea typeface="新細明體" pitchFamily="18" charset="-120"/>
                  </a:rPr>
                  <a:t>i</a:t>
                </a:r>
                <a:r>
                  <a:rPr lang="en-US" altLang="zh-TW" sz="2400" dirty="0">
                    <a:latin typeface="+mj-lt"/>
                    <a:ea typeface="新細明體" pitchFamily="18" charset="-120"/>
                  </a:rPr>
                  <a:t> = 1,2 ….,</a:t>
                </a:r>
                <a:r>
                  <a:rPr lang="en-US" altLang="zh-TW" sz="2400" i="1" dirty="0">
                    <a:latin typeface="+mj-lt"/>
                    <a:ea typeface="新細明體" pitchFamily="18" charset="-120"/>
                  </a:rPr>
                  <a:t>n</a:t>
                </a:r>
                <a:r>
                  <a:rPr lang="en-US" altLang="zh-TW" sz="2400" dirty="0">
                    <a:latin typeface="+mj-lt"/>
                    <a:ea typeface="新細明體" pitchFamily="18" charset="-120"/>
                  </a:rPr>
                  <a:t> has a price </a:t>
                </a:r>
                <a14:m>
                  <m:oMath xmlns:m="http://schemas.openxmlformats.org/officeDocument/2006/math">
                    <m:sSub>
                      <m:sSubPr>
                        <m:ctrlPr>
                          <a:rPr lang="en-US" altLang="zh-TW" sz="2400" i="1" smtClean="0">
                            <a:latin typeface="+mj-lt"/>
                            <a:ea typeface="新細明體" pitchFamily="18" charset="-120"/>
                          </a:rPr>
                        </m:ctrlPr>
                      </m:sSubPr>
                      <m:e>
                        <m:r>
                          <a:rPr lang="en-US" altLang="zh-TW" sz="2400" b="0" i="1" smtClean="0">
                            <a:latin typeface="+mj-lt"/>
                            <a:ea typeface="新細明體" pitchFamily="18" charset="-120"/>
                          </a:rPr>
                          <m:t>𝑝</m:t>
                        </m:r>
                      </m:e>
                      <m:sub>
                        <m:r>
                          <a:rPr lang="en-US" altLang="zh-TW" sz="2400" b="0" i="1" smtClean="0">
                            <a:latin typeface="+mj-lt"/>
                            <a:ea typeface="新細明體" pitchFamily="18" charset="-120"/>
                          </a:rPr>
                          <m:t>𝑖</m:t>
                        </m:r>
                      </m:sub>
                    </m:sSub>
                    <m:r>
                      <a:rPr lang="en-US" altLang="zh-TW" sz="2400" b="0" i="1" smtClean="0">
                        <a:latin typeface="+mj-lt"/>
                        <a:ea typeface="新細明體" pitchFamily="18" charset="-120"/>
                      </a:rPr>
                      <m:t>&gt;0</m:t>
                    </m:r>
                  </m:oMath>
                </a14:m>
                <a:r>
                  <a:rPr lang="en-US" altLang="zh-TW" sz="2400" dirty="0">
                    <a:latin typeface="+mj-lt"/>
                    <a:ea typeface="新細明體" pitchFamily="18" charset="-120"/>
                  </a:rPr>
                  <a:t> and a weight </a:t>
                </a:r>
                <a14:m>
                  <m:oMath xmlns:m="http://schemas.openxmlformats.org/officeDocument/2006/math">
                    <m:sSub>
                      <m:sSubPr>
                        <m:ctrlPr>
                          <a:rPr lang="en-US" altLang="zh-TW" sz="2400" i="1" smtClean="0">
                            <a:latin typeface="+mj-lt"/>
                            <a:ea typeface="新細明體" pitchFamily="18" charset="-120"/>
                          </a:rPr>
                        </m:ctrlPr>
                      </m:sSubPr>
                      <m:e>
                        <m:r>
                          <a:rPr lang="en-US" altLang="zh-TW" sz="2400" b="0" i="1" smtClean="0">
                            <a:latin typeface="+mj-lt"/>
                            <a:ea typeface="新細明體" pitchFamily="18" charset="-120"/>
                          </a:rPr>
                          <m:t>𝑤</m:t>
                        </m:r>
                      </m:e>
                      <m:sub>
                        <m:r>
                          <a:rPr lang="en-US" altLang="zh-TW" sz="2400" b="0" i="1" smtClean="0">
                            <a:latin typeface="+mj-lt"/>
                            <a:ea typeface="新細明體" pitchFamily="18" charset="-120"/>
                          </a:rPr>
                          <m:t>𝑖</m:t>
                        </m:r>
                      </m:sub>
                    </m:sSub>
                    <m:r>
                      <a:rPr lang="en-US" altLang="zh-TW" sz="2400" b="0" i="1" smtClean="0">
                        <a:latin typeface="+mj-lt"/>
                        <a:ea typeface="新細明體" pitchFamily="18" charset="-120"/>
                      </a:rPr>
                      <m:t>&gt;0.</m:t>
                    </m:r>
                  </m:oMath>
                </a14:m>
                <a:endParaRPr lang="en-US" altLang="zh-TW" sz="2400" b="0" dirty="0">
                  <a:latin typeface="+mj-lt"/>
                  <a:ea typeface="新細明體" pitchFamily="18" charset="-120"/>
                </a:endParaRPr>
              </a:p>
              <a:p>
                <a:pPr marL="0" indent="0">
                  <a:buNone/>
                </a:pPr>
                <a:endParaRPr lang="en-US" altLang="zh-TW" sz="2400" b="0" dirty="0">
                  <a:latin typeface="Times New Roman" pitchFamily="18" charset="0"/>
                  <a:ea typeface="新細明體" pitchFamily="18" charset="-120"/>
                </a:endParaRPr>
              </a:p>
              <a:p>
                <a:pPr marL="0" indent="0">
                  <a:buNone/>
                </a:pPr>
                <a:r>
                  <a:rPr lang="en-US" altLang="zh-TW" sz="2400" dirty="0">
                    <a:solidFill>
                      <a:schemeClr val="accent2"/>
                    </a:solidFill>
                    <a:ea typeface="新細明體" pitchFamily="18" charset="-120"/>
                  </a:rPr>
                  <a:t>  ► </a:t>
                </a:r>
                <a:r>
                  <a:rPr lang="en-US" altLang="zh-TW" sz="2400" b="1" dirty="0">
                    <a:solidFill>
                      <a:srgbClr val="0070C0"/>
                    </a:solidFill>
                    <a:ea typeface="新細明體" pitchFamily="18" charset="-120"/>
                  </a:rPr>
                  <a:t>Variables: </a:t>
                </a:r>
              </a:p>
              <a:p>
                <a:pPr marL="0" indent="0">
                  <a:buNone/>
                </a:pPr>
                <a:r>
                  <a:rPr lang="en-US" altLang="zh-TW" sz="2400" b="1" dirty="0">
                    <a:ea typeface="新細明體" pitchFamily="18" charset="-120"/>
                  </a:rPr>
                  <a:t>    </a:t>
                </a:r>
                <a:r>
                  <a:rPr lang="en-US" altLang="zh-TW" sz="2400" dirty="0">
                    <a:ea typeface="新細明體" pitchFamily="18" charset="-120"/>
                  </a:rPr>
                  <a:t>one variable </a:t>
                </a:r>
                <a14:m>
                  <m:oMath xmlns:m="http://schemas.openxmlformats.org/officeDocument/2006/math">
                    <m:sSub>
                      <m:sSubPr>
                        <m:ctrlPr>
                          <a:rPr lang="en-US" altLang="zh-TW" sz="2400" i="1" smtClean="0">
                            <a:latin typeface="Cambria Math" panose="02040503050406030204" pitchFamily="18" charset="0"/>
                            <a:ea typeface="新細明體" pitchFamily="18" charset="-120"/>
                          </a:rPr>
                        </m:ctrlPr>
                      </m:sSubPr>
                      <m:e>
                        <m:r>
                          <a:rPr lang="en-US" altLang="zh-TW" sz="2400" b="0" i="1" smtClean="0">
                            <a:latin typeface="Cambria Math"/>
                            <a:ea typeface="新細明體" pitchFamily="18" charset="-120"/>
                          </a:rPr>
                          <m:t>𝑥</m:t>
                        </m:r>
                      </m:e>
                      <m:sub>
                        <m:r>
                          <a:rPr lang="en-US" altLang="zh-TW" sz="2400" b="0" i="1" smtClean="0">
                            <a:latin typeface="Cambria Math"/>
                            <a:ea typeface="新細明體" pitchFamily="18" charset="-120"/>
                          </a:rPr>
                          <m:t>𝑖</m:t>
                        </m:r>
                      </m:sub>
                    </m:sSub>
                  </m:oMath>
                </a14:m>
                <a:r>
                  <a:rPr lang="en-US" altLang="zh-TW" sz="2400" dirty="0">
                    <a:ea typeface="新細明體" pitchFamily="18" charset="-120"/>
                  </a:rPr>
                  <a:t> for each </a:t>
                </a:r>
                <a:r>
                  <a:rPr lang="en-US" altLang="zh-TW" sz="2400" i="1" dirty="0">
                    <a:ea typeface="新細明體" pitchFamily="18" charset="-120"/>
                  </a:rPr>
                  <a:t>i</a:t>
                </a:r>
                <a:r>
                  <a:rPr lang="en-US" altLang="zh-TW" sz="2400" dirty="0">
                    <a:ea typeface="新細明體" pitchFamily="18" charset="-120"/>
                  </a:rPr>
                  <a:t>=1,2,…,n.</a:t>
                </a:r>
              </a:p>
              <a:p>
                <a:pPr marL="0" indent="0">
                  <a:buNone/>
                </a:pPr>
                <a:r>
                  <a:rPr lang="en-US" altLang="zh-TW" sz="2400" dirty="0">
                    <a:ea typeface="新細明體" pitchFamily="18" charset="-120"/>
                    <a:sym typeface="Wingdings" panose="05000000000000000000" pitchFamily="2" charset="2"/>
                  </a:rPr>
                  <a:t> </a:t>
                </a:r>
                <a:r>
                  <a:rPr lang="en-US" altLang="zh-TW" sz="2400" dirty="0">
                    <a:ea typeface="新細明體" pitchFamily="18" charset="-120"/>
                  </a:rPr>
                  <a:t>x</a:t>
                </a:r>
                <a:r>
                  <a:rPr lang="en-US" altLang="zh-TW" sz="2400" baseline="-25000" dirty="0">
                    <a:ea typeface="新細明體" pitchFamily="18" charset="-120"/>
                  </a:rPr>
                  <a:t>i</a:t>
                </a:r>
                <a:r>
                  <a:rPr lang="en-US" altLang="zh-TW" sz="2400" dirty="0">
                    <a:ea typeface="新細明體" pitchFamily="18" charset="-120"/>
                  </a:rPr>
                  <a:t> is a “yes (</a:t>
                </a:r>
                <a14:m>
                  <m:oMath xmlns:m="http://schemas.openxmlformats.org/officeDocument/2006/math">
                    <m:sSub>
                      <m:sSubPr>
                        <m:ctrlPr>
                          <a:rPr lang="en-US" altLang="zh-TW" sz="2400" i="1">
                            <a:solidFill>
                              <a:srgbClr val="C00000"/>
                            </a:solidFill>
                            <a:latin typeface="Cambria Math" panose="02040503050406030204" pitchFamily="18" charset="0"/>
                            <a:ea typeface="新細明體" pitchFamily="18" charset="-120"/>
                          </a:rPr>
                        </m:ctrlPr>
                      </m:sSubPr>
                      <m:e>
                        <m:r>
                          <a:rPr lang="en-US" altLang="zh-TW" sz="2400" i="1">
                            <a:solidFill>
                              <a:srgbClr val="C00000"/>
                            </a:solidFill>
                            <a:latin typeface="Cambria Math"/>
                            <a:ea typeface="新細明體" pitchFamily="18" charset="-120"/>
                          </a:rPr>
                          <m:t>𝑥</m:t>
                        </m:r>
                      </m:e>
                      <m:sub>
                        <m:r>
                          <a:rPr lang="en-US" altLang="zh-TW" sz="2400" i="1">
                            <a:solidFill>
                              <a:srgbClr val="C00000"/>
                            </a:solidFill>
                            <a:latin typeface="Cambria Math"/>
                            <a:ea typeface="新細明體" pitchFamily="18" charset="-120"/>
                          </a:rPr>
                          <m:t>𝑖</m:t>
                        </m:r>
                      </m:sub>
                    </m:sSub>
                    <m:r>
                      <a:rPr lang="en-US" altLang="zh-TW" sz="2400" i="1">
                        <a:latin typeface="Cambria Math"/>
                        <a:ea typeface="新細明體" pitchFamily="18" charset="-120"/>
                      </a:rPr>
                      <m:t>=1</m:t>
                    </m:r>
                  </m:oMath>
                </a14:m>
                <a:r>
                  <a:rPr lang="en-US" altLang="zh-TW" sz="2400" dirty="0">
                    <a:ea typeface="新細明體" pitchFamily="18" charset="-120"/>
                  </a:rPr>
                  <a:t>) /no (</a:t>
                </a:r>
                <a14:m>
                  <m:oMath xmlns:m="http://schemas.openxmlformats.org/officeDocument/2006/math">
                    <m:sSub>
                      <m:sSubPr>
                        <m:ctrlPr>
                          <a:rPr lang="en-US" altLang="zh-TW" sz="2400" i="1">
                            <a:solidFill>
                              <a:srgbClr val="C00000"/>
                            </a:solidFill>
                            <a:latin typeface="Cambria Math" panose="02040503050406030204" pitchFamily="18" charset="0"/>
                            <a:ea typeface="新細明體" pitchFamily="18" charset="-120"/>
                          </a:rPr>
                        </m:ctrlPr>
                      </m:sSubPr>
                      <m:e>
                        <m:r>
                          <a:rPr lang="en-US" altLang="zh-TW" sz="2400" i="1">
                            <a:solidFill>
                              <a:srgbClr val="C00000"/>
                            </a:solidFill>
                            <a:latin typeface="Cambria Math"/>
                            <a:ea typeface="新細明體" pitchFamily="18" charset="-120"/>
                          </a:rPr>
                          <m:t>𝑥</m:t>
                        </m:r>
                      </m:e>
                      <m:sub>
                        <m:r>
                          <a:rPr lang="en-US" altLang="zh-TW" sz="2400" i="1">
                            <a:solidFill>
                              <a:srgbClr val="C00000"/>
                            </a:solidFill>
                            <a:latin typeface="Cambria Math"/>
                            <a:ea typeface="新細明體" pitchFamily="18" charset="-120"/>
                          </a:rPr>
                          <m:t>𝑖</m:t>
                        </m:r>
                      </m:sub>
                    </m:sSub>
                    <m:r>
                      <a:rPr lang="en-US" altLang="zh-TW" sz="2400" i="1">
                        <a:latin typeface="Cambria Math"/>
                        <a:ea typeface="新細明體" pitchFamily="18" charset="-120"/>
                      </a:rPr>
                      <m:t>=</m:t>
                    </m:r>
                  </m:oMath>
                </a14:m>
                <a:r>
                  <a:rPr lang="en-US" altLang="zh-TW" sz="2400" dirty="0">
                    <a:ea typeface="新細明體" pitchFamily="18" charset="-120"/>
                  </a:rPr>
                  <a:t>0) ” variable: </a:t>
                </a:r>
                <a:br>
                  <a:rPr lang="en-US" altLang="zh-TW" sz="2400" dirty="0">
                    <a:ea typeface="新細明體" pitchFamily="18" charset="-120"/>
                  </a:rPr>
                </a:br>
                <a:r>
                  <a:rPr lang="en-US" altLang="zh-TW" sz="2400" dirty="0">
                    <a:ea typeface="新細明體" pitchFamily="18" charset="-120"/>
                  </a:rPr>
                  <a:t>    either you take the </a:t>
                </a:r>
                <a:r>
                  <a:rPr lang="en-US" altLang="zh-TW" sz="2400" dirty="0" err="1">
                    <a:ea typeface="新細明體" pitchFamily="18" charset="-120"/>
                  </a:rPr>
                  <a:t>i-th</a:t>
                </a:r>
                <a:r>
                  <a:rPr lang="en-US" altLang="zh-TW" sz="2400" dirty="0">
                    <a:ea typeface="新細明體" pitchFamily="18" charset="-120"/>
                  </a:rPr>
                  <a:t> object (</a:t>
                </a:r>
                <a14:m>
                  <m:oMath xmlns:m="http://schemas.openxmlformats.org/officeDocument/2006/math">
                    <m:sSub>
                      <m:sSubPr>
                        <m:ctrlPr>
                          <a:rPr lang="en-US" altLang="zh-TW" sz="2400" i="1" smtClean="0">
                            <a:solidFill>
                              <a:srgbClr val="C00000"/>
                            </a:solidFill>
                            <a:latin typeface="Cambria Math" panose="02040503050406030204" pitchFamily="18" charset="0"/>
                            <a:ea typeface="新細明體" pitchFamily="18" charset="-120"/>
                          </a:rPr>
                        </m:ctrlPr>
                      </m:sSubPr>
                      <m:e>
                        <m:r>
                          <a:rPr lang="en-US" altLang="zh-TW" sz="2400" b="0" i="1" smtClean="0">
                            <a:solidFill>
                              <a:srgbClr val="C00000"/>
                            </a:solidFill>
                            <a:latin typeface="Cambria Math"/>
                            <a:ea typeface="新細明體" pitchFamily="18" charset="-120"/>
                          </a:rPr>
                          <m:t>𝑥</m:t>
                        </m:r>
                      </m:e>
                      <m:sub>
                        <m:r>
                          <a:rPr lang="en-US" altLang="zh-TW" sz="2400" b="0" i="1" smtClean="0">
                            <a:solidFill>
                              <a:srgbClr val="C00000"/>
                            </a:solidFill>
                            <a:latin typeface="Cambria Math"/>
                            <a:ea typeface="新細明體" pitchFamily="18" charset="-120"/>
                          </a:rPr>
                          <m:t>𝑖</m:t>
                        </m:r>
                      </m:sub>
                    </m:sSub>
                    <m:r>
                      <a:rPr lang="en-US" altLang="zh-TW" sz="2400" b="0" i="1" smtClean="0">
                        <a:latin typeface="Cambria Math"/>
                        <a:ea typeface="新細明體" pitchFamily="18" charset="-120"/>
                      </a:rPr>
                      <m:t>=1</m:t>
                    </m:r>
                  </m:oMath>
                </a14:m>
                <a:r>
                  <a:rPr lang="en-US" altLang="zh-TW" sz="2400" dirty="0">
                    <a:ea typeface="新細明體" pitchFamily="18" charset="-120"/>
                  </a:rPr>
                  <a:t>) or you do not(</a:t>
                </a:r>
                <a14:m>
                  <m:oMath xmlns:m="http://schemas.openxmlformats.org/officeDocument/2006/math">
                    <m:sSub>
                      <m:sSubPr>
                        <m:ctrlPr>
                          <a:rPr lang="en-US" altLang="zh-TW" sz="2400" i="1" smtClean="0">
                            <a:solidFill>
                              <a:srgbClr val="C00000"/>
                            </a:solidFill>
                            <a:latin typeface="Cambria Math" panose="02040503050406030204" pitchFamily="18" charset="0"/>
                            <a:ea typeface="新細明體" pitchFamily="18" charset="-120"/>
                          </a:rPr>
                        </m:ctrlPr>
                      </m:sSubPr>
                      <m:e>
                        <m:r>
                          <a:rPr lang="en-US" altLang="zh-TW" sz="2400" b="0" i="1" smtClean="0">
                            <a:solidFill>
                              <a:srgbClr val="C00000"/>
                            </a:solidFill>
                            <a:latin typeface="Cambria Math"/>
                            <a:ea typeface="新細明體" pitchFamily="18" charset="-120"/>
                          </a:rPr>
                          <m:t>𝑥</m:t>
                        </m:r>
                      </m:e>
                      <m:sub>
                        <m:r>
                          <a:rPr lang="en-US" altLang="zh-TW" sz="2400" b="0" i="1" smtClean="0">
                            <a:solidFill>
                              <a:srgbClr val="C00000"/>
                            </a:solidFill>
                            <a:latin typeface="Cambria Math"/>
                            <a:ea typeface="新細明體" pitchFamily="18" charset="-120"/>
                          </a:rPr>
                          <m:t>𝑖</m:t>
                        </m:r>
                      </m:sub>
                    </m:sSub>
                    <m:r>
                      <a:rPr lang="en-US" altLang="zh-TW" sz="2400" b="0" i="1" smtClean="0">
                        <a:latin typeface="Cambria Math"/>
                        <a:ea typeface="新細明體" pitchFamily="18" charset="-120"/>
                      </a:rPr>
                      <m:t>=0</m:t>
                    </m:r>
                  </m:oMath>
                </a14:m>
                <a:r>
                  <a:rPr lang="en-US" altLang="zh-TW" sz="2400" dirty="0">
                    <a:ea typeface="新細明體" pitchFamily="18" charset="-120"/>
                  </a:rPr>
                  <a:t>).</a:t>
                </a:r>
              </a:p>
              <a:p>
                <a:pPr marL="0" indent="0">
                  <a:buNone/>
                </a:pPr>
                <a:endParaRPr lang="en-US" altLang="zh-TW" sz="2400" dirty="0">
                  <a:ea typeface="新細明體" pitchFamily="18" charset="-120"/>
                </a:endParaRPr>
              </a:p>
              <a:p>
                <a:pPr marL="0" indent="0">
                  <a:buNone/>
                </a:pPr>
                <a:r>
                  <a:rPr lang="en-US" altLang="zh-TW" sz="2400" dirty="0">
                    <a:solidFill>
                      <a:schemeClr val="accent2"/>
                    </a:solidFill>
                    <a:ea typeface="新細明體" pitchFamily="18" charset="-120"/>
                  </a:rPr>
                  <a:t>  ► </a:t>
                </a:r>
                <a:r>
                  <a:rPr lang="en-US" altLang="zh-TW" sz="2400" b="1" dirty="0">
                    <a:solidFill>
                      <a:srgbClr val="0070C0"/>
                    </a:solidFill>
                    <a:ea typeface="新細明體" pitchFamily="18" charset="-120"/>
                  </a:rPr>
                  <a:t>Constraint:</a:t>
                </a:r>
                <a:r>
                  <a:rPr lang="zh-TW" altLang="en-US" sz="2400" b="1" dirty="0">
                    <a:solidFill>
                      <a:srgbClr val="0070C0"/>
                    </a:solidFill>
                    <a:ea typeface="新細明體" pitchFamily="18" charset="-120"/>
                  </a:rPr>
                  <a:t> </a:t>
                </a:r>
                <a:endParaRPr lang="en-US" altLang="zh-TW" sz="2400" b="1" dirty="0">
                  <a:solidFill>
                    <a:srgbClr val="0070C0"/>
                  </a:solidFill>
                  <a:ea typeface="新細明體" pitchFamily="18" charset="-120"/>
                </a:endParaRPr>
              </a:p>
              <a:p>
                <a:pPr marL="0" indent="0">
                  <a:buNone/>
                </a:pPr>
                <a:r>
                  <a:rPr lang="en-US" altLang="zh-TW" sz="2400" b="1" dirty="0">
                    <a:solidFill>
                      <a:schemeClr val="tx1"/>
                    </a:solidFill>
                    <a:ea typeface="新細明體" pitchFamily="18" charset="-120"/>
                  </a:rPr>
                  <a:t>    </a:t>
                </a:r>
                <a:r>
                  <a:rPr lang="en-US" altLang="zh-TW" sz="2400" dirty="0">
                    <a:solidFill>
                      <a:schemeClr val="tx1"/>
                    </a:solidFill>
                    <a:ea typeface="新細明體" pitchFamily="18" charset="-120"/>
                  </a:rPr>
                  <a:t>total profit must </a:t>
                </a:r>
                <a:r>
                  <a:rPr lang="en-US" altLang="zh-TW" sz="2400" u="sng" dirty="0">
                    <a:solidFill>
                      <a:schemeClr val="tx1"/>
                    </a:solidFill>
                    <a:ea typeface="新細明體" pitchFamily="18" charset="-120"/>
                  </a:rPr>
                  <a:t>be </a:t>
                </a:r>
                <a:r>
                  <a:rPr lang="en-US" altLang="zh-TW" sz="2400" b="1" u="sng" dirty="0">
                    <a:solidFill>
                      <a:srgbClr val="006600"/>
                    </a:solidFill>
                    <a:ea typeface="新細明體" pitchFamily="18" charset="-120"/>
                  </a:rPr>
                  <a:t>at least </a:t>
                </a:r>
                <a:r>
                  <a:rPr lang="en-US" altLang="zh-TW" sz="2400" u="sng" dirty="0">
                    <a:solidFill>
                      <a:schemeClr val="tx1"/>
                    </a:solidFill>
                    <a:ea typeface="新細明體" pitchFamily="18" charset="-120"/>
                  </a:rPr>
                  <a:t>C</a:t>
                </a:r>
              </a:p>
              <a:p>
                <a:pPr marL="0" indent="0">
                  <a:buNone/>
                </a:pPr>
                <a:r>
                  <a:rPr lang="en-US" altLang="zh-TW" sz="2400" dirty="0">
                    <a:solidFill>
                      <a:schemeClr val="tx1"/>
                    </a:solidFill>
                    <a:ea typeface="新細明體" pitchFamily="18" charset="-120"/>
                  </a:rPr>
                  <a:t>    (As you’ll double the price when selling them at your store,</a:t>
                </a:r>
              </a:p>
              <a:p>
                <a:pPr marL="0" indent="0">
                  <a:buNone/>
                </a:pPr>
                <a:r>
                  <a:rPr lang="en-US" altLang="zh-TW" sz="2400" dirty="0">
                    <a:solidFill>
                      <a:schemeClr val="tx1"/>
                    </a:solidFill>
                    <a:ea typeface="新細明體" pitchFamily="18" charset="-120"/>
                  </a:rPr>
                  <a:t>     the </a:t>
                </a:r>
                <a:r>
                  <a:rPr lang="en-US" altLang="zh-TW" sz="2400" dirty="0">
                    <a:ea typeface="新細明體" pitchFamily="18" charset="-120"/>
                  </a:rPr>
                  <a:t>profit</a:t>
                </a:r>
                <a:r>
                  <a:rPr lang="en-US" altLang="zh-TW" sz="2400" dirty="0">
                    <a:solidFill>
                      <a:schemeClr val="tx1"/>
                    </a:solidFill>
                    <a:ea typeface="新細明體" pitchFamily="18" charset="-120"/>
                  </a:rPr>
                  <a:t> for each object is exactly </a:t>
                </a:r>
                <a14:m>
                  <m:oMath xmlns:m="http://schemas.openxmlformats.org/officeDocument/2006/math">
                    <m:sSub>
                      <m:sSubPr>
                        <m:ctrlPr>
                          <a:rPr lang="en-US" altLang="zh-TW" sz="2400" i="1" smtClean="0">
                            <a:solidFill>
                              <a:schemeClr val="tx1"/>
                            </a:solidFill>
                            <a:latin typeface="Cambria Math" panose="02040503050406030204" pitchFamily="18" charset="0"/>
                            <a:ea typeface="新細明體" pitchFamily="18" charset="-120"/>
                          </a:rPr>
                        </m:ctrlPr>
                      </m:sSubPr>
                      <m:e>
                        <m:r>
                          <a:rPr lang="en-US" altLang="zh-TW" sz="2400" b="0" i="1" smtClean="0">
                            <a:solidFill>
                              <a:schemeClr val="tx1"/>
                            </a:solidFill>
                            <a:latin typeface="Cambria Math"/>
                            <a:ea typeface="新細明體" pitchFamily="18" charset="-120"/>
                          </a:rPr>
                          <m:t>𝑝</m:t>
                        </m:r>
                      </m:e>
                      <m:sub>
                        <m:r>
                          <a:rPr lang="en-US" altLang="zh-TW" sz="2400" b="0" i="1" smtClean="0">
                            <a:solidFill>
                              <a:schemeClr val="tx1"/>
                            </a:solidFill>
                            <a:latin typeface="Cambria Math"/>
                            <a:ea typeface="新細明體" pitchFamily="18" charset="-120"/>
                          </a:rPr>
                          <m:t>𝑖</m:t>
                        </m:r>
                      </m:sub>
                    </m:sSub>
                  </m:oMath>
                </a14:m>
                <a:r>
                  <a:rPr lang="en-US" altLang="zh-TW" sz="2400" dirty="0">
                    <a:solidFill>
                      <a:schemeClr val="tx1"/>
                    </a:solidFill>
                    <a:ea typeface="新細明體" pitchFamily="18" charset="-120"/>
                  </a:rPr>
                  <a:t>)</a:t>
                </a:r>
              </a:p>
              <a:p>
                <a:pPr marL="0" indent="0">
                  <a:buNone/>
                </a:pPr>
                <a:endParaRPr lang="en-US" altLang="zh-TW" sz="2400" dirty="0">
                  <a:latin typeface="Times New Roman" pitchFamily="18" charset="0"/>
                  <a:ea typeface="新細明體" pitchFamily="18" charset="-120"/>
                </a:endParaRPr>
              </a:p>
              <a:p>
                <a:pPr marL="0" indent="0">
                  <a:buNone/>
                </a:pPr>
                <a:r>
                  <a:rPr lang="en-US" altLang="zh-TW" dirty="0">
                    <a:solidFill>
                      <a:schemeClr val="accent2"/>
                    </a:solidFill>
                    <a:ea typeface="新細明體" pitchFamily="18" charset="-120"/>
                  </a:rPr>
                  <a:t>  ► </a:t>
                </a:r>
                <a:r>
                  <a:rPr lang="en-US" altLang="zh-TW" sz="2400" b="1" dirty="0">
                    <a:solidFill>
                      <a:srgbClr val="0070C0"/>
                    </a:solidFill>
                    <a:ea typeface="新細明體" pitchFamily="18" charset="-120"/>
                  </a:rPr>
                  <a:t>Objective function:</a:t>
                </a:r>
              </a:p>
              <a:p>
                <a:pPr marL="0" indent="0">
                  <a:buNone/>
                </a:pPr>
                <a:r>
                  <a:rPr lang="en-US" altLang="zh-TW" sz="2400" b="1" dirty="0">
                    <a:ea typeface="新細明體" pitchFamily="18" charset="-120"/>
                  </a:rPr>
                  <a:t>    minimize </a:t>
                </a:r>
                <a:r>
                  <a:rPr lang="en-US" altLang="zh-TW" sz="2400" dirty="0">
                    <a:ea typeface="新細明體" pitchFamily="18" charset="-120"/>
                  </a:rPr>
                  <a:t>the </a:t>
                </a:r>
                <a:r>
                  <a:rPr lang="en-US" altLang="zh-TW" sz="2400" dirty="0">
                    <a:solidFill>
                      <a:srgbClr val="C00000"/>
                    </a:solidFill>
                    <a:ea typeface="新細明體" pitchFamily="18" charset="-120"/>
                  </a:rPr>
                  <a:t>total weight</a:t>
                </a:r>
                <a:endParaRPr lang="en-US" altLang="zh-TW" sz="2400" dirty="0">
                  <a:solidFill>
                    <a:srgbClr val="C00000"/>
                  </a:solidFill>
                  <a:latin typeface="Times New Roman" pitchFamily="18" charset="0"/>
                  <a:ea typeface="新細明體" pitchFamily="18" charset="-120"/>
                </a:endParaRPr>
              </a:p>
            </p:txBody>
          </p:sp>
        </mc:Choice>
        <mc:Fallback>
          <p:sp>
            <p:nvSpPr>
              <p:cNvPr id="12292" name="Rectangle 3"/>
              <p:cNvSpPr>
                <a:spLocks noGrp="1" noRot="1" noChangeAspect="1" noMove="1" noResize="1" noEditPoints="1" noAdjustHandles="1" noChangeArrowheads="1" noChangeShapeType="1" noTextEdit="1"/>
              </p:cNvSpPr>
              <p:nvPr>
                <p:ph type="body" idx="1"/>
              </p:nvPr>
            </p:nvSpPr>
            <p:spPr>
              <a:blipFill>
                <a:blip r:embed="rId3"/>
                <a:stretch>
                  <a:fillRect l="-1007" t="-797" b="-1025"/>
                </a:stretch>
              </a:blipFill>
            </p:spPr>
            <p:txBody>
              <a:bodyPr/>
              <a:lstStyle/>
              <a:p>
                <a:r>
                  <a:rPr lang="zh-TW" alt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D5AC41E7-6D25-4F16-8965-B0D2763BBAF8}" type="slidenum">
              <a:rPr lang="zh-TW" altLang="en-US" smtClean="0">
                <a:latin typeface="Times New Roman" pitchFamily="18" charset="0"/>
              </a:rPr>
              <a:pPr eaLnBrk="1" hangingPunct="1"/>
              <a:t>47</a:t>
            </a:fld>
            <a:endParaRPr lang="en-US" altLang="zh-TW">
              <a:latin typeface="Times New Roman" pitchFamily="18" charset="0"/>
            </a:endParaRPr>
          </a:p>
        </p:txBody>
      </p:sp>
      <p:sp>
        <p:nvSpPr>
          <p:cNvPr id="13315" name="Rectangle 2"/>
          <p:cNvSpPr>
            <a:spLocks noGrp="1" noChangeArrowheads="1"/>
          </p:cNvSpPr>
          <p:nvPr>
            <p:ph type="title"/>
          </p:nvPr>
        </p:nvSpPr>
        <p:spPr>
          <a:xfrm>
            <a:off x="0" y="0"/>
            <a:ext cx="9905999" cy="685800"/>
          </a:xfrm>
        </p:spPr>
        <p:txBody>
          <a:bodyPr/>
          <a:lstStyle/>
          <a:p>
            <a:pPr eaLnBrk="1" hangingPunct="1"/>
            <a:r>
              <a:rPr lang="en-US" altLang="zh-TW" dirty="0">
                <a:solidFill>
                  <a:srgbClr val="002060"/>
                </a:solidFill>
                <a:ea typeface="新細明體" pitchFamily="18" charset="-120"/>
              </a:rPr>
              <a:t>First optimization model &amp; Relax#1</a:t>
            </a:r>
          </a:p>
        </p:txBody>
      </p:sp>
      <mc:AlternateContent xmlns:mc="http://schemas.openxmlformats.org/markup-compatibility/2006">
        <mc:Choice xmlns:a14="http://schemas.microsoft.com/office/drawing/2010/main" Requires="a14">
          <p:sp>
            <p:nvSpPr>
              <p:cNvPr id="2" name="內容版面配置區 1"/>
              <p:cNvSpPr>
                <a:spLocks noGrp="1"/>
              </p:cNvSpPr>
              <p:nvPr>
                <p:ph idx="1"/>
              </p:nvPr>
            </p:nvSpPr>
            <p:spPr/>
            <p:txBody>
              <a:bodyPr/>
              <a:lstStyle/>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sz="2400" dirty="0"/>
              </a:p>
              <a:p>
                <a:pPr marL="0" indent="0">
                  <a:buNone/>
                </a:pPr>
                <a:r>
                  <a:rPr lang="en-US" altLang="zh-TW" sz="2400" dirty="0"/>
                  <a:t>Nonconvex! Relax constraint #1:</a:t>
                </a:r>
              </a:p>
              <a:p>
                <a:pPr marL="0" indent="0">
                  <a:buNone/>
                </a:pPr>
                <a:endParaRPr lang="en-US" altLang="zh-TW" dirty="0"/>
              </a:p>
              <a:p>
                <a:pPr marL="0" indent="0">
                  <a:buNone/>
                </a:pPr>
                <a:endParaRPr lang="en-US" altLang="zh-TW" sz="2400" dirty="0">
                  <a:latin typeface="+mj-lt"/>
                </a:endParaRPr>
              </a:p>
              <a:p>
                <a:pPr marL="0" indent="0">
                  <a:buNone/>
                </a:pPr>
                <a:endParaRPr lang="en-US" altLang="zh-TW" sz="2400" dirty="0">
                  <a:latin typeface="+mj-lt"/>
                </a:endParaRPr>
              </a:p>
              <a:p>
                <a:pPr marL="0" indent="0">
                  <a:buNone/>
                </a:pPr>
                <a:endParaRPr lang="en-US" altLang="zh-TW" sz="2400" dirty="0">
                  <a:latin typeface="+mj-lt"/>
                </a:endParaRPr>
              </a:p>
              <a:p>
                <a:pPr marL="0" indent="0">
                  <a:buNone/>
                </a:pPr>
                <a:endParaRPr lang="en-US" altLang="zh-TW" sz="2400" dirty="0">
                  <a:latin typeface="+mj-lt"/>
                </a:endParaRPr>
              </a:p>
              <a:p>
                <a:pPr marL="0" indent="0">
                  <a:buNone/>
                </a:pPr>
                <a:r>
                  <a:rPr lang="en-US" altLang="zh-TW" sz="2400" dirty="0">
                    <a:latin typeface="+mj-lt"/>
                  </a:rPr>
                  <a:t>This relaxation gives us </a:t>
                </a:r>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a:rPr>
                          <m:t>𝑥</m:t>
                        </m:r>
                      </m:e>
                      <m:sub>
                        <m:r>
                          <a:rPr lang="en-US" altLang="zh-TW" sz="2400" b="0" i="1" smtClean="0">
                            <a:latin typeface="Cambria Math"/>
                          </a:rPr>
                          <m:t>𝑖</m:t>
                        </m:r>
                      </m:sub>
                    </m:sSub>
                  </m:oMath>
                </a14:m>
                <a:r>
                  <a:rPr lang="en-US" altLang="zh-TW" sz="2400" dirty="0">
                    <a:latin typeface="+mj-lt"/>
                  </a:rPr>
                  <a:t>=0 for all </a:t>
                </a:r>
                <a:r>
                  <a:rPr lang="en-US" altLang="zh-TW" sz="2400" i="1" dirty="0">
                    <a:latin typeface="+mj-lt"/>
                  </a:rPr>
                  <a:t>i</a:t>
                </a:r>
                <a:r>
                  <a:rPr lang="en-US" altLang="zh-TW" sz="2400" dirty="0">
                    <a:latin typeface="+mj-lt"/>
                  </a:rPr>
                  <a:t>=1,2,…,</a:t>
                </a:r>
                <a:r>
                  <a:rPr lang="en-US" altLang="zh-TW" sz="2400" i="1" dirty="0">
                    <a:latin typeface="+mj-lt"/>
                  </a:rPr>
                  <a:t>n</a:t>
                </a:r>
                <a:r>
                  <a:rPr lang="en-US" altLang="zh-TW" sz="2400" dirty="0">
                    <a:latin typeface="+mj-lt"/>
                  </a:rPr>
                  <a:t> , and </a:t>
                </a:r>
                <a:br>
                  <a:rPr lang="en-US" altLang="zh-TW" sz="2400" dirty="0">
                    <a:latin typeface="+mj-lt"/>
                  </a:rPr>
                </a:br>
                <a:r>
                  <a:rPr lang="en-US" altLang="zh-TW" sz="2400" dirty="0">
                    <a:latin typeface="+mj-lt"/>
                  </a:rPr>
                  <a:t>a </a:t>
                </a:r>
                <a:r>
                  <a:rPr lang="en-US" altLang="zh-TW" sz="2400" b="1" i="1" u="sng" dirty="0">
                    <a:solidFill>
                      <a:srgbClr val="006600"/>
                    </a:solidFill>
                    <a:latin typeface="+mj-lt"/>
                  </a:rPr>
                  <a:t>lower bound</a:t>
                </a:r>
                <a:r>
                  <a:rPr lang="en-US" altLang="zh-TW" sz="2400" dirty="0">
                    <a:latin typeface="+mj-lt"/>
                  </a:rPr>
                  <a:t> of </a:t>
                </a:r>
                <a14:m>
                  <m:oMath xmlns:m="http://schemas.openxmlformats.org/officeDocument/2006/math">
                    <m:nary>
                      <m:naryPr>
                        <m:chr m:val="∑"/>
                        <m:ctrlPr>
                          <a:rPr lang="en-US" altLang="zh-TW" sz="2400" i="1" smtClean="0">
                            <a:latin typeface="Cambria Math" panose="02040503050406030204" pitchFamily="18" charset="0"/>
                          </a:rPr>
                        </m:ctrlPr>
                      </m:naryPr>
                      <m:sub>
                        <m:r>
                          <m:rPr>
                            <m:brk m:alnAt="23"/>
                          </m:rPr>
                          <a:rPr lang="en-US" altLang="zh-TW" sz="2400" b="0" i="1" smtClean="0">
                            <a:latin typeface="Cambria Math"/>
                          </a:rPr>
                          <m:t>𝑖</m:t>
                        </m:r>
                        <m:r>
                          <a:rPr lang="en-US" altLang="zh-TW" sz="2400" b="0" i="1" smtClean="0">
                            <a:latin typeface="Cambria Math"/>
                          </a:rPr>
                          <m:t>=1</m:t>
                        </m:r>
                      </m:sub>
                      <m:sup>
                        <m:r>
                          <a:rPr lang="en-US" altLang="zh-TW" sz="2400" b="0" i="1" smtClean="0">
                            <a:latin typeface="Cambria Math"/>
                          </a:rPr>
                          <m:t>𝑛</m:t>
                        </m:r>
                      </m:sup>
                      <m:e>
                        <m:sSub>
                          <m:sSubPr>
                            <m:ctrlPr>
                              <a:rPr lang="en-US" altLang="zh-TW" sz="2400" i="1" smtClean="0">
                                <a:latin typeface="Cambria Math" panose="02040503050406030204" pitchFamily="18" charset="0"/>
                              </a:rPr>
                            </m:ctrlPr>
                          </m:sSubPr>
                          <m:e>
                            <m:r>
                              <a:rPr lang="en-US" altLang="zh-TW" sz="2400" b="0" i="1" smtClean="0">
                                <a:latin typeface="Cambria Math"/>
                              </a:rPr>
                              <m:t>𝑤</m:t>
                            </m:r>
                          </m:e>
                          <m:sub>
                            <m:r>
                              <a:rPr lang="en-US" altLang="zh-TW" sz="2400" b="0" i="1" smtClean="0">
                                <a:latin typeface="Cambria Math"/>
                              </a:rPr>
                              <m:t>𝑖</m:t>
                            </m:r>
                          </m:sub>
                        </m:sSub>
                      </m:e>
                    </m:nary>
                    <m:sSub>
                      <m:sSubPr>
                        <m:ctrlPr>
                          <a:rPr lang="en-US" altLang="zh-TW" sz="2400" i="1" smtClean="0">
                            <a:solidFill>
                              <a:srgbClr val="FF0000"/>
                            </a:solidFill>
                            <a:latin typeface="Cambria Math" panose="02040503050406030204" pitchFamily="18" charset="0"/>
                          </a:rPr>
                        </m:ctrlPr>
                      </m:sSubPr>
                      <m:e>
                        <m:r>
                          <a:rPr lang="en-US" altLang="zh-TW" sz="2400" b="0" i="1" smtClean="0">
                            <a:solidFill>
                              <a:srgbClr val="FF0000"/>
                            </a:solidFill>
                            <a:latin typeface="Cambria Math"/>
                          </a:rPr>
                          <m:t>𝑥</m:t>
                        </m:r>
                      </m:e>
                      <m:sub>
                        <m:r>
                          <a:rPr lang="en-US" altLang="zh-TW" sz="2400" b="0" i="1" smtClean="0">
                            <a:solidFill>
                              <a:srgbClr val="FF0000"/>
                            </a:solidFill>
                            <a:latin typeface="Cambria Math"/>
                          </a:rPr>
                          <m:t>𝑖</m:t>
                        </m:r>
                      </m:sub>
                    </m:sSub>
                  </m:oMath>
                </a14:m>
                <a:r>
                  <a:rPr lang="en-US" altLang="zh-TW" sz="2400" dirty="0">
                    <a:latin typeface="+mj-lt"/>
                  </a:rPr>
                  <a:t> = 0 </a:t>
                </a:r>
                <a:r>
                  <a:rPr lang="en-US" altLang="zh-TW" sz="2400" dirty="0">
                    <a:latin typeface="+mj-lt"/>
                    <a:sym typeface="Wingdings" panose="05000000000000000000" pitchFamily="2" charset="2"/>
                  </a:rPr>
                  <a:t> </a:t>
                </a:r>
                <a:r>
                  <a:rPr lang="en-US" altLang="zh-TW" sz="2400" dirty="0">
                    <a:latin typeface="+mj-lt"/>
                  </a:rPr>
                  <a:t>Not so great…</a:t>
                </a:r>
              </a:p>
              <a:p>
                <a:endParaRPr lang="zh-TW" altLang="en-US" dirty="0"/>
              </a:p>
            </p:txBody>
          </p:sp>
        </mc:Choice>
        <mc:Fallback>
          <p:sp>
            <p:nvSpPr>
              <p:cNvPr id="2" name="內容版面配置區 1"/>
              <p:cNvSpPr>
                <a:spLocks noGrp="1" noRot="1" noChangeAspect="1" noMove="1" noResize="1" noEditPoints="1" noAdjustHandles="1" noChangeArrowheads="1" noChangeShapeType="1" noTextEdit="1"/>
              </p:cNvSpPr>
              <p:nvPr>
                <p:ph idx="1"/>
              </p:nvPr>
            </p:nvSpPr>
            <p:spPr>
              <a:blipFill>
                <a:blip r:embed="rId4"/>
                <a:stretch>
                  <a:fillRect l="-1007" b="-13212"/>
                </a:stretch>
              </a:blipFill>
            </p:spPr>
            <p:txBody>
              <a:bodyPr/>
              <a:lstStyle/>
              <a:p>
                <a:r>
                  <a:rPr lang="zh-TW" altLang="en-US">
                    <a:noFill/>
                  </a:rPr>
                  <a:t> </a:t>
                </a:r>
              </a:p>
            </p:txBody>
          </p:sp>
        </mc:Fallback>
      </mc:AlternateContent>
      <p:graphicFrame>
        <p:nvGraphicFramePr>
          <p:cNvPr id="3" name="物件 2"/>
          <p:cNvGraphicFramePr>
            <a:graphicFrameLocks noChangeAspect="1"/>
          </p:cNvGraphicFramePr>
          <p:nvPr>
            <p:extLst>
              <p:ext uri="{D42A27DB-BD31-4B8C-83A1-F6EECF244321}">
                <p14:modId xmlns:p14="http://schemas.microsoft.com/office/powerpoint/2010/main" val="3072252788"/>
              </p:ext>
            </p:extLst>
          </p:nvPr>
        </p:nvGraphicFramePr>
        <p:xfrm>
          <a:off x="1061916" y="1132114"/>
          <a:ext cx="6501742" cy="2017487"/>
        </p:xfrm>
        <a:graphic>
          <a:graphicData uri="http://schemas.openxmlformats.org/presentationml/2006/ole">
            <mc:AlternateContent xmlns:mc="http://schemas.openxmlformats.org/markup-compatibility/2006">
              <mc:Choice xmlns:v="urn:schemas-microsoft-com:vml" Requires="v">
                <p:oleObj spid="_x0000_s47144" name="Equation" r:id="rId5" imgW="2133360" imgH="825480" progId="Equation.DSMT4">
                  <p:embed/>
                </p:oleObj>
              </mc:Choice>
              <mc:Fallback>
                <p:oleObj name="Equation" r:id="rId5" imgW="2133360" imgH="825480" progId="Equation.DSMT4">
                  <p:embed/>
                  <p:pic>
                    <p:nvPicPr>
                      <p:cNvPr id="3" name="物件 2"/>
                      <p:cNvPicPr/>
                      <p:nvPr/>
                    </p:nvPicPr>
                    <p:blipFill>
                      <a:blip r:embed="rId6"/>
                      <a:stretch>
                        <a:fillRect/>
                      </a:stretch>
                    </p:blipFill>
                    <p:spPr>
                      <a:xfrm>
                        <a:off x="1061916" y="1132114"/>
                        <a:ext cx="6501742" cy="2017487"/>
                      </a:xfrm>
                      <a:prstGeom prst="rect">
                        <a:avLst/>
                      </a:prstGeom>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2662794107"/>
              </p:ext>
            </p:extLst>
          </p:nvPr>
        </p:nvGraphicFramePr>
        <p:xfrm>
          <a:off x="1126784" y="3585255"/>
          <a:ext cx="6406130" cy="1381352"/>
        </p:xfrm>
        <a:graphic>
          <a:graphicData uri="http://schemas.openxmlformats.org/presentationml/2006/ole">
            <mc:AlternateContent xmlns:mc="http://schemas.openxmlformats.org/markup-compatibility/2006">
              <mc:Choice xmlns:v="urn:schemas-microsoft-com:vml" Requires="v">
                <p:oleObj spid="_x0000_s47145" name="Equation" r:id="rId7" imgW="2095200" imgH="533160" progId="Equation.DSMT4">
                  <p:embed/>
                </p:oleObj>
              </mc:Choice>
              <mc:Fallback>
                <p:oleObj name="Equation" r:id="rId7" imgW="2095200" imgH="533160" progId="Equation.DSMT4">
                  <p:embed/>
                  <p:pic>
                    <p:nvPicPr>
                      <p:cNvPr id="4" name="物件 3"/>
                      <p:cNvPicPr/>
                      <p:nvPr/>
                    </p:nvPicPr>
                    <p:blipFill>
                      <a:blip r:embed="rId8"/>
                      <a:stretch>
                        <a:fillRect/>
                      </a:stretch>
                    </p:blipFill>
                    <p:spPr>
                      <a:xfrm>
                        <a:off x="1126784" y="3585255"/>
                        <a:ext cx="6406130" cy="1381352"/>
                      </a:xfrm>
                      <a:prstGeom prst="rect">
                        <a:avLst/>
                      </a:prstGeom>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B0F32D24-A210-4122-94C8-38746787DE99}" type="slidenum">
              <a:rPr lang="zh-TW" altLang="en-US" smtClean="0">
                <a:latin typeface="Times New Roman" pitchFamily="18" charset="0"/>
              </a:rPr>
              <a:pPr eaLnBrk="1" hangingPunct="1"/>
              <a:t>48</a:t>
            </a:fld>
            <a:endParaRPr lang="en-US" altLang="zh-TW">
              <a:latin typeface="Times New Roman" pitchFamily="18" charset="0"/>
            </a:endParaRPr>
          </a:p>
        </p:txBody>
      </p:sp>
      <p:sp>
        <p:nvSpPr>
          <p:cNvPr id="14339" name="Rectangle 2"/>
          <p:cNvSpPr>
            <a:spLocks noGrp="1" noChangeArrowheads="1"/>
          </p:cNvSpPr>
          <p:nvPr>
            <p:ph type="title"/>
          </p:nvPr>
        </p:nvSpPr>
        <p:spPr>
          <a:xfrm>
            <a:off x="0" y="0"/>
            <a:ext cx="9906000" cy="685800"/>
          </a:xfrm>
        </p:spPr>
        <p:txBody>
          <a:bodyPr/>
          <a:lstStyle/>
          <a:p>
            <a:pPr eaLnBrk="1" hangingPunct="1"/>
            <a:r>
              <a:rPr lang="en-US" altLang="zh-TW" dirty="0">
                <a:solidFill>
                  <a:srgbClr val="002060"/>
                </a:solidFill>
                <a:ea typeface="新細明體" pitchFamily="18" charset="-120"/>
              </a:rPr>
              <a:t>Relax#2 : Linear Relaxation</a:t>
            </a:r>
          </a:p>
        </p:txBody>
      </p:sp>
      <p:sp>
        <p:nvSpPr>
          <p:cNvPr id="14340" name="Rectangle 3"/>
          <p:cNvSpPr>
            <a:spLocks noGrp="1" noChangeArrowheads="1"/>
          </p:cNvSpPr>
          <p:nvPr>
            <p:ph type="body" idx="1"/>
          </p:nvPr>
        </p:nvSpPr>
        <p:spPr>
          <a:xfrm>
            <a:off x="427840" y="998538"/>
            <a:ext cx="9076888" cy="5410200"/>
          </a:xfrm>
        </p:spPr>
        <p:txBody>
          <a:bodyPr/>
          <a:lstStyle/>
          <a:p>
            <a:pPr marL="0" indent="0">
              <a:buNone/>
            </a:pPr>
            <a:r>
              <a:rPr lang="en-US" altLang="zh-TW" sz="2400" dirty="0"/>
              <a:t>Relaxation#2: (linear relaxation, i.e., relax the integral constraint)</a:t>
            </a: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r>
              <a:rPr lang="en-US" altLang="zh-TW" sz="2400" dirty="0">
                <a:ea typeface="新細明體" pitchFamily="18" charset="-120"/>
              </a:rPr>
              <a:t>By relaxing </a:t>
            </a:r>
            <a:r>
              <a:rPr lang="en-US" altLang="zh-TW" sz="2400" b="1" i="1" u="sng" dirty="0">
                <a:ea typeface="新細明體" pitchFamily="18" charset="-120"/>
              </a:rPr>
              <a:t>integrality</a:t>
            </a:r>
            <a:r>
              <a:rPr lang="en-US" altLang="zh-TW" sz="2400" dirty="0">
                <a:ea typeface="新細明體" pitchFamily="18" charset="-120"/>
              </a:rPr>
              <a:t> we admit </a:t>
            </a:r>
            <a:r>
              <a:rPr lang="en-US" altLang="zh-TW" sz="2400" b="1" i="1" u="sng" dirty="0">
                <a:solidFill>
                  <a:srgbClr val="006600"/>
                </a:solidFill>
                <a:ea typeface="新細明體" pitchFamily="18" charset="-120"/>
              </a:rPr>
              <a:t>fractions</a:t>
            </a:r>
            <a:r>
              <a:rPr lang="en-US" altLang="zh-TW" sz="2400" dirty="0">
                <a:ea typeface="新細明體" pitchFamily="18" charset="-120"/>
              </a:rPr>
              <a:t> of objects.</a:t>
            </a:r>
          </a:p>
          <a:p>
            <a:pPr marL="0" indent="0">
              <a:buNone/>
            </a:pPr>
            <a:r>
              <a:rPr lang="en-US" altLang="zh-TW" sz="2400" dirty="0">
                <a:ea typeface="新細明體" pitchFamily="18" charset="-120"/>
              </a:rPr>
              <a:t>It is as if we pulverized object and took some spoonful of each.</a:t>
            </a:r>
          </a:p>
          <a:p>
            <a:pPr marL="0" indent="0">
              <a:buNone/>
            </a:pPr>
            <a:r>
              <a:rPr lang="en-US" altLang="zh-TW" sz="2400" dirty="0">
                <a:ea typeface="新細明體" pitchFamily="18" charset="-120"/>
              </a:rPr>
              <a:t>This </a:t>
            </a:r>
            <a:r>
              <a:rPr lang="en-US" altLang="zh-TW" sz="2400" dirty="0">
                <a:solidFill>
                  <a:srgbClr val="00B0F0"/>
                </a:solidFill>
                <a:ea typeface="新細明體" pitchFamily="18" charset="-120"/>
              </a:rPr>
              <a:t>relaxation</a:t>
            </a:r>
            <a:r>
              <a:rPr lang="en-US" altLang="zh-TW" sz="2400" dirty="0">
                <a:ea typeface="新細明體" pitchFamily="18" charset="-120"/>
              </a:rPr>
              <a:t> gives a better </a:t>
            </a:r>
            <a:r>
              <a:rPr lang="en-US" altLang="zh-TW" sz="2400" b="1" u="sng" dirty="0">
                <a:ea typeface="新細明體" pitchFamily="18" charset="-120"/>
              </a:rPr>
              <a:t>lower bound</a:t>
            </a:r>
            <a:r>
              <a:rPr lang="en-US" altLang="zh-TW" sz="2400" dirty="0">
                <a:ea typeface="新細明體" pitchFamily="18" charset="-120"/>
              </a:rPr>
              <a:t>.(than 0 by R#1)</a:t>
            </a:r>
          </a:p>
          <a:p>
            <a:endParaRPr lang="en-US" altLang="zh-TW" sz="2400" dirty="0">
              <a:solidFill>
                <a:srgbClr val="008000"/>
              </a:solidFill>
              <a:ea typeface="新細明體" pitchFamily="18" charset="-120"/>
            </a:endParaRPr>
          </a:p>
          <a:p>
            <a:endParaRPr lang="en-US" altLang="zh-TW" sz="2400" dirty="0">
              <a:solidFill>
                <a:srgbClr val="0070C0"/>
              </a:solidFill>
              <a:ea typeface="新細明體" pitchFamily="18" charset="-12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976552794"/>
              </p:ext>
            </p:extLst>
          </p:nvPr>
        </p:nvGraphicFramePr>
        <p:xfrm>
          <a:off x="1220598" y="1773239"/>
          <a:ext cx="5817765" cy="1930399"/>
        </p:xfrm>
        <a:graphic>
          <a:graphicData uri="http://schemas.openxmlformats.org/presentationml/2006/ole">
            <mc:AlternateContent xmlns:mc="http://schemas.openxmlformats.org/markup-compatibility/2006">
              <mc:Choice xmlns:v="urn:schemas-microsoft-com:vml" Requires="v">
                <p:oleObj spid="_x0000_s48149" name="Equation" r:id="rId4" imgW="2095200" imgH="825480" progId="Equation.DSMT4">
                  <p:embed/>
                </p:oleObj>
              </mc:Choice>
              <mc:Fallback>
                <p:oleObj name="Equation" r:id="rId4" imgW="2095200" imgH="825480" progId="Equation.DSMT4">
                  <p:embed/>
                  <p:pic>
                    <p:nvPicPr>
                      <p:cNvPr id="2" name="物件 1"/>
                      <p:cNvPicPr>
                        <a:picLocks noChangeAspect="1" noChangeArrowheads="1"/>
                      </p:cNvPicPr>
                      <p:nvPr/>
                    </p:nvPicPr>
                    <p:blipFill>
                      <a:blip r:embed="rId5"/>
                      <a:srcRect/>
                      <a:stretch>
                        <a:fillRect/>
                      </a:stretch>
                    </p:blipFill>
                    <p:spPr bwMode="auto">
                      <a:xfrm>
                        <a:off x="1220598" y="1773239"/>
                        <a:ext cx="5817765" cy="1930399"/>
                      </a:xfrm>
                      <a:prstGeom prst="rect">
                        <a:avLst/>
                      </a:prstGeom>
                      <a:noFill/>
                      <a:ln>
                        <a:noFill/>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535ABDE8-5D55-4CF4-9425-E411EBACB7ED}" type="slidenum">
              <a:rPr lang="zh-TW" altLang="en-US" smtClean="0">
                <a:latin typeface="Times New Roman" pitchFamily="18" charset="0"/>
              </a:rPr>
              <a:pPr eaLnBrk="1" hangingPunct="1"/>
              <a:t>49</a:t>
            </a:fld>
            <a:endParaRPr lang="en-US" altLang="zh-TW">
              <a:latin typeface="Times New Roman" pitchFamily="18" charset="0"/>
            </a:endParaRPr>
          </a:p>
        </p:txBody>
      </p:sp>
      <p:sp>
        <p:nvSpPr>
          <p:cNvPr id="15363" name="Rectangle 2"/>
          <p:cNvSpPr>
            <a:spLocks noGrp="1" noChangeArrowheads="1"/>
          </p:cNvSpPr>
          <p:nvPr>
            <p:ph type="title"/>
          </p:nvPr>
        </p:nvSpPr>
        <p:spPr>
          <a:xfrm>
            <a:off x="1044575" y="0"/>
            <a:ext cx="8035925" cy="685800"/>
          </a:xfrm>
        </p:spPr>
        <p:txBody>
          <a:bodyPr/>
          <a:lstStyle/>
          <a:p>
            <a:pPr eaLnBrk="1" hangingPunct="1"/>
            <a:r>
              <a:rPr lang="en-US" altLang="zh-TW" sz="4000" dirty="0">
                <a:solidFill>
                  <a:srgbClr val="002060"/>
                </a:solidFill>
                <a:ea typeface="新細明體" pitchFamily="18" charset="-120"/>
              </a:rPr>
              <a:t>Examples</a:t>
            </a:r>
          </a:p>
        </p:txBody>
      </p:sp>
      <p:sp>
        <p:nvSpPr>
          <p:cNvPr id="15364" name="Rectangle 3"/>
          <p:cNvSpPr>
            <a:spLocks noGrp="1" noChangeArrowheads="1"/>
          </p:cNvSpPr>
          <p:nvPr>
            <p:ph type="body" idx="1"/>
          </p:nvPr>
        </p:nvSpPr>
        <p:spPr>
          <a:xfrm>
            <a:off x="509588" y="990600"/>
            <a:ext cx="9080500" cy="5410200"/>
          </a:xfrm>
        </p:spPr>
        <p:txBody>
          <a:bodyPr/>
          <a:lstStyle/>
          <a:p>
            <a:pPr marL="0" indent="0">
              <a:buNone/>
            </a:pPr>
            <a:r>
              <a:rPr lang="en-US" altLang="zh-TW" sz="2400" dirty="0">
                <a:ea typeface="新細明體" pitchFamily="18" charset="-120"/>
              </a:rPr>
              <a:t>Suppose there are </a:t>
            </a:r>
            <a:r>
              <a:rPr lang="en-US" altLang="zh-TW" sz="2400" i="1" dirty="0">
                <a:ea typeface="新細明體" pitchFamily="18" charset="-120"/>
              </a:rPr>
              <a:t>n</a:t>
            </a:r>
            <a:r>
              <a:rPr lang="en-US" altLang="zh-TW" sz="2400" dirty="0">
                <a:ea typeface="新細明體" pitchFamily="18" charset="-120"/>
              </a:rPr>
              <a:t> = 9 objects and </a:t>
            </a:r>
            <a:r>
              <a:rPr lang="en-US" altLang="zh-TW" sz="2400" i="1" dirty="0">
                <a:ea typeface="新細明體" pitchFamily="18" charset="-120"/>
              </a:rPr>
              <a:t>C</a:t>
            </a:r>
            <a:r>
              <a:rPr lang="en-US" altLang="zh-TW" sz="2400" dirty="0">
                <a:ea typeface="新細明體" pitchFamily="18" charset="-120"/>
              </a:rPr>
              <a:t> = 70</a:t>
            </a: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endParaRPr lang="en-US" altLang="zh-TW" sz="2400" dirty="0">
              <a:ea typeface="新細明體" pitchFamily="18" charset="-120"/>
            </a:endParaRPr>
          </a:p>
          <a:p>
            <a:pPr marL="0" indent="0">
              <a:buNone/>
            </a:pPr>
            <a:r>
              <a:rPr lang="en-US" altLang="zh-TW" sz="2400" dirty="0">
                <a:ea typeface="新細明體" pitchFamily="18" charset="-120"/>
              </a:rPr>
              <a:t>A local optimum is </a:t>
            </a:r>
            <a:r>
              <a:rPr lang="en-US" altLang="zh-TW" sz="2400" dirty="0">
                <a:solidFill>
                  <a:srgbClr val="33CC33"/>
                </a:solidFill>
                <a:ea typeface="新細明體" pitchFamily="18" charset="-120"/>
              </a:rPr>
              <a:t>8</a:t>
            </a:r>
            <a:r>
              <a:rPr lang="en-US" altLang="zh-TW" sz="2400" dirty="0">
                <a:ea typeface="新細明體" pitchFamily="18" charset="-120"/>
              </a:rPr>
              <a:t>, solution is         (1,0,1,0,0,0,1,0,0).</a:t>
            </a:r>
          </a:p>
          <a:p>
            <a:pPr marL="0" indent="0">
              <a:buNone/>
            </a:pPr>
            <a:r>
              <a:rPr lang="en-US" altLang="zh-TW" sz="2400" dirty="0">
                <a:ea typeface="新細明體" pitchFamily="18" charset="-120"/>
              </a:rPr>
              <a:t>R#1: lower bound is </a:t>
            </a:r>
            <a:r>
              <a:rPr lang="en-US" altLang="zh-TW" sz="2400" dirty="0">
                <a:solidFill>
                  <a:srgbClr val="00B0F0"/>
                </a:solidFill>
                <a:ea typeface="新細明體" pitchFamily="18" charset="-120"/>
              </a:rPr>
              <a:t>0</a:t>
            </a:r>
            <a:r>
              <a:rPr lang="en-US" altLang="zh-TW" sz="2400" dirty="0">
                <a:ea typeface="新細明體" pitchFamily="18" charset="-120"/>
              </a:rPr>
              <a:t>, solution is      (0,0,0,0,0,0,0,0,0).</a:t>
            </a:r>
          </a:p>
          <a:p>
            <a:pPr marL="0" indent="0">
              <a:buNone/>
            </a:pPr>
            <a:r>
              <a:rPr lang="en-US" altLang="zh-TW" sz="2400" dirty="0">
                <a:ea typeface="新細明體" pitchFamily="18" charset="-120"/>
              </a:rPr>
              <a:t>R#2: lower bound is </a:t>
            </a:r>
            <a:r>
              <a:rPr lang="en-US" altLang="zh-TW" sz="2400" dirty="0">
                <a:solidFill>
                  <a:srgbClr val="00B0F0"/>
                </a:solidFill>
                <a:ea typeface="新細明體" pitchFamily="18" charset="-120"/>
              </a:rPr>
              <a:t>5.71</a:t>
            </a:r>
            <a:r>
              <a:rPr lang="en-US" altLang="zh-TW" sz="2400" dirty="0">
                <a:ea typeface="新細明體" pitchFamily="18" charset="-120"/>
              </a:rPr>
              <a:t>, solution is (0,1,0,0,0,0.903,1,0).</a:t>
            </a:r>
          </a:p>
          <a:p>
            <a:pPr marL="0" indent="0">
              <a:buNone/>
            </a:pPr>
            <a:r>
              <a:rPr lang="en-US" altLang="zh-TW" sz="2400" dirty="0">
                <a:ea typeface="新細明體" pitchFamily="18" charset="-120"/>
              </a:rPr>
              <a:t>Global optimum is </a:t>
            </a:r>
            <a:r>
              <a:rPr lang="en-US" altLang="zh-TW" sz="2400" dirty="0">
                <a:solidFill>
                  <a:srgbClr val="33CC33"/>
                </a:solidFill>
                <a:ea typeface="新細明體" pitchFamily="18" charset="-120"/>
              </a:rPr>
              <a:t>6</a:t>
            </a:r>
            <a:r>
              <a:rPr lang="en-US" altLang="zh-TW" sz="2400" dirty="0">
                <a:ea typeface="新細明體" pitchFamily="18" charset="-120"/>
              </a:rPr>
              <a:t>, solution is         (0,1,0,0,0,0,1,1,0).</a:t>
            </a:r>
          </a:p>
        </p:txBody>
      </p:sp>
      <p:pic>
        <p:nvPicPr>
          <p:cNvPr id="1537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593" y="1596572"/>
            <a:ext cx="7252555" cy="149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pPr eaLnBrk="1" hangingPunct="1"/>
            <a:r>
              <a:rPr lang="en-US" altLang="zh-TW" dirty="0"/>
              <a:t>Research Interests </a:t>
            </a:r>
            <a:r>
              <a:rPr lang="en-US" altLang="zh-TW" sz="2800" dirty="0"/>
              <a:t>[Optimization, OR]</a:t>
            </a:r>
            <a:endParaRPr lang="zh-TW" altLang="en-US" sz="2800" dirty="0"/>
          </a:p>
        </p:txBody>
      </p:sp>
      <p:sp>
        <p:nvSpPr>
          <p:cNvPr id="12291" name="內容版面配置區 2"/>
          <p:cNvSpPr>
            <a:spLocks noGrp="1"/>
          </p:cNvSpPr>
          <p:nvPr>
            <p:ph idx="1"/>
          </p:nvPr>
        </p:nvSpPr>
        <p:spPr/>
        <p:txBody>
          <a:bodyPr/>
          <a:lstStyle/>
          <a:p>
            <a:pPr eaLnBrk="1" hangingPunct="1"/>
            <a:r>
              <a:rPr lang="en-US" altLang="zh-TW" dirty="0"/>
              <a:t>Network Optimization</a:t>
            </a:r>
          </a:p>
          <a:p>
            <a:pPr eaLnBrk="1" hangingPunct="1"/>
            <a:r>
              <a:rPr lang="en-US" altLang="zh-TW" dirty="0"/>
              <a:t>Logistics, Supply Chain Management</a:t>
            </a:r>
          </a:p>
          <a:p>
            <a:pPr lvl="1" eaLnBrk="1" hangingPunct="1"/>
            <a:r>
              <a:rPr lang="en-US" altLang="zh-TW" dirty="0"/>
              <a:t>Shared Mobility</a:t>
            </a:r>
          </a:p>
          <a:p>
            <a:pPr lvl="1" eaLnBrk="1" hangingPunct="1"/>
            <a:r>
              <a:rPr lang="en-US" altLang="zh-TW" dirty="0"/>
              <a:t>Unmanned Vehicle Operations (UAV/USV/Autonomous Car)</a:t>
            </a:r>
          </a:p>
          <a:p>
            <a:pPr eaLnBrk="1" hangingPunct="1"/>
            <a:r>
              <a:rPr lang="en-US" altLang="zh-TW" dirty="0"/>
              <a:t>Resource Constrained Project Scheduling</a:t>
            </a:r>
          </a:p>
          <a:p>
            <a:pPr eaLnBrk="1" hangingPunct="1"/>
            <a:r>
              <a:rPr lang="en-US" altLang="zh-TW" dirty="0"/>
              <a:t>Patrol Routing in MRT/Train/Rail Systems</a:t>
            </a:r>
          </a:p>
          <a:p>
            <a:pPr eaLnBrk="1" hangingPunct="1"/>
            <a:r>
              <a:rPr lang="en-US" altLang="zh-TW" dirty="0"/>
              <a:t>Railway Optimization </a:t>
            </a:r>
            <a:r>
              <a:rPr lang="en-US" altLang="zh-TW" sz="2000" dirty="0">
                <a:solidFill>
                  <a:srgbClr val="01570F"/>
                </a:solidFill>
              </a:rPr>
              <a:t>(INFORMS RAS PSC 6 awards)</a:t>
            </a:r>
          </a:p>
          <a:p>
            <a:pPr eaLnBrk="1" hangingPunct="1"/>
            <a:r>
              <a:rPr lang="en-US" altLang="zh-TW" dirty="0"/>
              <a:t>Semiconductor Manufacturing</a:t>
            </a:r>
          </a:p>
          <a:p>
            <a:pPr eaLnBrk="1" hangingPunct="1"/>
            <a:r>
              <a:rPr lang="en-US" altLang="zh-TW" dirty="0"/>
              <a:t>Pavement Optimization</a:t>
            </a:r>
          </a:p>
          <a:p>
            <a:pPr eaLnBrk="1" hangingPunct="1"/>
            <a:r>
              <a:rPr lang="en-US" altLang="zh-TW" dirty="0"/>
              <a:t>Bioinformatics </a:t>
            </a:r>
          </a:p>
          <a:p>
            <a:pPr eaLnBrk="1" hangingPunct="1"/>
            <a:r>
              <a:rPr lang="en-US" altLang="zh-TW" dirty="0"/>
              <a:t>Personal Navigation</a:t>
            </a:r>
          </a:p>
          <a:p>
            <a:pPr eaLnBrk="1" hangingPunct="1"/>
            <a:r>
              <a:rPr lang="en-US" altLang="zh-TW" dirty="0"/>
              <a:t>Telecommunication, Network Reliability, Data Mining</a:t>
            </a:r>
          </a:p>
          <a:p>
            <a:pPr eaLnBrk="1" hangingPunct="1"/>
            <a:endParaRPr lang="en-US" altLang="zh-TW" dirty="0"/>
          </a:p>
          <a:p>
            <a:pPr eaLnBrk="1" hangingPunct="1"/>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2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p:cNvSpPr>
            <a:spLocks noGrp="1"/>
          </p:cNvSpPr>
          <p:nvPr>
            <p:ph type="sldNum" sz="quarter" idx="10"/>
          </p:nvPr>
        </p:nvSpPr>
        <p:spPr>
          <a:noFill/>
        </p:spPr>
        <p:txBody>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fld id="{0A711D88-9F87-4F49-A503-52E518A2E142}" type="slidenum">
              <a:rPr lang="zh-TW" altLang="en-US" smtClean="0">
                <a:latin typeface="Times New Roman" pitchFamily="18" charset="0"/>
              </a:rPr>
              <a:pPr eaLnBrk="1" hangingPunct="1"/>
              <a:t>50</a:t>
            </a:fld>
            <a:endParaRPr lang="en-US" altLang="zh-TW">
              <a:latin typeface="Times New Roman" pitchFamily="18" charset="0"/>
            </a:endParaRPr>
          </a:p>
        </p:txBody>
      </p:sp>
      <p:sp>
        <p:nvSpPr>
          <p:cNvPr id="16387" name="Rectangle 2"/>
          <p:cNvSpPr>
            <a:spLocks noGrp="1" noChangeArrowheads="1"/>
          </p:cNvSpPr>
          <p:nvPr>
            <p:ph type="title"/>
          </p:nvPr>
        </p:nvSpPr>
        <p:spPr/>
        <p:txBody>
          <a:bodyPr/>
          <a:lstStyle/>
          <a:p>
            <a:pPr eaLnBrk="1" hangingPunct="1"/>
            <a:r>
              <a:rPr lang="en-US" altLang="zh-TW" dirty="0">
                <a:solidFill>
                  <a:srgbClr val="002060"/>
                </a:solidFill>
                <a:ea typeface="新細明體" pitchFamily="18" charset="-120"/>
              </a:rPr>
              <a:t>To recap</a:t>
            </a:r>
          </a:p>
        </p:txBody>
      </p:sp>
      <p:sp>
        <p:nvSpPr>
          <p:cNvPr id="16388" name="Rectangle 3"/>
          <p:cNvSpPr>
            <a:spLocks noGrp="1" noChangeArrowheads="1"/>
          </p:cNvSpPr>
          <p:nvPr>
            <p:ph type="body" idx="1"/>
          </p:nvPr>
        </p:nvSpPr>
        <p:spPr>
          <a:xfrm>
            <a:off x="457200" y="998538"/>
            <a:ext cx="9080500" cy="5410200"/>
          </a:xfrm>
        </p:spPr>
        <p:txBody>
          <a:bodyPr/>
          <a:lstStyle/>
          <a:p>
            <a:pPr marL="0" indent="0">
              <a:buNone/>
            </a:pPr>
            <a:r>
              <a:rPr lang="en-US" altLang="zh-TW" sz="2400" dirty="0">
                <a:solidFill>
                  <a:schemeClr val="accent2"/>
                </a:solidFill>
                <a:ea typeface="新細明體" pitchFamily="18" charset="-120"/>
              </a:rPr>
              <a:t>► </a:t>
            </a:r>
            <a:r>
              <a:rPr lang="en-US" altLang="zh-TW" sz="2400" dirty="0">
                <a:ea typeface="新細明體" pitchFamily="18" charset="-120"/>
              </a:rPr>
              <a:t>convex problems are good (easier to solve)</a:t>
            </a:r>
            <a:endParaRPr lang="en-US" altLang="zh-TW" sz="2400" dirty="0">
              <a:solidFill>
                <a:schemeClr val="accent2"/>
              </a:solidFill>
              <a:ea typeface="新細明體" pitchFamily="18" charset="-120"/>
            </a:endParaRPr>
          </a:p>
          <a:p>
            <a:pPr marL="0" indent="0">
              <a:buNone/>
            </a:pPr>
            <a:endParaRPr lang="en-US" altLang="zh-TW" sz="2400" dirty="0">
              <a:ea typeface="新細明體" pitchFamily="18" charset="-120"/>
            </a:endParaRPr>
          </a:p>
          <a:p>
            <a:pPr marL="0" indent="0">
              <a:buNone/>
            </a:pPr>
            <a:r>
              <a:rPr lang="en-US" altLang="zh-TW" sz="2400" dirty="0">
                <a:solidFill>
                  <a:schemeClr val="accent2"/>
                </a:solidFill>
                <a:ea typeface="新細明體" pitchFamily="18" charset="-120"/>
              </a:rPr>
              <a:t>► </a:t>
            </a:r>
            <a:r>
              <a:rPr lang="en-US" altLang="zh-TW" sz="2400" dirty="0">
                <a:ea typeface="新細明體" pitchFamily="18" charset="-120"/>
              </a:rPr>
              <a:t>for a nonconvex model, look for a (possibly convex) relaxation</a:t>
            </a:r>
          </a:p>
          <a:p>
            <a:pPr marL="0" indent="0">
              <a:buNone/>
            </a:pPr>
            <a:r>
              <a:rPr lang="en-US" altLang="zh-TW" sz="2400" dirty="0">
                <a:solidFill>
                  <a:schemeClr val="accent2"/>
                </a:solidFill>
                <a:ea typeface="新細明體" pitchFamily="18" charset="-120"/>
              </a:rPr>
              <a:t> </a:t>
            </a:r>
          </a:p>
          <a:p>
            <a:pPr marL="0" indent="0">
              <a:buNone/>
            </a:pPr>
            <a:r>
              <a:rPr lang="en-US" altLang="zh-TW" sz="2400" dirty="0">
                <a:solidFill>
                  <a:schemeClr val="accent2"/>
                </a:solidFill>
                <a:ea typeface="新細明體" pitchFamily="18" charset="-120"/>
              </a:rPr>
              <a:t>► </a:t>
            </a:r>
            <a:r>
              <a:rPr lang="en-US" altLang="zh-TW" sz="2400" dirty="0">
                <a:ea typeface="新細明體" pitchFamily="18" charset="-120"/>
              </a:rPr>
              <a:t>use it to get a lower bound (for minimization problem)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endParaRPr lang="zh-TW" altLang="zh-TW"/>
          </a:p>
        </p:txBody>
      </p:sp>
      <p:sp>
        <p:nvSpPr>
          <p:cNvPr id="79875" name="Rectangle 3"/>
          <p:cNvSpPr>
            <a:spLocks noGrp="1" noChangeArrowheads="1"/>
          </p:cNvSpPr>
          <p:nvPr>
            <p:ph type="body" idx="1"/>
          </p:nvPr>
        </p:nvSpPr>
        <p:spPr/>
        <p:txBody>
          <a:bodyPr/>
          <a:lstStyle/>
          <a:p>
            <a:pPr eaLnBrk="1" hangingPunct="1"/>
            <a:endParaRPr lang="zh-TW" altLang="zh-TW"/>
          </a:p>
        </p:txBody>
      </p:sp>
      <p:sp>
        <p:nvSpPr>
          <p:cNvPr id="79876" name="Text Box 4"/>
          <p:cNvSpPr txBox="1">
            <a:spLocks noChangeArrowheads="1"/>
          </p:cNvSpPr>
          <p:nvPr/>
        </p:nvSpPr>
        <p:spPr bwMode="auto">
          <a:xfrm>
            <a:off x="1208089" y="1125538"/>
            <a:ext cx="7572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Wingdings" panose="05000000000000000000" pitchFamily="2" charset="2"/>
              <a:buChar char="¥"/>
              <a:defRPr kumimoji="1" sz="2800">
                <a:solidFill>
                  <a:srgbClr val="0D20AB"/>
                </a:solidFill>
                <a:latin typeface="Arial" panose="020B0604020202020204" pitchFamily="34" charset="0"/>
                <a:ea typeface="標楷體" panose="03000509000000000000" pitchFamily="65" charset="-120"/>
              </a:defRPr>
            </a:lvl1pPr>
            <a:lvl2pPr marL="742950" indent="-285750">
              <a:spcBef>
                <a:spcPct val="20000"/>
              </a:spcBef>
              <a:buClr>
                <a:schemeClr val="accent1"/>
              </a:buClr>
              <a:buSzPct val="70000"/>
              <a:buFont typeface="Wingdings" panose="05000000000000000000" pitchFamily="2" charset="2"/>
              <a:buChar char="n"/>
              <a:defRPr kumimoji="1" sz="2500">
                <a:solidFill>
                  <a:srgbClr val="01450C"/>
                </a:solidFill>
                <a:latin typeface="Arial" panose="020B0604020202020204" pitchFamily="34" charset="0"/>
                <a:ea typeface="標楷體" panose="03000509000000000000" pitchFamily="65" charset="-120"/>
              </a:defRPr>
            </a:lvl2pPr>
            <a:lvl3pPr marL="1143000" indent="-228600">
              <a:spcBef>
                <a:spcPct val="20000"/>
              </a:spcBef>
              <a:buClr>
                <a:schemeClr val="accent1"/>
              </a:buClr>
              <a:buSzPct val="70000"/>
              <a:buFont typeface="Wingdings" panose="05000000000000000000" pitchFamily="2" charset="2"/>
              <a:buChar char="£"/>
              <a:defRPr kumimoji="1" sz="2200">
                <a:solidFill>
                  <a:srgbClr val="0D20AB"/>
                </a:solidFill>
                <a:latin typeface="Arial" panose="020B0604020202020204" pitchFamily="34" charset="0"/>
                <a:ea typeface="標楷體" panose="03000509000000000000" pitchFamily="65" charset="-120"/>
              </a:defRPr>
            </a:lvl3pPr>
            <a:lvl4pPr marL="1600200" indent="-228600">
              <a:spcBef>
                <a:spcPct val="20000"/>
              </a:spcBef>
              <a:buClr>
                <a:schemeClr val="accent1"/>
              </a:buClr>
              <a:buSzPct val="70000"/>
              <a:buFont typeface="Wingdings" panose="05000000000000000000" pitchFamily="2" charset="2"/>
              <a:buChar char="l"/>
              <a:defRPr kumimoji="1" sz="2000">
                <a:solidFill>
                  <a:srgbClr val="004992"/>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70000"/>
              <a:buFont typeface="Wingdings" panose="05000000000000000000" pitchFamily="2" charset="2"/>
              <a:buChar char="w"/>
              <a:defRPr kumimoji="1" sz="2000">
                <a:solidFill>
                  <a:schemeClr val="bg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w"/>
              <a:defRPr kumimoji="1" sz="2000">
                <a:solidFill>
                  <a:schemeClr val="bg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w"/>
              <a:defRPr kumimoji="1" sz="2000">
                <a:solidFill>
                  <a:schemeClr val="bg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w"/>
              <a:defRPr kumimoji="1" sz="2000">
                <a:solidFill>
                  <a:schemeClr val="bg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w"/>
              <a:defRPr kumimoji="1" sz="2000">
                <a:solidFill>
                  <a:schemeClr val="bg1"/>
                </a:solidFill>
                <a:latin typeface="Arial" panose="020B0604020202020204" pitchFamily="34" charset="0"/>
                <a:ea typeface="標楷體" panose="03000509000000000000" pitchFamily="65" charset="-120"/>
              </a:defRPr>
            </a:lvl9pPr>
          </a:lstStyle>
          <a:p>
            <a:pPr algn="ctr" eaLnBrk="1" hangingPunct="1">
              <a:spcBef>
                <a:spcPct val="0"/>
              </a:spcBef>
              <a:buClrTx/>
              <a:buSzTx/>
              <a:buFontTx/>
              <a:buNone/>
            </a:pPr>
            <a:r>
              <a:rPr kumimoji="0" lang="en-US" altLang="zh-TW" sz="7200">
                <a:solidFill>
                  <a:srgbClr val="014F0E"/>
                </a:solidFill>
                <a:ea typeface="新細明體" panose="02020500000000000000" pitchFamily="18" charset="-120"/>
              </a:rPr>
              <a:t>Q &amp; A </a:t>
            </a:r>
          </a:p>
          <a:p>
            <a:pPr algn="ctr" eaLnBrk="1" hangingPunct="1">
              <a:spcBef>
                <a:spcPct val="0"/>
              </a:spcBef>
              <a:buClrTx/>
              <a:buSzTx/>
              <a:buFontTx/>
              <a:buNone/>
            </a:pPr>
            <a:r>
              <a:rPr kumimoji="0" lang="en-US" altLang="zh-TW" sz="7200">
                <a:solidFill>
                  <a:srgbClr val="014F0E"/>
                </a:solidFill>
                <a:ea typeface="新細明體" panose="02020500000000000000" pitchFamily="18" charset="-120"/>
              </a:rPr>
              <a:t>Thanks!</a:t>
            </a:r>
          </a:p>
        </p:txBody>
      </p:sp>
      <p:sp>
        <p:nvSpPr>
          <p:cNvPr id="79877" name="Text Box 5"/>
          <p:cNvSpPr txBox="1">
            <a:spLocks noChangeArrowheads="1"/>
          </p:cNvSpPr>
          <p:nvPr/>
        </p:nvSpPr>
        <p:spPr bwMode="auto">
          <a:xfrm>
            <a:off x="992560" y="3334340"/>
            <a:ext cx="833593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85000"/>
              <a:buFont typeface="Wingdings" panose="05000000000000000000" pitchFamily="2" charset="2"/>
              <a:buChar char="¥"/>
              <a:defRPr kumimoji="1" sz="2800">
                <a:solidFill>
                  <a:srgbClr val="0D20AB"/>
                </a:solidFill>
                <a:latin typeface="Arial" panose="020B0604020202020204" pitchFamily="34" charset="0"/>
                <a:ea typeface="標楷體" panose="03000509000000000000" pitchFamily="65" charset="-120"/>
              </a:defRPr>
            </a:lvl1pPr>
            <a:lvl2pPr marL="742950" indent="-285750">
              <a:spcBef>
                <a:spcPct val="20000"/>
              </a:spcBef>
              <a:buClr>
                <a:schemeClr val="accent1"/>
              </a:buClr>
              <a:buSzPct val="70000"/>
              <a:buFont typeface="Wingdings" panose="05000000000000000000" pitchFamily="2" charset="2"/>
              <a:buChar char="n"/>
              <a:defRPr kumimoji="1" sz="2500">
                <a:solidFill>
                  <a:srgbClr val="01450C"/>
                </a:solidFill>
                <a:latin typeface="Arial" panose="020B0604020202020204" pitchFamily="34" charset="0"/>
                <a:ea typeface="標楷體" panose="03000509000000000000" pitchFamily="65" charset="-120"/>
              </a:defRPr>
            </a:lvl2pPr>
            <a:lvl3pPr marL="1143000" indent="-228600">
              <a:spcBef>
                <a:spcPct val="20000"/>
              </a:spcBef>
              <a:buClr>
                <a:schemeClr val="accent1"/>
              </a:buClr>
              <a:buSzPct val="70000"/>
              <a:buFont typeface="Wingdings" panose="05000000000000000000" pitchFamily="2" charset="2"/>
              <a:buChar char="£"/>
              <a:defRPr kumimoji="1" sz="2200">
                <a:solidFill>
                  <a:srgbClr val="0D20AB"/>
                </a:solidFill>
                <a:latin typeface="Arial" panose="020B0604020202020204" pitchFamily="34" charset="0"/>
                <a:ea typeface="標楷體" panose="03000509000000000000" pitchFamily="65" charset="-120"/>
              </a:defRPr>
            </a:lvl3pPr>
            <a:lvl4pPr marL="1600200" indent="-228600">
              <a:spcBef>
                <a:spcPct val="20000"/>
              </a:spcBef>
              <a:buClr>
                <a:schemeClr val="accent1"/>
              </a:buClr>
              <a:buSzPct val="70000"/>
              <a:buFont typeface="Wingdings" panose="05000000000000000000" pitchFamily="2" charset="2"/>
              <a:buChar char="l"/>
              <a:defRPr kumimoji="1" sz="2000">
                <a:solidFill>
                  <a:srgbClr val="004992"/>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70000"/>
              <a:buFont typeface="Wingdings" panose="05000000000000000000" pitchFamily="2" charset="2"/>
              <a:buChar char="w"/>
              <a:defRPr kumimoji="1" sz="2000">
                <a:solidFill>
                  <a:schemeClr val="bg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w"/>
              <a:defRPr kumimoji="1" sz="2000">
                <a:solidFill>
                  <a:schemeClr val="bg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w"/>
              <a:defRPr kumimoji="1" sz="2000">
                <a:solidFill>
                  <a:schemeClr val="bg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w"/>
              <a:defRPr kumimoji="1" sz="2000">
                <a:solidFill>
                  <a:schemeClr val="bg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w"/>
              <a:defRPr kumimoji="1" sz="2000">
                <a:solidFill>
                  <a:schemeClr val="bg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endParaRPr kumimoji="0" lang="en-US" altLang="zh-TW" sz="3200" dirty="0">
              <a:solidFill>
                <a:srgbClr val="014F0E"/>
              </a:solidFill>
              <a:ea typeface="新細明體" panose="02020500000000000000" pitchFamily="18" charset="-120"/>
            </a:endParaRPr>
          </a:p>
          <a:p>
            <a:pPr eaLnBrk="1" hangingPunct="1">
              <a:spcBef>
                <a:spcPct val="0"/>
              </a:spcBef>
              <a:buClrTx/>
              <a:buSzTx/>
              <a:buFontTx/>
              <a:buNone/>
            </a:pPr>
            <a:r>
              <a:rPr kumimoji="0" lang="en-US" altLang="zh-TW" sz="3200" dirty="0">
                <a:solidFill>
                  <a:srgbClr val="0000FF"/>
                </a:solidFill>
                <a:ea typeface="新細明體" panose="02020500000000000000" pitchFamily="18" charset="-120"/>
              </a:rPr>
              <a:t>I-Lin Wang (</a:t>
            </a:r>
            <a:r>
              <a:rPr kumimoji="0" lang="zh-TW" altLang="en-US" sz="3200" dirty="0">
                <a:solidFill>
                  <a:srgbClr val="0000FF"/>
                </a:solidFill>
              </a:rPr>
              <a:t>王逸琳</a:t>
            </a:r>
            <a:r>
              <a:rPr kumimoji="0" lang="en-US" altLang="zh-TW" sz="3200" dirty="0">
                <a:solidFill>
                  <a:srgbClr val="0000FF"/>
                </a:solidFill>
                <a:ea typeface="新細明體" panose="02020500000000000000" pitchFamily="18" charset="-120"/>
              </a:rPr>
              <a:t>)</a:t>
            </a:r>
          </a:p>
          <a:p>
            <a:pPr eaLnBrk="1" hangingPunct="1">
              <a:spcBef>
                <a:spcPct val="0"/>
              </a:spcBef>
              <a:buClrTx/>
              <a:buSzTx/>
              <a:buFontTx/>
              <a:buNone/>
            </a:pPr>
            <a:r>
              <a:rPr kumimoji="0" lang="en-US" altLang="zh-TW" sz="3200" dirty="0">
                <a:ea typeface="新細明體" panose="02020500000000000000" pitchFamily="18" charset="-120"/>
              </a:rPr>
              <a:t>Professor</a:t>
            </a:r>
          </a:p>
          <a:p>
            <a:pPr eaLnBrk="1" hangingPunct="1">
              <a:spcBef>
                <a:spcPct val="0"/>
              </a:spcBef>
              <a:buClrTx/>
              <a:buSzTx/>
              <a:buFontTx/>
              <a:buNone/>
            </a:pPr>
            <a:r>
              <a:rPr kumimoji="0" lang="en-US" altLang="zh-TW" sz="3200" dirty="0" err="1">
                <a:ea typeface="新細明體" panose="02020500000000000000" pitchFamily="18" charset="-120"/>
              </a:rPr>
              <a:t>Dept</a:t>
            </a:r>
            <a:r>
              <a:rPr kumimoji="0" lang="en-US" altLang="zh-TW" sz="3200" dirty="0">
                <a:ea typeface="新細明體" panose="02020500000000000000" pitchFamily="18" charset="-120"/>
              </a:rPr>
              <a:t> of Industrial &amp; Information Management</a:t>
            </a:r>
          </a:p>
          <a:p>
            <a:pPr eaLnBrk="1" hangingPunct="1">
              <a:spcBef>
                <a:spcPct val="0"/>
              </a:spcBef>
              <a:buClrTx/>
              <a:buSzTx/>
              <a:buFontTx/>
              <a:buNone/>
            </a:pPr>
            <a:r>
              <a:rPr kumimoji="0" lang="en-US" altLang="zh-TW" sz="3200" dirty="0">
                <a:ea typeface="新細明體" panose="02020500000000000000" pitchFamily="18" charset="-120"/>
              </a:rPr>
              <a:t>National Cheng Kung University</a:t>
            </a:r>
            <a:br>
              <a:rPr kumimoji="0" lang="en-US" altLang="zh-TW" sz="3200" dirty="0">
                <a:ea typeface="新細明體" panose="02020500000000000000" pitchFamily="18" charset="-120"/>
              </a:rPr>
            </a:br>
            <a:r>
              <a:rPr kumimoji="0" lang="en-US" altLang="zh-TW" sz="3200" dirty="0">
                <a:ea typeface="新細明體" panose="02020500000000000000" pitchFamily="18" charset="-120"/>
              </a:rPr>
              <a:t>http://ilin.iim.ncku.edu.tw/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9FCE834-A7A3-4826-8DFE-C59D31C5DAF4}"/>
              </a:ext>
            </a:extLst>
          </p:cNvPr>
          <p:cNvSpPr>
            <a:spLocks noGrp="1"/>
          </p:cNvSpPr>
          <p:nvPr>
            <p:ph type="sldNum" sz="quarter" idx="10"/>
          </p:nvPr>
        </p:nvSpPr>
        <p:spPr/>
        <p:txBody>
          <a:bodyPr/>
          <a:lstStyle/>
          <a:p>
            <a:pPr>
              <a:defRPr/>
            </a:pPr>
            <a:fld id="{5A46748B-978C-435E-A2DD-F556D0BDD8B1}" type="slidenum">
              <a:rPr lang="zh-TW" altLang="en-US" smtClean="0"/>
              <a:pPr>
                <a:defRPr/>
              </a:pPr>
              <a:t>6</a:t>
            </a:fld>
            <a:endParaRPr lang="en-US" altLang="zh-TW"/>
          </a:p>
        </p:txBody>
      </p:sp>
      <p:sp>
        <p:nvSpPr>
          <p:cNvPr id="8" name="標題 7">
            <a:extLst>
              <a:ext uri="{FF2B5EF4-FFF2-40B4-BE49-F238E27FC236}">
                <a16:creationId xmlns:a16="http://schemas.microsoft.com/office/drawing/2014/main" id="{D6DB2938-29A6-43DA-BD46-D89123D572A3}"/>
              </a:ext>
            </a:extLst>
          </p:cNvPr>
          <p:cNvSpPr>
            <a:spLocks noGrp="1"/>
          </p:cNvSpPr>
          <p:nvPr>
            <p:ph type="title"/>
          </p:nvPr>
        </p:nvSpPr>
        <p:spPr>
          <a:xfrm>
            <a:off x="1073150" y="1413328"/>
            <a:ext cx="8420100" cy="1362075"/>
          </a:xfrm>
        </p:spPr>
        <p:txBody>
          <a:bodyPr/>
          <a:lstStyle/>
          <a:p>
            <a:r>
              <a:rPr lang="en-US" altLang="zh-TW"/>
              <a:t>decision making</a:t>
            </a:r>
            <a:endParaRPr lang="zh-TW" altLang="en-US"/>
          </a:p>
        </p:txBody>
      </p:sp>
      <p:sp>
        <p:nvSpPr>
          <p:cNvPr id="9" name="文字方塊 8">
            <a:extLst>
              <a:ext uri="{FF2B5EF4-FFF2-40B4-BE49-F238E27FC236}">
                <a16:creationId xmlns:a16="http://schemas.microsoft.com/office/drawing/2014/main" id="{FE15A8AF-EB8F-4D03-99A3-04BDB8119286}"/>
              </a:ext>
            </a:extLst>
          </p:cNvPr>
          <p:cNvSpPr txBox="1"/>
          <p:nvPr/>
        </p:nvSpPr>
        <p:spPr>
          <a:xfrm>
            <a:off x="596660" y="2200870"/>
            <a:ext cx="6115777" cy="2862322"/>
          </a:xfrm>
          <a:prstGeom prst="rect">
            <a:avLst/>
          </a:prstGeom>
          <a:noFill/>
        </p:spPr>
        <p:txBody>
          <a:bodyPr wrap="none" rtlCol="0">
            <a:spAutoFit/>
          </a:bodyPr>
          <a:lstStyle/>
          <a:p>
            <a:pPr marL="285750" indent="-285750">
              <a:buFont typeface="Arial" panose="020B0604020202020204" pitchFamily="34" charset="0"/>
              <a:buChar char="•"/>
            </a:pPr>
            <a:r>
              <a:rPr lang="en-US" altLang="zh-TW" sz="3600"/>
              <a:t>Operations Research</a:t>
            </a:r>
          </a:p>
          <a:p>
            <a:pPr marL="742950" lvl="1" indent="-285750">
              <a:buFont typeface="Arial" panose="020B0604020202020204" pitchFamily="34" charset="0"/>
              <a:buChar char="•"/>
            </a:pPr>
            <a:r>
              <a:rPr lang="en-US" altLang="zh-TW" sz="3600"/>
              <a:t>examples</a:t>
            </a:r>
          </a:p>
          <a:p>
            <a:pPr marL="285750" indent="-285750">
              <a:buFont typeface="Arial" panose="020B0604020202020204" pitchFamily="34" charset="0"/>
              <a:buChar char="•"/>
            </a:pPr>
            <a:r>
              <a:rPr lang="en-US" altLang="zh-TW" sz="3600"/>
              <a:t>Mathematical Programming</a:t>
            </a:r>
          </a:p>
          <a:p>
            <a:pPr marL="742950" lvl="1" indent="-285750">
              <a:buFont typeface="Arial" panose="020B0604020202020204" pitchFamily="34" charset="0"/>
              <a:buChar char="•"/>
            </a:pPr>
            <a:r>
              <a:rPr lang="en-US" altLang="zh-TW" sz="3600"/>
              <a:t>Linear Program</a:t>
            </a:r>
          </a:p>
          <a:p>
            <a:pPr marL="742950" lvl="1" indent="-285750">
              <a:buFont typeface="Arial" panose="020B0604020202020204" pitchFamily="34" charset="0"/>
              <a:buChar char="•"/>
            </a:pPr>
            <a:r>
              <a:rPr lang="en-US" altLang="zh-TW" sz="3600"/>
              <a:t>Integer Program</a:t>
            </a:r>
          </a:p>
        </p:txBody>
      </p:sp>
    </p:spTree>
    <p:extLst>
      <p:ext uri="{BB962C8B-B14F-4D97-AF65-F5344CB8AC3E}">
        <p14:creationId xmlns:p14="http://schemas.microsoft.com/office/powerpoint/2010/main" val="201632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2E50D7-4881-4E01-B1F7-BBFE67A572D9}"/>
              </a:ext>
            </a:extLst>
          </p:cNvPr>
          <p:cNvSpPr>
            <a:spLocks noGrp="1"/>
          </p:cNvSpPr>
          <p:nvPr>
            <p:ph type="title"/>
          </p:nvPr>
        </p:nvSpPr>
        <p:spPr/>
        <p:txBody>
          <a:bodyPr/>
          <a:lstStyle/>
          <a:p>
            <a:r>
              <a:rPr lang="en-US" altLang="zh-TW" dirty="0"/>
              <a:t>Operations Research (OR)</a:t>
            </a:r>
            <a:endParaRPr lang="zh-TW" altLang="en-US" dirty="0"/>
          </a:p>
        </p:txBody>
      </p:sp>
      <p:sp>
        <p:nvSpPr>
          <p:cNvPr id="3" name="內容版面配置區 2">
            <a:extLst>
              <a:ext uri="{FF2B5EF4-FFF2-40B4-BE49-F238E27FC236}">
                <a16:creationId xmlns:a16="http://schemas.microsoft.com/office/drawing/2014/main" id="{89DE3FDF-A3AE-4C59-A47A-2F02A328F61B}"/>
              </a:ext>
            </a:extLst>
          </p:cNvPr>
          <p:cNvSpPr>
            <a:spLocks noGrp="1"/>
          </p:cNvSpPr>
          <p:nvPr>
            <p:ph idx="1"/>
          </p:nvPr>
        </p:nvSpPr>
        <p:spPr/>
        <p:txBody>
          <a:bodyPr/>
          <a:lstStyle/>
          <a:p>
            <a:r>
              <a:rPr lang="en-US" altLang="zh-TW" dirty="0">
                <a:solidFill>
                  <a:srgbClr val="002060"/>
                </a:solidFill>
              </a:rPr>
              <a:t>Operations Research </a:t>
            </a:r>
            <a:r>
              <a:rPr lang="en-US" altLang="zh-TW" dirty="0"/>
              <a:t>is an Art and Science</a:t>
            </a:r>
          </a:p>
          <a:p>
            <a:endParaRPr lang="en-US" altLang="zh-TW" dirty="0"/>
          </a:p>
          <a:p>
            <a:r>
              <a:rPr lang="en-US" altLang="zh-TW" dirty="0"/>
              <a:t>It had its early roots in </a:t>
            </a:r>
            <a:r>
              <a:rPr lang="en-US" altLang="zh-TW" dirty="0">
                <a:solidFill>
                  <a:srgbClr val="002060"/>
                </a:solidFill>
              </a:rPr>
              <a:t>World War II </a:t>
            </a:r>
            <a:r>
              <a:rPr lang="en-US" altLang="zh-TW" dirty="0"/>
              <a:t>and is flourishing in business and industry with the aid of computer</a:t>
            </a:r>
          </a:p>
          <a:p>
            <a:endParaRPr lang="en-US" altLang="zh-TW" dirty="0"/>
          </a:p>
          <a:p>
            <a:r>
              <a:rPr lang="en-US" altLang="zh-TW" dirty="0"/>
              <a:t>Primary applications areas of OR include </a:t>
            </a:r>
            <a:r>
              <a:rPr lang="en-US" altLang="zh-TW" dirty="0">
                <a:solidFill>
                  <a:srgbClr val="002060"/>
                </a:solidFill>
              </a:rPr>
              <a:t>forecasting</a:t>
            </a:r>
            <a:r>
              <a:rPr lang="en-US" altLang="zh-TW" dirty="0"/>
              <a:t>, </a:t>
            </a:r>
            <a:r>
              <a:rPr lang="en-US" altLang="zh-TW" dirty="0">
                <a:solidFill>
                  <a:srgbClr val="002060"/>
                </a:solidFill>
              </a:rPr>
              <a:t>production scheduling</a:t>
            </a:r>
            <a:r>
              <a:rPr lang="en-US" altLang="zh-TW" dirty="0"/>
              <a:t>, </a:t>
            </a:r>
            <a:r>
              <a:rPr lang="en-US" altLang="zh-TW" dirty="0">
                <a:solidFill>
                  <a:srgbClr val="002060"/>
                </a:solidFill>
              </a:rPr>
              <a:t>inventory control</a:t>
            </a:r>
            <a:r>
              <a:rPr lang="en-US" altLang="zh-TW" dirty="0"/>
              <a:t>, </a:t>
            </a:r>
            <a:r>
              <a:rPr lang="en-US" altLang="zh-TW" dirty="0">
                <a:solidFill>
                  <a:srgbClr val="002060"/>
                </a:solidFill>
              </a:rPr>
              <a:t>capital budgeting</a:t>
            </a:r>
            <a:r>
              <a:rPr lang="en-US" altLang="zh-TW" dirty="0"/>
              <a:t>, and </a:t>
            </a:r>
            <a:r>
              <a:rPr lang="en-US" altLang="zh-TW" dirty="0">
                <a:solidFill>
                  <a:srgbClr val="002060"/>
                </a:solidFill>
              </a:rPr>
              <a:t>transportation</a:t>
            </a:r>
          </a:p>
          <a:p>
            <a:endParaRPr lang="en-US" altLang="zh-TW" dirty="0">
              <a:solidFill>
                <a:srgbClr val="002060"/>
              </a:solidFill>
            </a:endParaRPr>
          </a:p>
          <a:p>
            <a:r>
              <a:rPr lang="en-US" altLang="zh-TW" dirty="0"/>
              <a:t>OR began in a systematic way after late 1930’s</a:t>
            </a:r>
          </a:p>
          <a:p>
            <a:pPr lvl="1"/>
            <a:r>
              <a:rPr lang="en-US" altLang="zh-TW" dirty="0"/>
              <a:t>George B. Dantzig (</a:t>
            </a:r>
            <a:r>
              <a:rPr lang="en-US" altLang="zh-TW" dirty="0">
                <a:hlinkClick r:id="rId2"/>
              </a:rPr>
              <a:t>Wikipedia</a:t>
            </a:r>
            <a:r>
              <a:rPr lang="en-US" altLang="zh-TW" dirty="0"/>
              <a:t>, </a:t>
            </a:r>
            <a:r>
              <a:rPr lang="en-US" altLang="zh-TW" dirty="0">
                <a:hlinkClick r:id="rId3"/>
              </a:rPr>
              <a:t>Mathematics Genealogy</a:t>
            </a:r>
            <a:r>
              <a:rPr lang="en-US" altLang="zh-TW" dirty="0"/>
              <a:t>)</a:t>
            </a:r>
          </a:p>
          <a:p>
            <a:pPr lvl="1"/>
            <a:r>
              <a:rPr lang="en-US" altLang="zh-TW" dirty="0"/>
              <a:t>More about Dantzig (</a:t>
            </a:r>
            <a:r>
              <a:rPr lang="en-US" altLang="zh-TW" dirty="0">
                <a:hlinkClick r:id="rId4"/>
              </a:rPr>
              <a:t>interview 86</a:t>
            </a:r>
            <a:r>
              <a:rPr lang="en-US" altLang="zh-TW" dirty="0"/>
              <a:t>, </a:t>
            </a:r>
            <a:r>
              <a:rPr lang="en-US" altLang="zh-TW" dirty="0">
                <a:hlinkClick r:id="rId5"/>
              </a:rPr>
              <a:t>ref05</a:t>
            </a:r>
            <a:r>
              <a:rPr lang="en-US" altLang="zh-TW" dirty="0"/>
              <a:t>, </a:t>
            </a:r>
            <a:r>
              <a:rPr lang="en-US" altLang="zh-TW" dirty="0">
                <a:hlinkClick r:id="rId6"/>
              </a:rPr>
              <a:t>ref06</a:t>
            </a:r>
            <a:r>
              <a:rPr lang="en-US" altLang="zh-TW" dirty="0"/>
              <a:t>, </a:t>
            </a:r>
            <a:r>
              <a:rPr lang="en-US" altLang="zh-TW" dirty="0">
                <a:hlinkClick r:id="rId7"/>
              </a:rPr>
              <a:t>ref08</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321984F4-E576-4D16-9CA4-70A3AC726C9D}"/>
              </a:ext>
            </a:extLst>
          </p:cNvPr>
          <p:cNvSpPr>
            <a:spLocks noGrp="1"/>
          </p:cNvSpPr>
          <p:nvPr>
            <p:ph type="sldNum" sz="quarter" idx="10"/>
          </p:nvPr>
        </p:nvSpPr>
        <p:spPr/>
        <p:txBody>
          <a:bodyPr/>
          <a:lstStyle/>
          <a:p>
            <a:pPr>
              <a:defRPr/>
            </a:pPr>
            <a:fld id="{974A970F-C714-40BE-9C6C-EB0657C15CD9}" type="slidenum">
              <a:rPr lang="zh-TW" altLang="en-US" smtClean="0"/>
              <a:pPr>
                <a:defRPr/>
              </a:pPr>
              <a:t>7</a:t>
            </a:fld>
            <a:endParaRPr lang="en-US" altLang="zh-TW"/>
          </a:p>
        </p:txBody>
      </p:sp>
      <p:pic>
        <p:nvPicPr>
          <p:cNvPr id="32770" name="Picture 2" descr="ãgeorge dantzigãçåçæå°çµæ">
            <a:extLst>
              <a:ext uri="{FF2B5EF4-FFF2-40B4-BE49-F238E27FC236}">
                <a16:creationId xmlns:a16="http://schemas.microsoft.com/office/drawing/2014/main" id="{38874B71-4E44-4EA0-B97A-081BCFE3DD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4715" y="3982947"/>
            <a:ext cx="911569" cy="138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5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投影片編號版面配置區 30">
            <a:extLst>
              <a:ext uri="{FF2B5EF4-FFF2-40B4-BE49-F238E27FC236}">
                <a16:creationId xmlns:a16="http://schemas.microsoft.com/office/drawing/2014/main" id="{294FBFCB-9C5D-4EA0-BCFF-4791B8B4B8F9}"/>
              </a:ext>
            </a:extLst>
          </p:cNvPr>
          <p:cNvSpPr>
            <a:spLocks noGrp="1"/>
          </p:cNvSpPr>
          <p:nvPr>
            <p:ph type="sldNum" sz="quarter" idx="12"/>
          </p:nvPr>
        </p:nvSpPr>
        <p:spPr/>
        <p:txBody>
          <a:bodyPr/>
          <a:lstStyle/>
          <a:p>
            <a:endParaRPr lang="en-US" altLang="zh-TW">
              <a:ea typeface="新細明體" panose="02020500000000000000" pitchFamily="18" charset="-120"/>
            </a:endParaRPr>
          </a:p>
        </p:txBody>
      </p:sp>
      <p:sp>
        <p:nvSpPr>
          <p:cNvPr id="37890" name="Text Box 2">
            <a:extLst>
              <a:ext uri="{FF2B5EF4-FFF2-40B4-BE49-F238E27FC236}">
                <a16:creationId xmlns:a16="http://schemas.microsoft.com/office/drawing/2014/main" id="{32347C61-9665-4ECB-9E37-132159896965}"/>
              </a:ext>
            </a:extLst>
          </p:cNvPr>
          <p:cNvSpPr txBox="1">
            <a:spLocks noChangeArrowheads="1"/>
          </p:cNvSpPr>
          <p:nvPr/>
        </p:nvSpPr>
        <p:spPr bwMode="auto">
          <a:xfrm>
            <a:off x="704056" y="978745"/>
            <a:ext cx="2016125" cy="1377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a:solidFill>
                  <a:srgbClr val="C00000"/>
                </a:solidFill>
                <a:latin typeface="Bookman Old Style" panose="02050604050505020204" pitchFamily="18" charset="0"/>
              </a:rPr>
              <a:t>1890</a:t>
            </a:r>
          </a:p>
          <a:p>
            <a:r>
              <a:rPr lang="tr-TR" altLang="zh-TW">
                <a:latin typeface="Bookman Old Style" panose="02050604050505020204" pitchFamily="18" charset="0"/>
              </a:rPr>
              <a:t>Frederick Taylor</a:t>
            </a:r>
          </a:p>
          <a:p>
            <a:r>
              <a:rPr lang="tr-TR" altLang="zh-TW">
                <a:latin typeface="Bookman Old Style" panose="02050604050505020204" pitchFamily="18" charset="0"/>
              </a:rPr>
              <a:t>Scientific Management</a:t>
            </a:r>
          </a:p>
          <a:p>
            <a:r>
              <a:rPr lang="tr-TR" altLang="zh-TW">
                <a:latin typeface="Bookman Old Style" panose="02050604050505020204" pitchFamily="18" charset="0"/>
              </a:rPr>
              <a:t>[Industrial Engineering]</a:t>
            </a:r>
          </a:p>
        </p:txBody>
      </p:sp>
      <p:sp>
        <p:nvSpPr>
          <p:cNvPr id="37891" name="Text Box 3">
            <a:extLst>
              <a:ext uri="{FF2B5EF4-FFF2-40B4-BE49-F238E27FC236}">
                <a16:creationId xmlns:a16="http://schemas.microsoft.com/office/drawing/2014/main" id="{3911A20B-E023-4B7B-9B3B-C1C566E6F051}"/>
              </a:ext>
            </a:extLst>
          </p:cNvPr>
          <p:cNvSpPr txBox="1">
            <a:spLocks noChangeArrowheads="1"/>
          </p:cNvSpPr>
          <p:nvPr/>
        </p:nvSpPr>
        <p:spPr bwMode="auto">
          <a:xfrm>
            <a:off x="2747167" y="978746"/>
            <a:ext cx="2057400" cy="1590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dirty="0">
                <a:solidFill>
                  <a:srgbClr val="C00000"/>
                </a:solidFill>
                <a:latin typeface="Bookman Old Style" panose="02050604050505020204" pitchFamily="18" charset="0"/>
              </a:rPr>
              <a:t>1900</a:t>
            </a:r>
          </a:p>
          <a:p>
            <a:pPr>
              <a:buFontTx/>
              <a:buChar char="•"/>
            </a:pPr>
            <a:r>
              <a:rPr lang="tr-TR" altLang="zh-TW" dirty="0">
                <a:solidFill>
                  <a:srgbClr val="FF0000"/>
                </a:solidFill>
                <a:latin typeface="Bookman Old Style" panose="02050604050505020204" pitchFamily="18" charset="0"/>
              </a:rPr>
              <a:t>Henry Gannt</a:t>
            </a:r>
          </a:p>
          <a:p>
            <a:r>
              <a:rPr lang="tr-TR" altLang="zh-TW" dirty="0">
                <a:latin typeface="Bookman Old Style" panose="02050604050505020204" pitchFamily="18" charset="0"/>
              </a:rPr>
              <a:t>[Project Scheduling]</a:t>
            </a:r>
          </a:p>
          <a:p>
            <a:pPr>
              <a:buFontTx/>
              <a:buChar char="•"/>
            </a:pPr>
            <a:r>
              <a:rPr lang="tr-TR" altLang="zh-TW" dirty="0">
                <a:solidFill>
                  <a:srgbClr val="FF0000"/>
                </a:solidFill>
                <a:latin typeface="Bookman Old Style" panose="02050604050505020204" pitchFamily="18" charset="0"/>
              </a:rPr>
              <a:t>Andrey A. Markov</a:t>
            </a:r>
          </a:p>
          <a:p>
            <a:r>
              <a:rPr lang="tr-TR" altLang="zh-TW" dirty="0">
                <a:latin typeface="Bookman Old Style" panose="02050604050505020204" pitchFamily="18" charset="0"/>
              </a:rPr>
              <a:t>[Markov Processes]</a:t>
            </a:r>
          </a:p>
          <a:p>
            <a:pPr>
              <a:buFontTx/>
              <a:buChar char="•"/>
            </a:pPr>
            <a:r>
              <a:rPr lang="tr-TR" altLang="zh-TW" dirty="0">
                <a:latin typeface="Bookman Old Style" panose="02050604050505020204" pitchFamily="18" charset="0"/>
              </a:rPr>
              <a:t>Assignment</a:t>
            </a:r>
          </a:p>
          <a:p>
            <a:r>
              <a:rPr lang="tr-TR" altLang="zh-TW" dirty="0">
                <a:latin typeface="Bookman Old Style" panose="02050604050505020204" pitchFamily="18" charset="0"/>
              </a:rPr>
              <a:t>[Networks]</a:t>
            </a:r>
          </a:p>
        </p:txBody>
      </p:sp>
      <p:sp>
        <p:nvSpPr>
          <p:cNvPr id="37892" name="Text Box 4">
            <a:extLst>
              <a:ext uri="{FF2B5EF4-FFF2-40B4-BE49-F238E27FC236}">
                <a16:creationId xmlns:a16="http://schemas.microsoft.com/office/drawing/2014/main" id="{7766807B-7CC1-4577-A9BB-9AF00FFB7E47}"/>
              </a:ext>
            </a:extLst>
          </p:cNvPr>
          <p:cNvSpPr txBox="1">
            <a:spLocks noChangeArrowheads="1"/>
          </p:cNvSpPr>
          <p:nvPr/>
        </p:nvSpPr>
        <p:spPr bwMode="auto">
          <a:xfrm>
            <a:off x="4880768" y="978746"/>
            <a:ext cx="2016125"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dirty="0">
                <a:solidFill>
                  <a:srgbClr val="C00000"/>
                </a:solidFill>
                <a:latin typeface="Bookman Old Style" panose="02050604050505020204" pitchFamily="18" charset="0"/>
              </a:rPr>
              <a:t>1910</a:t>
            </a:r>
          </a:p>
          <a:p>
            <a:pPr>
              <a:buFontTx/>
              <a:buChar char="•"/>
            </a:pPr>
            <a:r>
              <a:rPr lang="tr-TR" altLang="zh-TW" dirty="0">
                <a:latin typeface="Bookman Old Style" panose="02050604050505020204" pitchFamily="18" charset="0"/>
              </a:rPr>
              <a:t>F. W. Harris</a:t>
            </a:r>
          </a:p>
          <a:p>
            <a:r>
              <a:rPr lang="tr-TR" altLang="zh-TW" dirty="0">
                <a:latin typeface="Bookman Old Style" panose="02050604050505020204" pitchFamily="18" charset="0"/>
              </a:rPr>
              <a:t>[Inventory Theory]</a:t>
            </a:r>
          </a:p>
          <a:p>
            <a:pPr>
              <a:buFontTx/>
              <a:buChar char="•"/>
            </a:pPr>
            <a:r>
              <a:rPr lang="tr-TR" altLang="zh-TW" dirty="0">
                <a:solidFill>
                  <a:srgbClr val="FF0000"/>
                </a:solidFill>
                <a:latin typeface="Bookman Old Style" panose="02050604050505020204" pitchFamily="18" charset="0"/>
              </a:rPr>
              <a:t>E. K. Erlang</a:t>
            </a:r>
          </a:p>
          <a:p>
            <a:r>
              <a:rPr lang="tr-TR" altLang="zh-TW" dirty="0">
                <a:latin typeface="Bookman Old Style" panose="02050604050505020204" pitchFamily="18" charset="0"/>
              </a:rPr>
              <a:t>[Queuing Theory]</a:t>
            </a:r>
          </a:p>
        </p:txBody>
      </p:sp>
      <p:sp>
        <p:nvSpPr>
          <p:cNvPr id="37893" name="Text Box 5">
            <a:extLst>
              <a:ext uri="{FF2B5EF4-FFF2-40B4-BE49-F238E27FC236}">
                <a16:creationId xmlns:a16="http://schemas.microsoft.com/office/drawing/2014/main" id="{9A82D9FF-D0DC-4762-94DE-2555CA73FC1A}"/>
              </a:ext>
            </a:extLst>
          </p:cNvPr>
          <p:cNvSpPr txBox="1">
            <a:spLocks noChangeArrowheads="1"/>
          </p:cNvSpPr>
          <p:nvPr/>
        </p:nvSpPr>
        <p:spPr bwMode="auto">
          <a:xfrm>
            <a:off x="6968331" y="978746"/>
            <a:ext cx="2103437"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a:solidFill>
                  <a:srgbClr val="C00000"/>
                </a:solidFill>
                <a:latin typeface="Bookman Old Style" panose="02050604050505020204" pitchFamily="18" charset="0"/>
              </a:rPr>
              <a:t>1920</a:t>
            </a:r>
          </a:p>
          <a:p>
            <a:pPr>
              <a:buFontTx/>
              <a:buChar char="•"/>
            </a:pPr>
            <a:r>
              <a:rPr lang="tr-TR" altLang="zh-TW">
                <a:latin typeface="Bookman Old Style" panose="02050604050505020204" pitchFamily="18" charset="0"/>
              </a:rPr>
              <a:t>William Shewart</a:t>
            </a:r>
          </a:p>
          <a:p>
            <a:r>
              <a:rPr lang="tr-TR" altLang="zh-TW">
                <a:latin typeface="Bookman Old Style" panose="02050604050505020204" pitchFamily="18" charset="0"/>
              </a:rPr>
              <a:t>[Control Charts]</a:t>
            </a:r>
          </a:p>
          <a:p>
            <a:pPr>
              <a:buFontTx/>
              <a:buChar char="•"/>
            </a:pPr>
            <a:r>
              <a:rPr lang="tr-TR" altLang="zh-TW">
                <a:latin typeface="Bookman Old Style" panose="02050604050505020204" pitchFamily="18" charset="0"/>
              </a:rPr>
              <a:t>H.Dodge – H.Roming</a:t>
            </a:r>
          </a:p>
          <a:p>
            <a:r>
              <a:rPr lang="tr-TR" altLang="zh-TW">
                <a:latin typeface="Bookman Old Style" panose="02050604050505020204" pitchFamily="18" charset="0"/>
              </a:rPr>
              <a:t>[Quality Theory]</a:t>
            </a:r>
          </a:p>
        </p:txBody>
      </p:sp>
      <p:sp>
        <p:nvSpPr>
          <p:cNvPr id="37894" name="Text Box 6">
            <a:extLst>
              <a:ext uri="{FF2B5EF4-FFF2-40B4-BE49-F238E27FC236}">
                <a16:creationId xmlns:a16="http://schemas.microsoft.com/office/drawing/2014/main" id="{5E59FECA-43C9-42A2-80DD-703A24BFBB5E}"/>
              </a:ext>
            </a:extLst>
          </p:cNvPr>
          <p:cNvSpPr txBox="1">
            <a:spLocks noChangeArrowheads="1"/>
          </p:cNvSpPr>
          <p:nvPr/>
        </p:nvSpPr>
        <p:spPr bwMode="auto">
          <a:xfrm>
            <a:off x="6968331" y="2850407"/>
            <a:ext cx="2016125"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dirty="0">
                <a:solidFill>
                  <a:srgbClr val="C00000"/>
                </a:solidFill>
                <a:latin typeface="Bookman Old Style" panose="02050604050505020204" pitchFamily="18" charset="0"/>
              </a:rPr>
              <a:t>1930</a:t>
            </a:r>
          </a:p>
          <a:p>
            <a:r>
              <a:rPr lang="tr-TR" altLang="zh-TW" dirty="0">
                <a:solidFill>
                  <a:srgbClr val="FF0000"/>
                </a:solidFill>
                <a:latin typeface="Bookman Old Style" panose="02050604050505020204" pitchFamily="18" charset="0"/>
              </a:rPr>
              <a:t>Jon Von Neuman </a:t>
            </a:r>
            <a:r>
              <a:rPr lang="tr-TR" altLang="zh-TW" dirty="0">
                <a:latin typeface="Bookman Old Style" panose="02050604050505020204" pitchFamily="18" charset="0"/>
              </a:rPr>
              <a:t>– Oscar Morgenstern</a:t>
            </a:r>
          </a:p>
          <a:p>
            <a:r>
              <a:rPr lang="tr-TR" altLang="zh-TW" dirty="0">
                <a:latin typeface="Bookman Old Style" panose="02050604050505020204" pitchFamily="18" charset="0"/>
              </a:rPr>
              <a:t>[Game Theory]</a:t>
            </a:r>
          </a:p>
        </p:txBody>
      </p:sp>
      <p:sp>
        <p:nvSpPr>
          <p:cNvPr id="37895" name="Rectangle 7">
            <a:extLst>
              <a:ext uri="{FF2B5EF4-FFF2-40B4-BE49-F238E27FC236}">
                <a16:creationId xmlns:a16="http://schemas.microsoft.com/office/drawing/2014/main" id="{9792F6C1-19B7-42F9-ADD4-A354F47CDEAE}"/>
              </a:ext>
            </a:extLst>
          </p:cNvPr>
          <p:cNvSpPr>
            <a:spLocks noChangeArrowheads="1"/>
          </p:cNvSpPr>
          <p:nvPr/>
        </p:nvSpPr>
        <p:spPr bwMode="auto">
          <a:xfrm>
            <a:off x="704056" y="835871"/>
            <a:ext cx="8497887" cy="7143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896" name="Text Box 8">
            <a:extLst>
              <a:ext uri="{FF2B5EF4-FFF2-40B4-BE49-F238E27FC236}">
                <a16:creationId xmlns:a16="http://schemas.microsoft.com/office/drawing/2014/main" id="{04E4B023-CFC8-434E-876D-8E2859CFC3B7}"/>
              </a:ext>
            </a:extLst>
          </p:cNvPr>
          <p:cNvSpPr txBox="1">
            <a:spLocks noChangeArrowheads="1"/>
          </p:cNvSpPr>
          <p:nvPr/>
        </p:nvSpPr>
        <p:spPr bwMode="auto">
          <a:xfrm>
            <a:off x="4880768" y="2850408"/>
            <a:ext cx="2016125" cy="11695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dirty="0">
                <a:solidFill>
                  <a:srgbClr val="C00000"/>
                </a:solidFill>
                <a:latin typeface="Bookman Old Style" panose="02050604050505020204" pitchFamily="18" charset="0"/>
              </a:rPr>
              <a:t>1940</a:t>
            </a:r>
          </a:p>
          <a:p>
            <a:pPr>
              <a:buFontTx/>
              <a:buChar char="•"/>
            </a:pPr>
            <a:r>
              <a:rPr lang="tr-TR" altLang="zh-TW" dirty="0">
                <a:latin typeface="Bookman Old Style" panose="02050604050505020204" pitchFamily="18" charset="0"/>
              </a:rPr>
              <a:t>World War 2</a:t>
            </a:r>
          </a:p>
          <a:p>
            <a:pPr>
              <a:buFontTx/>
              <a:buChar char="•"/>
            </a:pPr>
            <a:r>
              <a:rPr lang="tr-TR" altLang="zh-TW" dirty="0">
                <a:solidFill>
                  <a:srgbClr val="FF0000"/>
                </a:solidFill>
                <a:latin typeface="Bookman Old Style" panose="02050604050505020204" pitchFamily="18" charset="0"/>
              </a:rPr>
              <a:t>George Dantzig</a:t>
            </a:r>
          </a:p>
          <a:p>
            <a:r>
              <a:rPr lang="tr-TR" altLang="zh-TW" dirty="0">
                <a:latin typeface="Bookman Old Style" panose="02050604050505020204" pitchFamily="18" charset="0"/>
              </a:rPr>
              <a:t>[Linear Programming]</a:t>
            </a:r>
          </a:p>
          <a:p>
            <a:pPr>
              <a:buFontTx/>
              <a:buChar char="•"/>
            </a:pPr>
            <a:r>
              <a:rPr lang="tr-TR" altLang="zh-TW" dirty="0">
                <a:latin typeface="Bookman Old Style" panose="02050604050505020204" pitchFamily="18" charset="0"/>
              </a:rPr>
              <a:t>First Computer</a:t>
            </a:r>
          </a:p>
        </p:txBody>
      </p:sp>
      <p:sp>
        <p:nvSpPr>
          <p:cNvPr id="37897" name="Oval 9">
            <a:extLst>
              <a:ext uri="{FF2B5EF4-FFF2-40B4-BE49-F238E27FC236}">
                <a16:creationId xmlns:a16="http://schemas.microsoft.com/office/drawing/2014/main" id="{6096AC31-8141-465C-BAFB-A780B602A998}"/>
              </a:ext>
            </a:extLst>
          </p:cNvPr>
          <p:cNvSpPr>
            <a:spLocks noChangeArrowheads="1"/>
          </p:cNvSpPr>
          <p:nvPr/>
        </p:nvSpPr>
        <p:spPr bwMode="auto">
          <a:xfrm>
            <a:off x="1567655" y="76284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898" name="Oval 10">
            <a:extLst>
              <a:ext uri="{FF2B5EF4-FFF2-40B4-BE49-F238E27FC236}">
                <a16:creationId xmlns:a16="http://schemas.microsoft.com/office/drawing/2014/main" id="{74C7A941-5F8E-48A6-8DF7-136ACE982536}"/>
              </a:ext>
            </a:extLst>
          </p:cNvPr>
          <p:cNvSpPr>
            <a:spLocks noChangeArrowheads="1"/>
          </p:cNvSpPr>
          <p:nvPr/>
        </p:nvSpPr>
        <p:spPr bwMode="auto">
          <a:xfrm>
            <a:off x="3656805" y="76284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899" name="Oval 11">
            <a:extLst>
              <a:ext uri="{FF2B5EF4-FFF2-40B4-BE49-F238E27FC236}">
                <a16:creationId xmlns:a16="http://schemas.microsoft.com/office/drawing/2014/main" id="{CE185A53-DDC4-4C24-ADB7-CCE4D95166C1}"/>
              </a:ext>
            </a:extLst>
          </p:cNvPr>
          <p:cNvSpPr>
            <a:spLocks noChangeArrowheads="1"/>
          </p:cNvSpPr>
          <p:nvPr/>
        </p:nvSpPr>
        <p:spPr bwMode="auto">
          <a:xfrm>
            <a:off x="5817392" y="76284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0" name="Oval 12">
            <a:extLst>
              <a:ext uri="{FF2B5EF4-FFF2-40B4-BE49-F238E27FC236}">
                <a16:creationId xmlns:a16="http://schemas.microsoft.com/office/drawing/2014/main" id="{5860377F-CE8C-41D1-BA1D-B1E0EF6735B0}"/>
              </a:ext>
            </a:extLst>
          </p:cNvPr>
          <p:cNvSpPr>
            <a:spLocks noChangeArrowheads="1"/>
          </p:cNvSpPr>
          <p:nvPr/>
        </p:nvSpPr>
        <p:spPr bwMode="auto">
          <a:xfrm>
            <a:off x="7833517" y="76284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1" name="Rectangle 13">
            <a:extLst>
              <a:ext uri="{FF2B5EF4-FFF2-40B4-BE49-F238E27FC236}">
                <a16:creationId xmlns:a16="http://schemas.microsoft.com/office/drawing/2014/main" id="{E3FC42E8-BF1E-44CF-9AFC-29A5BEAB2A1D}"/>
              </a:ext>
            </a:extLst>
          </p:cNvPr>
          <p:cNvSpPr>
            <a:spLocks noChangeArrowheads="1"/>
          </p:cNvSpPr>
          <p:nvPr/>
        </p:nvSpPr>
        <p:spPr bwMode="auto">
          <a:xfrm>
            <a:off x="9128918" y="907308"/>
            <a:ext cx="73025" cy="1800225"/>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2" name="Rectangle 14">
            <a:extLst>
              <a:ext uri="{FF2B5EF4-FFF2-40B4-BE49-F238E27FC236}">
                <a16:creationId xmlns:a16="http://schemas.microsoft.com/office/drawing/2014/main" id="{D84852ED-3DA7-484D-8C79-A358441E3ABE}"/>
              </a:ext>
            </a:extLst>
          </p:cNvPr>
          <p:cNvSpPr>
            <a:spLocks noChangeArrowheads="1"/>
          </p:cNvSpPr>
          <p:nvPr/>
        </p:nvSpPr>
        <p:spPr bwMode="auto">
          <a:xfrm>
            <a:off x="488156" y="2707532"/>
            <a:ext cx="8713787" cy="7143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3" name="Rectangle 15">
            <a:extLst>
              <a:ext uri="{FF2B5EF4-FFF2-40B4-BE49-F238E27FC236}">
                <a16:creationId xmlns:a16="http://schemas.microsoft.com/office/drawing/2014/main" id="{6555E4A7-C772-4D8E-98FB-5051D7CC56FA}"/>
              </a:ext>
            </a:extLst>
          </p:cNvPr>
          <p:cNvSpPr>
            <a:spLocks noChangeArrowheads="1"/>
          </p:cNvSpPr>
          <p:nvPr/>
        </p:nvSpPr>
        <p:spPr bwMode="auto">
          <a:xfrm>
            <a:off x="488156" y="2778971"/>
            <a:ext cx="73025" cy="2232025"/>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4" name="Oval 16">
            <a:extLst>
              <a:ext uri="{FF2B5EF4-FFF2-40B4-BE49-F238E27FC236}">
                <a16:creationId xmlns:a16="http://schemas.microsoft.com/office/drawing/2014/main" id="{2D7B93BC-1F3A-45D3-949B-88CEE1D851D1}"/>
              </a:ext>
            </a:extLst>
          </p:cNvPr>
          <p:cNvSpPr>
            <a:spLocks noChangeArrowheads="1"/>
          </p:cNvSpPr>
          <p:nvPr/>
        </p:nvSpPr>
        <p:spPr bwMode="auto">
          <a:xfrm>
            <a:off x="7904955" y="2634507"/>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5" name="Oval 17">
            <a:extLst>
              <a:ext uri="{FF2B5EF4-FFF2-40B4-BE49-F238E27FC236}">
                <a16:creationId xmlns:a16="http://schemas.microsoft.com/office/drawing/2014/main" id="{A03357B6-8174-4828-A876-A90FF28BCFFC}"/>
              </a:ext>
            </a:extLst>
          </p:cNvPr>
          <p:cNvSpPr>
            <a:spLocks noChangeArrowheads="1"/>
          </p:cNvSpPr>
          <p:nvPr/>
        </p:nvSpPr>
        <p:spPr bwMode="auto">
          <a:xfrm>
            <a:off x="5817392" y="2634507"/>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6" name="Text Box 18">
            <a:extLst>
              <a:ext uri="{FF2B5EF4-FFF2-40B4-BE49-F238E27FC236}">
                <a16:creationId xmlns:a16="http://schemas.microsoft.com/office/drawing/2014/main" id="{64FFA38C-55D4-45D0-A1C9-B3A145F6094A}"/>
              </a:ext>
            </a:extLst>
          </p:cNvPr>
          <p:cNvSpPr txBox="1">
            <a:spLocks noChangeArrowheads="1"/>
          </p:cNvSpPr>
          <p:nvPr/>
        </p:nvSpPr>
        <p:spPr bwMode="auto">
          <a:xfrm>
            <a:off x="2793205" y="2850408"/>
            <a:ext cx="2011362" cy="201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dirty="0">
                <a:solidFill>
                  <a:srgbClr val="C00000"/>
                </a:solidFill>
                <a:latin typeface="Bookman Old Style" panose="02050604050505020204" pitchFamily="18" charset="0"/>
              </a:rPr>
              <a:t>1950</a:t>
            </a:r>
          </a:p>
          <a:p>
            <a:pPr>
              <a:buFontTx/>
              <a:buChar char="•"/>
            </a:pPr>
            <a:r>
              <a:rPr lang="tr-TR" altLang="zh-TW" dirty="0">
                <a:solidFill>
                  <a:srgbClr val="FF0000"/>
                </a:solidFill>
                <a:latin typeface="Bookman Old Style" panose="02050604050505020204" pitchFamily="18" charset="0"/>
              </a:rPr>
              <a:t>H.Kuhn - A.Tucker</a:t>
            </a:r>
          </a:p>
          <a:p>
            <a:r>
              <a:rPr lang="tr-TR" altLang="zh-TW" dirty="0">
                <a:latin typeface="Bookman Old Style" panose="02050604050505020204" pitchFamily="18" charset="0"/>
              </a:rPr>
              <a:t>[Non-Linear Prog.]</a:t>
            </a:r>
          </a:p>
          <a:p>
            <a:pPr>
              <a:buFontTx/>
              <a:buChar char="•"/>
            </a:pPr>
            <a:r>
              <a:rPr lang="tr-TR" altLang="zh-TW" dirty="0">
                <a:solidFill>
                  <a:srgbClr val="FF0000"/>
                </a:solidFill>
                <a:latin typeface="Bookman Old Style" panose="02050604050505020204" pitchFamily="18" charset="0"/>
              </a:rPr>
              <a:t>Ralph Gomory</a:t>
            </a:r>
          </a:p>
          <a:p>
            <a:r>
              <a:rPr lang="tr-TR" altLang="zh-TW" dirty="0">
                <a:latin typeface="Bookman Old Style" panose="02050604050505020204" pitchFamily="18" charset="0"/>
              </a:rPr>
              <a:t>[Integer Prog</a:t>
            </a:r>
            <a:r>
              <a:rPr lang="en-US" altLang="zh-TW" dirty="0">
                <a:latin typeface="Bookman Old Style" panose="02050604050505020204" pitchFamily="18" charset="0"/>
                <a:ea typeface="新細明體" panose="02020500000000000000" pitchFamily="18" charset="-120"/>
              </a:rPr>
              <a:t>.</a:t>
            </a:r>
            <a:r>
              <a:rPr lang="tr-TR" altLang="zh-TW" dirty="0">
                <a:latin typeface="Bookman Old Style" panose="02050604050505020204" pitchFamily="18" charset="0"/>
              </a:rPr>
              <a:t>]</a:t>
            </a:r>
          </a:p>
          <a:p>
            <a:pPr>
              <a:buFontTx/>
              <a:buChar char="•"/>
            </a:pPr>
            <a:r>
              <a:rPr lang="tr-TR" altLang="zh-TW" dirty="0">
                <a:latin typeface="Bookman Old Style" panose="02050604050505020204" pitchFamily="18" charset="0"/>
              </a:rPr>
              <a:t>PERT/CPM</a:t>
            </a:r>
          </a:p>
          <a:p>
            <a:pPr>
              <a:buFontTx/>
              <a:buChar char="•"/>
            </a:pPr>
            <a:r>
              <a:rPr lang="tr-TR" altLang="zh-TW" dirty="0">
                <a:solidFill>
                  <a:srgbClr val="FF0000"/>
                </a:solidFill>
                <a:latin typeface="Bookman Old Style" panose="02050604050505020204" pitchFamily="18" charset="0"/>
              </a:rPr>
              <a:t>Richard Bellman</a:t>
            </a:r>
          </a:p>
          <a:p>
            <a:r>
              <a:rPr lang="tr-TR" altLang="zh-TW" dirty="0">
                <a:latin typeface="Bookman Old Style" panose="02050604050505020204" pitchFamily="18" charset="0"/>
              </a:rPr>
              <a:t>[Dynamic Prog.]</a:t>
            </a:r>
          </a:p>
          <a:p>
            <a:r>
              <a:rPr lang="tr-TR" altLang="zh-TW" dirty="0">
                <a:latin typeface="Bookman Old Style" panose="02050604050505020204" pitchFamily="18" charset="0"/>
              </a:rPr>
              <a:t>ORSA and TIMS</a:t>
            </a:r>
          </a:p>
        </p:txBody>
      </p:sp>
      <p:sp>
        <p:nvSpPr>
          <p:cNvPr id="37907" name="Oval 19">
            <a:extLst>
              <a:ext uri="{FF2B5EF4-FFF2-40B4-BE49-F238E27FC236}">
                <a16:creationId xmlns:a16="http://schemas.microsoft.com/office/drawing/2014/main" id="{DBBC3196-3448-4074-A278-12B6270B5988}"/>
              </a:ext>
            </a:extLst>
          </p:cNvPr>
          <p:cNvSpPr>
            <a:spLocks noChangeArrowheads="1"/>
          </p:cNvSpPr>
          <p:nvPr/>
        </p:nvSpPr>
        <p:spPr bwMode="auto">
          <a:xfrm>
            <a:off x="3656805" y="2634507"/>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8" name="Text Box 20">
            <a:extLst>
              <a:ext uri="{FF2B5EF4-FFF2-40B4-BE49-F238E27FC236}">
                <a16:creationId xmlns:a16="http://schemas.microsoft.com/office/drawing/2014/main" id="{78D49A51-6036-4C79-9677-37A8ADFCCF1F}"/>
              </a:ext>
            </a:extLst>
          </p:cNvPr>
          <p:cNvSpPr txBox="1">
            <a:spLocks noChangeArrowheads="1"/>
          </p:cNvSpPr>
          <p:nvPr/>
        </p:nvSpPr>
        <p:spPr bwMode="auto">
          <a:xfrm>
            <a:off x="704056" y="2850408"/>
            <a:ext cx="2016125"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dirty="0">
                <a:solidFill>
                  <a:srgbClr val="C00000"/>
                </a:solidFill>
                <a:latin typeface="Bookman Old Style" panose="02050604050505020204" pitchFamily="18" charset="0"/>
              </a:rPr>
              <a:t>1960</a:t>
            </a:r>
          </a:p>
          <a:p>
            <a:pPr>
              <a:buFontTx/>
              <a:buChar char="•"/>
            </a:pPr>
            <a:r>
              <a:rPr lang="tr-TR" altLang="zh-TW" dirty="0">
                <a:solidFill>
                  <a:srgbClr val="FF0000"/>
                </a:solidFill>
                <a:latin typeface="Bookman Old Style" panose="02050604050505020204" pitchFamily="18" charset="0"/>
              </a:rPr>
              <a:t>John D.C. Litle</a:t>
            </a:r>
          </a:p>
          <a:p>
            <a:r>
              <a:rPr lang="tr-TR" altLang="zh-TW" dirty="0">
                <a:latin typeface="Bookman Old Style" panose="02050604050505020204" pitchFamily="18" charset="0"/>
              </a:rPr>
              <a:t>[Queuing Theory]</a:t>
            </a:r>
          </a:p>
          <a:p>
            <a:pPr>
              <a:buFontTx/>
              <a:buChar char="•"/>
            </a:pPr>
            <a:r>
              <a:rPr lang="tr-TR" altLang="zh-TW" dirty="0">
                <a:latin typeface="Bookman Old Style" panose="02050604050505020204" pitchFamily="18" charset="0"/>
              </a:rPr>
              <a:t>Simscript - GPSS</a:t>
            </a:r>
          </a:p>
          <a:p>
            <a:r>
              <a:rPr lang="tr-TR" altLang="zh-TW" dirty="0">
                <a:latin typeface="Bookman Old Style" panose="02050604050505020204" pitchFamily="18" charset="0"/>
              </a:rPr>
              <a:t>[Simulation]</a:t>
            </a:r>
          </a:p>
        </p:txBody>
      </p:sp>
      <p:sp>
        <p:nvSpPr>
          <p:cNvPr id="37909" name="Oval 21">
            <a:extLst>
              <a:ext uri="{FF2B5EF4-FFF2-40B4-BE49-F238E27FC236}">
                <a16:creationId xmlns:a16="http://schemas.microsoft.com/office/drawing/2014/main" id="{C90860A2-D170-46E3-9855-935C92240A91}"/>
              </a:ext>
            </a:extLst>
          </p:cNvPr>
          <p:cNvSpPr>
            <a:spLocks noChangeArrowheads="1"/>
          </p:cNvSpPr>
          <p:nvPr/>
        </p:nvSpPr>
        <p:spPr bwMode="auto">
          <a:xfrm>
            <a:off x="1567655" y="2634507"/>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10" name="Rectangle 22">
            <a:extLst>
              <a:ext uri="{FF2B5EF4-FFF2-40B4-BE49-F238E27FC236}">
                <a16:creationId xmlns:a16="http://schemas.microsoft.com/office/drawing/2014/main" id="{FE6F72F3-A838-451D-94FB-F70820B96B76}"/>
              </a:ext>
            </a:extLst>
          </p:cNvPr>
          <p:cNvSpPr>
            <a:spLocks noChangeArrowheads="1"/>
          </p:cNvSpPr>
          <p:nvPr/>
        </p:nvSpPr>
        <p:spPr bwMode="auto">
          <a:xfrm>
            <a:off x="488155" y="5010996"/>
            <a:ext cx="8642350" cy="7143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11" name="Text Box 23">
            <a:extLst>
              <a:ext uri="{FF2B5EF4-FFF2-40B4-BE49-F238E27FC236}">
                <a16:creationId xmlns:a16="http://schemas.microsoft.com/office/drawing/2014/main" id="{FC0005D9-E54B-40EE-AB5E-2EA370BA8415}"/>
              </a:ext>
            </a:extLst>
          </p:cNvPr>
          <p:cNvSpPr txBox="1">
            <a:spLocks noChangeArrowheads="1"/>
          </p:cNvSpPr>
          <p:nvPr/>
        </p:nvSpPr>
        <p:spPr bwMode="auto">
          <a:xfrm>
            <a:off x="704056" y="5155457"/>
            <a:ext cx="201612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a:solidFill>
                  <a:srgbClr val="C00000"/>
                </a:solidFill>
                <a:latin typeface="Bookman Old Style" panose="02050604050505020204" pitchFamily="18" charset="0"/>
              </a:rPr>
              <a:t>1970</a:t>
            </a:r>
          </a:p>
          <a:p>
            <a:pPr>
              <a:buFontTx/>
              <a:buChar char="•"/>
            </a:pPr>
            <a:r>
              <a:rPr lang="tr-TR" altLang="zh-TW">
                <a:latin typeface="Bookman Old Style" panose="02050604050505020204" pitchFamily="18" charset="0"/>
              </a:rPr>
              <a:t>Microcomputer</a:t>
            </a:r>
          </a:p>
        </p:txBody>
      </p:sp>
      <p:sp>
        <p:nvSpPr>
          <p:cNvPr id="37912" name="Text Box 24">
            <a:extLst>
              <a:ext uri="{FF2B5EF4-FFF2-40B4-BE49-F238E27FC236}">
                <a16:creationId xmlns:a16="http://schemas.microsoft.com/office/drawing/2014/main" id="{E4242522-96CD-42F5-92C9-A97749ACA13A}"/>
              </a:ext>
            </a:extLst>
          </p:cNvPr>
          <p:cNvSpPr txBox="1">
            <a:spLocks noChangeArrowheads="1"/>
          </p:cNvSpPr>
          <p:nvPr/>
        </p:nvSpPr>
        <p:spPr bwMode="auto">
          <a:xfrm>
            <a:off x="2793206" y="5155458"/>
            <a:ext cx="2016125"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dirty="0">
                <a:solidFill>
                  <a:srgbClr val="C00000"/>
                </a:solidFill>
                <a:latin typeface="Bookman Old Style" panose="02050604050505020204" pitchFamily="18" charset="0"/>
              </a:rPr>
              <a:t>1980</a:t>
            </a:r>
          </a:p>
          <a:p>
            <a:pPr>
              <a:buFontTx/>
              <a:buChar char="•"/>
            </a:pPr>
            <a:r>
              <a:rPr lang="tr-TR" altLang="zh-TW" dirty="0">
                <a:solidFill>
                  <a:srgbClr val="FF0000"/>
                </a:solidFill>
                <a:latin typeface="Bookman Old Style" panose="02050604050505020204" pitchFamily="18" charset="0"/>
              </a:rPr>
              <a:t>H. Karmarkar</a:t>
            </a:r>
          </a:p>
          <a:p>
            <a:r>
              <a:rPr lang="tr-TR" altLang="zh-TW" dirty="0">
                <a:latin typeface="Bookman Old Style" panose="02050604050505020204" pitchFamily="18" charset="0"/>
              </a:rPr>
              <a:t>[Linear Prog</a:t>
            </a:r>
            <a:r>
              <a:rPr lang="en-US" altLang="zh-TW" dirty="0">
                <a:latin typeface="Bookman Old Style" panose="02050604050505020204" pitchFamily="18" charset="0"/>
                <a:ea typeface="新細明體" panose="02020500000000000000" pitchFamily="18" charset="-120"/>
              </a:rPr>
              <a:t>.</a:t>
            </a:r>
            <a:r>
              <a:rPr lang="tr-TR" altLang="zh-TW" dirty="0">
                <a:latin typeface="Bookman Old Style" panose="02050604050505020204" pitchFamily="18" charset="0"/>
              </a:rPr>
              <a:t>]</a:t>
            </a:r>
          </a:p>
          <a:p>
            <a:pPr>
              <a:buFontTx/>
              <a:buChar char="•"/>
            </a:pPr>
            <a:r>
              <a:rPr lang="tr-TR" altLang="zh-TW" dirty="0">
                <a:latin typeface="Bookman Old Style" panose="02050604050505020204" pitchFamily="18" charset="0"/>
              </a:rPr>
              <a:t>Personal computer</a:t>
            </a:r>
          </a:p>
          <a:p>
            <a:pPr>
              <a:buFontTx/>
              <a:buChar char="•"/>
            </a:pPr>
            <a:r>
              <a:rPr lang="tr-TR" altLang="zh-TW" dirty="0">
                <a:latin typeface="Bookman Old Style" panose="02050604050505020204" pitchFamily="18" charset="0"/>
              </a:rPr>
              <a:t>OR/MS Softwares</a:t>
            </a:r>
          </a:p>
        </p:txBody>
      </p:sp>
      <p:sp>
        <p:nvSpPr>
          <p:cNvPr id="37913" name="Text Box 25">
            <a:extLst>
              <a:ext uri="{FF2B5EF4-FFF2-40B4-BE49-F238E27FC236}">
                <a16:creationId xmlns:a16="http://schemas.microsoft.com/office/drawing/2014/main" id="{8705BCA0-73F0-485A-A0B6-AF0F2A2AC9CA}"/>
              </a:ext>
            </a:extLst>
          </p:cNvPr>
          <p:cNvSpPr txBox="1">
            <a:spLocks noChangeArrowheads="1"/>
          </p:cNvSpPr>
          <p:nvPr/>
        </p:nvSpPr>
        <p:spPr bwMode="auto">
          <a:xfrm>
            <a:off x="4880768" y="5155457"/>
            <a:ext cx="2016125"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a:solidFill>
                  <a:srgbClr val="C00000"/>
                </a:solidFill>
                <a:latin typeface="Bookman Old Style" panose="02050604050505020204" pitchFamily="18" charset="0"/>
              </a:rPr>
              <a:t>1990</a:t>
            </a:r>
          </a:p>
          <a:p>
            <a:pPr>
              <a:buFontTx/>
              <a:buChar char="•"/>
            </a:pPr>
            <a:r>
              <a:rPr lang="tr-TR" altLang="zh-TW">
                <a:latin typeface="Bookman Old Style" panose="02050604050505020204" pitchFamily="18" charset="0"/>
              </a:rPr>
              <a:t>Spreadsheet Packages</a:t>
            </a:r>
          </a:p>
          <a:p>
            <a:pPr>
              <a:buFontTx/>
              <a:buChar char="•"/>
            </a:pPr>
            <a:r>
              <a:rPr lang="tr-TR" altLang="zh-TW">
                <a:latin typeface="Bookman Old Style" panose="02050604050505020204" pitchFamily="18" charset="0"/>
              </a:rPr>
              <a:t>INFORMS</a:t>
            </a:r>
          </a:p>
        </p:txBody>
      </p:sp>
      <p:sp>
        <p:nvSpPr>
          <p:cNvPr id="37914" name="Text Box 26">
            <a:extLst>
              <a:ext uri="{FF2B5EF4-FFF2-40B4-BE49-F238E27FC236}">
                <a16:creationId xmlns:a16="http://schemas.microsoft.com/office/drawing/2014/main" id="{4A713006-9789-4B86-ABC5-B0385196D92D}"/>
              </a:ext>
            </a:extLst>
          </p:cNvPr>
          <p:cNvSpPr txBox="1">
            <a:spLocks noChangeArrowheads="1"/>
          </p:cNvSpPr>
          <p:nvPr/>
        </p:nvSpPr>
        <p:spPr bwMode="auto">
          <a:xfrm>
            <a:off x="6968331" y="5155457"/>
            <a:ext cx="201612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TW" b="1" dirty="0">
                <a:solidFill>
                  <a:srgbClr val="C00000"/>
                </a:solidFill>
                <a:latin typeface="Bookman Old Style" panose="02050604050505020204" pitchFamily="18" charset="0"/>
              </a:rPr>
              <a:t>20</a:t>
            </a:r>
            <a:r>
              <a:rPr lang="en-US" altLang="zh-TW" b="1" dirty="0">
                <a:solidFill>
                  <a:srgbClr val="C00000"/>
                </a:solidFill>
                <a:latin typeface="Bookman Old Style" panose="02050604050505020204" pitchFamily="18" charset="0"/>
              </a:rPr>
              <a:t>20</a:t>
            </a:r>
            <a:endParaRPr lang="tr-TR" altLang="zh-TW" b="1" dirty="0">
              <a:solidFill>
                <a:srgbClr val="C00000"/>
              </a:solidFill>
              <a:latin typeface="Bookman Old Style" panose="02050604050505020204" pitchFamily="18" charset="0"/>
            </a:endParaRPr>
          </a:p>
          <a:p>
            <a:pPr>
              <a:buFontTx/>
              <a:buChar char="•"/>
            </a:pPr>
            <a:r>
              <a:rPr lang="tr-TR" altLang="zh-TW" dirty="0">
                <a:latin typeface="Bookman Old Style" panose="02050604050505020204" pitchFamily="18" charset="0"/>
              </a:rPr>
              <a:t>You are here</a:t>
            </a:r>
          </a:p>
        </p:txBody>
      </p:sp>
      <p:sp>
        <p:nvSpPr>
          <p:cNvPr id="37915" name="Oval 27">
            <a:extLst>
              <a:ext uri="{FF2B5EF4-FFF2-40B4-BE49-F238E27FC236}">
                <a16:creationId xmlns:a16="http://schemas.microsoft.com/office/drawing/2014/main" id="{085B3D9D-EC31-4858-9FDA-F0493F26FBB0}"/>
              </a:ext>
            </a:extLst>
          </p:cNvPr>
          <p:cNvSpPr>
            <a:spLocks noChangeArrowheads="1"/>
          </p:cNvSpPr>
          <p:nvPr/>
        </p:nvSpPr>
        <p:spPr bwMode="auto">
          <a:xfrm>
            <a:off x="7904955" y="4939557"/>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16" name="Oval 28">
            <a:extLst>
              <a:ext uri="{FF2B5EF4-FFF2-40B4-BE49-F238E27FC236}">
                <a16:creationId xmlns:a16="http://schemas.microsoft.com/office/drawing/2014/main" id="{609F925B-A878-42E3-B0C0-246666532A1E}"/>
              </a:ext>
            </a:extLst>
          </p:cNvPr>
          <p:cNvSpPr>
            <a:spLocks noChangeArrowheads="1"/>
          </p:cNvSpPr>
          <p:nvPr/>
        </p:nvSpPr>
        <p:spPr bwMode="auto">
          <a:xfrm>
            <a:off x="5817392" y="4939557"/>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17" name="Oval 29">
            <a:extLst>
              <a:ext uri="{FF2B5EF4-FFF2-40B4-BE49-F238E27FC236}">
                <a16:creationId xmlns:a16="http://schemas.microsoft.com/office/drawing/2014/main" id="{B8570FD3-BAA9-42B1-865F-640705F10681}"/>
              </a:ext>
            </a:extLst>
          </p:cNvPr>
          <p:cNvSpPr>
            <a:spLocks noChangeArrowheads="1"/>
          </p:cNvSpPr>
          <p:nvPr/>
        </p:nvSpPr>
        <p:spPr bwMode="auto">
          <a:xfrm>
            <a:off x="3656805" y="4939557"/>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18" name="Oval 30">
            <a:extLst>
              <a:ext uri="{FF2B5EF4-FFF2-40B4-BE49-F238E27FC236}">
                <a16:creationId xmlns:a16="http://schemas.microsoft.com/office/drawing/2014/main" id="{CD739C08-F97E-4CD6-B273-B443E8F32E7A}"/>
              </a:ext>
            </a:extLst>
          </p:cNvPr>
          <p:cNvSpPr>
            <a:spLocks noChangeArrowheads="1"/>
          </p:cNvSpPr>
          <p:nvPr/>
        </p:nvSpPr>
        <p:spPr bwMode="auto">
          <a:xfrm>
            <a:off x="1567655" y="4939557"/>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 name="標題 1">
            <a:extLst>
              <a:ext uri="{FF2B5EF4-FFF2-40B4-BE49-F238E27FC236}">
                <a16:creationId xmlns:a16="http://schemas.microsoft.com/office/drawing/2014/main" id="{651776FE-A040-4D18-9025-A27D7801DA44}"/>
              </a:ext>
            </a:extLst>
          </p:cNvPr>
          <p:cNvSpPr>
            <a:spLocks noGrp="1"/>
          </p:cNvSpPr>
          <p:nvPr>
            <p:ph type="title"/>
          </p:nvPr>
        </p:nvSpPr>
        <p:spPr>
          <a:xfrm>
            <a:off x="261257" y="-1"/>
            <a:ext cx="9122229" cy="794657"/>
          </a:xfrm>
        </p:spPr>
        <p:txBody>
          <a:bodyPr/>
          <a:lstStyle/>
          <a:p>
            <a:r>
              <a:rPr lang="en-US" altLang="zh-TW"/>
              <a:t>Brief History of OR</a:t>
            </a: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9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9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9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9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nimBg="1"/>
      <p:bldP spid="37892" grpId="0" animBg="1"/>
      <p:bldP spid="37893" grpId="0" animBg="1"/>
      <p:bldP spid="37894" grpId="0" animBg="1"/>
      <p:bldP spid="37896" grpId="0" animBg="1"/>
      <p:bldP spid="37906" grpId="0" animBg="1"/>
      <p:bldP spid="37908" grpId="0" animBg="1"/>
      <p:bldP spid="37911" grpId="0" animBg="1"/>
      <p:bldP spid="37912" grpId="0" animBg="1"/>
      <p:bldP spid="379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9610B7-4F2A-491B-AB9B-5BB8D26D7435}"/>
              </a:ext>
            </a:extLst>
          </p:cNvPr>
          <p:cNvSpPr>
            <a:spLocks noGrp="1"/>
          </p:cNvSpPr>
          <p:nvPr>
            <p:ph type="title"/>
          </p:nvPr>
        </p:nvSpPr>
        <p:spPr/>
        <p:txBody>
          <a:bodyPr/>
          <a:lstStyle/>
          <a:p>
            <a:r>
              <a:rPr lang="en-US" altLang="zh-TW"/>
              <a:t>What is Operations Research?</a:t>
            </a:r>
            <a:endParaRPr lang="zh-TW" altLang="en-US"/>
          </a:p>
        </p:txBody>
      </p:sp>
      <p:sp>
        <p:nvSpPr>
          <p:cNvPr id="3" name="內容版面配置區 2">
            <a:extLst>
              <a:ext uri="{FF2B5EF4-FFF2-40B4-BE49-F238E27FC236}">
                <a16:creationId xmlns:a16="http://schemas.microsoft.com/office/drawing/2014/main" id="{373B0966-344E-4A26-ADC5-C7A060CEE5EF}"/>
              </a:ext>
            </a:extLst>
          </p:cNvPr>
          <p:cNvSpPr>
            <a:spLocks noGrp="1"/>
          </p:cNvSpPr>
          <p:nvPr>
            <p:ph idx="1"/>
          </p:nvPr>
        </p:nvSpPr>
        <p:spPr/>
        <p:txBody>
          <a:bodyPr/>
          <a:lstStyle/>
          <a:p>
            <a:r>
              <a:rPr lang="en-US" altLang="zh-TW" dirty="0"/>
              <a:t>Operations</a:t>
            </a:r>
          </a:p>
          <a:p>
            <a:pPr lvl="1"/>
            <a:r>
              <a:rPr lang="en-US" altLang="zh-TW" dirty="0"/>
              <a:t>The </a:t>
            </a:r>
            <a:r>
              <a:rPr lang="en-US" altLang="zh-TW" dirty="0">
                <a:solidFill>
                  <a:srgbClr val="C00000"/>
                </a:solidFill>
              </a:rPr>
              <a:t>activities</a:t>
            </a:r>
            <a:r>
              <a:rPr lang="en-US" altLang="zh-TW" dirty="0"/>
              <a:t> carried out in an organization.</a:t>
            </a:r>
          </a:p>
          <a:p>
            <a:pPr marL="0" indent="0">
              <a:buNone/>
            </a:pPr>
            <a:endParaRPr lang="en-US" altLang="zh-TW" dirty="0"/>
          </a:p>
          <a:p>
            <a:r>
              <a:rPr lang="en-US" altLang="zh-TW" dirty="0"/>
              <a:t>Research</a:t>
            </a:r>
          </a:p>
          <a:p>
            <a:pPr lvl="1"/>
            <a:r>
              <a:rPr lang="en-US" altLang="zh-TW" dirty="0"/>
              <a:t>The process of observation and testing characterized by the </a:t>
            </a:r>
            <a:r>
              <a:rPr lang="en-US" altLang="zh-TW" dirty="0">
                <a:solidFill>
                  <a:srgbClr val="C00000"/>
                </a:solidFill>
              </a:rPr>
              <a:t>scientific method</a:t>
            </a:r>
            <a:r>
              <a:rPr lang="en-US" altLang="zh-TW" dirty="0"/>
              <a:t>.  </a:t>
            </a:r>
          </a:p>
          <a:p>
            <a:pPr lvl="1"/>
            <a:r>
              <a:rPr lang="en-US" altLang="zh-TW" dirty="0"/>
              <a:t>Situation, problem statement, model construction, validation, experimentation, candidate solutions.</a:t>
            </a:r>
          </a:p>
          <a:p>
            <a:pPr marL="0" indent="0">
              <a:buNone/>
            </a:pPr>
            <a:endParaRPr lang="en-US" altLang="zh-TW" dirty="0"/>
          </a:p>
          <a:p>
            <a:r>
              <a:rPr lang="en-US" altLang="zh-TW" dirty="0"/>
              <a:t>Operations Research  </a:t>
            </a:r>
          </a:p>
          <a:p>
            <a:pPr lvl="1"/>
            <a:r>
              <a:rPr lang="en-US" altLang="zh-TW" dirty="0"/>
              <a:t>a </a:t>
            </a:r>
            <a:r>
              <a:rPr lang="en-US" altLang="zh-TW" dirty="0">
                <a:solidFill>
                  <a:srgbClr val="C00000"/>
                </a:solidFill>
              </a:rPr>
              <a:t>quantitative approach </a:t>
            </a:r>
            <a:r>
              <a:rPr lang="en-US" altLang="zh-TW" dirty="0"/>
              <a:t>to </a:t>
            </a:r>
            <a:r>
              <a:rPr lang="en-US" altLang="zh-TW" dirty="0">
                <a:solidFill>
                  <a:srgbClr val="C00000"/>
                </a:solidFill>
              </a:rPr>
              <a:t>decision making </a:t>
            </a:r>
            <a:r>
              <a:rPr lang="en-US" altLang="zh-TW" dirty="0"/>
              <a:t>based on the </a:t>
            </a:r>
            <a:r>
              <a:rPr lang="en-US" altLang="zh-TW" dirty="0">
                <a:solidFill>
                  <a:srgbClr val="FF0000"/>
                </a:solidFill>
              </a:rPr>
              <a:t>scientific method </a:t>
            </a:r>
            <a:r>
              <a:rPr lang="en-US" altLang="zh-TW" dirty="0"/>
              <a:t>of problem solving. </a:t>
            </a:r>
            <a:endParaRPr lang="zh-TW" altLang="en-US" dirty="0"/>
          </a:p>
        </p:txBody>
      </p:sp>
      <p:sp>
        <p:nvSpPr>
          <p:cNvPr id="4" name="投影片編號版面配置區 3">
            <a:extLst>
              <a:ext uri="{FF2B5EF4-FFF2-40B4-BE49-F238E27FC236}">
                <a16:creationId xmlns:a16="http://schemas.microsoft.com/office/drawing/2014/main" id="{126B4D57-BFC2-41BE-BA6E-94A1C802CC97}"/>
              </a:ext>
            </a:extLst>
          </p:cNvPr>
          <p:cNvSpPr>
            <a:spLocks noGrp="1"/>
          </p:cNvSpPr>
          <p:nvPr>
            <p:ph type="sldNum" sz="quarter" idx="10"/>
          </p:nvPr>
        </p:nvSpPr>
        <p:spPr/>
        <p:txBody>
          <a:bodyPr/>
          <a:lstStyle/>
          <a:p>
            <a:pPr>
              <a:defRPr/>
            </a:pPr>
            <a:fld id="{974A970F-C714-40BE-9C6C-EB0657C15CD9}" type="slidenum">
              <a:rPr lang="zh-TW" altLang="en-US" smtClean="0"/>
              <a:pPr>
                <a:defRPr/>
              </a:pPr>
              <a:t>9</a:t>
            </a:fld>
            <a:endParaRPr lang="en-US" altLang="zh-TW"/>
          </a:p>
        </p:txBody>
      </p:sp>
    </p:spTree>
    <p:extLst>
      <p:ext uri="{BB962C8B-B14F-4D97-AF65-F5344CB8AC3E}">
        <p14:creationId xmlns:p14="http://schemas.microsoft.com/office/powerpoint/2010/main" val="272944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68498</TotalTime>
  <Words>4774</Words>
  <Application>Microsoft Office PowerPoint</Application>
  <PresentationFormat>A4 紙張 (210x297 公釐)</PresentationFormat>
  <Paragraphs>699</Paragraphs>
  <Slides>51</Slides>
  <Notes>39</Notes>
  <HiddenSlides>0</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2</vt:i4>
      </vt:variant>
      <vt:variant>
        <vt:lpstr>投影片標題</vt:lpstr>
      </vt:variant>
      <vt:variant>
        <vt:i4>51</vt:i4>
      </vt:variant>
    </vt:vector>
  </HeadingPairs>
  <TitlesOfParts>
    <vt:vector size="66" baseType="lpstr">
      <vt:lpstr>Arial Unicode MS</vt:lpstr>
      <vt:lpstr>Gulim</vt:lpstr>
      <vt:lpstr>휴먼모음T</vt:lpstr>
      <vt:lpstr>新細明體</vt:lpstr>
      <vt:lpstr>標楷體</vt:lpstr>
      <vt:lpstr>Arial</vt:lpstr>
      <vt:lpstr>Bookman Old Style</vt:lpstr>
      <vt:lpstr>Cambria Math</vt:lpstr>
      <vt:lpstr>Monotype Corsiva</vt:lpstr>
      <vt:lpstr>Tahoma</vt:lpstr>
      <vt:lpstr>Times New Roman</vt:lpstr>
      <vt:lpstr>Wingdings</vt:lpstr>
      <vt:lpstr>Default Design</vt:lpstr>
      <vt:lpstr>Equation</vt:lpstr>
      <vt:lpstr>MathType 7.0 Equation</vt:lpstr>
      <vt:lpstr>Design &amp; Applications of Optimal Decision Making Models</vt:lpstr>
      <vt:lpstr>PowerPoint 簡報</vt:lpstr>
      <vt:lpstr>Course Plans</vt:lpstr>
      <vt:lpstr>Background of the Lecturer</vt:lpstr>
      <vt:lpstr>Research Interests [Optimization, OR]</vt:lpstr>
      <vt:lpstr>decision making</vt:lpstr>
      <vt:lpstr>Operations Research (OR)</vt:lpstr>
      <vt:lpstr>Brief History of OR</vt:lpstr>
      <vt:lpstr>What is Operations Research?</vt:lpstr>
      <vt:lpstr>Scientific Approaches in OR</vt:lpstr>
      <vt:lpstr>Terminology</vt:lpstr>
      <vt:lpstr>OR Models</vt:lpstr>
      <vt:lpstr>Overview of Optimization</vt:lpstr>
      <vt:lpstr>Categories of optimization problems (1/2)</vt:lpstr>
      <vt:lpstr>Categories of optimization problems (2/2)</vt:lpstr>
      <vt:lpstr>Difficulty of problems &amp; methods (1/2)</vt:lpstr>
      <vt:lpstr>Difficulty of problems &amp; methods (2/2)</vt:lpstr>
      <vt:lpstr>Opt solutions vs. Good solutions</vt:lpstr>
      <vt:lpstr>Software packages</vt:lpstr>
      <vt:lpstr>Optimization models…</vt:lpstr>
      <vt:lpstr>…and applications</vt:lpstr>
      <vt:lpstr>An example</vt:lpstr>
      <vt:lpstr>Example </vt:lpstr>
      <vt:lpstr>Minimize the quantity of tin</vt:lpstr>
      <vt:lpstr>Aims of this course</vt:lpstr>
      <vt:lpstr>Your first optimization model</vt:lpstr>
      <vt:lpstr>Optimization Models, in general, have:</vt:lpstr>
      <vt:lpstr>The general optimization problem</vt:lpstr>
      <vt:lpstr>Convex sets</vt:lpstr>
      <vt:lpstr>Examples: Convex sets</vt:lpstr>
      <vt:lpstr>Examples: Nonconvex sets</vt:lpstr>
      <vt:lpstr>Convex function</vt:lpstr>
      <vt:lpstr>Definition</vt:lpstr>
      <vt:lpstr>Definition</vt:lpstr>
      <vt:lpstr>Examples</vt:lpstr>
      <vt:lpstr>Convex Constraints</vt:lpstr>
      <vt:lpstr>Convex Constraints</vt:lpstr>
      <vt:lpstr>Local optima, global optima</vt:lpstr>
      <vt:lpstr>Convex problems</vt:lpstr>
      <vt:lpstr>Relaxation of an Optimization problem</vt:lpstr>
      <vt:lpstr>Lower and upper bounds</vt:lpstr>
      <vt:lpstr>Upper vs. Lower bounds </vt:lpstr>
      <vt:lpstr>What relaxations are for</vt:lpstr>
      <vt:lpstr>Relaxation of an Optimization problem</vt:lpstr>
      <vt:lpstr>The knapsack problem</vt:lpstr>
      <vt:lpstr>The knapsack problem</vt:lpstr>
      <vt:lpstr>First optimization model &amp; Relax#1</vt:lpstr>
      <vt:lpstr>Relax#2 : Linear Relaxation</vt:lpstr>
      <vt:lpstr>Examples</vt:lpstr>
      <vt:lpstr>To recap</vt:lpstr>
      <vt:lpstr>PowerPoint 簡報</vt:lpstr>
    </vt:vector>
  </TitlesOfParts>
  <Company>isye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sdfgdfg</dc:title>
  <dc:creator>ilin</dc:creator>
  <cp:lastModifiedBy> 王</cp:lastModifiedBy>
  <cp:revision>483</cp:revision>
  <dcterms:created xsi:type="dcterms:W3CDTF">2001-05-13T18:19:15Z</dcterms:created>
  <dcterms:modified xsi:type="dcterms:W3CDTF">2020-08-25T17:10:12Z</dcterms:modified>
</cp:coreProperties>
</file>