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61" r:id="rId2"/>
    <p:sldId id="471" r:id="rId3"/>
    <p:sldId id="472" r:id="rId4"/>
    <p:sldId id="464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6" r:id="rId24"/>
    <p:sldId id="362" r:id="rId25"/>
    <p:sldId id="365" r:id="rId26"/>
    <p:sldId id="366" r:id="rId27"/>
    <p:sldId id="364" r:id="rId28"/>
    <p:sldId id="375" r:id="rId29"/>
    <p:sldId id="281" r:id="rId30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664D"/>
    <a:srgbClr val="FF0000"/>
    <a:srgbClr val="008000"/>
    <a:srgbClr val="33CC33"/>
    <a:srgbClr val="9900CC"/>
    <a:srgbClr val="00CC66"/>
    <a:srgbClr val="CCFFCC"/>
    <a:srgbClr val="FF33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114" d="100"/>
          <a:sy n="114" d="100"/>
        </p:scale>
        <p:origin x="1374" y="138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B633F2D-7154-4669-9F76-7E016F4A7B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837C252-7F8D-40A7-8E6C-39B590084FB0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11F8B69-3149-4159-9B45-0C87674D8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E2ECFF6-BC0A-46E9-BF35-26621AA67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9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影像版面配置區 1">
            <a:extLst>
              <a:ext uri="{FF2B5EF4-FFF2-40B4-BE49-F238E27FC236}">
                <a16:creationId xmlns:a16="http://schemas.microsoft.com/office/drawing/2014/main" id="{1D84EE70-A082-4CEE-B17C-304A4BE34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20483" name="備忘稿版面配置區 2">
            <a:extLst>
              <a:ext uri="{FF2B5EF4-FFF2-40B4-BE49-F238E27FC236}">
                <a16:creationId xmlns:a16="http://schemas.microsoft.com/office/drawing/2014/main" id="{29A80D4E-C521-4376-AA0F-D10353DB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For the last case: x </a:t>
            </a:r>
            <a:br>
              <a:rPr lang="en-US" altLang="zh-TW">
                <a:latin typeface="Arial" panose="020B0604020202020204" pitchFamily="34" charset="0"/>
              </a:rPr>
            </a:br>
            <a:r>
              <a:rPr lang="en-US" altLang="zh-TW">
                <a:latin typeface="Arial" panose="020B0604020202020204" pitchFamily="34" charset="0"/>
              </a:rPr>
              <a:t>if  x1+x2+x3 &lt;= 1 , then x4=0</a:t>
            </a:r>
          </a:p>
          <a:p>
            <a:r>
              <a:rPr lang="en-US" altLang="zh-TW">
                <a:latin typeface="Arial" panose="020B0604020202020204" pitchFamily="34" charset="0"/>
              </a:rPr>
              <a:t>General form: Ax4&lt;=x1+x2+x3, where A is in (1,2]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0484" name="投影片編號版面配置區 3">
            <a:extLst>
              <a:ext uri="{FF2B5EF4-FFF2-40B4-BE49-F238E27FC236}">
                <a16:creationId xmlns:a16="http://schemas.microsoft.com/office/drawing/2014/main" id="{C1422207-9330-41CE-A0FA-0DDA2CE10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3CD08B-089B-408B-A9D4-E13E150B315B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419FA5B-226C-44F1-A73A-E936FDDD7A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3E69B61-ED74-4DAC-A86F-9481A6124BD1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3F9FFDA-A5D7-433E-926F-9E22FD834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7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846" tIns="45608" rIns="92846" bIns="45608"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Notes: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E780156-A193-4EC6-90BC-2F394AEA5B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24150" y="519113"/>
            <a:ext cx="3700463" cy="2562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影像版面配置區 1">
            <a:extLst>
              <a:ext uri="{FF2B5EF4-FFF2-40B4-BE49-F238E27FC236}">
                <a16:creationId xmlns:a16="http://schemas.microsoft.com/office/drawing/2014/main" id="{2C8A06C1-BF4D-407F-B926-25B5D5252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32771" name="備忘稿版面配置區 2">
            <a:extLst>
              <a:ext uri="{FF2B5EF4-FFF2-40B4-BE49-F238E27FC236}">
                <a16:creationId xmlns:a16="http://schemas.microsoft.com/office/drawing/2014/main" id="{52B272D2-DEFB-4958-8E51-6130AFBA6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A only if B &amp; C?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2772" name="投影片編號版面配置區 3">
            <a:extLst>
              <a:ext uri="{FF2B5EF4-FFF2-40B4-BE49-F238E27FC236}">
                <a16:creationId xmlns:a16="http://schemas.microsoft.com/office/drawing/2014/main" id="{79ADCD5A-7888-4ACA-B6AB-401C96867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30A3E0-20B8-4A3D-AABA-055BE8CD34BB}" type="slidenum">
              <a:rPr lang="zh-TW" altLang="en-US" smtClean="0"/>
              <a:pPr/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>
            <a:extLst>
              <a:ext uri="{FF2B5EF4-FFF2-40B4-BE49-F238E27FC236}">
                <a16:creationId xmlns:a16="http://schemas.microsoft.com/office/drawing/2014/main" id="{00FF5337-CE7E-4E73-86BA-491FF3C36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37891" name="備忘稿版面配置區 2">
            <a:extLst>
              <a:ext uri="{FF2B5EF4-FFF2-40B4-BE49-F238E27FC236}">
                <a16:creationId xmlns:a16="http://schemas.microsoft.com/office/drawing/2014/main" id="{AEDBF8A2-3F84-4409-A07E-7EE29EFBA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If lumbda_i&gt;0 then z_i=1, also, either z_i-1 or z_i+1=1, for i=2,…,n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7892" name="投影片編號版面配置區 3">
            <a:extLst>
              <a:ext uri="{FF2B5EF4-FFF2-40B4-BE49-F238E27FC236}">
                <a16:creationId xmlns:a16="http://schemas.microsoft.com/office/drawing/2014/main" id="{F1CE150F-D96F-48F6-B8B0-718A107CF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FF7D8D-4360-4BB8-A673-494B07412A59}" type="slidenum">
              <a:rPr lang="zh-TW" altLang="en-US" smtClean="0"/>
              <a:pPr/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685800"/>
            <a:ext cx="4953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最佳化決策模式設計與應用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aseline="0">
          <a:solidFill>
            <a:schemeClr val="tx2"/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 baseline="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4.emf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74511"/>
            <a:ext cx="8420100" cy="1470025"/>
          </a:xfrm>
        </p:spPr>
        <p:txBody>
          <a:bodyPr/>
          <a:lstStyle/>
          <a:p>
            <a:r>
              <a:rPr lang="en-US" altLang="zh-TW">
                <a:solidFill>
                  <a:schemeClr val="accent6"/>
                </a:solidFill>
              </a:rPr>
              <a:t>Design &amp; Applications of Optimal Decision Making Models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671" y="2777127"/>
            <a:ext cx="8960484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Day 3 </a:t>
            </a:r>
            <a:endParaRPr lang="en-US" altLang="ko-KR" sz="2400" dirty="0">
              <a:solidFill>
                <a:srgbClr val="FF0000"/>
              </a:solidFill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endParaRPr lang="en-US" altLang="ko-KR" sz="2400" dirty="0"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sz="4400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 逸 琳 </a:t>
            </a:r>
            <a:br>
              <a:rPr lang="en-US" altLang="zh-TW" sz="4400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 dirty="0">
                <a:solidFill>
                  <a:srgbClr val="008000"/>
                </a:solidFill>
                <a:ea typeface="標楷體" panose="03000509000000000000" pitchFamily="65" charset="-120"/>
              </a:rPr>
              <a:t>I-Lin Wang</a:t>
            </a:r>
            <a:endParaRPr lang="zh-TW" altLang="en-US" sz="3200" b="1" dirty="0">
              <a:solidFill>
                <a:srgbClr val="008000"/>
              </a:solidFill>
              <a:ea typeface="標楷體" panose="03000509000000000000" pitchFamily="65" charset="-120"/>
            </a:endParaRPr>
          </a:p>
          <a:p>
            <a:pPr marL="342900" indent="-342900">
              <a:lnSpc>
                <a:spcPct val="80000"/>
              </a:lnSpc>
            </a:pPr>
            <a:endParaRPr lang="en-US" altLang="zh-TW" sz="2400" b="1" i="1" dirty="0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ilinwang@mail.ncku.edu.tw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http://ilin.iim.ncku.edu.</a:t>
            </a: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tw/</a:t>
            </a: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endParaRPr lang="zh-TW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成功大學工業與資訊管理學系教授</a:t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latin typeface="標楷體" panose="03000509000000000000" pitchFamily="65" charset="-120"/>
              </a:rPr>
              <a:t>2020/08/24-28 @</a:t>
            </a:r>
            <a:r>
              <a:rPr lang="zh-TW" altLang="en-US" sz="2400" b="1" dirty="0">
                <a:latin typeface="標楷體" panose="03000509000000000000" pitchFamily="65" charset="-120"/>
              </a:rPr>
              <a:t>成功校區 理學教學大樓</a:t>
            </a:r>
            <a:r>
              <a:rPr lang="en-US" altLang="zh-TW" sz="2400" b="1" dirty="0">
                <a:latin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</a:rPr>
              <a:t>新大樓</a:t>
            </a:r>
            <a:r>
              <a:rPr lang="en-US" altLang="zh-TW" sz="2400" b="1" dirty="0">
                <a:latin typeface="標楷體" panose="03000509000000000000" pitchFamily="65" charset="-120"/>
              </a:rPr>
              <a:t>) 1</a:t>
            </a:r>
            <a:r>
              <a:rPr lang="zh-TW" altLang="en-US" sz="2400" b="1" dirty="0">
                <a:latin typeface="標楷體" panose="03000509000000000000" pitchFamily="65" charset="-120"/>
              </a:rPr>
              <a:t>樓</a:t>
            </a:r>
            <a:r>
              <a:rPr lang="en-US" altLang="zh-TW" sz="2400" b="1" dirty="0">
                <a:latin typeface="標楷體" panose="03000509000000000000" pitchFamily="65" charset="-120"/>
              </a:rPr>
              <a:t>36104</a:t>
            </a:r>
            <a:r>
              <a:rPr lang="zh-TW" altLang="en-US" sz="2400" b="1" dirty="0">
                <a:latin typeface="標楷體" panose="03000509000000000000" pitchFamily="65" charset="-120"/>
              </a:rPr>
              <a:t>室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874FB-A6CD-4AEA-B3A1-0635721BED92}"/>
              </a:ext>
            </a:extLst>
          </p:cNvPr>
          <p:cNvSpPr txBox="1"/>
          <p:nvPr/>
        </p:nvSpPr>
        <p:spPr>
          <a:xfrm>
            <a:off x="1586935" y="0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ea typeface="標楷體" panose="03000509000000000000" pitchFamily="65" charset="-120"/>
              </a:rPr>
              <a:t>最佳化決策模式設計與應用</a:t>
            </a:r>
            <a:endParaRPr lang="zh-TW" altLang="en-US" sz="440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頁尾版面配置區 3">
            <a:extLst>
              <a:ext uri="{FF2B5EF4-FFF2-40B4-BE49-F238E27FC236}">
                <a16:creationId xmlns:a16="http://schemas.microsoft.com/office/drawing/2014/main" id="{BAC3418F-417D-4582-94C2-5057AA734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458BE3-6AE5-471F-8E5F-D262761F2EC1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0DADBA3-6888-4BA8-BB73-C971C7E6E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75" y="-30163"/>
            <a:ext cx="9290050" cy="974725"/>
          </a:xfrm>
        </p:spPr>
        <p:txBody>
          <a:bodyPr/>
          <a:lstStyle/>
          <a:p>
            <a:pPr eaLnBrk="1" hangingPunct="1"/>
            <a:r>
              <a:rPr lang="en-US" altLang="zh-TW" sz="3800"/>
              <a:t>Connection between the problems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03C60ADF-3CAA-48E4-A54A-57DF6413E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72356"/>
            <a:ext cx="9906000" cy="4713288"/>
          </a:xfrm>
        </p:spPr>
        <p:txBody>
          <a:bodyPr/>
          <a:lstStyle/>
          <a:p>
            <a:pPr eaLnBrk="1" hangingPunct="1"/>
            <a:r>
              <a:rPr lang="en-US" altLang="zh-TW" i="1"/>
              <a:t>Note</a:t>
            </a:r>
            <a:r>
              <a:rPr lang="en-US" altLang="zh-TW"/>
              <a:t>: </a:t>
            </a:r>
            <a:r>
              <a:rPr lang="en-US" altLang="zh-TW">
                <a:solidFill>
                  <a:schemeClr val="tx2"/>
                </a:solidFill>
              </a:rPr>
              <a:t>The version of the</a:t>
            </a:r>
            <a:r>
              <a:rPr lang="en-US" altLang="zh-TW"/>
              <a:t> facility location problem </a:t>
            </a:r>
            <a:r>
              <a:rPr lang="en-US" altLang="zh-TW">
                <a:solidFill>
                  <a:schemeClr val="tx2"/>
                </a:solidFill>
              </a:rPr>
              <a:t>is a special case of the</a:t>
            </a:r>
            <a:r>
              <a:rPr lang="en-US" altLang="zh-TW"/>
              <a:t> knapsack problem.</a:t>
            </a:r>
          </a:p>
          <a:p>
            <a:pPr eaLnBrk="1" hangingPunct="1"/>
            <a:endParaRPr lang="en-US" altLang="zh-TW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/>
              <a:t>Important modeling skill:</a:t>
            </a:r>
          </a:p>
          <a:p>
            <a:pPr lvl="1" eaLnBrk="1" hangingPunct="1"/>
            <a:r>
              <a:rPr lang="en-US" altLang="zh-TW"/>
              <a:t>Suppose you know how to model Problem A</a:t>
            </a:r>
            <a:r>
              <a:rPr lang="en-US" altLang="zh-TW" baseline="-25000"/>
              <a:t>1</a:t>
            </a:r>
            <a:r>
              <a:rPr lang="en-US" altLang="zh-TW"/>
              <a:t>,…,A</a:t>
            </a:r>
            <a:r>
              <a:rPr lang="en-US" altLang="zh-TW" baseline="-25000"/>
              <a:t>p</a:t>
            </a:r>
            <a:r>
              <a:rPr lang="en-US" altLang="zh-TW"/>
              <a:t>;</a:t>
            </a:r>
          </a:p>
          <a:p>
            <a:pPr lvl="1" eaLnBrk="1" hangingPunct="1"/>
            <a:r>
              <a:rPr lang="en-US" altLang="zh-TW"/>
              <a:t>You need to solve Problem B;</a:t>
            </a:r>
          </a:p>
          <a:p>
            <a:pPr lvl="1" eaLnBrk="1" hangingPunct="1"/>
            <a:r>
              <a:rPr lang="en-US" altLang="zh-TW"/>
              <a:t>Notice the similarities between Problems A</a:t>
            </a:r>
            <a:r>
              <a:rPr lang="en-US" altLang="zh-TW" baseline="-25000"/>
              <a:t>i</a:t>
            </a:r>
            <a:r>
              <a:rPr lang="en-US" altLang="zh-TW"/>
              <a:t> and B;</a:t>
            </a:r>
          </a:p>
          <a:p>
            <a:pPr lvl="1" eaLnBrk="1" hangingPunct="1"/>
            <a:r>
              <a:rPr lang="en-US" altLang="zh-TW"/>
              <a:t>Build a model for Problem B, using the model for Problem A</a:t>
            </a:r>
            <a:r>
              <a:rPr lang="en-US" altLang="zh-TW" baseline="-25000"/>
              <a:t>i</a:t>
            </a:r>
            <a:r>
              <a:rPr lang="en-US" altLang="zh-TW"/>
              <a:t> as a prototype.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547C3D1B-0DF1-4694-BC7D-67ACF6786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C56C7-0CEA-4CDF-A1FD-44398ABD6EC5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1EEE950-015F-4288-9572-B64108335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83" y="-33338"/>
            <a:ext cx="9621468" cy="981075"/>
          </a:xfrm>
        </p:spPr>
        <p:txBody>
          <a:bodyPr/>
          <a:lstStyle/>
          <a:p>
            <a:pPr eaLnBrk="1" hangingPunct="1"/>
            <a:r>
              <a:rPr lang="en-US" altLang="zh-TW" sz="2800" b="1" dirty="0"/>
              <a:t>Facility Location Problem: adding new requirements</a:t>
            </a:r>
          </a:p>
        </p:txBody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id="{5EDF3B0C-1A9D-42EE-BE1C-B4FD703E2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225" y="1125259"/>
            <a:ext cx="9432925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Extra requirement: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  build </a:t>
            </a:r>
            <a:r>
              <a:rPr lang="en-US" altLang="zh-TW" i="1">
                <a:solidFill>
                  <a:srgbClr val="FF0000"/>
                </a:solidFill>
              </a:rPr>
              <a:t>at most one</a:t>
            </a:r>
            <a:r>
              <a:rPr lang="en-US" altLang="zh-TW">
                <a:solidFill>
                  <a:srgbClr val="FF0000"/>
                </a:solidFill>
              </a:rPr>
              <a:t> of the two </a:t>
            </a:r>
            <a:r>
              <a:rPr lang="en-US" altLang="zh-TW"/>
              <a:t>warehouses.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The corresponding constraint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		</a:t>
            </a:r>
            <a:r>
              <a:rPr lang="en-US" altLang="zh-TW">
                <a:solidFill>
                  <a:schemeClr val="accent2"/>
                </a:solidFill>
              </a:rPr>
              <a:t>x</a:t>
            </a:r>
            <a:r>
              <a:rPr lang="en-US" altLang="zh-TW" baseline="-25000">
                <a:solidFill>
                  <a:schemeClr val="accent2"/>
                </a:solidFill>
              </a:rPr>
              <a:t>3 </a:t>
            </a:r>
            <a:r>
              <a:rPr lang="en-US" altLang="zh-TW">
                <a:solidFill>
                  <a:schemeClr val="accent2"/>
                </a:solidFill>
              </a:rPr>
              <a:t>+x</a:t>
            </a:r>
            <a:r>
              <a:rPr lang="en-US" altLang="zh-TW" baseline="-25000">
                <a:solidFill>
                  <a:schemeClr val="accent2"/>
                </a:solidFill>
              </a:rPr>
              <a:t>4 </a:t>
            </a:r>
            <a:r>
              <a:rPr lang="en-US" altLang="zh-TW">
                <a:solidFill>
                  <a:schemeClr val="accent2"/>
                </a:solidFill>
                <a:sym typeface="Symbol" panose="05050102010706020507" pitchFamily="18" charset="2"/>
              </a:rPr>
              <a:t> 1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Extra requirement: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  build </a:t>
            </a:r>
            <a:r>
              <a:rPr lang="en-US" altLang="zh-TW" i="1">
                <a:solidFill>
                  <a:srgbClr val="FF0000"/>
                </a:solidFill>
              </a:rPr>
              <a:t>at least one</a:t>
            </a:r>
            <a:r>
              <a:rPr lang="en-US" altLang="zh-TW">
                <a:solidFill>
                  <a:srgbClr val="FF0000"/>
                </a:solidFill>
              </a:rPr>
              <a:t> of the two </a:t>
            </a:r>
            <a:r>
              <a:rPr lang="en-US" altLang="zh-TW"/>
              <a:t>factories.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The corresponding constraint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		</a:t>
            </a:r>
            <a:r>
              <a:rPr lang="en-US" altLang="zh-TW">
                <a:solidFill>
                  <a:schemeClr val="accent2"/>
                </a:solidFill>
              </a:rPr>
              <a:t>x</a:t>
            </a:r>
            <a:r>
              <a:rPr lang="en-US" altLang="zh-TW" baseline="-25000">
                <a:solidFill>
                  <a:schemeClr val="accent2"/>
                </a:solidFill>
              </a:rPr>
              <a:t>1 </a:t>
            </a:r>
            <a:r>
              <a:rPr lang="en-US" altLang="zh-TW">
                <a:solidFill>
                  <a:schemeClr val="accent2"/>
                </a:solidFill>
              </a:rPr>
              <a:t>+x</a:t>
            </a:r>
            <a:r>
              <a:rPr lang="en-US" altLang="zh-TW" baseline="-25000">
                <a:solidFill>
                  <a:schemeClr val="accent2"/>
                </a:solidFill>
              </a:rPr>
              <a:t>2 </a:t>
            </a:r>
            <a:r>
              <a:rPr lang="en-US" altLang="zh-TW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≥</a:t>
            </a:r>
            <a:r>
              <a:rPr lang="en-US" altLang="zh-TW">
                <a:solidFill>
                  <a:schemeClr val="accent2"/>
                </a:solidFill>
                <a:sym typeface="Symbol" panose="05050102010706020507" pitchFamily="18" charset="2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頁尾版面配置區 3">
            <a:extLst>
              <a:ext uri="{FF2B5EF4-FFF2-40B4-BE49-F238E27FC236}">
                <a16:creationId xmlns:a16="http://schemas.microsoft.com/office/drawing/2014/main" id="{98625E0C-6B1F-4ED0-BE10-174F8A587B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DE8B1-30A5-432A-AF14-0240DA6479F8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0160C9B-AD25-4D5A-B3B2-E6428717D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66800"/>
          </a:xfrm>
        </p:spPr>
        <p:txBody>
          <a:bodyPr/>
          <a:lstStyle/>
          <a:p>
            <a:pPr eaLnBrk="1" hangingPunct="1"/>
            <a:r>
              <a:rPr lang="en-US" altLang="zh-TW" sz="2600" b="1" dirty="0"/>
              <a:t>Modeling Technique: Restrictions on the number of options</a:t>
            </a:r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65F08EDB-6E06-4986-9DFC-2EF0BDA5B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640" y="1066800"/>
            <a:ext cx="8915400" cy="4876800"/>
          </a:xfrm>
        </p:spPr>
        <p:txBody>
          <a:bodyPr/>
          <a:lstStyle/>
          <a:p>
            <a:pPr eaLnBrk="1" hangingPunct="1"/>
            <a:r>
              <a:rPr lang="en-US" altLang="zh-TW" dirty="0"/>
              <a:t>Suppose in a certain problem, n different options are considered. For </a:t>
            </a:r>
            <a:r>
              <a:rPr lang="en-US" altLang="zh-TW" dirty="0" err="1">
                <a:latin typeface="Times New Roman" panose="02020603050405020304" pitchFamily="18" charset="0"/>
              </a:rPr>
              <a:t>i</a:t>
            </a:r>
            <a:r>
              <a:rPr lang="en-US" altLang="zh-TW" dirty="0"/>
              <a:t>=1,…,n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/>
          </a:p>
          <a:p>
            <a:pPr eaLnBrk="1" hangingPunct="1"/>
            <a:r>
              <a:rPr lang="en-US" altLang="zh-TW" i="1" dirty="0"/>
              <a:t>Restrictions:</a:t>
            </a:r>
            <a:r>
              <a:rPr lang="en-US" altLang="zh-TW" dirty="0"/>
              <a:t> At least </a:t>
            </a:r>
            <a:r>
              <a:rPr lang="en-US" altLang="zh-TW" i="1" dirty="0">
                <a:solidFill>
                  <a:schemeClr val="accent2"/>
                </a:solidFill>
              </a:rPr>
              <a:t>p</a:t>
            </a:r>
            <a:r>
              <a:rPr lang="en-US" altLang="zh-TW" dirty="0"/>
              <a:t> and at most </a:t>
            </a:r>
            <a:r>
              <a:rPr lang="en-US" altLang="zh-TW" i="1" dirty="0">
                <a:solidFill>
                  <a:schemeClr val="accent2"/>
                </a:solidFill>
              </a:rPr>
              <a:t>q</a:t>
            </a:r>
            <a:r>
              <a:rPr lang="en-US" altLang="zh-TW" dirty="0"/>
              <a:t> of the options can be chosen.</a:t>
            </a:r>
          </a:p>
          <a:p>
            <a:pPr eaLnBrk="1" hangingPunct="1"/>
            <a:r>
              <a:rPr lang="en-US" altLang="zh-TW" dirty="0"/>
              <a:t>The corresponding constraints are: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	</a:t>
            </a:r>
          </a:p>
        </p:txBody>
      </p:sp>
      <p:graphicFrame>
        <p:nvGraphicFramePr>
          <p:cNvPr id="641028" name="Object 4">
            <a:extLst>
              <a:ext uri="{FF2B5EF4-FFF2-40B4-BE49-F238E27FC236}">
                <a16:creationId xmlns:a16="http://schemas.microsoft.com/office/drawing/2014/main" id="{BF0DECAE-16CA-4DEA-9784-BC5F847AE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12344"/>
              </p:ext>
            </p:extLst>
          </p:nvPr>
        </p:nvGraphicFramePr>
        <p:xfrm>
          <a:off x="2687715" y="2018516"/>
          <a:ext cx="4902907" cy="130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4" name="Equation" r:id="rId3" imgW="1828800" imgH="457200" progId="Equation.DSMT4">
                  <p:embed/>
                </p:oleObj>
              </mc:Choice>
              <mc:Fallback>
                <p:oleObj name="Equation" r:id="rId3" imgW="1828800" imgH="457200" progId="Equation.DSMT4">
                  <p:embed/>
                  <p:pic>
                    <p:nvPicPr>
                      <p:cNvPr id="641028" name="Object 4">
                        <a:extLst>
                          <a:ext uri="{FF2B5EF4-FFF2-40B4-BE49-F238E27FC236}">
                            <a16:creationId xmlns:a16="http://schemas.microsoft.com/office/drawing/2014/main" id="{BF0DECAE-16CA-4DEA-9784-BC5F847AE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715" y="2018516"/>
                        <a:ext cx="4902907" cy="130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29" name="Object 5">
            <a:extLst>
              <a:ext uri="{FF2B5EF4-FFF2-40B4-BE49-F238E27FC236}">
                <a16:creationId xmlns:a16="http://schemas.microsoft.com/office/drawing/2014/main" id="{74D8291B-947B-4A5A-B630-4F48E66B3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636745"/>
              </p:ext>
            </p:extLst>
          </p:nvPr>
        </p:nvGraphicFramePr>
        <p:xfrm>
          <a:off x="1920301" y="4602412"/>
          <a:ext cx="21717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5" name="Equation" r:id="rId5" imgW="596880" imgH="431640" progId="Equation.DSMT4">
                  <p:embed/>
                </p:oleObj>
              </mc:Choice>
              <mc:Fallback>
                <p:oleObj name="Equation" r:id="rId5" imgW="596880" imgH="431640" progId="Equation.DSMT4">
                  <p:embed/>
                  <p:pic>
                    <p:nvPicPr>
                      <p:cNvPr id="641029" name="Object 5">
                        <a:extLst>
                          <a:ext uri="{FF2B5EF4-FFF2-40B4-BE49-F238E27FC236}">
                            <a16:creationId xmlns:a16="http://schemas.microsoft.com/office/drawing/2014/main" id="{74D8291B-947B-4A5A-B630-4F48E66B3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301" y="4602412"/>
                        <a:ext cx="21717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0" name="Object 6">
            <a:extLst>
              <a:ext uri="{FF2B5EF4-FFF2-40B4-BE49-F238E27FC236}">
                <a16:creationId xmlns:a16="http://schemas.microsoft.com/office/drawing/2014/main" id="{13E2255A-9AB9-4827-8D55-93B4C12D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47531"/>
              </p:ext>
            </p:extLst>
          </p:nvPr>
        </p:nvGraphicFramePr>
        <p:xfrm>
          <a:off x="4829272" y="4530801"/>
          <a:ext cx="2079625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6" name="Equation" r:id="rId7" imgW="571320" imgH="431640" progId="Equation.DSMT4">
                  <p:embed/>
                </p:oleObj>
              </mc:Choice>
              <mc:Fallback>
                <p:oleObj name="Equation" r:id="rId7" imgW="571320" imgH="431640" progId="Equation.DSMT4">
                  <p:embed/>
                  <p:pic>
                    <p:nvPicPr>
                      <p:cNvPr id="641030" name="Object 6">
                        <a:extLst>
                          <a:ext uri="{FF2B5EF4-FFF2-40B4-BE49-F238E27FC236}">
                            <a16:creationId xmlns:a16="http://schemas.microsoft.com/office/drawing/2014/main" id="{13E2255A-9AB9-4827-8D55-93B4C12D2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272" y="4530801"/>
                        <a:ext cx="2079625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頁尾版面配置區 3">
            <a:extLst>
              <a:ext uri="{FF2B5EF4-FFF2-40B4-BE49-F238E27FC236}">
                <a16:creationId xmlns:a16="http://schemas.microsoft.com/office/drawing/2014/main" id="{CB9BB694-2C8F-4226-B053-558068569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559CB9-B3C4-435C-92FF-8F1426B52470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600" dirty="0">
              <a:solidFill>
                <a:schemeClr val="tx2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8C8536D-AFE5-4779-9BFF-660F67C64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81075"/>
          </a:xfrm>
        </p:spPr>
        <p:txBody>
          <a:bodyPr/>
          <a:lstStyle/>
          <a:p>
            <a:pPr eaLnBrk="1" hangingPunct="1"/>
            <a:r>
              <a:rPr lang="en-US" altLang="zh-TW" sz="3200" b="1" dirty="0"/>
              <a:t>Modeling Technique: Contingent Decisions</a:t>
            </a:r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E7605F66-C9D8-4C4A-99A3-B73B3036B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906000" cy="5516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Back to the facility location problem.</a:t>
            </a:r>
          </a:p>
          <a:p>
            <a:pPr eaLnBrk="1" hangingPunct="1"/>
            <a:r>
              <a:rPr lang="en-US" altLang="zh-TW" sz="2400" i="1" dirty="0">
                <a:solidFill>
                  <a:schemeClr val="accent2"/>
                </a:solidFill>
              </a:rPr>
              <a:t>Requirement:</a:t>
            </a:r>
            <a:r>
              <a:rPr lang="en-US" altLang="zh-TW" sz="2400" dirty="0"/>
              <a:t> Can’t build a warehouse (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=1</a:t>
            </a:r>
            <a:r>
              <a:rPr lang="en-US" altLang="zh-TW" sz="2400" dirty="0">
                <a:solidFill>
                  <a:schemeClr val="tx2"/>
                </a:solidFill>
                <a:sym typeface="Symbol" panose="05050102010706020507" pitchFamily="18" charset="2"/>
              </a:rPr>
              <a:t> or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=1</a:t>
            </a:r>
            <a:r>
              <a:rPr lang="en-US" altLang="zh-TW" sz="2400" dirty="0"/>
              <a:t>) </a:t>
            </a:r>
            <a:r>
              <a:rPr lang="en-US" altLang="zh-TW" sz="2400" i="1" dirty="0"/>
              <a:t>unless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            there is a factory (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=1</a:t>
            </a:r>
            <a:r>
              <a:rPr lang="en-US" altLang="zh-TW" sz="2400" dirty="0">
                <a:solidFill>
                  <a:schemeClr val="tx2"/>
                </a:solidFill>
                <a:sym typeface="Symbol" panose="05050102010706020507" pitchFamily="18" charset="2"/>
              </a:rPr>
              <a:t> or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=1</a:t>
            </a:r>
            <a:r>
              <a:rPr lang="en-US" altLang="zh-TW" sz="2400" dirty="0"/>
              <a:t>) in the city.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	In other words, if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=0</a:t>
            </a:r>
            <a:r>
              <a:rPr lang="en-US" altLang="zh-TW" sz="2400" dirty="0"/>
              <a:t> (or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=0</a:t>
            </a:r>
            <a:r>
              <a:rPr lang="en-US" altLang="zh-TW" sz="2400" dirty="0"/>
              <a:t>) then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=0</a:t>
            </a:r>
            <a:r>
              <a:rPr lang="en-US" altLang="zh-TW" sz="24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/>
              <a:t>(or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=0</a:t>
            </a:r>
            <a:r>
              <a:rPr lang="en-US" altLang="zh-TW" sz="24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    The corresponding constraints : </a:t>
            </a:r>
            <a:r>
              <a:rPr lang="en-US" altLang="zh-TW" sz="2400" dirty="0">
                <a:solidFill>
                  <a:schemeClr val="accent2"/>
                </a:solidFill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3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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baseline="-25000" dirty="0">
                <a:sym typeface="Symbol" panose="05050102010706020507" pitchFamily="18" charset="2"/>
              </a:rPr>
              <a:t>  </a:t>
            </a:r>
            <a:r>
              <a:rPr lang="en-US" altLang="zh-TW" sz="2400" dirty="0">
                <a:sym typeface="Symbol" panose="05050102010706020507" pitchFamily="18" charset="2"/>
              </a:rPr>
              <a:t>(LA), </a:t>
            </a:r>
            <a:r>
              <a:rPr lang="en-US" altLang="zh-TW" sz="2400" dirty="0">
                <a:solidFill>
                  <a:schemeClr val="accent2"/>
                </a:solidFill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4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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 baseline="-25000" dirty="0">
                <a:sym typeface="Symbol" panose="05050102010706020507" pitchFamily="18" charset="2"/>
              </a:rPr>
              <a:t>   </a:t>
            </a:r>
            <a:r>
              <a:rPr lang="en-US" altLang="zh-TW" sz="2400" dirty="0">
                <a:sym typeface="Symbol" panose="05050102010706020507" pitchFamily="18" charset="2"/>
              </a:rPr>
              <a:t>(SF)</a:t>
            </a:r>
          </a:p>
          <a:p>
            <a:pPr eaLnBrk="1" hangingPunct="1"/>
            <a:endParaRPr lang="en-US" altLang="zh-TW" sz="2400" i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400" i="1" dirty="0">
                <a:solidFill>
                  <a:schemeClr val="accent2"/>
                </a:solidFill>
              </a:rPr>
              <a:t>Requirement: </a:t>
            </a:r>
            <a:r>
              <a:rPr lang="en-US" altLang="zh-TW" sz="2400" dirty="0"/>
              <a:t>Can’t select option 3 </a:t>
            </a:r>
            <a:r>
              <a:rPr lang="en-US" altLang="zh-TW" sz="2400" i="1" dirty="0"/>
              <a:t>unless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            at least one of options 1 and 2 is selected.</a:t>
            </a:r>
          </a:p>
          <a:p>
            <a:pPr eaLnBrk="1" hangingPunct="1">
              <a:buNone/>
            </a:pPr>
            <a:r>
              <a:rPr lang="en-US" altLang="zh-TW" sz="2400" dirty="0"/>
              <a:t>    i.e., if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=1,</a:t>
            </a:r>
            <a:r>
              <a:rPr lang="en-US" altLang="zh-TW" sz="24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=1 or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=1 (i.e.,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 +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 ≥ 1) </a:t>
            </a:r>
            <a:endParaRPr lang="en-US" altLang="zh-TW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      or, if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=0 &amp;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=0,</a:t>
            </a:r>
            <a:r>
              <a:rPr lang="en-US" altLang="zh-TW" sz="24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=0 </a:t>
            </a:r>
            <a:r>
              <a:rPr lang="en-US" altLang="zh-TW" sz="2400" dirty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altLang="zh-TW" sz="2400" dirty="0"/>
              <a:t>The constraint: </a:t>
            </a:r>
            <a:r>
              <a:rPr lang="en-US" altLang="zh-TW" sz="2400" dirty="0">
                <a:solidFill>
                  <a:schemeClr val="accent2"/>
                </a:solidFill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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+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</a:p>
          <a:p>
            <a:pPr eaLnBrk="1" hangingPunct="1"/>
            <a:endParaRPr lang="en-US" altLang="zh-TW" sz="2400" i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400" i="1" dirty="0">
                <a:solidFill>
                  <a:schemeClr val="accent2"/>
                </a:solidFill>
              </a:rPr>
              <a:t>Requirement: </a:t>
            </a:r>
            <a:r>
              <a:rPr lang="en-US" altLang="zh-TW" sz="2400" dirty="0"/>
              <a:t>Can’t select option 4 </a:t>
            </a:r>
            <a:r>
              <a:rPr lang="en-US" altLang="zh-TW" sz="2400" i="1" dirty="0"/>
              <a:t>unless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            at least two of options 1, 2 and 3 are selected.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    i.e. if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+x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+x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&lt;2,</a:t>
            </a:r>
            <a:r>
              <a:rPr lang="en-US" altLang="zh-TW" sz="24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=0 </a:t>
            </a:r>
            <a:r>
              <a:rPr lang="en-US" altLang="zh-TW" sz="2400" dirty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altLang="zh-TW" sz="2400" dirty="0"/>
              <a:t>The constraint: </a:t>
            </a:r>
            <a:r>
              <a:rPr lang="en-US" altLang="zh-TW" sz="2400" dirty="0">
                <a:solidFill>
                  <a:schemeClr val="accent2"/>
                </a:solidFill>
              </a:rPr>
              <a:t>2x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4</a:t>
            </a:r>
            <a:r>
              <a:rPr lang="en-US" altLang="zh-TW" sz="2400" dirty="0">
                <a:solidFill>
                  <a:schemeClr val="accent2"/>
                </a:solidFill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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+ 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 +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頁尾版面配置區 3">
            <a:extLst>
              <a:ext uri="{FF2B5EF4-FFF2-40B4-BE49-F238E27FC236}">
                <a16:creationId xmlns:a16="http://schemas.microsoft.com/office/drawing/2014/main" id="{63A10870-8680-4C12-91B9-4D1D13FE4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F8A775-1DC0-42E7-BB7D-8CE7E9EC555B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D6AA2A5-B897-4723-AA3D-6A09A6FB1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27271"/>
          </a:xfrm>
        </p:spPr>
        <p:txBody>
          <a:bodyPr/>
          <a:lstStyle/>
          <a:p>
            <a:pPr eaLnBrk="1" hangingPunct="1"/>
            <a:r>
              <a:rPr lang="en-US" altLang="zh-TW" sz="3600" b="1" dirty="0"/>
              <a:t>Modeling Variables with k possible values</a:t>
            </a:r>
            <a:r>
              <a:rPr lang="en-US" altLang="zh-TW" sz="3600" dirty="0">
                <a:solidFill>
                  <a:srgbClr val="6633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14B7F4F5-6F75-4E03-9C43-E5D77ED80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484" y="969649"/>
            <a:ext cx="9906000" cy="5516562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Suppose variable</a:t>
            </a:r>
            <a:r>
              <a:rPr lang="en-US" altLang="zh-TW" sz="2400" dirty="0">
                <a:solidFill>
                  <a:srgbClr val="FF0000"/>
                </a:solidFill>
              </a:rPr>
              <a:t> y </a:t>
            </a:r>
            <a:r>
              <a:rPr lang="en-US" altLang="zh-TW" sz="2400" dirty="0"/>
              <a:t>should take one of the values d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d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…, </a:t>
            </a:r>
            <a:r>
              <a:rPr lang="en-US" altLang="zh-TW" sz="2400" dirty="0" err="1"/>
              <a:t>d</a:t>
            </a:r>
            <a:r>
              <a:rPr lang="en-US" altLang="zh-TW" sz="2400" baseline="-25000" dirty="0" err="1"/>
              <a:t>k</a:t>
            </a:r>
            <a:r>
              <a:rPr lang="en-US" altLang="zh-TW" sz="2400" dirty="0"/>
              <a:t> .</a:t>
            </a:r>
          </a:p>
          <a:p>
            <a:pPr eaLnBrk="1" hangingPunct="1"/>
            <a:r>
              <a:rPr lang="en-US" altLang="zh-TW" sz="2400" dirty="0"/>
              <a:t>How to achieve that in the model?</a:t>
            </a:r>
          </a:p>
          <a:p>
            <a:pPr eaLnBrk="1" hangingPunct="1"/>
            <a:r>
              <a:rPr lang="en-US" altLang="zh-TW" sz="2400" dirty="0"/>
              <a:t>Introduce new decision variables </a:t>
            </a:r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i</a:t>
            </a:r>
            <a:r>
              <a:rPr lang="en-US" altLang="zh-TW" sz="2400" dirty="0"/>
              <a:t> , for </a:t>
            </a:r>
            <a:r>
              <a:rPr lang="en-US" altLang="zh-TW" sz="2400" dirty="0" err="1">
                <a:latin typeface="Times New Roman" panose="02020603050405020304" pitchFamily="18" charset="0"/>
              </a:rPr>
              <a:t>i</a:t>
            </a:r>
            <a:r>
              <a:rPr lang="en-US" altLang="zh-TW" sz="2400" dirty="0"/>
              <a:t>=1,…,k,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Then we need the following constraints.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400" dirty="0"/>
          </a:p>
        </p:txBody>
      </p:sp>
      <p:graphicFrame>
        <p:nvGraphicFramePr>
          <p:cNvPr id="643076" name="Object 4">
            <a:extLst>
              <a:ext uri="{FF2B5EF4-FFF2-40B4-BE49-F238E27FC236}">
                <a16:creationId xmlns:a16="http://schemas.microsoft.com/office/drawing/2014/main" id="{FDF8DBC4-C454-4F48-BFDC-CDB82F20C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79837"/>
              </p:ext>
            </p:extLst>
          </p:nvPr>
        </p:nvGraphicFramePr>
        <p:xfrm>
          <a:off x="2492760" y="2310558"/>
          <a:ext cx="4320529" cy="115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8" name="Equation" r:id="rId3" imgW="1714320" imgH="457200" progId="Equation.DSMT4">
                  <p:embed/>
                </p:oleObj>
              </mc:Choice>
              <mc:Fallback>
                <p:oleObj name="Equation" r:id="rId3" imgW="1714320" imgH="457200" progId="Equation.DSMT4">
                  <p:embed/>
                  <p:pic>
                    <p:nvPicPr>
                      <p:cNvPr id="643076" name="Object 4">
                        <a:extLst>
                          <a:ext uri="{FF2B5EF4-FFF2-40B4-BE49-F238E27FC236}">
                            <a16:creationId xmlns:a16="http://schemas.microsoft.com/office/drawing/2014/main" id="{FDF8DBC4-C454-4F48-BFDC-CDB82F20C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760" y="2310558"/>
                        <a:ext cx="4320529" cy="1151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77" name="Object 5">
            <a:extLst>
              <a:ext uri="{FF2B5EF4-FFF2-40B4-BE49-F238E27FC236}">
                <a16:creationId xmlns:a16="http://schemas.microsoft.com/office/drawing/2014/main" id="{D266B030-6ECF-4EAE-A473-A6269073F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850047"/>
              </p:ext>
            </p:extLst>
          </p:nvPr>
        </p:nvGraphicFramePr>
        <p:xfrm>
          <a:off x="994387" y="3888674"/>
          <a:ext cx="6290668" cy="121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9" name="Equation" r:id="rId5" imgW="2260440" imgH="431640" progId="Equation.DSMT4">
                  <p:embed/>
                </p:oleObj>
              </mc:Choice>
              <mc:Fallback>
                <p:oleObj name="Equation" r:id="rId5" imgW="2260440" imgH="431640" progId="Equation.DSMT4">
                  <p:embed/>
                  <p:pic>
                    <p:nvPicPr>
                      <p:cNvPr id="643077" name="Object 5">
                        <a:extLst>
                          <a:ext uri="{FF2B5EF4-FFF2-40B4-BE49-F238E27FC236}">
                            <a16:creationId xmlns:a16="http://schemas.microsoft.com/office/drawing/2014/main" id="{D266B030-6ECF-4EAE-A473-A6269073F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387" y="3888674"/>
                        <a:ext cx="6290668" cy="121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78" name="Object 6">
            <a:extLst>
              <a:ext uri="{FF2B5EF4-FFF2-40B4-BE49-F238E27FC236}">
                <a16:creationId xmlns:a16="http://schemas.microsoft.com/office/drawing/2014/main" id="{59BB1CE9-C6F7-4AF0-90DE-DEFEBBF7D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10877"/>
              </p:ext>
            </p:extLst>
          </p:nvPr>
        </p:nvGraphicFramePr>
        <p:xfrm>
          <a:off x="1177925" y="4957763"/>
          <a:ext cx="645842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0" name="Equation" r:id="rId7" imgW="2692080" imgH="431640" progId="Equation.DSMT4">
                  <p:embed/>
                </p:oleObj>
              </mc:Choice>
              <mc:Fallback>
                <p:oleObj name="Equation" r:id="rId7" imgW="2692080" imgH="431640" progId="Equation.DSMT4">
                  <p:embed/>
                  <p:pic>
                    <p:nvPicPr>
                      <p:cNvPr id="643078" name="Object 6">
                        <a:extLst>
                          <a:ext uri="{FF2B5EF4-FFF2-40B4-BE49-F238E27FC236}">
                            <a16:creationId xmlns:a16="http://schemas.microsoft.com/office/drawing/2014/main" id="{59BB1CE9-C6F7-4AF0-90DE-DEFEBBF7D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957763"/>
                        <a:ext cx="6458422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4">
            <a:extLst>
              <a:ext uri="{FF2B5EF4-FFF2-40B4-BE49-F238E27FC236}">
                <a16:creationId xmlns:a16="http://schemas.microsoft.com/office/drawing/2014/main" id="{37EAC5EF-2F37-44B4-AC41-E98E159D0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8F228-938A-4547-B6F0-EAFB0261C39B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30FA8D-2024-4DF0-B25C-F5F8914B0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372600" cy="6889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/>
            <a:r>
              <a:rPr lang="en-US" altLang="zh-TW" sz="3800"/>
              <a:t>Plant Location with Multiple Sourcing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274306D-08E8-4A63-8032-EDC0CC3A94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6175"/>
            <a:ext cx="5182644" cy="47212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n: # potential plant location/capacity (supply)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m: # markets (demand)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en-US" altLang="zh-TW" sz="2000" dirty="0" err="1"/>
              <a:t>D</a:t>
            </a:r>
            <a:r>
              <a:rPr lang="en-US" altLang="zh-TW" sz="2000" baseline="-25000" dirty="0" err="1"/>
              <a:t>j</a:t>
            </a:r>
            <a:r>
              <a:rPr lang="en-US" altLang="zh-TW" sz="2000" dirty="0"/>
              <a:t>: annual demand from market j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K</a:t>
            </a:r>
            <a:r>
              <a:rPr lang="en-US" altLang="zh-TW" sz="2000" baseline="-25000" dirty="0"/>
              <a:t>i</a:t>
            </a:r>
            <a:r>
              <a:rPr lang="en-US" altLang="zh-TW" sz="2000" dirty="0"/>
              <a:t>: potential capacity of plant I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f</a:t>
            </a:r>
            <a:r>
              <a:rPr lang="en-US" altLang="zh-TW" sz="2000" baseline="-25000" dirty="0"/>
              <a:t>i</a:t>
            </a:r>
            <a:r>
              <a:rPr lang="en-US" altLang="zh-TW" sz="2000" dirty="0"/>
              <a:t>: annual fixed cost to open factory I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en-US" altLang="zh-TW" sz="2000" dirty="0" err="1"/>
              <a:t>C</a:t>
            </a:r>
            <a:r>
              <a:rPr lang="en-US" altLang="zh-TW" sz="2000" baseline="-25000" dirty="0" err="1"/>
              <a:t>ij</a:t>
            </a:r>
            <a:r>
              <a:rPr lang="en-US" altLang="zh-TW" sz="2000" dirty="0"/>
              <a:t>: cost of producing/shipping 1 unit from factory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to market j (including production, inventory, transportation, duties)</a:t>
            </a:r>
          </a:p>
          <a:p>
            <a:pPr marL="381000" indent="-381000" eaLnBrk="1" hangingPunct="1"/>
            <a:endParaRPr lang="en-US" altLang="zh-TW" sz="2000" dirty="0"/>
          </a:p>
          <a:p>
            <a:pPr marL="381000" indent="-381000" eaLnBrk="1" hangingPunct="1"/>
            <a:r>
              <a:rPr lang="en-US" altLang="zh-TW" sz="2000" dirty="0" err="1">
                <a:solidFill>
                  <a:srgbClr val="FF0000"/>
                </a:solidFill>
              </a:rPr>
              <a:t>y</a:t>
            </a:r>
            <a:r>
              <a:rPr lang="en-US" altLang="zh-TW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= 1 </a:t>
            </a:r>
            <a:r>
              <a:rPr lang="en-US" altLang="zh-TW" sz="2000" dirty="0"/>
              <a:t>if plant is located at site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0 otherwise</a:t>
            </a:r>
          </a:p>
          <a:p>
            <a:pPr marL="381000" indent="-381000" eaLnBrk="1" hangingPunct="1"/>
            <a:r>
              <a:rPr lang="en-US" altLang="zh-TW" sz="2000" dirty="0" err="1">
                <a:solidFill>
                  <a:srgbClr val="FF0000"/>
                </a:solidFill>
              </a:rPr>
              <a:t>x</a:t>
            </a:r>
            <a:r>
              <a:rPr lang="en-US" altLang="zh-TW" sz="2000" baseline="-25000" dirty="0" err="1">
                <a:solidFill>
                  <a:srgbClr val="FF0000"/>
                </a:solidFill>
              </a:rPr>
              <a:t>ij</a:t>
            </a:r>
            <a:r>
              <a:rPr lang="en-US" altLang="zh-TW" sz="2000" dirty="0">
                <a:solidFill>
                  <a:srgbClr val="FF0000"/>
                </a:solidFill>
              </a:rPr>
              <a:t> = Quantity </a:t>
            </a:r>
            <a:r>
              <a:rPr lang="en-US" altLang="zh-TW" sz="2000" dirty="0"/>
              <a:t>shipped from plant site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to customer j</a:t>
            </a:r>
          </a:p>
          <a:p>
            <a:pPr marL="381000" indent="-381000" eaLnBrk="1" hangingPunct="1"/>
            <a:endParaRPr lang="en-US" altLang="zh-TW" sz="2000" dirty="0"/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Mixed Integer Linear Programming (MILP)</a:t>
            </a:r>
          </a:p>
        </p:txBody>
      </p:sp>
      <p:graphicFrame>
        <p:nvGraphicFramePr>
          <p:cNvPr id="22533" name="Object 4">
            <a:hlinkClick r:id="" action="ppaction://ole?verb=0"/>
            <a:extLst>
              <a:ext uri="{FF2B5EF4-FFF2-40B4-BE49-F238E27FC236}">
                <a16:creationId xmlns:a16="http://schemas.microsoft.com/office/drawing/2014/main" id="{017ECEB6-3586-48FA-BBC8-644BACAAF9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1034210"/>
              </p:ext>
            </p:extLst>
          </p:nvPr>
        </p:nvGraphicFramePr>
        <p:xfrm>
          <a:off x="5622925" y="1146175"/>
          <a:ext cx="4054475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0" name="Equation" r:id="rId4" imgW="1688760" imgH="1892160" progId="Equation.DSMT4">
                  <p:embed/>
                </p:oleObj>
              </mc:Choice>
              <mc:Fallback>
                <p:oleObj name="Equation" r:id="rId4" imgW="1688760" imgH="1892160" progId="Equation.DSMT4">
                  <p:embed/>
                  <p:pic>
                    <p:nvPicPr>
                      <p:cNvPr id="22533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17ECEB6-3586-48FA-BBC8-644BACAAF9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146175"/>
                        <a:ext cx="4054475" cy="484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63E5F783-AF1C-42BD-924E-0600B6BCC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Mini-max Objective</a:t>
            </a:r>
            <a:endParaRPr lang="zh-TW" altLang="en-US"/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3219924E-C23E-4DB7-9DD0-9737D59E9D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714" y="895709"/>
            <a:ext cx="9688286" cy="5355771"/>
          </a:xfrm>
        </p:spPr>
        <p:txBody>
          <a:bodyPr/>
          <a:lstStyle/>
          <a:p>
            <a:r>
              <a:rPr lang="en-US" altLang="zh-TW" dirty="0"/>
              <a:t>min max{ c</a:t>
            </a:r>
            <a:r>
              <a:rPr lang="en-US" altLang="zh-TW" baseline="-25000" dirty="0"/>
              <a:t>11</a:t>
            </a:r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+ c</a:t>
            </a:r>
            <a:r>
              <a:rPr lang="en-US" altLang="zh-TW" baseline="-25000" dirty="0"/>
              <a:t>12</a:t>
            </a:r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, c</a:t>
            </a:r>
            <a:r>
              <a:rPr lang="en-US" altLang="zh-TW" baseline="-25000" dirty="0"/>
              <a:t>21</a:t>
            </a:r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+ c</a:t>
            </a:r>
            <a:r>
              <a:rPr lang="en-US" altLang="zh-TW" baseline="-25000" dirty="0"/>
              <a:t>22</a:t>
            </a:r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, c</a:t>
            </a:r>
            <a:r>
              <a:rPr lang="en-US" altLang="zh-TW" baseline="-25000" dirty="0"/>
              <a:t>31</a:t>
            </a:r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+ c</a:t>
            </a:r>
            <a:r>
              <a:rPr lang="en-US" altLang="zh-TW" baseline="-25000" dirty="0"/>
              <a:t>32</a:t>
            </a:r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}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 represent                        we can use Equivalent form:</a:t>
            </a:r>
          </a:p>
          <a:p>
            <a:endParaRPr lang="zh-TW" altLang="en-US" dirty="0"/>
          </a:p>
        </p:txBody>
      </p:sp>
      <p:sp>
        <p:nvSpPr>
          <p:cNvPr id="24580" name="頁尾版面配置區 3">
            <a:extLst>
              <a:ext uri="{FF2B5EF4-FFF2-40B4-BE49-F238E27FC236}">
                <a16:creationId xmlns:a16="http://schemas.microsoft.com/office/drawing/2014/main" id="{AFD3BCAB-C36D-4794-9399-63DB60BA43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6F6DF0-6F4A-4419-8196-38A3137B6B8B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kumimoji="0" lang="en-US" altLang="zh-TW" sz="1600">
                <a:solidFill>
                  <a:schemeClr val="tx2"/>
                </a:solidFill>
              </a:rPr>
              <a:t>/28</a:t>
            </a:r>
          </a:p>
        </p:txBody>
      </p:sp>
      <p:pic>
        <p:nvPicPr>
          <p:cNvPr id="24581" name="圖片 5">
            <a:extLst>
              <a:ext uri="{FF2B5EF4-FFF2-40B4-BE49-F238E27FC236}">
                <a16:creationId xmlns:a16="http://schemas.microsoft.com/office/drawing/2014/main" id="{BD3ED560-1958-49B2-85D3-28B57C849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630363"/>
            <a:ext cx="5173984" cy="172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6">
            <a:extLst>
              <a:ext uri="{FF2B5EF4-FFF2-40B4-BE49-F238E27FC236}">
                <a16:creationId xmlns:a16="http://schemas.microsoft.com/office/drawing/2014/main" id="{3F366BC1-EBF7-4588-8428-B66C2920B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59" y="3514244"/>
            <a:ext cx="1983398" cy="61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圖片 7">
            <a:extLst>
              <a:ext uri="{FF2B5EF4-FFF2-40B4-BE49-F238E27FC236}">
                <a16:creationId xmlns:a16="http://schemas.microsoft.com/office/drawing/2014/main" id="{40AE56AE-B252-4439-9ACA-C38ECDD56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91" y="4759054"/>
            <a:ext cx="2890209" cy="69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圖片 8">
            <a:extLst>
              <a:ext uri="{FF2B5EF4-FFF2-40B4-BE49-F238E27FC236}">
                <a16:creationId xmlns:a16="http://schemas.microsoft.com/office/drawing/2014/main" id="{92742A27-D9F6-4CD5-9A9C-6481486A8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1" y="4308398"/>
            <a:ext cx="4843392" cy="194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A53E0D0B-481F-46FA-B2B7-2BCCF2EF0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Fractional Objective</a:t>
            </a:r>
            <a:endParaRPr lang="zh-TW" altLang="en-US"/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91317139-14E5-42CC-B181-0EF42BD99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Min f(x)/g(x): Nonlinear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Let                        then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Let              then</a:t>
            </a:r>
            <a:endParaRPr lang="zh-TW" altLang="en-US"/>
          </a:p>
        </p:txBody>
      </p:sp>
      <p:sp>
        <p:nvSpPr>
          <p:cNvPr id="25604" name="頁尾版面配置區 3">
            <a:extLst>
              <a:ext uri="{FF2B5EF4-FFF2-40B4-BE49-F238E27FC236}">
                <a16:creationId xmlns:a16="http://schemas.microsoft.com/office/drawing/2014/main" id="{A1199369-34B8-41D8-8315-44696A4350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65F6E-E57A-45F6-905E-6B167D3A2E77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pic>
        <p:nvPicPr>
          <p:cNvPr id="25605" name="圖片 4">
            <a:extLst>
              <a:ext uri="{FF2B5EF4-FFF2-40B4-BE49-F238E27FC236}">
                <a16:creationId xmlns:a16="http://schemas.microsoft.com/office/drawing/2014/main" id="{213E7A7B-7F65-4F56-8105-1FDFE4F4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7" y="967054"/>
            <a:ext cx="5350861" cy="165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圖片 5">
            <a:extLst>
              <a:ext uri="{FF2B5EF4-FFF2-40B4-BE49-F238E27FC236}">
                <a16:creationId xmlns:a16="http://schemas.microsoft.com/office/drawing/2014/main" id="{330ED6BD-6FC1-4B2D-B2C6-98E6892C2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26" y="2753248"/>
            <a:ext cx="2288093" cy="63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圖片 8">
            <a:extLst>
              <a:ext uri="{FF2B5EF4-FFF2-40B4-BE49-F238E27FC236}">
                <a16:creationId xmlns:a16="http://schemas.microsoft.com/office/drawing/2014/main" id="{E55ABB95-F4E4-41A0-94BA-369EF9460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03" y="4984433"/>
            <a:ext cx="1115934" cy="33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圖片 10">
            <a:extLst>
              <a:ext uri="{FF2B5EF4-FFF2-40B4-BE49-F238E27FC236}">
                <a16:creationId xmlns:a16="http://schemas.microsoft.com/office/drawing/2014/main" id="{57CA9783-7233-4E1B-BBFB-26EDFC897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7" y="2694409"/>
            <a:ext cx="4720805" cy="18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圖片 11">
            <a:extLst>
              <a:ext uri="{FF2B5EF4-FFF2-40B4-BE49-F238E27FC236}">
                <a16:creationId xmlns:a16="http://schemas.microsoft.com/office/drawing/2014/main" id="{B06DD1C5-34F5-4366-95F5-6D7434DE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406" y="4072620"/>
            <a:ext cx="16621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圖片 12">
            <a:extLst>
              <a:ext uri="{FF2B5EF4-FFF2-40B4-BE49-F238E27FC236}">
                <a16:creationId xmlns:a16="http://schemas.microsoft.com/office/drawing/2014/main" id="{9222BCE9-5BAB-41C7-8AC8-8F04B852B6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19" y="4817248"/>
            <a:ext cx="4912843" cy="18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圖片 13">
            <a:extLst>
              <a:ext uri="{FF2B5EF4-FFF2-40B4-BE49-F238E27FC236}">
                <a16:creationId xmlns:a16="http://schemas.microsoft.com/office/drawing/2014/main" id="{5A1966B8-51E5-44BC-930B-E7DF39C0FA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33" y="6184082"/>
            <a:ext cx="1743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5889A40-62B5-4DB2-BA0C-3B4FF2EECC19}"/>
              </a:ext>
            </a:extLst>
          </p:cNvPr>
          <p:cNvCxnSpPr/>
          <p:nvPr/>
        </p:nvCxnSpPr>
        <p:spPr bwMode="auto">
          <a:xfrm>
            <a:off x="522514" y="2694409"/>
            <a:ext cx="92863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93C2D65-BF9B-40A0-9F73-0DCB5B4A5982}"/>
              </a:ext>
            </a:extLst>
          </p:cNvPr>
          <p:cNvCxnSpPr/>
          <p:nvPr/>
        </p:nvCxnSpPr>
        <p:spPr bwMode="auto">
          <a:xfrm>
            <a:off x="579166" y="4715802"/>
            <a:ext cx="92863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1" name="圖片 6">
            <a:extLst>
              <a:ext uri="{FF2B5EF4-FFF2-40B4-BE49-F238E27FC236}">
                <a16:creationId xmlns:a16="http://schemas.microsoft.com/office/drawing/2014/main" id="{A26E2A08-B70E-428B-B97C-D1E99CAF7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48" y="3375819"/>
            <a:ext cx="3316201" cy="68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標題 1">
            <a:extLst>
              <a:ext uri="{FF2B5EF4-FFF2-40B4-BE49-F238E27FC236}">
                <a16:creationId xmlns:a16="http://schemas.microsoft.com/office/drawing/2014/main" id="{100F8D9F-AEF4-4F9F-81E9-74CC62273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Range Constraint</a:t>
            </a:r>
            <a:endParaRPr lang="zh-TW" altLang="en-US"/>
          </a:p>
        </p:txBody>
      </p:sp>
      <p:sp>
        <p:nvSpPr>
          <p:cNvPr id="26627" name="內容版面配置區 2">
            <a:extLst>
              <a:ext uri="{FF2B5EF4-FFF2-40B4-BE49-F238E27FC236}">
                <a16:creationId xmlns:a16="http://schemas.microsoft.com/office/drawing/2014/main" id="{9A25ABD5-18A8-46A4-94B1-7B378A3A8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714" y="934894"/>
            <a:ext cx="9688286" cy="5355771"/>
          </a:xfrm>
        </p:spPr>
        <p:txBody>
          <a:bodyPr/>
          <a:lstStyle/>
          <a:p>
            <a:r>
              <a:rPr lang="en-US" altLang="zh-TW" dirty="0"/>
              <a:t>e.g.,                              </a:t>
            </a:r>
          </a:p>
          <a:p>
            <a:endParaRPr lang="en-US" altLang="zh-TW" dirty="0"/>
          </a:p>
          <a:p>
            <a:r>
              <a:rPr lang="en-US" altLang="zh-TW" dirty="0"/>
              <a:t>Of course it can be done by</a:t>
            </a:r>
          </a:p>
          <a:p>
            <a:pPr lvl="1"/>
            <a:r>
              <a:rPr lang="en-US" altLang="zh-TW" dirty="0"/>
              <a:t>But # constraints doubled </a:t>
            </a:r>
          </a:p>
          <a:p>
            <a:pPr marL="0" indent="0">
              <a:buNone/>
            </a:pPr>
            <a:r>
              <a:rPr lang="en-US" altLang="zh-TW" sz="1200" dirty="0"/>
              <a:t> </a:t>
            </a:r>
          </a:p>
          <a:p>
            <a:r>
              <a:rPr lang="en-US" altLang="zh-TW" dirty="0"/>
              <a:t>By introducing a new slack variable </a:t>
            </a:r>
            <a:r>
              <a:rPr lang="en-US" altLang="zh-TW" dirty="0" err="1"/>
              <a:t>u</a:t>
            </a:r>
            <a:r>
              <a:rPr lang="en-US" altLang="zh-TW" baseline="-25000" dirty="0" err="1"/>
              <a:t>i</a:t>
            </a:r>
            <a:r>
              <a:rPr lang="en-US" altLang="zh-TW" dirty="0"/>
              <a:t>, where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Only the bound constraints doubled </a:t>
            </a:r>
            <a:r>
              <a:rPr lang="en-US" altLang="zh-TW" dirty="0">
                <a:sym typeface="Wingdings" panose="05000000000000000000" pitchFamily="2" charset="2"/>
              </a:rPr>
              <a:t> easier to solve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6628" name="頁尾版面配置區 3">
            <a:extLst>
              <a:ext uri="{FF2B5EF4-FFF2-40B4-BE49-F238E27FC236}">
                <a16:creationId xmlns:a16="http://schemas.microsoft.com/office/drawing/2014/main" id="{8B1BA563-81AE-4790-AB58-5C44989CF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25DCB5-1FFB-4CA0-91C9-042F7725EA66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pic>
        <p:nvPicPr>
          <p:cNvPr id="26629" name="圖片 4">
            <a:extLst>
              <a:ext uri="{FF2B5EF4-FFF2-40B4-BE49-F238E27FC236}">
                <a16:creationId xmlns:a16="http://schemas.microsoft.com/office/drawing/2014/main" id="{CAE24BFB-BA10-42B3-93E7-C3D1F97A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88" y="970786"/>
            <a:ext cx="3763676" cy="79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圖片 5">
            <a:extLst>
              <a:ext uri="{FF2B5EF4-FFF2-40B4-BE49-F238E27FC236}">
                <a16:creationId xmlns:a16="http://schemas.microsoft.com/office/drawing/2014/main" id="{AF2D6E85-DA4B-4A31-B334-4B7A0180D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216" y="1601223"/>
            <a:ext cx="2869295" cy="136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圖片 7">
            <a:extLst>
              <a:ext uri="{FF2B5EF4-FFF2-40B4-BE49-F238E27FC236}">
                <a16:creationId xmlns:a16="http://schemas.microsoft.com/office/drawing/2014/main" id="{6A1BE761-AB46-401A-BCD0-790F79EEF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52" y="3405512"/>
            <a:ext cx="3433997" cy="4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圖片 8">
            <a:extLst>
              <a:ext uri="{FF2B5EF4-FFF2-40B4-BE49-F238E27FC236}">
                <a16:creationId xmlns:a16="http://schemas.microsoft.com/office/drawing/2014/main" id="{E8664635-FBC6-46CD-A7F2-96DEB4F90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5" y="4505711"/>
            <a:ext cx="4711106" cy="15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圖片 9">
            <a:extLst>
              <a:ext uri="{FF2B5EF4-FFF2-40B4-BE49-F238E27FC236}">
                <a16:creationId xmlns:a16="http://schemas.microsoft.com/office/drawing/2014/main" id="{F4EC63A2-A9EF-4A17-95C8-7FF6BBB05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91" y="4398392"/>
            <a:ext cx="5042509" cy="18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向右箭號 10">
            <a:extLst>
              <a:ext uri="{FF2B5EF4-FFF2-40B4-BE49-F238E27FC236}">
                <a16:creationId xmlns:a16="http://schemas.microsoft.com/office/drawing/2014/main" id="{A731C258-99E5-4C24-8AB8-9830E264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4505711"/>
            <a:ext cx="387350" cy="288925"/>
          </a:xfrm>
          <a:prstGeom prst="rightArrow">
            <a:avLst>
              <a:gd name="adj1" fmla="val 50000"/>
              <a:gd name="adj2" fmla="val 497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左大括弧 1">
            <a:extLst>
              <a:ext uri="{FF2B5EF4-FFF2-40B4-BE49-F238E27FC236}">
                <a16:creationId xmlns:a16="http://schemas.microsoft.com/office/drawing/2014/main" id="{2F31511E-ABD2-4A6A-B16D-74F951D80BE8}"/>
              </a:ext>
            </a:extLst>
          </p:cNvPr>
          <p:cNvSpPr/>
          <p:nvPr/>
        </p:nvSpPr>
        <p:spPr bwMode="auto">
          <a:xfrm>
            <a:off x="5256625" y="1629530"/>
            <a:ext cx="179253" cy="116342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向右箭號 10">
            <a:extLst>
              <a:ext uri="{FF2B5EF4-FFF2-40B4-BE49-F238E27FC236}">
                <a16:creationId xmlns:a16="http://schemas.microsoft.com/office/drawing/2014/main" id="{B439EABA-5F7A-450C-BB94-15BAC281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3456648"/>
            <a:ext cx="387350" cy="288925"/>
          </a:xfrm>
          <a:prstGeom prst="rightArrow">
            <a:avLst>
              <a:gd name="adj1" fmla="val 50000"/>
              <a:gd name="adj2" fmla="val 497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B53BAB76-444B-4B3C-8D0B-5A56C7032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Variable of Discontinuous Values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5A7CE-B37A-48A9-9B8A-81F48644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e.g., to model   </a:t>
            </a:r>
            <a:r>
              <a:rPr lang="en-US" altLang="zh-TW" dirty="0">
                <a:solidFill>
                  <a:srgbClr val="FF0000"/>
                </a:solidFill>
              </a:rPr>
              <a:t>x=0  or  </a:t>
            </a:r>
            <a:r>
              <a:rPr lang="en-US" altLang="zh-TW" dirty="0" err="1">
                <a:solidFill>
                  <a:srgbClr val="FF0000"/>
                </a:solidFill>
              </a:rPr>
              <a:t>l</a:t>
            </a:r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≤x≤u</a:t>
            </a:r>
            <a:endParaRPr lang="en-US" altLang="zh-TW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defRPr/>
            </a:pPr>
            <a:endParaRPr lang="en-US" altLang="zh-TW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dirty="0">
                <a:cs typeface="Arial" panose="020B0604020202020204" pitchFamily="34" charset="0"/>
              </a:rPr>
              <a:t>Use a binary variable 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y:=0 </a:t>
            </a:r>
            <a:r>
              <a:rPr lang="en-US" altLang="zh-TW" dirty="0">
                <a:cs typeface="Arial" panose="020B0604020202020204" pitchFamily="34" charset="0"/>
              </a:rPr>
              <a:t>if x=0; </a:t>
            </a:r>
            <a:br>
              <a:rPr lang="en-US" altLang="zh-TW" dirty="0">
                <a:cs typeface="Arial" panose="020B0604020202020204" pitchFamily="34" charset="0"/>
              </a:rPr>
            </a:br>
            <a:r>
              <a:rPr lang="en-US" altLang="zh-TW" dirty="0">
                <a:cs typeface="Arial" panose="020B0604020202020204" pitchFamily="34" charset="0"/>
              </a:rPr>
              <a:t>                                   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y:=1 </a:t>
            </a:r>
            <a:r>
              <a:rPr lang="en-US" altLang="zh-TW" dirty="0">
                <a:cs typeface="Arial" panose="020B0604020202020204" pitchFamily="34" charset="0"/>
              </a:rPr>
              <a:t>if </a:t>
            </a:r>
            <a:r>
              <a:rPr lang="en-US" altLang="zh-TW" dirty="0"/>
              <a:t>l </a:t>
            </a:r>
            <a:r>
              <a:rPr lang="en-US" altLang="zh-TW" dirty="0">
                <a:cs typeface="Arial" panose="020B0604020202020204" pitchFamily="34" charset="0"/>
              </a:rPr>
              <a:t>≤ x ≤ u</a:t>
            </a:r>
          </a:p>
          <a:p>
            <a:pPr>
              <a:defRPr/>
            </a:pPr>
            <a:endParaRPr lang="en-US" altLang="zh-TW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dirty="0">
                <a:cs typeface="Arial" panose="020B0604020202020204" pitchFamily="34" charset="0"/>
              </a:rPr>
              <a:t>This can be modeled by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4000" dirty="0">
                <a:cs typeface="Arial" panose="020B0604020202020204" pitchFamily="34" charset="0"/>
              </a:rPr>
              <a:t>                           </a:t>
            </a:r>
            <a:r>
              <a:rPr lang="en-US" altLang="zh-TW" sz="4000" dirty="0" err="1">
                <a:solidFill>
                  <a:srgbClr val="FF0000"/>
                </a:solidFill>
              </a:rPr>
              <a:t>ly</a:t>
            </a:r>
            <a:r>
              <a:rPr lang="en-US" altLang="zh-TW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cs typeface="Arial" panose="020B0604020202020204" pitchFamily="34" charset="0"/>
              </a:rPr>
              <a:t>≤ x ≤ </a:t>
            </a:r>
            <a:r>
              <a:rPr lang="en-US" altLang="zh-TW" sz="4000" dirty="0" err="1">
                <a:solidFill>
                  <a:srgbClr val="FF0000"/>
                </a:solidFill>
                <a:cs typeface="Arial" panose="020B0604020202020204" pitchFamily="34" charset="0"/>
              </a:rPr>
              <a:t>uy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7652" name="頁尾版面配置區 3">
            <a:extLst>
              <a:ext uri="{FF2B5EF4-FFF2-40B4-BE49-F238E27FC236}">
                <a16:creationId xmlns:a16="http://schemas.microsoft.com/office/drawing/2014/main" id="{79EC8AE8-6B00-46E7-AB5D-D6EC5BA2C9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C829EB-5D7A-446A-8A6E-645724778572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kumimoji="0" lang="en-US" altLang="zh-TW" sz="1600">
                <a:solidFill>
                  <a:schemeClr val="tx2"/>
                </a:solidFill>
              </a:rPr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F762C-FB1B-427B-A84D-26095930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Plans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8B012-B4B7-4DFE-B090-58192442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92277"/>
            <a:ext cx="9688286" cy="5355771"/>
          </a:xfrm>
        </p:spPr>
        <p:txBody>
          <a:bodyPr/>
          <a:lstStyle/>
          <a:p>
            <a:r>
              <a:rPr lang="en-US" altLang="zh-TW" sz="2400" dirty="0"/>
              <a:t>Day 1: 2020/08/24 Quiz 1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moodle</a:t>
            </a:r>
            <a:r>
              <a:rPr lang="en-US" altLang="zh-TW" sz="2000" dirty="0"/>
              <a:t> or </a:t>
            </a:r>
            <a:r>
              <a:rPr lang="en-US" altLang="zh-TW" sz="2000" dirty="0" err="1"/>
              <a:t>Zuvio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Introduction</a:t>
            </a:r>
            <a:r>
              <a:rPr lang="zh-TW" altLang="en-US" sz="2000" dirty="0"/>
              <a:t> </a:t>
            </a:r>
            <a:r>
              <a:rPr lang="en-US" altLang="zh-TW" sz="2000" dirty="0"/>
              <a:t>(OR, applications, model/algorithm, complexity), Project Intro.</a:t>
            </a:r>
          </a:p>
          <a:p>
            <a:pPr lvl="1"/>
            <a:r>
              <a:rPr lang="en-US" altLang="zh-TW" sz="2000" dirty="0"/>
              <a:t>Software Installation &amp; Demo (by TAs)</a:t>
            </a:r>
          </a:p>
          <a:p>
            <a:r>
              <a:rPr lang="en-US" altLang="zh-TW" sz="2400" dirty="0"/>
              <a:t>Day 2: 2020/08/25 Quiz 2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], Project 1 due 08/29 11pm [</a:t>
            </a:r>
            <a:r>
              <a:rPr lang="en-US" altLang="zh-TW" sz="2400" dirty="0">
                <a:solidFill>
                  <a:srgbClr val="FF0000"/>
                </a:solidFill>
              </a:rPr>
              <a:t>15%</a:t>
            </a:r>
            <a:r>
              <a:rPr lang="en-US" altLang="zh-TW" sz="2400" dirty="0"/>
              <a:t>] </a:t>
            </a:r>
          </a:p>
          <a:p>
            <a:pPr lvl="1"/>
            <a:r>
              <a:rPr lang="en-US" altLang="zh-TW" sz="2000" dirty="0"/>
              <a:t>Basics of Linear Programming &amp; Integer Programming; LP modeling</a:t>
            </a:r>
          </a:p>
          <a:p>
            <a:r>
              <a:rPr lang="en-US" altLang="zh-TW" sz="2400" dirty="0"/>
              <a:t>Day 3: 2020/08/26 Quiz 3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], Project 2 due 08/30 11pm [</a:t>
            </a:r>
            <a:r>
              <a:rPr lang="en-US" altLang="zh-TW" sz="2400" dirty="0">
                <a:solidFill>
                  <a:srgbClr val="FF0000"/>
                </a:solidFill>
              </a:rPr>
              <a:t>15%</a:t>
            </a:r>
            <a:r>
              <a:rPr lang="en-US" altLang="zh-TW" sz="2400" dirty="0"/>
              <a:t>] </a:t>
            </a:r>
          </a:p>
          <a:p>
            <a:pPr lvl="1"/>
            <a:r>
              <a:rPr lang="en-US" altLang="zh-TW" sz="2000" dirty="0"/>
              <a:t>IP modeling techniques </a:t>
            </a:r>
            <a:endParaRPr lang="en-US" altLang="zh-TW" sz="2400" dirty="0"/>
          </a:p>
          <a:p>
            <a:r>
              <a:rPr lang="en-US" altLang="zh-TW" sz="2400" dirty="0"/>
              <a:t>Day 4: 2020/08/27 Quiz 4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</a:t>
            </a:r>
          </a:p>
          <a:p>
            <a:pPr lvl="1"/>
            <a:r>
              <a:rPr lang="en-US" altLang="zh-TW" sz="2000" dirty="0"/>
              <a:t>Applications: Facility Locations, Logistics Management, Routings (TSP)</a:t>
            </a:r>
          </a:p>
          <a:p>
            <a:pPr lvl="1"/>
            <a:r>
              <a:rPr lang="en-US" altLang="zh-TW" sz="2000" dirty="0"/>
              <a:t>Project Implementation help (by TAs)</a:t>
            </a:r>
            <a:endParaRPr lang="en-US" altLang="zh-TW" sz="2400" dirty="0"/>
          </a:p>
          <a:p>
            <a:r>
              <a:rPr lang="en-US" altLang="zh-TW" sz="2400" dirty="0"/>
              <a:t>Day 5: 2020/08/28 Quiz 5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</a:t>
            </a:r>
          </a:p>
          <a:p>
            <a:pPr lvl="1"/>
            <a:r>
              <a:rPr lang="en-US" altLang="zh-TW" sz="2000" dirty="0"/>
              <a:t>Applications: Routings (RPP), Scheduling (RCPSP)</a:t>
            </a:r>
          </a:p>
          <a:p>
            <a:pPr lvl="1"/>
            <a:r>
              <a:rPr lang="en-US" altLang="zh-TW" sz="2000" dirty="0"/>
              <a:t>Project Implementation help (by TAs)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Day 6: 2020/08/29 1-hr on-line Exam (</a:t>
            </a:r>
            <a:r>
              <a:rPr lang="en-US" altLang="zh-TW" sz="2400" dirty="0" err="1"/>
              <a:t>moodle</a:t>
            </a:r>
            <a:r>
              <a:rPr lang="en-US" altLang="zh-TW" sz="2400" dirty="0"/>
              <a:t>) [</a:t>
            </a:r>
            <a:r>
              <a:rPr lang="en-US" altLang="zh-TW" sz="2400" dirty="0">
                <a:solidFill>
                  <a:srgbClr val="FF0000"/>
                </a:solidFill>
              </a:rPr>
              <a:t>20%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6A4D1C-A6D0-4383-8A9D-386434518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BC13FEC-A17F-4281-878F-688748544E11}"/>
              </a:ext>
            </a:extLst>
          </p:cNvPr>
          <p:cNvSpPr/>
          <p:nvPr/>
        </p:nvSpPr>
        <p:spPr bwMode="auto">
          <a:xfrm>
            <a:off x="365019" y="1003267"/>
            <a:ext cx="9540981" cy="148766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21F28B1-8289-4CA1-BA4E-32B4E5D5CC1E}"/>
              </a:ext>
            </a:extLst>
          </p:cNvPr>
          <p:cNvSpPr/>
          <p:nvPr/>
        </p:nvSpPr>
        <p:spPr bwMode="auto">
          <a:xfrm>
            <a:off x="415594" y="3523886"/>
            <a:ext cx="9435977" cy="2716907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2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>
            <a:extLst>
              <a:ext uri="{FF2B5EF4-FFF2-40B4-BE49-F238E27FC236}">
                <a16:creationId xmlns:a16="http://schemas.microsoft.com/office/drawing/2014/main" id="{84878621-0813-4478-AF7B-AAA0E93DD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 Costs</a:t>
            </a:r>
            <a:endParaRPr lang="zh-TW" altLang="en-US"/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A9C79729-13D5-4B30-93A0-C9AAF82EF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e.g., </a:t>
            </a:r>
            <a:r>
              <a:rPr lang="en-US" altLang="zh-TW" dirty="0">
                <a:solidFill>
                  <a:srgbClr val="FF0000"/>
                </a:solidFill>
              </a:rPr>
              <a:t>C(x):= 0, if x=0;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        C(x):= </a:t>
            </a:r>
            <a:r>
              <a:rPr lang="en-US" altLang="zh-TW" dirty="0" err="1">
                <a:solidFill>
                  <a:srgbClr val="FF0000"/>
                </a:solidFill>
              </a:rPr>
              <a:t>k+cx</a:t>
            </a:r>
            <a:r>
              <a:rPr lang="en-US" altLang="zh-TW" dirty="0">
                <a:solidFill>
                  <a:srgbClr val="FF0000"/>
                </a:solidFill>
              </a:rPr>
              <a:t>, if x&gt;0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Use a binary variable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y:=0 </a:t>
            </a:r>
            <a:r>
              <a:rPr lang="en-US" altLang="zh-TW" dirty="0">
                <a:cs typeface="Arial" panose="020B0604020202020204" pitchFamily="34" charset="0"/>
              </a:rPr>
              <a:t>if x=0; </a:t>
            </a:r>
            <a:br>
              <a:rPr lang="en-US" altLang="zh-TW" dirty="0">
                <a:cs typeface="Arial" panose="020B0604020202020204" pitchFamily="34" charset="0"/>
              </a:rPr>
            </a:br>
            <a:r>
              <a:rPr lang="en-US" altLang="zh-TW" dirty="0">
                <a:cs typeface="Arial" panose="020B0604020202020204" pitchFamily="34" charset="0"/>
              </a:rPr>
              <a:t>                                   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y:=1 </a:t>
            </a:r>
            <a:r>
              <a:rPr lang="en-US" altLang="zh-TW" dirty="0">
                <a:cs typeface="Arial" panose="020B0604020202020204" pitchFamily="34" charset="0"/>
              </a:rPr>
              <a:t>if x&gt;0</a:t>
            </a:r>
            <a:br>
              <a:rPr lang="en-US" altLang="zh-TW" dirty="0">
                <a:cs typeface="Arial" panose="020B0604020202020204" pitchFamily="34" charset="0"/>
              </a:rPr>
            </a:br>
            <a:r>
              <a:rPr lang="en-US" altLang="zh-TW" dirty="0">
                <a:cs typeface="Arial" panose="020B0604020202020204" pitchFamily="34" charset="0"/>
              </a:rPr>
              <a:t>then 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C(</a:t>
            </a:r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x,y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)=</a:t>
            </a:r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ky+cx</a:t>
            </a:r>
            <a:endParaRPr lang="en-US" altLang="zh-TW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zh-TW" dirty="0"/>
              <a:t>To model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y:=0 if x=0; </a:t>
            </a:r>
            <a:b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                y:=1 if x&gt;0</a:t>
            </a:r>
            <a:b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zh-TW" dirty="0">
                <a:cs typeface="Arial" panose="020B0604020202020204" pitchFamily="34" charset="0"/>
              </a:rPr>
              <a:t>we can use </a:t>
            </a:r>
            <a:r>
              <a:rPr lang="en-US" altLang="zh-TW" sz="4000" dirty="0" err="1">
                <a:solidFill>
                  <a:srgbClr val="FF0000"/>
                </a:solidFill>
                <a:cs typeface="Arial" panose="020B0604020202020204" pitchFamily="34" charset="0"/>
              </a:rPr>
              <a:t>εy≤x≤uy</a:t>
            </a:r>
            <a:r>
              <a:rPr lang="en-US" altLang="zh-TW" dirty="0">
                <a:cs typeface="Arial" panose="020B0604020202020204" pitchFamily="34" charset="0"/>
              </a:rPr>
              <a:t>, where ε is a very small positive number, and u is an upper bound to x</a:t>
            </a:r>
            <a:endParaRPr lang="zh-TW" altLang="en-US" sz="4000" dirty="0"/>
          </a:p>
        </p:txBody>
      </p:sp>
      <p:sp>
        <p:nvSpPr>
          <p:cNvPr id="28676" name="頁尾版面配置區 3">
            <a:extLst>
              <a:ext uri="{FF2B5EF4-FFF2-40B4-BE49-F238E27FC236}">
                <a16:creationId xmlns:a16="http://schemas.microsoft.com/office/drawing/2014/main" id="{867B0C23-98AE-4DA9-A982-76EE3BDBA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7BD9A0-8214-4E8F-9D9E-6C78E40BC30D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r>
              <a:rPr kumimoji="0" lang="en-US" altLang="zh-TW" sz="1600">
                <a:solidFill>
                  <a:schemeClr val="tx2"/>
                </a:solidFill>
              </a:rPr>
              <a:t>/28</a:t>
            </a:r>
          </a:p>
        </p:txBody>
      </p:sp>
      <p:pic>
        <p:nvPicPr>
          <p:cNvPr id="28677" name="圖片 4">
            <a:extLst>
              <a:ext uri="{FF2B5EF4-FFF2-40B4-BE49-F238E27FC236}">
                <a16:creationId xmlns:a16="http://schemas.microsoft.com/office/drawing/2014/main" id="{07C76073-9FEE-4B17-BF32-C3D0F7C98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05" y="2005135"/>
            <a:ext cx="37306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>
            <a:extLst>
              <a:ext uri="{FF2B5EF4-FFF2-40B4-BE49-F238E27FC236}">
                <a16:creationId xmlns:a16="http://schemas.microsoft.com/office/drawing/2014/main" id="{9078C97F-02EF-4C8D-94C0-22B626468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Either-or Constraints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436D5-CE90-4D62-B1C8-1A87BE46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e.g., </a:t>
            </a:r>
            <a:r>
              <a:rPr lang="en-US" altLang="zh-TW"/>
              <a:t>either                      or                       holds</a:t>
            </a:r>
            <a:r>
              <a:rPr lang="en-US" altLang="zh-TW" dirty="0"/>
              <a:t>.</a:t>
            </a:r>
            <a:br>
              <a:rPr lang="en-US" altLang="zh-TW"/>
            </a:br>
            <a:endParaRPr lang="en-US" altLang="zh-TW"/>
          </a:p>
          <a:p>
            <a:pPr>
              <a:defRPr/>
            </a:pPr>
            <a:r>
              <a:rPr lang="en-US" altLang="zh-TW"/>
              <a:t>(</a:t>
            </a:r>
            <a:r>
              <a:rPr lang="en-US" altLang="zh-TW" dirty="0"/>
              <a:t>at least one of the two must hold)</a:t>
            </a:r>
          </a:p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Use </a:t>
            </a:r>
            <a:r>
              <a:rPr lang="en-US" altLang="zh-TW" dirty="0"/>
              <a:t>a binary variable y:=0 to represent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                            y:=1 to represent</a:t>
            </a:r>
          </a:p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This </a:t>
            </a:r>
            <a:r>
              <a:rPr lang="en-US" altLang="zh-TW" dirty="0"/>
              <a:t>can be done by </a:t>
            </a:r>
            <a:endParaRPr lang="zh-TW" altLang="en-US" dirty="0"/>
          </a:p>
        </p:txBody>
      </p:sp>
      <p:sp>
        <p:nvSpPr>
          <p:cNvPr id="29700" name="頁尾版面配置區 3">
            <a:extLst>
              <a:ext uri="{FF2B5EF4-FFF2-40B4-BE49-F238E27FC236}">
                <a16:creationId xmlns:a16="http://schemas.microsoft.com/office/drawing/2014/main" id="{0AED65B8-8CBF-4D2E-A7EC-79F0DB7D8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72D2C-2070-4E32-8DD7-8B04FF44AA72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kumimoji="0" lang="en-US" altLang="zh-TW" sz="1600">
                <a:solidFill>
                  <a:schemeClr val="tx2"/>
                </a:solidFill>
              </a:rPr>
              <a:t>/28</a:t>
            </a:r>
          </a:p>
        </p:txBody>
      </p:sp>
      <p:pic>
        <p:nvPicPr>
          <p:cNvPr id="29701" name="圖片 4">
            <a:extLst>
              <a:ext uri="{FF2B5EF4-FFF2-40B4-BE49-F238E27FC236}">
                <a16:creationId xmlns:a16="http://schemas.microsoft.com/office/drawing/2014/main" id="{B484C58C-FB69-4B08-85C5-9AABF6C4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74" y="990600"/>
            <a:ext cx="2031342" cy="79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圖片 5">
            <a:extLst>
              <a:ext uri="{FF2B5EF4-FFF2-40B4-BE49-F238E27FC236}">
                <a16:creationId xmlns:a16="http://schemas.microsoft.com/office/drawing/2014/main" id="{364D99A6-00C9-4A70-89D4-3CD4E5D04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1003433"/>
            <a:ext cx="1855376" cy="72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圖片 6">
            <a:extLst>
              <a:ext uri="{FF2B5EF4-FFF2-40B4-BE49-F238E27FC236}">
                <a16:creationId xmlns:a16="http://schemas.microsoft.com/office/drawing/2014/main" id="{62CA6F50-77B7-4495-BD49-A96D155D6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581" y="2677995"/>
            <a:ext cx="197597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圖片 7">
            <a:extLst>
              <a:ext uri="{FF2B5EF4-FFF2-40B4-BE49-F238E27FC236}">
                <a16:creationId xmlns:a16="http://schemas.microsoft.com/office/drawing/2014/main" id="{9BAAD3CB-DDA0-4C31-8F8B-BA5431F0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59" y="3219665"/>
            <a:ext cx="196996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圖片 8">
            <a:extLst>
              <a:ext uri="{FF2B5EF4-FFF2-40B4-BE49-F238E27FC236}">
                <a16:creationId xmlns:a16="http://schemas.microsoft.com/office/drawing/2014/main" id="{A62457B7-7287-44FC-AEF3-8A1020591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06" y="4314249"/>
            <a:ext cx="3642280" cy="161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AF735753-4B66-42D9-8A03-889556B4B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Conditional Constraints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93322-5532-46AE-8B11-F7A0250A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e.g., </a:t>
            </a:r>
            <a:r>
              <a:rPr lang="en-US" altLang="zh-TW" dirty="0">
                <a:solidFill>
                  <a:srgbClr val="FF0000"/>
                </a:solidFill>
              </a:rPr>
              <a:t>if condition1 holds, then condition2 must also hold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en-US" altLang="zh-TW" dirty="0"/>
            </a:br>
            <a:r>
              <a:rPr lang="en-US" altLang="zh-TW" dirty="0"/>
              <a:t> this is equivalent to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</a:t>
            </a:r>
          </a:p>
          <a:p>
            <a:pPr marL="0" indent="0">
              <a:buNone/>
              <a:defRPr/>
            </a:pPr>
            <a:r>
              <a:rPr lang="en-US" altLang="zh-TW" dirty="0"/>
              <a:t>                 that is,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This can be modeled by a binary variable </a:t>
            </a:r>
            <a:r>
              <a:rPr lang="en-US" altLang="zh-TW" b="1" dirty="0">
                <a:solidFill>
                  <a:srgbClr val="FF0000"/>
                </a:solidFill>
              </a:rPr>
              <a:t>y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y:=0 </a:t>
            </a:r>
            <a:r>
              <a:rPr lang="en-US" altLang="zh-TW" dirty="0"/>
              <a:t>for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y:=1 </a:t>
            </a:r>
            <a:r>
              <a:rPr lang="en-US" altLang="zh-TW" dirty="0"/>
              <a:t>for                          Thus</a:t>
            </a:r>
            <a:endParaRPr lang="zh-TW" altLang="en-US" dirty="0"/>
          </a:p>
        </p:txBody>
      </p:sp>
      <p:sp>
        <p:nvSpPr>
          <p:cNvPr id="30724" name="頁尾版面配置區 3">
            <a:extLst>
              <a:ext uri="{FF2B5EF4-FFF2-40B4-BE49-F238E27FC236}">
                <a16:creationId xmlns:a16="http://schemas.microsoft.com/office/drawing/2014/main" id="{16DCDF74-B6DA-4BE7-8278-333671732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F58BF-0738-492D-88A5-55F9EFAF9267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pic>
        <p:nvPicPr>
          <p:cNvPr id="30725" name="圖片 5">
            <a:extLst>
              <a:ext uri="{FF2B5EF4-FFF2-40B4-BE49-F238E27FC236}">
                <a16:creationId xmlns:a16="http://schemas.microsoft.com/office/drawing/2014/main" id="{A6274EC7-18F0-4DD0-9877-605637D7D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81" y="1070584"/>
            <a:ext cx="1587788" cy="5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圖片 6">
            <a:extLst>
              <a:ext uri="{FF2B5EF4-FFF2-40B4-BE49-F238E27FC236}">
                <a16:creationId xmlns:a16="http://schemas.microsoft.com/office/drawing/2014/main" id="{DFE14119-F8C7-40B0-AB7C-B5C181907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41" y="1037865"/>
            <a:ext cx="1765538" cy="64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圖片 9">
            <a:extLst>
              <a:ext uri="{FF2B5EF4-FFF2-40B4-BE49-F238E27FC236}">
                <a16:creationId xmlns:a16="http://schemas.microsoft.com/office/drawing/2014/main" id="{E8210C90-5FF2-44CD-A7AE-C2A9CC0D4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54" y="1887987"/>
            <a:ext cx="6267625" cy="64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圖片 10">
            <a:extLst>
              <a:ext uri="{FF2B5EF4-FFF2-40B4-BE49-F238E27FC236}">
                <a16:creationId xmlns:a16="http://schemas.microsoft.com/office/drawing/2014/main" id="{673A274B-865B-4051-9384-B1E4CC06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44" y="2668794"/>
            <a:ext cx="6424342" cy="6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圖片 11">
            <a:extLst>
              <a:ext uri="{FF2B5EF4-FFF2-40B4-BE49-F238E27FC236}">
                <a16:creationId xmlns:a16="http://schemas.microsoft.com/office/drawing/2014/main" id="{79C2CD2B-62FC-46AC-848F-3784852BA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04" y="4573716"/>
            <a:ext cx="3576559" cy="158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圖片 12">
            <a:extLst>
              <a:ext uri="{FF2B5EF4-FFF2-40B4-BE49-F238E27FC236}">
                <a16:creationId xmlns:a16="http://schemas.microsoft.com/office/drawing/2014/main" id="{88E9B300-C112-4C5D-A654-2A9158318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7" y="4016953"/>
            <a:ext cx="2057461" cy="63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圖片 13">
            <a:extLst>
              <a:ext uri="{FF2B5EF4-FFF2-40B4-BE49-F238E27FC236}">
                <a16:creationId xmlns:a16="http://schemas.microsoft.com/office/drawing/2014/main" id="{ABCB2C6D-5030-414E-8819-AA7B60C67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4910138"/>
            <a:ext cx="1878118" cy="63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>
            <a:extLst>
              <a:ext uri="{FF2B5EF4-FFF2-40B4-BE49-F238E27FC236}">
                <a16:creationId xmlns:a16="http://schemas.microsoft.com/office/drawing/2014/main" id="{13C5CC6E-F997-487A-9250-BA9E4DBA5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Logical Conditions</a:t>
            </a:r>
            <a:endParaRPr lang="zh-TW" altLang="en-US"/>
          </a:p>
        </p:txBody>
      </p:sp>
      <p:sp>
        <p:nvSpPr>
          <p:cNvPr id="31747" name="內容版面配置區 2">
            <a:extLst>
              <a:ext uri="{FF2B5EF4-FFF2-40B4-BE49-F238E27FC236}">
                <a16:creationId xmlns:a16="http://schemas.microsoft.com/office/drawing/2014/main" id="{92FD642B-2DBE-4C01-92BD-E4076396A4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748" name="頁尾版面配置區 3">
            <a:extLst>
              <a:ext uri="{FF2B5EF4-FFF2-40B4-BE49-F238E27FC236}">
                <a16:creationId xmlns:a16="http://schemas.microsoft.com/office/drawing/2014/main" id="{E897118D-6577-45B5-89CD-328425D19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3373B5-427F-4649-A06C-ABB4561245DB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pic>
        <p:nvPicPr>
          <p:cNvPr id="31749" name="圖片 4">
            <a:extLst>
              <a:ext uri="{FF2B5EF4-FFF2-40B4-BE49-F238E27FC236}">
                <a16:creationId xmlns:a16="http://schemas.microsoft.com/office/drawing/2014/main" id="{0A159B25-1BED-4C57-A3AC-BA3FEFB88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656"/>
            <a:ext cx="9906000" cy="618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>
            <a:extLst>
              <a:ext uri="{FF2B5EF4-FFF2-40B4-BE49-F238E27FC236}">
                <a16:creationId xmlns:a16="http://schemas.microsoft.com/office/drawing/2014/main" id="{19750EEB-62EF-4CF6-9A8C-0BEB2B5B6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Piecewise Linear Obj. Function </a:t>
            </a:r>
            <a:r>
              <a:rPr lang="en-US" altLang="zh-TW" sz="2000"/>
              <a:t>(1/4)</a:t>
            </a:r>
            <a:endParaRPr lang="zh-TW" altLang="en-US" sz="2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40942F-4861-4C38-8B36-9FB64AFE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932656"/>
            <a:ext cx="9632950" cy="51117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To approximate a nonlinear function (e.g., f(x)=0.5x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/>
          </a:p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Exactly </a:t>
            </a:r>
            <a:r>
              <a:rPr lang="en-US" altLang="zh-TW" dirty="0"/>
              <a:t>2 </a:t>
            </a:r>
            <a:r>
              <a:rPr lang="en-US" altLang="zh-TW" dirty="0">
                <a:cs typeface="Arial" panose="020B0604020202020204" pitchFamily="34" charset="0"/>
              </a:rPr>
              <a:t>adjacent </a:t>
            </a:r>
            <a:r>
              <a:rPr lang="el-GR" altLang="zh-TW" dirty="0">
                <a:cs typeface="Arial" panose="020B0604020202020204" pitchFamily="34" charset="0"/>
              </a:rPr>
              <a:t>λ</a:t>
            </a:r>
            <a:r>
              <a:rPr lang="en-US" altLang="zh-TW" dirty="0">
                <a:cs typeface="Arial" panose="020B0604020202020204" pitchFamily="34" charset="0"/>
              </a:rPr>
              <a:t>s &gt;0; e.g., if x</a:t>
            </a:r>
            <a:r>
              <a:rPr lang="en-US" altLang="zh-TW">
                <a:cs typeface="Arial" panose="020B0604020202020204" pitchFamily="34" charset="0"/>
              </a:rPr>
              <a:t>=3.2</a:t>
            </a:r>
            <a:r>
              <a:rPr lang="en-US" altLang="zh-TW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l-GR" altLang="zh-TW" dirty="0">
                <a:cs typeface="Arial" panose="020B0604020202020204" pitchFamily="34" charset="0"/>
              </a:rPr>
              <a:t>λ</a:t>
            </a:r>
            <a:r>
              <a:rPr lang="en-US" altLang="zh-TW" baseline="-25000" dirty="0">
                <a:cs typeface="Arial" panose="020B0604020202020204" pitchFamily="34" charset="0"/>
              </a:rPr>
              <a:t>3</a:t>
            </a:r>
            <a:r>
              <a:rPr lang="en-US" altLang="zh-TW" dirty="0">
                <a:cs typeface="Arial" panose="020B0604020202020204" pitchFamily="34" charset="0"/>
              </a:rPr>
              <a:t>=40%,</a:t>
            </a:r>
            <a:r>
              <a:rPr lang="el-GR" altLang="zh-TW" dirty="0">
                <a:cs typeface="Arial" panose="020B0604020202020204" pitchFamily="34" charset="0"/>
              </a:rPr>
              <a:t>λ</a:t>
            </a:r>
            <a:r>
              <a:rPr lang="en-US" altLang="zh-TW" baseline="-25000" dirty="0">
                <a:cs typeface="Arial" panose="020B0604020202020204" pitchFamily="34" charset="0"/>
              </a:rPr>
              <a:t>4</a:t>
            </a:r>
            <a:r>
              <a:rPr lang="en-US" altLang="zh-TW" dirty="0">
                <a:cs typeface="Arial" panose="020B0604020202020204" pitchFamily="34" charset="0"/>
              </a:rPr>
              <a:t>=60%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  <p:sp>
        <p:nvSpPr>
          <p:cNvPr id="33796" name="頁尾版面配置區 3">
            <a:extLst>
              <a:ext uri="{FF2B5EF4-FFF2-40B4-BE49-F238E27FC236}">
                <a16:creationId xmlns:a16="http://schemas.microsoft.com/office/drawing/2014/main" id="{054D1491-F5A3-4E00-A7A4-0D0AB92503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43C1EF-A8B1-4784-8958-8E6F294A5DEE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296D42-F272-4C9F-8235-243637FB0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1481931"/>
            <a:ext cx="4498975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圖片 5">
            <a:extLst>
              <a:ext uri="{FF2B5EF4-FFF2-40B4-BE49-F238E27FC236}">
                <a16:creationId xmlns:a16="http://schemas.microsoft.com/office/drawing/2014/main" id="{EE9E7F85-4555-4412-BA8C-2248C3A7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5730"/>
            <a:ext cx="5351463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85EB23-0C37-4A0C-A486-A6EEBC8C1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060303"/>
            <a:ext cx="66897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D1513E-1220-4912-B71C-F1467568A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751513"/>
            <a:ext cx="49196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How to model </a:t>
            </a:r>
            <a:r>
              <a:rPr kumimoji="0" lang="en-US" altLang="zh-TW" sz="32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this relation? </a:t>
            </a:r>
            <a:endParaRPr kumimoji="0" lang="zh-TW" altLang="en-US" sz="3200">
              <a:solidFill>
                <a:srgbClr val="FF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8700739-D7E0-43B7-8FD8-48683124B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3379057"/>
            <a:ext cx="441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C7007C-C473-4400-A58A-F3802D1AF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417" y="3369866"/>
            <a:ext cx="2286226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chemeClr val="tx1"/>
                </a:solidFill>
                <a:ea typeface="MS PGothic" panose="020B0600070205080204" pitchFamily="34" charset="-128"/>
              </a:rPr>
              <a:t>Add new constraints                                 </a:t>
            </a:r>
            <a:endParaRPr kumimoji="0" lang="zh-TW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B87CF979-3715-409F-B16F-085E3C84E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09619"/>
              </p:ext>
            </p:extLst>
          </p:nvPr>
        </p:nvGraphicFramePr>
        <p:xfrm>
          <a:off x="6165553" y="4090257"/>
          <a:ext cx="2286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6" name="Equation" r:id="rId7" imgW="1054080" imgH="583920" progId="Equation.DSMT4">
                  <p:embed/>
                </p:oleObj>
              </mc:Choice>
              <mc:Fallback>
                <p:oleObj name="Equation" r:id="rId7" imgW="1054080" imgH="58392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B87CF979-3715-409F-B16F-085E3C84E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553" y="4090257"/>
                        <a:ext cx="2286000" cy="1162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182B4F-DC9B-4353-A4B0-13119E330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491" y="3954860"/>
            <a:ext cx="881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chemeClr val="tx1"/>
                </a:solidFill>
                <a:ea typeface="MS PGothic" panose="020B0600070205080204" pitchFamily="34" charset="-128"/>
                <a:sym typeface="Wingdings" panose="05000000000000000000" pitchFamily="2" charset="2"/>
              </a:rPr>
              <a:t> add</a:t>
            </a:r>
            <a:endParaRPr kumimoji="0" lang="zh-TW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>
            <a:extLst>
              <a:ext uri="{FF2B5EF4-FFF2-40B4-BE49-F238E27FC236}">
                <a16:creationId xmlns:a16="http://schemas.microsoft.com/office/drawing/2014/main" id="{2EC6FD24-47E1-4F1D-91F4-28DA764C5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Piecewise Linear Obj. Function </a:t>
            </a:r>
            <a:r>
              <a:rPr lang="en-US" altLang="zh-TW" sz="2000"/>
              <a:t>(2/4)</a:t>
            </a:r>
            <a:endParaRPr lang="zh-TW" altLang="en-US" sz="2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5FAC3-54EE-4812-9623-D17B62BB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57" y="976539"/>
            <a:ext cx="9688286" cy="5355771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Given </a:t>
            </a:r>
            <a:r>
              <a:rPr lang="en-US" altLang="zh-TW" dirty="0">
                <a:solidFill>
                  <a:schemeClr val="tx1"/>
                </a:solidFill>
              </a:rPr>
              <a:t>n</a:t>
            </a:r>
            <a:r>
              <a:rPr lang="en-US" altLang="zh-TW" dirty="0"/>
              <a:t> intervals with </a:t>
            </a:r>
            <a:r>
              <a:rPr lang="en-US" altLang="zh-TW" dirty="0">
                <a:solidFill>
                  <a:schemeClr val="tx1"/>
                </a:solidFill>
                <a:cs typeface="Arial" panose="020B0604020202020204" pitchFamily="34" charset="0"/>
              </a:rPr>
              <a:t>n+1</a:t>
            </a:r>
            <a:r>
              <a:rPr lang="en-US" altLang="zh-TW" dirty="0">
                <a:cs typeface="Arial" panose="020B0604020202020204" pitchFamily="34" charset="0"/>
              </a:rPr>
              <a:t> boundary points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x</a:t>
            </a:r>
            <a:r>
              <a:rPr lang="en-US" altLang="zh-TW" baseline="-25000" dirty="0">
                <a:solidFill>
                  <a:srgbClr val="C00000"/>
                </a:solidFill>
              </a:rPr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=0,…,n</a:t>
            </a:r>
            <a:br>
              <a:rPr lang="en-US" altLang="zh-TW" dirty="0"/>
            </a:br>
            <a:r>
              <a:rPr lang="en-US" altLang="zh-TW" dirty="0"/>
              <a:t>each constant </a:t>
            </a:r>
            <a:r>
              <a:rPr lang="en-US" altLang="zh-TW" dirty="0">
                <a:solidFill>
                  <a:srgbClr val="CCFFFF"/>
                </a:solidFill>
              </a:rPr>
              <a:t>x</a:t>
            </a:r>
            <a:r>
              <a:rPr lang="en-US" altLang="zh-TW" baseline="-25000" dirty="0">
                <a:solidFill>
                  <a:srgbClr val="CCFFFF"/>
                </a:solidFill>
              </a:rPr>
              <a:t>i</a:t>
            </a:r>
            <a:r>
              <a:rPr lang="en-US" altLang="zh-TW" dirty="0"/>
              <a:t> is associated with a variable </a:t>
            </a:r>
            <a:r>
              <a:rPr lang="el-GR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TW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&gt;=0</a:t>
            </a:r>
          </a:p>
          <a:p>
            <a:pPr>
              <a:defRPr/>
            </a:pPr>
            <a:r>
              <a:rPr lang="en-US" altLang="zh-TW" dirty="0"/>
              <a:t>To model “exactly 2 </a:t>
            </a:r>
            <a:r>
              <a:rPr lang="en-US" altLang="zh-TW" dirty="0">
                <a:cs typeface="Arial" panose="020B0604020202020204" pitchFamily="34" charset="0"/>
              </a:rPr>
              <a:t>adjacent </a:t>
            </a:r>
            <a:r>
              <a:rPr lang="el-GR" altLang="zh-TW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en-US" altLang="zh-TW" dirty="0">
                <a:cs typeface="Arial" panose="020B0604020202020204" pitchFamily="34" charset="0"/>
              </a:rPr>
              <a:t>s &gt;0”</a:t>
            </a:r>
            <a:br>
              <a:rPr lang="en-US" altLang="zh-TW" dirty="0"/>
            </a:br>
            <a:r>
              <a:rPr lang="en-US" altLang="zh-TW" dirty="0"/>
              <a:t>Let </a:t>
            </a:r>
            <a:r>
              <a:rPr lang="en-US" altLang="zh-TW" dirty="0" err="1">
                <a:solidFill>
                  <a:srgbClr val="CCFFFF"/>
                </a:solidFill>
              </a:rPr>
              <a:t>y</a:t>
            </a:r>
            <a:r>
              <a:rPr lang="en-US" altLang="zh-TW" baseline="-25000" dirty="0" err="1">
                <a:solidFill>
                  <a:srgbClr val="CCFFFF"/>
                </a:solidFill>
              </a:rPr>
              <a:t>i</a:t>
            </a:r>
            <a:r>
              <a:rPr lang="en-US" altLang="zh-TW" dirty="0"/>
              <a:t>=1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>
                <a:solidFill>
                  <a:srgbClr val="CCFFFF"/>
                </a:solidFill>
              </a:rPr>
              <a:t>x</a:t>
            </a:r>
            <a:r>
              <a:rPr lang="en-US" altLang="zh-TW" dirty="0"/>
              <a:t> is in the </a:t>
            </a:r>
            <a:r>
              <a:rPr lang="en-US" altLang="zh-TW" dirty="0" err="1"/>
              <a:t>i</a:t>
            </a:r>
            <a:r>
              <a:rPr lang="en-US" altLang="zh-TW" baseline="30000" dirty="0" err="1"/>
              <a:t>th</a:t>
            </a:r>
            <a:r>
              <a:rPr lang="en-US" altLang="zh-TW" dirty="0"/>
              <a:t> partition [</a:t>
            </a:r>
            <a:r>
              <a:rPr lang="en-US" altLang="zh-TW" dirty="0">
                <a:solidFill>
                  <a:srgbClr val="C00000"/>
                </a:solidFill>
              </a:rPr>
              <a:t>x</a:t>
            </a:r>
            <a:r>
              <a:rPr lang="en-US" altLang="zh-TW" baseline="-25000" dirty="0">
                <a:solidFill>
                  <a:srgbClr val="C00000"/>
                </a:solidFill>
              </a:rPr>
              <a:t>i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C00000"/>
                </a:solidFill>
              </a:rPr>
              <a:t>x</a:t>
            </a:r>
            <a:r>
              <a:rPr lang="en-US" altLang="zh-TW" baseline="-25000" dirty="0">
                <a:solidFill>
                  <a:srgbClr val="C00000"/>
                </a:solidFill>
              </a:rPr>
              <a:t>i+1</a:t>
            </a:r>
            <a:r>
              <a:rPr lang="en-US" altLang="zh-TW" dirty="0"/>
              <a:t>], </a:t>
            </a:r>
            <a:r>
              <a:rPr lang="en-US" altLang="zh-TW" dirty="0" err="1"/>
              <a:t>i</a:t>
            </a:r>
            <a:r>
              <a:rPr lang="en-US" altLang="zh-TW" dirty="0"/>
              <a:t>=1,…,n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>
                <a:sym typeface="Wingdings" panose="05000000000000000000" pitchFamily="2" charset="2"/>
              </a:rPr>
              <a:t> Add new constraints </a:t>
            </a:r>
            <a:r>
              <a:rPr lang="en-US" altLang="zh-TW" sz="2000" dirty="0">
                <a:sym typeface="Wingdings" panose="05000000000000000000" pitchFamily="2" charset="2"/>
              </a:rPr>
              <a:t>(!Note! the x</a:t>
            </a:r>
            <a:r>
              <a:rPr lang="en-US" altLang="zh-TW" sz="2000" baseline="-25000" dirty="0"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sym typeface="Wingdings" panose="05000000000000000000" pitchFamily="2" charset="2"/>
              </a:rPr>
              <a:t>’s &amp; f(x</a:t>
            </a:r>
            <a:r>
              <a:rPr lang="en-US" altLang="zh-TW" sz="2000" baseline="-25000" dirty="0"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sym typeface="Wingdings" panose="05000000000000000000" pitchFamily="2" charset="2"/>
              </a:rPr>
              <a:t>)’s are constants here)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  <p:sp>
        <p:nvSpPr>
          <p:cNvPr id="34820" name="頁尾版面配置區 3">
            <a:extLst>
              <a:ext uri="{FF2B5EF4-FFF2-40B4-BE49-F238E27FC236}">
                <a16:creationId xmlns:a16="http://schemas.microsoft.com/office/drawing/2014/main" id="{AF703A5E-7319-4B87-A9BA-EFE9E02215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09A5DE-EC04-4F5B-A158-C21692304735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35D266E7-5156-459E-B52D-541A5EACD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372836"/>
              </p:ext>
            </p:extLst>
          </p:nvPr>
        </p:nvGraphicFramePr>
        <p:xfrm>
          <a:off x="152400" y="3375819"/>
          <a:ext cx="4513263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4" name="Equation" r:id="rId3" imgW="1549080" imgH="990360" progId="Equation.DSMT4">
                  <p:embed/>
                </p:oleObj>
              </mc:Choice>
              <mc:Fallback>
                <p:oleObj name="Equation" r:id="rId3" imgW="1549080" imgH="99036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35D266E7-5156-459E-B52D-541A5EACD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75819"/>
                        <a:ext cx="4513263" cy="2573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A8A699-C269-4795-B53E-AB9C5F585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68550"/>
              </p:ext>
            </p:extLst>
          </p:nvPr>
        </p:nvGraphicFramePr>
        <p:xfrm>
          <a:off x="5218452" y="3313907"/>
          <a:ext cx="4516438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Equation" r:id="rId5" imgW="1574640" imgH="1066680" progId="Equation.DSMT4">
                  <p:embed/>
                </p:oleObj>
              </mc:Choice>
              <mc:Fallback>
                <p:oleObj name="Equation" r:id="rId5" imgW="1574640" imgH="1066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EA8A699-C269-4795-B53E-AB9C5F585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452" y="3313907"/>
                        <a:ext cx="4516438" cy="2697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文字方塊 1">
            <a:extLst>
              <a:ext uri="{FF2B5EF4-FFF2-40B4-BE49-F238E27FC236}">
                <a16:creationId xmlns:a16="http://schemas.microsoft.com/office/drawing/2014/main" id="{8AE176FF-F739-4945-BD5D-036B53494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4292600"/>
            <a:ext cx="38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chemeClr val="tx1"/>
                </a:solidFill>
                <a:ea typeface="MS PGothic" panose="020B0600070205080204" pitchFamily="34" charset="-128"/>
              </a:rPr>
              <a:t>or</a:t>
            </a:r>
            <a:endParaRPr kumimoji="0" lang="zh-TW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>
            <a:extLst>
              <a:ext uri="{FF2B5EF4-FFF2-40B4-BE49-F238E27FC236}">
                <a16:creationId xmlns:a16="http://schemas.microsoft.com/office/drawing/2014/main" id="{4A858F29-351D-41BA-9BB8-88524B620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Piecewise Linear Obj. Function </a:t>
            </a:r>
            <a:r>
              <a:rPr lang="en-US" altLang="zh-TW" sz="2000"/>
              <a:t>(3/4)</a:t>
            </a:r>
            <a:endParaRPr lang="zh-TW" altLang="en-US" sz="2000"/>
          </a:p>
        </p:txBody>
      </p:sp>
      <p:sp>
        <p:nvSpPr>
          <p:cNvPr id="35843" name="內容版面配置區 2">
            <a:extLst>
              <a:ext uri="{FF2B5EF4-FFF2-40B4-BE49-F238E27FC236}">
                <a16:creationId xmlns:a16="http://schemas.microsoft.com/office/drawing/2014/main" id="{79833E3C-5AF9-4396-8178-0E2362CF2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An IP formulation</a:t>
            </a:r>
            <a:endParaRPr lang="zh-TW" altLang="en-US"/>
          </a:p>
        </p:txBody>
      </p:sp>
      <p:sp>
        <p:nvSpPr>
          <p:cNvPr id="35844" name="頁尾版面配置區 3">
            <a:extLst>
              <a:ext uri="{FF2B5EF4-FFF2-40B4-BE49-F238E27FC236}">
                <a16:creationId xmlns:a16="http://schemas.microsoft.com/office/drawing/2014/main" id="{393D1767-E526-4D5E-99FC-546D1B61EC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35EFE3-65CF-4D75-BF07-1A87BDEF0EAD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6212FA23-7E65-4F41-9D79-7940A1D80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9166"/>
              </p:ext>
            </p:extLst>
          </p:nvPr>
        </p:nvGraphicFramePr>
        <p:xfrm>
          <a:off x="468313" y="1609725"/>
          <a:ext cx="8345487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name="Equation" r:id="rId3" imgW="2857320" imgH="1892160" progId="Equation.DSMT4">
                  <p:embed/>
                </p:oleObj>
              </mc:Choice>
              <mc:Fallback>
                <p:oleObj name="Equation" r:id="rId3" imgW="2857320" imgH="1892160" progId="Equation.DSMT4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6212FA23-7E65-4F41-9D79-7940A1D80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9725"/>
                        <a:ext cx="8345487" cy="470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圓角矩形 1">
            <a:extLst>
              <a:ext uri="{FF2B5EF4-FFF2-40B4-BE49-F238E27FC236}">
                <a16:creationId xmlns:a16="http://schemas.microsoft.com/office/drawing/2014/main" id="{EC09470F-FEBF-4D2A-BE11-D7D605E0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2" y="4437063"/>
            <a:ext cx="8462108" cy="1295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D8D872DE-7F9A-46B4-ACDB-10D869971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72200"/>
              </p:ext>
            </p:extLst>
          </p:nvPr>
        </p:nvGraphicFramePr>
        <p:xfrm>
          <a:off x="5997575" y="1565275"/>
          <a:ext cx="381158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9" name="Equation" r:id="rId5" imgW="1574640" imgH="1066680" progId="Equation.DSMT4">
                  <p:embed/>
                </p:oleObj>
              </mc:Choice>
              <mc:Fallback>
                <p:oleObj name="Equation" r:id="rId5" imgW="1574640" imgH="106668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D8D872DE-7F9A-46B4-ACDB-10D869971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1565275"/>
                        <a:ext cx="3811588" cy="2278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-右雙向箭號 2">
            <a:extLst>
              <a:ext uri="{FF2B5EF4-FFF2-40B4-BE49-F238E27FC236}">
                <a16:creationId xmlns:a16="http://schemas.microsoft.com/office/drawing/2014/main" id="{D05E6BAF-8F2F-42AE-BE93-8DA41A6BE4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27107" y="3987006"/>
            <a:ext cx="488950" cy="236537"/>
          </a:xfrm>
          <a:prstGeom prst="leftRightArrow">
            <a:avLst>
              <a:gd name="adj1" fmla="val 50000"/>
              <a:gd name="adj2" fmla="val 498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C4396906-CF44-4987-A7AD-0172C89A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Piecewise Linear Obj. Function </a:t>
            </a:r>
            <a:r>
              <a:rPr lang="en-US" altLang="zh-TW" sz="2000"/>
              <a:t>(4/4)</a:t>
            </a:r>
            <a:endParaRPr lang="zh-TW" altLang="en-US" sz="2000"/>
          </a:p>
        </p:txBody>
      </p:sp>
      <p:sp>
        <p:nvSpPr>
          <p:cNvPr id="36867" name="內容版面配置區 2">
            <a:extLst>
              <a:ext uri="{FF2B5EF4-FFF2-40B4-BE49-F238E27FC236}">
                <a16:creationId xmlns:a16="http://schemas.microsoft.com/office/drawing/2014/main" id="{3E727B86-55D2-42F0-B2E4-A62158360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Another IP formulation: </a:t>
            </a:r>
            <a:r>
              <a:rPr lang="en-US" altLang="zh-TW">
                <a:solidFill>
                  <a:schemeClr val="tx2"/>
                </a:solidFill>
              </a:rPr>
              <a:t>x</a:t>
            </a:r>
            <a:r>
              <a:rPr lang="en-US" altLang="zh-TW"/>
              <a:t> is in [</a:t>
            </a:r>
            <a:r>
              <a:rPr lang="en-US" altLang="zh-TW">
                <a:solidFill>
                  <a:srgbClr val="C00000"/>
                </a:solidFill>
              </a:rPr>
              <a:t>x</a:t>
            </a:r>
            <a:r>
              <a:rPr lang="en-US" altLang="zh-TW" baseline="-25000">
                <a:solidFill>
                  <a:srgbClr val="C00000"/>
                </a:solidFill>
              </a:rPr>
              <a:t>i</a:t>
            </a:r>
            <a:r>
              <a:rPr lang="en-US" altLang="zh-TW"/>
              <a:t>,</a:t>
            </a:r>
            <a:r>
              <a:rPr lang="en-US" altLang="zh-TW">
                <a:solidFill>
                  <a:srgbClr val="C00000"/>
                </a:solidFill>
              </a:rPr>
              <a:t>x</a:t>
            </a:r>
            <a:r>
              <a:rPr lang="en-US" altLang="zh-TW" baseline="-25000">
                <a:solidFill>
                  <a:srgbClr val="C00000"/>
                </a:solidFill>
              </a:rPr>
              <a:t>i+1</a:t>
            </a:r>
            <a:r>
              <a:rPr lang="en-US" altLang="zh-TW"/>
              <a:t>] </a:t>
            </a:r>
            <a:r>
              <a:rPr lang="en-US" altLang="zh-TW">
                <a:sym typeface="Wingdings" panose="05000000000000000000" pitchFamily="2" charset="2"/>
              </a:rPr>
              <a:t></a:t>
            </a:r>
            <a:r>
              <a:rPr lang="en-US" altLang="zh-TW"/>
              <a:t> </a:t>
            </a:r>
            <a:r>
              <a:rPr lang="en-US" altLang="zh-TW">
                <a:solidFill>
                  <a:srgbClr val="C00000"/>
                </a:solidFill>
              </a:rPr>
              <a:t>z</a:t>
            </a:r>
            <a:r>
              <a:rPr lang="en-US" altLang="zh-TW" baseline="-25000">
                <a:solidFill>
                  <a:srgbClr val="C00000"/>
                </a:solidFill>
              </a:rPr>
              <a:t>i</a:t>
            </a:r>
            <a:r>
              <a:rPr lang="en-US" altLang="zh-TW"/>
              <a:t>=</a:t>
            </a:r>
            <a:r>
              <a:rPr lang="en-US" altLang="zh-TW">
                <a:solidFill>
                  <a:srgbClr val="C00000"/>
                </a:solidFill>
              </a:rPr>
              <a:t>z</a:t>
            </a:r>
            <a:r>
              <a:rPr lang="en-US" altLang="zh-TW" baseline="-25000">
                <a:solidFill>
                  <a:srgbClr val="C00000"/>
                </a:solidFill>
              </a:rPr>
              <a:t>i+1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6868" name="頁尾版面配置區 3">
            <a:extLst>
              <a:ext uri="{FF2B5EF4-FFF2-40B4-BE49-F238E27FC236}">
                <a16:creationId xmlns:a16="http://schemas.microsoft.com/office/drawing/2014/main" id="{68541663-20E9-459A-8ED5-4FF4BE039F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86EDA6-434C-463E-B584-8F8AFD870946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8EA1420-27D1-40F2-B336-EF61FF56D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45638"/>
              </p:ext>
            </p:extLst>
          </p:nvPr>
        </p:nvGraphicFramePr>
        <p:xfrm>
          <a:off x="271463" y="1658938"/>
          <a:ext cx="9363075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6" name="Equation" r:id="rId4" imgW="3213000" imgH="1892160" progId="Equation.DSMT4">
                  <p:embed/>
                </p:oleObj>
              </mc:Choice>
              <mc:Fallback>
                <p:oleObj name="Equation" r:id="rId4" imgW="3213000" imgH="189216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38EA1420-27D1-40F2-B336-EF61FF56D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658938"/>
                        <a:ext cx="9363075" cy="469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圓角矩形 1">
            <a:extLst>
              <a:ext uri="{FF2B5EF4-FFF2-40B4-BE49-F238E27FC236}">
                <a16:creationId xmlns:a16="http://schemas.microsoft.com/office/drawing/2014/main" id="{88537066-9AAF-4BB4-A8DF-B70CDEE39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4437063"/>
            <a:ext cx="9018465" cy="1295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9CB26B03-78B2-4980-934B-8A8E563A7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Elimination of products of variables</a:t>
            </a:r>
            <a:endParaRPr lang="zh-TW" altLang="en-US" sz="2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FCF076-9027-4605-AFDC-90B09D19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e.g., </a:t>
            </a:r>
            <a:r>
              <a:rPr lang="en-US" altLang="zh-TW" dirty="0">
                <a:solidFill>
                  <a:srgbClr val="FF0000"/>
                </a:solidFill>
              </a:rPr>
              <a:t>y=x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 , x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:binary, x</a:t>
            </a:r>
            <a:r>
              <a:rPr lang="en-US" altLang="zh-TW" baseline="-25000" dirty="0">
                <a:solidFill>
                  <a:srgbClr val="FF0000"/>
                </a:solidFill>
              </a:rPr>
              <a:t>2 </a:t>
            </a:r>
            <a:r>
              <a:rPr lang="en-US" altLang="zh-TW" dirty="0">
                <a:solidFill>
                  <a:srgbClr val="FF0000"/>
                </a:solidFill>
              </a:rPr>
              <a:t>binary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			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Nonlinear !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TW" dirty="0"/>
              <a:t>This can be done by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                      or     -y + x</a:t>
            </a:r>
            <a:r>
              <a:rPr lang="en-US" altLang="zh-TW" baseline="-25000" dirty="0"/>
              <a:t>1</a:t>
            </a:r>
            <a:r>
              <a:rPr lang="en-US" altLang="zh-TW" dirty="0"/>
              <a:t>+x</a:t>
            </a:r>
            <a:r>
              <a:rPr lang="en-US" altLang="zh-TW" baseline="-25000" dirty="0"/>
              <a:t>2</a:t>
            </a:r>
            <a:r>
              <a:rPr lang="en-US" altLang="zh-TW" dirty="0">
                <a:cs typeface="Arial" panose="020B0604020202020204" pitchFamily="34" charset="0"/>
              </a:rPr>
              <a:t> ≤ 1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                              2y - x</a:t>
            </a:r>
            <a:r>
              <a:rPr lang="en-US" altLang="zh-TW" baseline="-25000" dirty="0"/>
              <a:t>1</a:t>
            </a:r>
            <a:r>
              <a:rPr lang="en-US" altLang="zh-TW" dirty="0"/>
              <a:t>-x</a:t>
            </a:r>
            <a:r>
              <a:rPr lang="en-US" altLang="zh-TW" baseline="-25000" dirty="0"/>
              <a:t>2</a:t>
            </a:r>
            <a:r>
              <a:rPr lang="en-US" altLang="zh-TW" dirty="0">
                <a:cs typeface="Arial" panose="020B0604020202020204" pitchFamily="34" charset="0"/>
              </a:rPr>
              <a:t> ≤ 0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e.g., y=x</a:t>
            </a:r>
            <a:r>
              <a:rPr lang="en-US" altLang="zh-TW" baseline="-25000" dirty="0"/>
              <a:t>1</a:t>
            </a:r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, x</a:t>
            </a:r>
            <a:r>
              <a:rPr lang="en-US" altLang="zh-TW" baseline="-25000" dirty="0"/>
              <a:t>1</a:t>
            </a:r>
            <a:r>
              <a:rPr lang="en-US" altLang="zh-TW" dirty="0"/>
              <a:t>:binary, x</a:t>
            </a:r>
            <a:r>
              <a:rPr lang="en-US" altLang="zh-TW" baseline="-25000" dirty="0"/>
              <a:t>2 </a:t>
            </a:r>
            <a:r>
              <a:rPr lang="en-US" altLang="zh-TW" dirty="0"/>
              <a:t>continuous in [0, u]</a:t>
            </a:r>
            <a:br>
              <a:rPr lang="en-US" altLang="zh-TW" dirty="0"/>
            </a:br>
            <a:r>
              <a:rPr lang="en-US" altLang="zh-TW" dirty="0"/>
              <a:t>                                     </a:t>
            </a:r>
            <a:endParaRPr lang="zh-TW" altLang="en-US" dirty="0"/>
          </a:p>
        </p:txBody>
      </p:sp>
      <p:sp>
        <p:nvSpPr>
          <p:cNvPr id="38916" name="頁尾版面配置區 3">
            <a:extLst>
              <a:ext uri="{FF2B5EF4-FFF2-40B4-BE49-F238E27FC236}">
                <a16:creationId xmlns:a16="http://schemas.microsoft.com/office/drawing/2014/main" id="{5FAAD246-CE0D-44D4-9652-CDB32926C4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41A35F-D0BE-40B3-A70A-783822519B7F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08D7085-4394-4A72-8382-350CF1D38A1A}"/>
              </a:ext>
            </a:extLst>
          </p:cNvPr>
          <p:cNvGraphicFramePr>
            <a:graphicFrameLocks noGrp="1"/>
          </p:cNvGraphicFramePr>
          <p:nvPr/>
        </p:nvGraphicFramePr>
        <p:xfrm>
          <a:off x="7616825" y="1193800"/>
          <a:ext cx="2222499" cy="184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33">
                  <a:extLst>
                    <a:ext uri="{9D8B030D-6E8A-4147-A177-3AD203B41FA5}">
                      <a16:colId xmlns:a16="http://schemas.microsoft.com/office/drawing/2014/main" val="2744406973"/>
                    </a:ext>
                  </a:extLst>
                </a:gridCol>
                <a:gridCol w="740833">
                  <a:extLst>
                    <a:ext uri="{9D8B030D-6E8A-4147-A177-3AD203B41FA5}">
                      <a16:colId xmlns:a16="http://schemas.microsoft.com/office/drawing/2014/main" val="1149002544"/>
                    </a:ext>
                  </a:extLst>
                </a:gridCol>
                <a:gridCol w="740833">
                  <a:extLst>
                    <a:ext uri="{9D8B030D-6E8A-4147-A177-3AD203B41FA5}">
                      <a16:colId xmlns:a16="http://schemas.microsoft.com/office/drawing/2014/main" val="2629589562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y</a:t>
                      </a:r>
                      <a:endParaRPr lang="zh-TW" altLang="en-US" sz="1800" dirty="0"/>
                    </a:p>
                  </a:txBody>
                  <a:tcPr marL="91465" marR="9146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r>
                        <a:rPr lang="en-US" altLang="zh-TW" sz="1800" baseline="-25000" dirty="0"/>
                        <a:t>1</a:t>
                      </a:r>
                      <a:endParaRPr lang="zh-TW" altLang="en-US" sz="1800" baseline="-25000" dirty="0"/>
                    </a:p>
                  </a:txBody>
                  <a:tcPr marL="91465" marR="9146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r>
                        <a:rPr lang="en-US" altLang="zh-TW" sz="1800" baseline="-25000" dirty="0"/>
                        <a:t>2</a:t>
                      </a:r>
                      <a:endParaRPr lang="zh-TW" altLang="en-US" sz="1800" baseline="-25000" dirty="0"/>
                    </a:p>
                  </a:txBody>
                  <a:tcPr marL="91465" marR="91465" marT="45728" marB="45728"/>
                </a:tc>
                <a:extLst>
                  <a:ext uri="{0D108BD9-81ED-4DB2-BD59-A6C34878D82A}">
                    <a16:rowId xmlns:a16="http://schemas.microsoft.com/office/drawing/2014/main" val="106248036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60721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9956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971987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65" marR="91465" marT="45728" marB="4572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94935"/>
                  </a:ext>
                </a:extLst>
              </a:tr>
            </a:tbl>
          </a:graphicData>
        </a:graphic>
      </p:graphicFrame>
      <p:pic>
        <p:nvPicPr>
          <p:cNvPr id="38943" name="圖片 6">
            <a:extLst>
              <a:ext uri="{FF2B5EF4-FFF2-40B4-BE49-F238E27FC236}">
                <a16:creationId xmlns:a16="http://schemas.microsoft.com/office/drawing/2014/main" id="{D90253D2-DB7A-4232-AA06-DD0495A2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32690"/>
            <a:ext cx="2071880" cy="116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D215850-79DA-4A27-A4F1-BF90BEFF0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05905"/>
              </p:ext>
            </p:extLst>
          </p:nvPr>
        </p:nvGraphicFramePr>
        <p:xfrm>
          <a:off x="7465787" y="4599785"/>
          <a:ext cx="2222499" cy="11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33">
                  <a:extLst>
                    <a:ext uri="{9D8B030D-6E8A-4147-A177-3AD203B41FA5}">
                      <a16:colId xmlns:a16="http://schemas.microsoft.com/office/drawing/2014/main" val="2744406973"/>
                    </a:ext>
                  </a:extLst>
                </a:gridCol>
                <a:gridCol w="740833">
                  <a:extLst>
                    <a:ext uri="{9D8B030D-6E8A-4147-A177-3AD203B41FA5}">
                      <a16:colId xmlns:a16="http://schemas.microsoft.com/office/drawing/2014/main" val="1149002544"/>
                    </a:ext>
                  </a:extLst>
                </a:gridCol>
                <a:gridCol w="740833">
                  <a:extLst>
                    <a:ext uri="{9D8B030D-6E8A-4147-A177-3AD203B41FA5}">
                      <a16:colId xmlns:a16="http://schemas.microsoft.com/office/drawing/2014/main" val="2629589562"/>
                    </a:ext>
                  </a:extLst>
                </a:gridCol>
              </a:tblGrid>
              <a:tr h="365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y</a:t>
                      </a:r>
                      <a:endParaRPr lang="zh-TW" altLang="en-US" sz="1800" dirty="0"/>
                    </a:p>
                  </a:txBody>
                  <a:tcPr marL="91465" marR="91465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r>
                        <a:rPr lang="en-US" altLang="zh-TW" sz="1800" baseline="-25000" dirty="0"/>
                        <a:t>1</a:t>
                      </a:r>
                      <a:endParaRPr lang="zh-TW" altLang="en-US" sz="1800" baseline="-25000" dirty="0"/>
                    </a:p>
                  </a:txBody>
                  <a:tcPr marL="91465" marR="91465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r>
                        <a:rPr lang="en-US" altLang="zh-TW" sz="1800" baseline="-25000" dirty="0"/>
                        <a:t>2</a:t>
                      </a:r>
                      <a:endParaRPr lang="zh-TW" altLang="en-US" sz="1800" baseline="-25000" dirty="0"/>
                    </a:p>
                  </a:txBody>
                  <a:tcPr marL="91465" marR="91465" marT="45668" marB="45668"/>
                </a:tc>
                <a:extLst>
                  <a:ext uri="{0D108BD9-81ED-4DB2-BD59-A6C34878D82A}">
                    <a16:rowId xmlns:a16="http://schemas.microsoft.com/office/drawing/2014/main" val="1062480361"/>
                  </a:ext>
                </a:extLst>
              </a:tr>
              <a:tr h="370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668" marB="4566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65" marR="91465" marT="45668" marB="4566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any</a:t>
                      </a:r>
                      <a:endParaRPr lang="zh-TW" altLang="en-US" sz="1800" dirty="0"/>
                    </a:p>
                  </a:txBody>
                  <a:tcPr marL="91465" marR="91465" marT="45668" marB="4566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607213"/>
                  </a:ext>
                </a:extLst>
              </a:tr>
              <a:tr h="370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r>
                        <a:rPr lang="en-US" altLang="zh-TW" sz="1800" baseline="-25000" dirty="0"/>
                        <a:t>2</a:t>
                      </a:r>
                      <a:endParaRPr lang="zh-TW" altLang="en-US" sz="1800" baseline="-25000" dirty="0"/>
                    </a:p>
                  </a:txBody>
                  <a:tcPr marL="91465" marR="91465" marT="45668" marB="4566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65" marR="91465" marT="45668" marB="4566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any</a:t>
                      </a:r>
                      <a:endParaRPr lang="zh-TW" altLang="en-US" sz="1800" dirty="0"/>
                    </a:p>
                  </a:txBody>
                  <a:tcPr marL="91465" marR="91465" marT="45668" marB="4566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971987"/>
                  </a:ext>
                </a:extLst>
              </a:tr>
            </a:tbl>
          </a:graphicData>
        </a:graphic>
      </p:graphicFrame>
      <p:pic>
        <p:nvPicPr>
          <p:cNvPr id="38962" name="圖片 8">
            <a:extLst>
              <a:ext uri="{FF2B5EF4-FFF2-40B4-BE49-F238E27FC236}">
                <a16:creationId xmlns:a16="http://schemas.microsoft.com/office/drawing/2014/main" id="{C5F289E8-F777-4BE4-87B0-1F33E630E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599785"/>
            <a:ext cx="2651125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08089" y="1125538"/>
            <a:ext cx="7572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92560" y="3334340"/>
            <a:ext cx="83359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200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I-Lin Wang (</a:t>
            </a:r>
            <a:r>
              <a:rPr kumimoji="0" lang="zh-TW" altLang="en-US" sz="3200" dirty="0">
                <a:solidFill>
                  <a:srgbClr val="0000FF"/>
                </a:solidFill>
              </a:rPr>
              <a:t>王逸琳</a:t>
            </a: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200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200" dirty="0">
                <a:ea typeface="新細明體" panose="02020500000000000000" pitchFamily="18" charset="-120"/>
              </a:rPr>
            </a:br>
            <a:r>
              <a:rPr kumimoji="0" lang="en-US" altLang="zh-TW" sz="3200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頁尾版面配置區 3">
            <a:extLst>
              <a:ext uri="{FF2B5EF4-FFF2-40B4-BE49-F238E27FC236}">
                <a16:creationId xmlns:a16="http://schemas.microsoft.com/office/drawing/2014/main" id="{321FE680-E34E-4661-839D-7A2DA616D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2183B0-5E21-4A8A-9840-BCC041195876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1243087-9D95-46FE-B7F9-DDFFC9BBD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 solution methods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33EE77B-C022-4046-A753-B03268E00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Branch &amp; Bound</a:t>
            </a:r>
          </a:p>
          <a:p>
            <a:pPr lvl="1" eaLnBrk="1" hangingPunct="1"/>
            <a:r>
              <a:rPr lang="en-US" altLang="zh-TW">
                <a:sym typeface="Wingdings" panose="05000000000000000000" pitchFamily="2" charset="2"/>
              </a:rPr>
              <a:t>Branch &amp; Cut</a:t>
            </a:r>
          </a:p>
          <a:p>
            <a:pPr lvl="1" eaLnBrk="1" hangingPunct="1"/>
            <a:r>
              <a:rPr lang="en-US" altLang="zh-TW">
                <a:sym typeface="Wingdings" panose="05000000000000000000" pitchFamily="2" charset="2"/>
              </a:rPr>
              <a:t>Branch &amp; Price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Facet defining constraint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LP Relaxation</a:t>
            </a:r>
          </a:p>
          <a:p>
            <a:pPr lvl="1" eaLnBrk="1" hangingPunct="1"/>
            <a:r>
              <a:rPr lang="en-US" altLang="zh-TW">
                <a:sym typeface="Wingdings" panose="05000000000000000000" pitchFamily="2" charset="2"/>
              </a:rPr>
              <a:t>Relax integral constraints, used with B &amp; B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Lagrangean Relaxation</a:t>
            </a:r>
          </a:p>
          <a:p>
            <a:pPr lvl="1" eaLnBrk="1" hangingPunct="1"/>
            <a:r>
              <a:rPr lang="en-US" altLang="zh-TW">
                <a:sym typeface="Wingdings" panose="05000000000000000000" pitchFamily="2" charset="2"/>
              </a:rPr>
              <a:t>Relax complicated constraints, used with B &amp; B</a:t>
            </a:r>
          </a:p>
          <a:p>
            <a:pPr lvl="1" eaLnBrk="1" hangingPunct="1"/>
            <a:endParaRPr lang="en-US" altLang="zh-TW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758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345234"/>
            <a:ext cx="8420100" cy="1362075"/>
          </a:xfrm>
        </p:spPr>
        <p:txBody>
          <a:bodyPr/>
          <a:lstStyle/>
          <a:p>
            <a:pPr algn="ctr"/>
            <a:r>
              <a:rPr lang="en-US" altLang="zh-TW"/>
              <a:t>Integer programming modeling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54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">
            <a:extLst>
              <a:ext uri="{FF2B5EF4-FFF2-40B4-BE49-F238E27FC236}">
                <a16:creationId xmlns:a16="http://schemas.microsoft.com/office/drawing/2014/main" id="{CEFEF998-7C2E-4473-A782-322BB87276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48D1D6-AEA5-4104-A136-5CAE67BBD171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43C1797-AF4A-47CF-A83E-0FF22D6F2E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6288" y="1"/>
            <a:ext cx="8420100" cy="813916"/>
          </a:xfrm>
        </p:spPr>
        <p:txBody>
          <a:bodyPr/>
          <a:lstStyle/>
          <a:p>
            <a:pPr eaLnBrk="1" hangingPunct="1"/>
            <a:r>
              <a:rPr lang="en-US" altLang="zh-TW" sz="4000"/>
              <a:t>IP modeling techniques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6BC494D6-D64E-487A-ADEA-D3A0A243F6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0200" y="1066800"/>
            <a:ext cx="9245600" cy="4724400"/>
          </a:xfrm>
        </p:spPr>
        <p:txBody>
          <a:bodyPr/>
          <a:lstStyle/>
          <a:p>
            <a:pPr algn="l" eaLnBrk="1" hangingPunct="1"/>
            <a:r>
              <a:rPr lang="en-US" altLang="zh-TW"/>
              <a:t>Modeling techniques:</a:t>
            </a:r>
          </a:p>
          <a:p>
            <a:pPr marL="457200" lvl="1" indent="0" algn="l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/>
              <a:t>Using binary variables</a:t>
            </a:r>
          </a:p>
          <a:p>
            <a:pPr marL="457200" lvl="1" indent="0" algn="l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/>
              <a:t>Restrictions on number of options</a:t>
            </a:r>
          </a:p>
          <a:p>
            <a:pPr marL="457200" lvl="1" indent="0" algn="l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/>
              <a:t>Contingent decisions</a:t>
            </a:r>
          </a:p>
          <a:p>
            <a:pPr marL="457200" lvl="1" indent="0" algn="l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/>
              <a:t>Variables with k possible values</a:t>
            </a:r>
          </a:p>
          <a:p>
            <a:pPr algn="l" eaLnBrk="1" hangingPunct="1">
              <a:buClr>
                <a:schemeClr val="tx1"/>
              </a:buClr>
            </a:pPr>
            <a:r>
              <a:rPr lang="en-US" altLang="zh-TW"/>
              <a:t>Applications:</a:t>
            </a:r>
          </a:p>
          <a:p>
            <a:pPr marL="457200" lvl="1" indent="0" algn="l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/>
              <a:t>Facility Location Problem</a:t>
            </a:r>
          </a:p>
          <a:p>
            <a:pPr marL="457200" lvl="1" indent="0" algn="l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/>
              <a:t>Knapsack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頁尾版面配置區 3">
            <a:extLst>
              <a:ext uri="{FF2B5EF4-FFF2-40B4-BE49-F238E27FC236}">
                <a16:creationId xmlns:a16="http://schemas.microsoft.com/office/drawing/2014/main" id="{29B5C921-D120-4B2D-A4CC-78E68354D7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D8AF52-5DE1-4B62-B858-C782D16996A9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1669CAC-CB5C-498F-B47C-045069267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925" y="77788"/>
            <a:ext cx="9290050" cy="903287"/>
          </a:xfrm>
        </p:spPr>
        <p:txBody>
          <a:bodyPr/>
          <a:lstStyle/>
          <a:p>
            <a:pPr eaLnBrk="1" hangingPunct="1"/>
            <a:r>
              <a:rPr lang="en-US" altLang="zh-TW" sz="3800" b="1"/>
              <a:t>Example of IP: Facility Location</a:t>
            </a:r>
          </a:p>
        </p:txBody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E75AA2FF-1D83-46BD-B7C0-32B602047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" y="1058863"/>
            <a:ext cx="9906000" cy="5589587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 company is thinking about building new facilities in LA and SF.</a:t>
            </a:r>
          </a:p>
          <a:p>
            <a:pPr eaLnBrk="1" hangingPunct="1"/>
            <a:r>
              <a:rPr lang="en-US" altLang="zh-TW" sz="2400" dirty="0"/>
              <a:t>Relevant data: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	Total capital available for investment: </a:t>
            </a:r>
            <a:r>
              <a:rPr lang="en-US" altLang="zh-TW" sz="2400" dirty="0">
                <a:solidFill>
                  <a:schemeClr val="tx1"/>
                </a:solidFill>
              </a:rPr>
              <a:t>$10M</a:t>
            </a:r>
          </a:p>
          <a:p>
            <a:pPr eaLnBrk="1" hangingPunct="1"/>
            <a:r>
              <a:rPr lang="en-US" altLang="zh-TW" sz="2400" dirty="0">
                <a:solidFill>
                  <a:srgbClr val="FF66FF"/>
                </a:solidFill>
              </a:rPr>
              <a:t>Question:</a:t>
            </a:r>
            <a:r>
              <a:rPr lang="en-US" altLang="zh-TW" sz="2400" dirty="0"/>
              <a:t> Which facilities should be built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				         to maximize the total profit?</a:t>
            </a:r>
          </a:p>
        </p:txBody>
      </p:sp>
      <p:graphicFrame>
        <p:nvGraphicFramePr>
          <p:cNvPr id="634884" name="Group 4">
            <a:extLst>
              <a:ext uri="{FF2B5EF4-FFF2-40B4-BE49-F238E27FC236}">
                <a16:creationId xmlns:a16="http://schemas.microsoft.com/office/drawing/2014/main" id="{828B0F0A-54C2-44EB-8936-E7EDF82E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13214"/>
              </p:ext>
            </p:extLst>
          </p:nvPr>
        </p:nvGraphicFramePr>
        <p:xfrm>
          <a:off x="768916" y="1976351"/>
          <a:ext cx="8640763" cy="2587625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capital needed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expected 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1. factory in 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$6M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 factory in SF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$3M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 warehouse in 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$6M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4. warehouse in SF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rgbClr val="FFFF00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100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2000">
                          <a:solidFill>
                            <a:srgbClr val="CCFF33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$4M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4910" name="Text Box 30">
            <a:extLst>
              <a:ext uri="{FF2B5EF4-FFF2-40B4-BE49-F238E27FC236}">
                <a16:creationId xmlns:a16="http://schemas.microsoft.com/office/drawing/2014/main" id="{7D9096A5-9FC5-47AC-87C5-9769D68A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88" y="2671867"/>
            <a:ext cx="397866" cy="1711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x</a:t>
            </a:r>
            <a:r>
              <a:rPr lang="en-US" altLang="zh-TW" sz="1800" b="1" baseline="-250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800" b="1" baseline="-250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x</a:t>
            </a:r>
            <a:r>
              <a:rPr lang="en-US" altLang="zh-TW" sz="1800" b="1" baseline="-25000" dirty="0">
                <a:solidFill>
                  <a:srgbClr val="FF0000"/>
                </a:solidFill>
                <a:ea typeface="MS PGothic" panose="020B0600070205080204" pitchFamily="34" charset="-128"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8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x</a:t>
            </a:r>
            <a:r>
              <a:rPr lang="en-US" altLang="zh-TW" sz="1800" b="1" baseline="-25000" dirty="0">
                <a:solidFill>
                  <a:srgbClr val="FF0000"/>
                </a:solidFill>
                <a:ea typeface="MS PGothic" panose="020B0600070205080204" pitchFamily="34" charset="-128"/>
              </a:rPr>
              <a:t>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800" b="1" baseline="-250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x</a:t>
            </a:r>
            <a:r>
              <a:rPr lang="en-US" altLang="zh-TW" sz="1800" b="1" baseline="-25000" dirty="0">
                <a:solidFill>
                  <a:srgbClr val="FF0000"/>
                </a:solidFill>
                <a:ea typeface="MS PGothic" panose="020B0600070205080204" pitchFamily="34" charset="-128"/>
              </a:rPr>
              <a:t>4</a:t>
            </a:r>
            <a:endParaRPr kumimoji="0" lang="zh-TW" altLang="en-US" sz="1800" b="1" baseline="-250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頁尾版面配置區 3">
            <a:extLst>
              <a:ext uri="{FF2B5EF4-FFF2-40B4-BE49-F238E27FC236}">
                <a16:creationId xmlns:a16="http://schemas.microsoft.com/office/drawing/2014/main" id="{CA6D6A4C-BDE8-4E2D-B242-D64757D4CB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29161-D739-46BB-9324-4DEC821A07A1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600" dirty="0">
              <a:solidFill>
                <a:schemeClr val="tx2"/>
              </a:solidFill>
            </a:endParaRPr>
          </a:p>
        </p:txBody>
      </p:sp>
      <p:sp>
        <p:nvSpPr>
          <p:cNvPr id="635906" name="Rectangle 2">
            <a:extLst>
              <a:ext uri="{FF2B5EF4-FFF2-40B4-BE49-F238E27FC236}">
                <a16:creationId xmlns:a16="http://schemas.microsoft.com/office/drawing/2014/main" id="{049E03BE-6A4A-40F7-9AFC-E237534B4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9906000" cy="54102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Define decision variables (</a:t>
            </a:r>
            <a:r>
              <a:rPr lang="en-US" altLang="zh-TW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/>
              <a:t>= 1, 2, 3, 4):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sz="2400" dirty="0"/>
              <a:t>Then the total expected benefit:  </a:t>
            </a:r>
            <a:r>
              <a:rPr lang="en-US" altLang="zh-TW" sz="2400" dirty="0">
                <a:solidFill>
                  <a:schemeClr val="accent2"/>
                </a:solidFill>
              </a:rPr>
              <a:t>9x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</a:rPr>
              <a:t>+5x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</a:rPr>
              <a:t>+6x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</a:rPr>
              <a:t>+4x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4</a:t>
            </a:r>
            <a:endParaRPr lang="en-US" altLang="zh-TW" sz="24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		      </a:t>
            </a:r>
            <a:r>
              <a:rPr lang="en-US" altLang="zh-TW" sz="2400" dirty="0"/>
              <a:t>the total capital needed:</a:t>
            </a:r>
            <a:r>
              <a:rPr lang="en-US" altLang="zh-TW" sz="2400" dirty="0">
                <a:solidFill>
                  <a:schemeClr val="accent2"/>
                </a:solidFill>
              </a:rPr>
              <a:t>  6x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</a:rPr>
              <a:t>+3x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</a:rPr>
              <a:t>+5x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</a:rPr>
              <a:t>+2x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4</a:t>
            </a:r>
            <a:endParaRPr lang="en-US" altLang="zh-TW" sz="2400" dirty="0">
              <a:solidFill>
                <a:schemeClr val="accent2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400" dirty="0"/>
              <a:t>Summarizing, the IP model is: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/>
              <a:t>			</a:t>
            </a:r>
            <a:r>
              <a:rPr lang="en-US" altLang="zh-TW" sz="2400" dirty="0">
                <a:solidFill>
                  <a:srgbClr val="FF66FF"/>
                </a:solidFill>
              </a:rPr>
              <a:t>max </a:t>
            </a:r>
            <a:r>
              <a:rPr lang="en-US" altLang="zh-TW" sz="2400" dirty="0">
                <a:solidFill>
                  <a:schemeClr val="accent2"/>
                </a:solidFill>
              </a:rPr>
              <a:t>9x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</a:rPr>
              <a:t>+5x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</a:rPr>
              <a:t>+6x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</a:rPr>
              <a:t>+4x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4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baseline="-25000" dirty="0"/>
              <a:t>		</a:t>
            </a:r>
            <a:r>
              <a:rPr lang="en-US" altLang="zh-TW" sz="2400" baseline="-25000" dirty="0">
                <a:solidFill>
                  <a:srgbClr val="FF66FF"/>
                </a:solidFill>
              </a:rPr>
              <a:t>	    </a:t>
            </a:r>
            <a:r>
              <a:rPr lang="en-US" altLang="zh-TW" sz="2400" dirty="0" err="1">
                <a:solidFill>
                  <a:srgbClr val="FF66FF"/>
                </a:solidFill>
              </a:rPr>
              <a:t>s.t.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/>
                </a:solidFill>
              </a:rPr>
              <a:t>6x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</a:rPr>
              <a:t>+3x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</a:rPr>
              <a:t>+5x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</a:rPr>
              <a:t>+2x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4 </a:t>
            </a:r>
            <a:r>
              <a:rPr lang="en-US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 10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		           </a:t>
            </a:r>
            <a:r>
              <a:rPr lang="en-US" altLang="zh-TW" sz="2400" dirty="0">
                <a:solidFill>
                  <a:schemeClr val="accent2"/>
                </a:solidFill>
              </a:rPr>
              <a:t>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1</a:t>
            </a:r>
            <a:r>
              <a:rPr lang="en-US" altLang="zh-TW" sz="2400" dirty="0">
                <a:solidFill>
                  <a:schemeClr val="accent2"/>
                </a:solidFill>
              </a:rPr>
              <a:t>, 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2</a:t>
            </a:r>
            <a:r>
              <a:rPr lang="en-US" altLang="zh-TW" sz="2400" dirty="0">
                <a:solidFill>
                  <a:schemeClr val="accent2"/>
                </a:solidFill>
              </a:rPr>
              <a:t>, 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3</a:t>
            </a:r>
            <a:r>
              <a:rPr lang="en-US" altLang="zh-TW" sz="2400" dirty="0">
                <a:solidFill>
                  <a:schemeClr val="accent2"/>
                </a:solidFill>
              </a:rPr>
              <a:t>, 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4 </a:t>
            </a:r>
            <a:r>
              <a:rPr lang="en-US" altLang="zh-TW" sz="2400" dirty="0">
                <a:solidFill>
                  <a:schemeClr val="accent2"/>
                </a:solidFill>
              </a:rPr>
              <a:t>binary  </a:t>
            </a:r>
            <a:r>
              <a:rPr lang="en-US" altLang="zh-TW" sz="2400" i="1" dirty="0"/>
              <a:t>( i.e., x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</a:t>
            </a:r>
            <a:r>
              <a:rPr lang="en-US" altLang="zh-TW" sz="2400" i="1" dirty="0">
                <a:sym typeface="Symbol" panose="05050102010706020507" pitchFamily="18" charset="2"/>
              </a:rPr>
              <a:t>{0,1} </a:t>
            </a:r>
            <a:r>
              <a:rPr lang="en-US" altLang="zh-TW" sz="2400" i="1" dirty="0"/>
              <a:t>)</a:t>
            </a:r>
            <a:endParaRPr lang="en-US" altLang="zh-TW" sz="2400" i="1" baseline="-25000" dirty="0"/>
          </a:p>
        </p:txBody>
      </p:sp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0561E96D-3CC8-4939-B1F8-F43DA759D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23731"/>
              </p:ext>
            </p:extLst>
          </p:nvPr>
        </p:nvGraphicFramePr>
        <p:xfrm>
          <a:off x="2157674" y="1504950"/>
          <a:ext cx="3980079" cy="113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Equation" r:id="rId3" imgW="1752480" imgH="457200" progId="Equation.DSMT4">
                  <p:embed/>
                </p:oleObj>
              </mc:Choice>
              <mc:Fallback>
                <p:oleObj name="Equation" r:id="rId3" imgW="1752480" imgH="457200" progId="Equation.DSMT4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0561E96D-3CC8-4939-B1F8-F43DA759D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74" y="1504950"/>
                        <a:ext cx="3980079" cy="113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>
            <a:extLst>
              <a:ext uri="{FF2B5EF4-FFF2-40B4-BE49-F238E27FC236}">
                <a16:creationId xmlns:a16="http://schemas.microsoft.com/office/drawing/2014/main" id="{81376EA9-ADC3-4F1A-889F-3C48C699F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925" y="77788"/>
            <a:ext cx="9290050" cy="903287"/>
          </a:xfrm>
          <a:noFill/>
        </p:spPr>
        <p:txBody>
          <a:bodyPr/>
          <a:lstStyle/>
          <a:p>
            <a:pPr eaLnBrk="1" hangingPunct="1"/>
            <a:r>
              <a:rPr lang="en-US" altLang="zh-TW" b="1"/>
              <a:t>Example of IP: Facility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頁尾版面配置區 3">
            <a:extLst>
              <a:ext uri="{FF2B5EF4-FFF2-40B4-BE49-F238E27FC236}">
                <a16:creationId xmlns:a16="http://schemas.microsoft.com/office/drawing/2014/main" id="{12AC1B42-410D-499D-B20D-88AC4C6F11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9AADC0-ACC3-4CDD-82D0-5A4C17B7997F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004A86-867E-4DAD-98B3-AAC047DED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669" y="0"/>
            <a:ext cx="8915400" cy="792162"/>
          </a:xfrm>
        </p:spPr>
        <p:txBody>
          <a:bodyPr/>
          <a:lstStyle/>
          <a:p>
            <a:pPr eaLnBrk="1" hangingPunct="1"/>
            <a:r>
              <a:rPr lang="en-US" altLang="zh-TW"/>
              <a:t>Knapsack problem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7EB0375-C0F1-4EC6-8D39-0BAE2A206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005" y="994586"/>
            <a:ext cx="9906000" cy="5943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n</a:t>
            </a:r>
            <a:r>
              <a:rPr lang="en-US" altLang="zh-TW" dirty="0"/>
              <a:t> items to be packed in a knapsack. </a:t>
            </a:r>
          </a:p>
          <a:p>
            <a:pPr eaLnBrk="1" hangingPunct="1"/>
            <a:r>
              <a:rPr lang="en-US" altLang="zh-TW" dirty="0"/>
              <a:t>The knapsack can hold up to </a:t>
            </a:r>
            <a:r>
              <a:rPr lang="en-US" altLang="zh-TW" dirty="0">
                <a:solidFill>
                  <a:schemeClr val="accent2"/>
                </a:solidFill>
              </a:rPr>
              <a:t>W </a:t>
            </a:r>
            <a:r>
              <a:rPr lang="en-US" altLang="zh-TW" dirty="0" err="1">
                <a:solidFill>
                  <a:schemeClr val="accent2"/>
                </a:solidFill>
              </a:rPr>
              <a:t>lb</a:t>
            </a:r>
            <a:r>
              <a:rPr lang="en-US" altLang="zh-TW" dirty="0"/>
              <a:t> of items.</a:t>
            </a:r>
          </a:p>
          <a:p>
            <a:pPr eaLnBrk="1" hangingPunct="1"/>
            <a:r>
              <a:rPr lang="en-US" altLang="zh-TW" dirty="0"/>
              <a:t>Each item has weight </a:t>
            </a:r>
            <a:r>
              <a:rPr lang="en-US" altLang="zh-TW" dirty="0" err="1">
                <a:solidFill>
                  <a:schemeClr val="accent2"/>
                </a:solidFill>
              </a:rPr>
              <a:t>w</a:t>
            </a:r>
            <a:r>
              <a:rPr lang="en-US" altLang="zh-TW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accent2"/>
                </a:solidFill>
              </a:rPr>
              <a:t>lb</a:t>
            </a:r>
            <a:r>
              <a:rPr lang="en-US" altLang="zh-TW" dirty="0"/>
              <a:t> and benefit </a:t>
            </a:r>
            <a:r>
              <a:rPr lang="en-US" altLang="zh-TW" dirty="0">
                <a:solidFill>
                  <a:schemeClr val="accent2"/>
                </a:solidFill>
              </a:rPr>
              <a:t>b</a:t>
            </a:r>
            <a:r>
              <a:rPr lang="en-US" altLang="zh-TW" baseline="-25000" dirty="0">
                <a:solidFill>
                  <a:schemeClr val="accent2"/>
                </a:solidFill>
              </a:rPr>
              <a:t>i</a:t>
            </a:r>
            <a:r>
              <a:rPr lang="en-US" altLang="zh-TW" dirty="0"/>
              <a:t> .</a:t>
            </a:r>
          </a:p>
          <a:p>
            <a:pPr eaLnBrk="1" hangingPunct="1"/>
            <a:r>
              <a:rPr lang="en-US" altLang="zh-TW" dirty="0">
                <a:solidFill>
                  <a:srgbClr val="FF66FF"/>
                </a:solidFill>
              </a:rPr>
              <a:t>Goal:</a:t>
            </a:r>
            <a:r>
              <a:rPr lang="en-US" altLang="zh-TW" dirty="0"/>
              <a:t> Pack the knapsack such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			 the total benefit is maximized.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	An IP, which has only one constraint,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	It is referred to as a </a:t>
            </a:r>
            <a:r>
              <a:rPr lang="en-US" altLang="zh-TW" b="1" dirty="0">
                <a:solidFill>
                  <a:schemeClr val="accent2"/>
                </a:solidFill>
              </a:rPr>
              <a:t>knapsack problem</a:t>
            </a:r>
            <a:r>
              <a:rPr lang="en-US" altLang="zh-TW" dirty="0"/>
              <a:t>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頁尾版面配置區 3">
            <a:extLst>
              <a:ext uri="{FF2B5EF4-FFF2-40B4-BE49-F238E27FC236}">
                <a16:creationId xmlns:a16="http://schemas.microsoft.com/office/drawing/2014/main" id="{B458AB89-75BA-45A1-BABD-29FB91634A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ABAC3-4FF8-415A-B4C4-C811CC2D5251}" type="slidenum">
              <a:rPr kumimoji="0" lang="zh-TW" altLang="en-US" sz="16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37F48F6-A7D0-4A8C-940C-6A63519CC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zh-TW" sz="3800"/>
              <a:t>IP model for Knapsack problem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4D170C77-DF33-40B1-93A8-138882982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27781"/>
            <a:ext cx="9658350" cy="5211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Define decision variables (</a:t>
            </a:r>
            <a:r>
              <a:rPr lang="en-US" altLang="zh-TW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/>
              <a:t>= 1, …, n):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Then the total benefit:  </a:t>
            </a:r>
            <a:endParaRPr lang="en-US" altLang="zh-TW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		  				 </a:t>
            </a:r>
            <a:r>
              <a:rPr lang="en-US" altLang="zh-TW" sz="2400" dirty="0"/>
              <a:t>the total weight: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400" dirty="0"/>
              <a:t>Summarizing, the IP model is: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rgbClr val="FF66FF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66FF"/>
                </a:solidFill>
              </a:rPr>
              <a:t>                   max </a:t>
            </a:r>
            <a:endParaRPr lang="en-US" altLang="zh-TW" sz="2400" baseline="-25000" dirty="0">
              <a:solidFill>
                <a:srgbClr val="FF66FF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baseline="-25000" dirty="0"/>
              <a:t>			  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baseline="-25000" dirty="0"/>
              <a:t>		</a:t>
            </a:r>
            <a:r>
              <a:rPr lang="en-US" altLang="zh-TW" sz="2400" baseline="-25000" dirty="0">
                <a:solidFill>
                  <a:srgbClr val="FF66FF"/>
                </a:solidFill>
              </a:rPr>
              <a:t>	</a:t>
            </a:r>
            <a:r>
              <a:rPr lang="en-US" altLang="zh-TW" sz="2400" dirty="0" err="1">
                <a:solidFill>
                  <a:srgbClr val="FF66FF"/>
                </a:solidFill>
              </a:rPr>
              <a:t>s.t.</a:t>
            </a:r>
            <a:r>
              <a:rPr lang="en-US" altLang="zh-TW" sz="2400" dirty="0">
                <a:solidFill>
                  <a:srgbClr val="FF66FF"/>
                </a:solidFill>
              </a:rPr>
              <a:t> </a:t>
            </a:r>
            <a:endParaRPr lang="en-US" altLang="zh-TW" sz="2400" dirty="0">
              <a:solidFill>
                <a:srgbClr val="FF66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		         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				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                             x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</a:rPr>
              <a:t> </a:t>
            </a:r>
            <a:r>
              <a:rPr lang="en-US" altLang="zh-TW" sz="2400" baseline="-25000" dirty="0">
                <a:solidFill>
                  <a:schemeClr val="accent2"/>
                </a:solidFill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</a:rPr>
              <a:t>binary (</a:t>
            </a:r>
            <a:r>
              <a:rPr lang="en-US" altLang="zh-TW" sz="24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</a:rPr>
              <a:t>= 1, …, n)</a:t>
            </a:r>
            <a:r>
              <a:rPr lang="en-US" altLang="zh-TW" sz="2400" dirty="0"/>
              <a:t> </a:t>
            </a:r>
            <a:endParaRPr lang="en-US" altLang="zh-TW" sz="2400" i="1" baseline="-25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sz="2400" baseline="-25000" dirty="0">
              <a:solidFill>
                <a:schemeClr val="accent2"/>
              </a:solidFill>
            </a:endParaRPr>
          </a:p>
        </p:txBody>
      </p:sp>
      <p:graphicFrame>
        <p:nvGraphicFramePr>
          <p:cNvPr id="637956" name="Object 4">
            <a:extLst>
              <a:ext uri="{FF2B5EF4-FFF2-40B4-BE49-F238E27FC236}">
                <a16:creationId xmlns:a16="http://schemas.microsoft.com/office/drawing/2014/main" id="{EE63DE2F-A08E-47D9-9C90-0BD57231E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523444"/>
              </p:ext>
            </p:extLst>
          </p:nvPr>
        </p:nvGraphicFramePr>
        <p:xfrm>
          <a:off x="2573620" y="1412485"/>
          <a:ext cx="391564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2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637956" name="Object 4">
                        <a:extLst>
                          <a:ext uri="{FF2B5EF4-FFF2-40B4-BE49-F238E27FC236}">
                            <a16:creationId xmlns:a16="http://schemas.microsoft.com/office/drawing/2014/main" id="{EE63DE2F-A08E-47D9-9C90-0BD57231E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620" y="1412485"/>
                        <a:ext cx="391564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57" name="Object 5">
            <a:extLst>
              <a:ext uri="{FF2B5EF4-FFF2-40B4-BE49-F238E27FC236}">
                <a16:creationId xmlns:a16="http://schemas.microsoft.com/office/drawing/2014/main" id="{67102728-17EA-4F9F-A98A-63A0E4889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385850"/>
              </p:ext>
            </p:extLst>
          </p:nvPr>
        </p:nvGraphicFramePr>
        <p:xfrm>
          <a:off x="3598237" y="2336800"/>
          <a:ext cx="112335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3" name="Equation" r:id="rId5" imgW="444240" imgH="431640" progId="Equation.DSMT4">
                  <p:embed/>
                </p:oleObj>
              </mc:Choice>
              <mc:Fallback>
                <p:oleObj name="Equation" r:id="rId5" imgW="444240" imgH="431640" progId="Equation.DSMT4">
                  <p:embed/>
                  <p:pic>
                    <p:nvPicPr>
                      <p:cNvPr id="637957" name="Object 5">
                        <a:extLst>
                          <a:ext uri="{FF2B5EF4-FFF2-40B4-BE49-F238E27FC236}">
                            <a16:creationId xmlns:a16="http://schemas.microsoft.com/office/drawing/2014/main" id="{67102728-17EA-4F9F-A98A-63A0E4889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237" y="2336800"/>
                        <a:ext cx="112335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58" name="Object 6">
            <a:extLst>
              <a:ext uri="{FF2B5EF4-FFF2-40B4-BE49-F238E27FC236}">
                <a16:creationId xmlns:a16="http://schemas.microsoft.com/office/drawing/2014/main" id="{80EE1375-04B2-4A0B-9EA8-FE1D80396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56860"/>
              </p:ext>
            </p:extLst>
          </p:nvPr>
        </p:nvGraphicFramePr>
        <p:xfrm>
          <a:off x="6909742" y="2656820"/>
          <a:ext cx="1238250" cy="10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4" name="Equation" r:id="rId7" imgW="469800" imgH="431640" progId="Equation.DSMT4">
                  <p:embed/>
                </p:oleObj>
              </mc:Choice>
              <mc:Fallback>
                <p:oleObj name="Equation" r:id="rId7" imgW="469800" imgH="431640" progId="Equation.DSMT4">
                  <p:embed/>
                  <p:pic>
                    <p:nvPicPr>
                      <p:cNvPr id="637958" name="Object 6">
                        <a:extLst>
                          <a:ext uri="{FF2B5EF4-FFF2-40B4-BE49-F238E27FC236}">
                            <a16:creationId xmlns:a16="http://schemas.microsoft.com/office/drawing/2014/main" id="{80EE1375-04B2-4A0B-9EA8-FE1D80396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742" y="2656820"/>
                        <a:ext cx="1238250" cy="10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>
            <a:extLst>
              <a:ext uri="{FF2B5EF4-FFF2-40B4-BE49-F238E27FC236}">
                <a16:creationId xmlns:a16="http://schemas.microsoft.com/office/drawing/2014/main" id="{8CF0B1AA-43EE-44CA-B579-EA51DACD7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17214"/>
              </p:ext>
            </p:extLst>
          </p:nvPr>
        </p:nvGraphicFramePr>
        <p:xfrm>
          <a:off x="2474882" y="3721482"/>
          <a:ext cx="1123355" cy="76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5" name="Equation" r:id="rId9" imgW="444240" imgH="431640" progId="Equation.DSMT4">
                  <p:embed/>
                </p:oleObj>
              </mc:Choice>
              <mc:Fallback>
                <p:oleObj name="Equation" r:id="rId9" imgW="444240" imgH="431640" progId="Equation.DSMT4">
                  <p:embed/>
                  <p:pic>
                    <p:nvPicPr>
                      <p:cNvPr id="15368" name="Object 7">
                        <a:extLst>
                          <a:ext uri="{FF2B5EF4-FFF2-40B4-BE49-F238E27FC236}">
                            <a16:creationId xmlns:a16="http://schemas.microsoft.com/office/drawing/2014/main" id="{8CF0B1AA-43EE-44CA-B579-EA51DACD7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882" y="3721482"/>
                        <a:ext cx="1123355" cy="76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>
            <a:extLst>
              <a:ext uri="{FF2B5EF4-FFF2-40B4-BE49-F238E27FC236}">
                <a16:creationId xmlns:a16="http://schemas.microsoft.com/office/drawing/2014/main" id="{33AC32E1-6FCC-4016-8A7D-08A12BA87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279699"/>
              </p:ext>
            </p:extLst>
          </p:nvPr>
        </p:nvGraphicFramePr>
        <p:xfrm>
          <a:off x="2474882" y="4670819"/>
          <a:ext cx="1320556" cy="76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6" name="Equation" r:id="rId11" imgW="761760" imgH="431640" progId="Equation.DSMT4">
                  <p:embed/>
                </p:oleObj>
              </mc:Choice>
              <mc:Fallback>
                <p:oleObj name="Equation" r:id="rId11" imgW="761760" imgH="431640" progId="Equation.DSMT4">
                  <p:embed/>
                  <p:pic>
                    <p:nvPicPr>
                      <p:cNvPr id="15369" name="Object 8">
                        <a:extLst>
                          <a:ext uri="{FF2B5EF4-FFF2-40B4-BE49-F238E27FC236}">
                            <a16:creationId xmlns:a16="http://schemas.microsoft.com/office/drawing/2014/main" id="{33AC32E1-6FCC-4016-8A7D-08A12BA87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882" y="4670819"/>
                        <a:ext cx="1320556" cy="764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61" name="Rectangle 9">
            <a:extLst>
              <a:ext uri="{FF2B5EF4-FFF2-40B4-BE49-F238E27FC236}">
                <a16:creationId xmlns:a16="http://schemas.microsoft.com/office/drawing/2014/main" id="{0943BEEE-D0FC-4766-BF2D-BF135179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318" y="3761184"/>
            <a:ext cx="4957951" cy="2280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18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68636</TotalTime>
  <Words>1901</Words>
  <Application>Microsoft Office PowerPoint</Application>
  <PresentationFormat>A4 紙張 (210x297 公釐)</PresentationFormat>
  <Paragraphs>334</Paragraphs>
  <Slides>29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4" baseType="lpstr">
      <vt:lpstr>Arial Unicode MS</vt:lpstr>
      <vt:lpstr>Gulim</vt:lpstr>
      <vt:lpstr>휴먼모음T</vt:lpstr>
      <vt:lpstr>MS PGothic</vt:lpstr>
      <vt:lpstr>新細明體</vt:lpstr>
      <vt:lpstr>標楷體</vt:lpstr>
      <vt:lpstr>Arial</vt:lpstr>
      <vt:lpstr>Comic Sans MS</vt:lpstr>
      <vt:lpstr>Monotype Corsiva</vt:lpstr>
      <vt:lpstr>Symbol</vt:lpstr>
      <vt:lpstr>Tahoma</vt:lpstr>
      <vt:lpstr>Times New Roman</vt:lpstr>
      <vt:lpstr>Wingdings</vt:lpstr>
      <vt:lpstr>Default Design</vt:lpstr>
      <vt:lpstr>Equation</vt:lpstr>
      <vt:lpstr>Design &amp; Applications of Optimal Decision Making Models</vt:lpstr>
      <vt:lpstr>Course Plans</vt:lpstr>
      <vt:lpstr>IP solution methods</vt:lpstr>
      <vt:lpstr>Integer programming modeling techniques</vt:lpstr>
      <vt:lpstr>IP modeling techniques</vt:lpstr>
      <vt:lpstr>Example of IP: Facility Location</vt:lpstr>
      <vt:lpstr>Example of IP: Facility Location</vt:lpstr>
      <vt:lpstr>Knapsack problem</vt:lpstr>
      <vt:lpstr>IP model for Knapsack problem</vt:lpstr>
      <vt:lpstr>Connection between the problems</vt:lpstr>
      <vt:lpstr>Facility Location Problem: adding new requirements</vt:lpstr>
      <vt:lpstr>Modeling Technique: Restrictions on the number of options</vt:lpstr>
      <vt:lpstr>Modeling Technique: Contingent Decisions</vt:lpstr>
      <vt:lpstr>Modeling Variables with k possible values </vt:lpstr>
      <vt:lpstr>Plant Location with Multiple Sourcing</vt:lpstr>
      <vt:lpstr>A Mini-max Objective</vt:lpstr>
      <vt:lpstr>A Fractional Objective</vt:lpstr>
      <vt:lpstr>A Range Constraint</vt:lpstr>
      <vt:lpstr>A Variable of Discontinuous Values</vt:lpstr>
      <vt:lpstr>Fixed Costs</vt:lpstr>
      <vt:lpstr>Either-or Constraints</vt:lpstr>
      <vt:lpstr>Conditional Constraints</vt:lpstr>
      <vt:lpstr>Logical Conditions</vt:lpstr>
      <vt:lpstr>Piecewise Linear Obj. Function (1/4)</vt:lpstr>
      <vt:lpstr>Piecewise Linear Obj. Function (2/4)</vt:lpstr>
      <vt:lpstr>Piecewise Linear Obj. Function (3/4)</vt:lpstr>
      <vt:lpstr>Piecewise Linear Obj. Function (4/4)</vt:lpstr>
      <vt:lpstr>Elimination of products of variables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 王</cp:lastModifiedBy>
  <cp:revision>509</cp:revision>
  <dcterms:created xsi:type="dcterms:W3CDTF">2001-05-13T18:19:15Z</dcterms:created>
  <dcterms:modified xsi:type="dcterms:W3CDTF">2020-08-27T00:18:55Z</dcterms:modified>
</cp:coreProperties>
</file>